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25.xml.rels" ContentType="application/vnd.openxmlformats-package.relationships+xml"/>
  <Override PartName="/ppt/notesSlides/_rels/notesSlide5.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23.png" ContentType="image/png"/>
  <Override PartName="/ppt/media/image22.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jpeg" ContentType="image/jpeg"/>
  <Override PartName="/ppt/media/image16.jpeg" ContentType="image/jpe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0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0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08"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09"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10"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003F262-46D0-4D01-853F-07BC391AC49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4960" cy="3084840"/>
          </a:xfrm>
          <a:prstGeom prst="rect">
            <a:avLst/>
          </a:prstGeom>
          <a:ln w="0">
            <a:noFill/>
          </a:ln>
        </p:spPr>
      </p:sp>
      <p:sp>
        <p:nvSpPr>
          <p:cNvPr id="350"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351" name="PlaceHolder 3"/>
          <p:cNvSpPr>
            <a:spLocks noGrp="1"/>
          </p:cNvSpPr>
          <p:nvPr>
            <p:ph type="sldNum" idx="19"/>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74E17A76-4238-4C8A-8A47-7568A5A50F68}"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216000" y="812520"/>
            <a:ext cx="7126200" cy="4007880"/>
          </a:xfrm>
          <a:prstGeom prst="rect">
            <a:avLst/>
          </a:prstGeom>
          <a:ln w="0">
            <a:noFill/>
          </a:ln>
        </p:spPr>
      </p:sp>
      <p:sp>
        <p:nvSpPr>
          <p:cNvPr id="353"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This text is minimally paraphrased from the CGL</a:t>
            </a: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685800" y="1143000"/>
            <a:ext cx="5484600" cy="3084480"/>
          </a:xfrm>
          <a:prstGeom prst="rect">
            <a:avLst/>
          </a:prstGeom>
          <a:ln w="0">
            <a:noFill/>
          </a:ln>
        </p:spPr>
      </p:sp>
      <p:sp>
        <p:nvSpPr>
          <p:cNvPr id="355"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356" name="PlaceHolder 3"/>
          <p:cNvSpPr>
            <a:spLocks noGrp="1"/>
          </p:cNvSpPr>
          <p:nvPr>
            <p:ph type="sldNum" idx="20"/>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5DE132AD-DFFC-49B9-B7CE-30D9EA6C1095}"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216000" y="812520"/>
            <a:ext cx="7126200" cy="4007880"/>
          </a:xfrm>
          <a:prstGeom prst="rect">
            <a:avLst/>
          </a:prstGeom>
          <a:ln w="0">
            <a:noFill/>
          </a:ln>
        </p:spPr>
      </p:sp>
      <p:sp>
        <p:nvSpPr>
          <p:cNvPr id="338"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Memory Safety is hot</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216000" y="812520"/>
            <a:ext cx="7126200" cy="4007880"/>
          </a:xfrm>
          <a:prstGeom prst="rect">
            <a:avLst/>
          </a:prstGeom>
          <a:ln w="0">
            <a:noFill/>
          </a:ln>
        </p:spPr>
      </p:sp>
      <p:sp>
        <p:nvSpPr>
          <p:cNvPr id="340"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 has a bad reputation</a:t>
            </a:r>
            <a:endParaRPr b="0" lang="en-US"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685800" y="1143000"/>
            <a:ext cx="5484960" cy="3084840"/>
          </a:xfrm>
          <a:prstGeom prst="rect">
            <a:avLst/>
          </a:prstGeom>
          <a:ln w="0">
            <a:noFill/>
          </a:ln>
        </p:spPr>
      </p:sp>
      <p:sp>
        <p:nvSpPr>
          <p:cNvPr id="358"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359" name="PlaceHolder 3"/>
          <p:cNvSpPr>
            <a:spLocks noGrp="1"/>
          </p:cNvSpPr>
          <p:nvPr>
            <p:ph type="sldNum" idx="21"/>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89D2D9F4-D7D6-4C13-9DAC-C40C6E78F320}"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4960" cy="3084840"/>
          </a:xfrm>
          <a:prstGeom prst="rect">
            <a:avLst/>
          </a:prstGeom>
          <a:ln w="0">
            <a:noFill/>
          </a:ln>
        </p:spPr>
      </p:sp>
      <p:sp>
        <p:nvSpPr>
          <p:cNvPr id="361"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362" name="PlaceHolder 3"/>
          <p:cNvSpPr>
            <a:spLocks noGrp="1"/>
          </p:cNvSpPr>
          <p:nvPr>
            <p:ph type="sldNum" idx="22"/>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7E91A256-5595-4F59-8A20-55FC20835FA4}"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216000" y="812520"/>
            <a:ext cx="7126200" cy="4007880"/>
          </a:xfrm>
          <a:prstGeom prst="rect">
            <a:avLst/>
          </a:prstGeom>
          <a:ln w="0">
            <a:noFill/>
          </a:ln>
        </p:spPr>
      </p:sp>
      <p:sp>
        <p:nvSpPr>
          <p:cNvPr id="342"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 has a bad reputation</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216000" y="812520"/>
            <a:ext cx="7126200" cy="4007880"/>
          </a:xfrm>
          <a:prstGeom prst="rect">
            <a:avLst/>
          </a:prstGeom>
          <a:ln w="0">
            <a:noFill/>
          </a:ln>
        </p:spPr>
      </p:sp>
      <p:sp>
        <p:nvSpPr>
          <p:cNvPr id="344"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 has a bad reputation</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216000" y="812520"/>
            <a:ext cx="7126200" cy="4007880"/>
          </a:xfrm>
          <a:prstGeom prst="rect">
            <a:avLst/>
          </a:prstGeom>
          <a:ln w="0">
            <a:noFill/>
          </a:ln>
        </p:spPr>
      </p:sp>
      <p:sp>
        <p:nvSpPr>
          <p:cNvPr id="346"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We can break down the reasons why it’s unsafe as follows..</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216000" y="812520"/>
            <a:ext cx="7126200" cy="4007880"/>
          </a:xfrm>
          <a:prstGeom prst="rect">
            <a:avLst/>
          </a:prstGeom>
          <a:ln w="0">
            <a:noFill/>
          </a:ln>
        </p:spPr>
      </p:sp>
      <p:sp>
        <p:nvSpPr>
          <p:cNvPr id="348"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Examples...</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227082D-88A9-426A-AB5E-4259A9BCA02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1A8E323-7DAB-410C-B046-25389C1DC7E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A44CED3-5A86-4925-857A-B461FBA29F4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8F29701-568D-4FDE-853F-7BA706A2FB79}"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9ED07DC-95A3-402B-AE19-704DFD8B902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CBCB4A2-DE64-43C7-AA05-A57C980B46F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86EB8F3-9606-4867-B8BA-C99C5A8C8BE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239BA68-F63E-4045-A4FF-5161D202D5F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22443F3-DED5-47AA-A5B7-09DE696750F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9F43951-C6F3-4557-A9BC-53E2E806878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CA3609A-2911-44D2-87B0-3F392A48839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8726949-3133-4B51-B38E-0FE796AAAA6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CC5C4EE-D9FD-4416-8CC1-8CEAFAFEA7D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BCF42B4-8E9B-4218-AE5A-BC9564B7CC3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47C15D0-4F93-46AD-B3D4-3E298BFD54E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ADCA5D3-B800-4492-9638-1A37C9A15669}"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5732D64-36F5-4482-999B-B694BB0BE2C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B59FF22-46F5-4DA2-A6B1-819C592C4312}"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B994881-315E-48F5-9D13-D5A01FD4DF4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8DB9684-12BB-4D1F-BC44-9C2E35F46328}"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7D444D1-B2B6-48CA-B608-59B88F71E0DD}"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8B0B2AD-6812-48C0-8A6B-9BA9B22D862C}"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7E60AEA-E7A9-44E0-A9FD-B914B348064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317451C-17D2-490A-86CC-2905B6D452A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7226B75-9208-42F1-8B23-6DB617D103B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72E14EA-D93C-4034-AA8A-939E89BE7ED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EE2121A-6CD0-4A35-AF17-37DAF22B881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7DC9A2A-A871-4456-AB76-09F6AD99AE9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4F55001-C947-409A-85A4-8E3722F4F2D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132AA2E-020E-4017-B396-B41B452091FE}"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1EF99593-F2C9-4AD6-B437-EFD4CE84EAB3}"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793F9BB-2947-433A-80ED-FF088F29C29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F768255-C15F-413A-81C0-2D03283E60BC}"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7FAC551-7045-4D37-B06B-027DF7065C9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66F34EB-92BC-48DC-BA61-6193C8119403}"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6B07F12-345C-487B-9202-6459400F36F0}"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A9421A4-187C-4865-9071-565A9E2D30F5}"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C7963FF-61BF-4DA7-9737-792D50E3AD9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C15A61D-E96E-4C02-9E6A-BF11D8382B6B}"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D8209DF-1F2C-4469-8FC5-229A112A04F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F8144D9-5586-4A40-A8BB-9554F12AED52}"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F5A1D2F5-2C88-4C46-8DAD-AFCFA3D1D10B}"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42962953-E45D-4AF8-BB2F-6B179DA421B1}"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89BC92F-0C46-45BD-A7AC-97BCEFF99EAB}"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92F9F60-1234-4F34-913A-27924732C87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25142276-5A79-4BAC-80BA-79002EEC4240}"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021996F9-969A-4956-AA87-75292FE073BC}"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96AFF5FA-AEEF-448F-B0A5-0B0D7E6412B4}"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872087E-2D0C-4E01-A085-1332059F8742}"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A419F19-D0A2-4CC3-B0CD-5EBDAF46A7D1}"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A160469-7892-43CF-B487-BFF9C24B7468}"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236AEDB-DEA3-41C7-A31B-B8C07BA456F2}"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A0628B9-5E49-4067-B539-A83760BD3248}"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9A1DD3F1-17BD-4761-B994-CE9AE8A63B8D}"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374A969-E8D6-43A8-91B8-3316F3945B5F}"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2925706-7F8D-463B-8936-51D0D0B78EC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C1C7B729-C4E8-4AC0-B348-1A51925BBCDA}"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1080F65-5B15-4405-9AAE-4A38D73A1BE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EF9DD12-7093-40EC-B68C-8E9D19E878D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6CF18F-61D7-41F8-8745-0520B8B22B4F}"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2" name="PlaceHolder 3"/>
          <p:cNvSpPr>
            <a:spLocks noGrp="1"/>
          </p:cNvSpPr>
          <p:nvPr>
            <p:ph type="sldNum" idx="2"/>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3DFF5604-4839-4DE7-9248-75C64DA0997F}"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3" name="PlaceHolder 4"/>
          <p:cNvSpPr>
            <a:spLocks noGrp="1"/>
          </p:cNvSpPr>
          <p:nvPr>
            <p:ph type="dt" idx="3"/>
          </p:nvPr>
        </p:nvSpPr>
        <p:spPr>
          <a:xfrm>
            <a:off x="838080" y="6356520"/>
            <a:ext cx="2741400" cy="363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C480848A-E120-4C34-B8CC-77148CDEAFE7}"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1400" cy="363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83" name="PlaceHolder 2"/>
          <p:cNvSpPr>
            <a:spLocks noGrp="1"/>
          </p:cNvSpPr>
          <p:nvPr>
            <p:ph type="sldNum" idx="8"/>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5289F167-DEE4-4CB4-BA29-130E46FC265A}"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84" name="PlaceHolder 3"/>
          <p:cNvSpPr>
            <a:spLocks noGrp="1"/>
          </p:cNvSpPr>
          <p:nvPr>
            <p:ph type="dt" idx="9"/>
          </p:nvPr>
        </p:nvSpPr>
        <p:spPr>
          <a:xfrm>
            <a:off x="838080" y="6356520"/>
            <a:ext cx="2741400" cy="363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24" name="PlaceHolder 2"/>
          <p:cNvSpPr>
            <a:spLocks noGrp="1"/>
          </p:cNvSpPr>
          <p:nvPr>
            <p:ph type="sldNum" idx="11"/>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6B8AF942-868C-4E7C-AE67-98444EBF8B23}"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125" name="PlaceHolder 3"/>
          <p:cNvSpPr>
            <a:spLocks noGrp="1"/>
          </p:cNvSpPr>
          <p:nvPr>
            <p:ph type="dt" idx="12"/>
          </p:nvPr>
        </p:nvSpPr>
        <p:spPr>
          <a:xfrm>
            <a:off x="838080" y="6356520"/>
            <a:ext cx="2741400" cy="363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ftr" idx="13"/>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65" name="PlaceHolder 2"/>
          <p:cNvSpPr>
            <a:spLocks noGrp="1"/>
          </p:cNvSpPr>
          <p:nvPr>
            <p:ph type="sldNum" idx="14"/>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D5C362B9-F17B-47E3-8360-8D1C5C2AD36F}"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166" name="PlaceHolder 3"/>
          <p:cNvSpPr>
            <a:spLocks noGrp="1"/>
          </p:cNvSpPr>
          <p:nvPr>
            <p:ph type="dt" idx="15"/>
          </p:nvPr>
        </p:nvSpPr>
        <p:spPr>
          <a:xfrm>
            <a:off x="838080" y="6356520"/>
            <a:ext cx="2741400" cy="363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6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isocpp.github.io/CppCoreGuidelines/CppCoreGuidelines#S-gsl" TargetMode="External"/><Relationship Id="rId7" Type="http://schemas.openxmlformats.org/officeDocument/2006/relationships/hyperlink" Target="https://github.com/microsoft/gsl" TargetMode="External"/><Relationship Id="rId8" Type="http://schemas.openxmlformats.org/officeDocument/2006/relationships/hyperlink" Target="https://github.com/isocpp/CppCoreGuidelines" TargetMode="External"/><Relationship Id="rId9" Type="http://schemas.openxmlformats.org/officeDocument/2006/relationships/hyperlink" Target="https://isocpp.org/" TargetMode="External"/><Relationship Id="rId10" Type="http://schemas.openxmlformats.org/officeDocument/2006/relationships/slideLayout" Target="../slideLayouts/slideLayout25.xml"/><Relationship Id="rId11"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hyperlink" Target="https://isocpp.github.io/CppCoreGuidelines/CppCoreGuidelines#S-profile"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hyperlink" Target="https://github.com/isocpp/CppCoreGuidelines" TargetMode="External"/><Relationship Id="rId4" Type="http://schemas.openxmlformats.org/officeDocument/2006/relationships/hyperlink" Target="https://isocpp.org/" TargetMode="External"/><Relationship Id="rId5" Type="http://schemas.openxmlformats.org/officeDocument/2006/relationships/hyperlink" Target="https://isocpp.github.io/CppCoreGuidelines/CppCoreGuidelines#S-gsl" TargetMode="External"/><Relationship Id="rId6" Type="http://schemas.openxmlformats.org/officeDocument/2006/relationships/hyperlink" Target="https://github.com/microsoft/gsl" TargetMode="External"/><Relationship Id="rId7" Type="http://schemas.openxmlformats.org/officeDocument/2006/relationships/slideLayout" Target="../slideLayouts/slideLayout25.xml"/><Relationship Id="rId8"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8.xml.rels><?xml version="1.0" encoding="UTF-8"?>
<Relationships xmlns="http://schemas.openxmlformats.org/package/2006/relationships"><Relationship Id="rId1" Type="http://schemas.openxmlformats.org/officeDocument/2006/relationships/hyperlink" Target="https://github.com/isocpp/CppCoreGuidelines/tree/master/docs" TargetMode="External"/><Relationship Id="rId2" Type="http://schemas.openxmlformats.org/officeDocument/2006/relationships/hyperlink" Target="https://github.com/isocpp/CppCoreGuidelines/tree/master/docs" TargetMode="External"/><Relationship Id="rId3" Type="http://schemas.openxmlformats.org/officeDocument/2006/relationships/hyperlink" Target="https://github.com/isocpp/CppCoreGuidelines/tree/master/docs" TargetMode="External"/><Relationship Id="rId4" Type="http://schemas.openxmlformats.org/officeDocument/2006/relationships/hyperlink" Target="https://github.com/isocpp/CppCoreGuidelines/tree/master/docs" TargetMode="External"/><Relationship Id="rId5" Type="http://schemas.openxmlformats.org/officeDocument/2006/relationships/hyperlink" Target="https://github.com/isocpp/CppCoreGuidelines/tree/master/docs" TargetMode="External"/><Relationship Id="rId6" Type="http://schemas.openxmlformats.org/officeDocument/2006/relationships/hyperlink" Target="https://github.com/isocpp/CppCoreGuidelines/blob/master/docs/Introduction%20to%20type%20and%20resource%20safety.pdf" TargetMode="External"/><Relationship Id="rId7" Type="http://schemas.openxmlformats.org/officeDocument/2006/relationships/hyperlink" Target="https://github.com/isocpp/CppCoreGuidelines/blob/master/docs/Lifetime.pdf" TargetMode="External"/><Relationship Id="rId8" Type="http://schemas.openxmlformats.org/officeDocument/2006/relationships/hyperlink" Target="https://herbsutter.com/2024/03/11/safety-in-context/" TargetMode="External"/><Relationship Id="rId9" Type="http://schemas.openxmlformats.org/officeDocument/2006/relationships/hyperlink" Target="https://isocpp.org/files/papers/P3081R0.pdf" TargetMode="External"/><Relationship Id="rId10"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hyperlink" Target="https://www.autosar.org/news-events/detail?tx_news_pi1%5Baction%5D=detail&amp;tx_news_pi1%5Bcontroller%5D=News&amp;tx_news_pi1%5Bnews%5D=39&amp;cHash=e4f521f7b674bdfd7c1fade308cf2ea8" TargetMode="External"/><Relationship Id="rId5"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49.xml"/>
</Relationships>
</file>

<file path=ppt/slides/_rels/slide4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hyperlink" Target="https://isocpp.github.io/CppCoreGuidelines/CppCoreGuidelines#S-gsl" TargetMode="External"/><Relationship Id="rId9" Type="http://schemas.openxmlformats.org/officeDocument/2006/relationships/hyperlink" Target="https://github.com/microsoft/gsl" TargetMode="External"/><Relationship Id="rId10" Type="http://schemas.openxmlformats.org/officeDocument/2006/relationships/hyperlink" Target="https://github.com/isocpp/CppCoreGuidelines" TargetMode="External"/><Relationship Id="rId11" Type="http://schemas.openxmlformats.org/officeDocument/2006/relationships/hyperlink" Target="https://isocpp.org/" TargetMode="External"/><Relationship Id="rId12" Type="http://schemas.openxmlformats.org/officeDocument/2006/relationships/slideLayout" Target="../slideLayouts/slideLayout25.xml"/><Relationship Id="rId1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25.xml"/><Relationship Id="rId7" Type="http://schemas.openxmlformats.org/officeDocument/2006/relationships/notesSlide" Target="../notesSlides/notesSlide4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safecpp.org/draft.html" TargetMode="External"/><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685800" y="2286000"/>
            <a:ext cx="10971720" cy="1144080"/>
          </a:xfrm>
          <a:prstGeom prst="rect">
            <a:avLst/>
          </a:prstGeom>
          <a:noFill/>
          <a:ln w="0">
            <a:noFill/>
          </a:ln>
        </p:spPr>
        <p:txBody>
          <a:bodyPr lIns="0" rIns="0" tIns="0" bIns="0" anchor="ctr">
            <a:noAutofit/>
          </a:bodyPr>
          <a:p>
            <a:pPr algn="ctr">
              <a:lnSpc>
                <a:spcPct val="100000"/>
              </a:lnSpc>
              <a:buNone/>
            </a:pPr>
            <a:r>
              <a:rPr b="0" lang="en-US" sz="6600" spc="-1" strike="noStrike">
                <a:latin typeface="Arial"/>
              </a:rPr>
              <a:t>Safer C++</a:t>
            </a:r>
            <a:endParaRPr b="0" lang="en-US" sz="6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Uninitialized Data</a:t>
            </a:r>
            <a:endParaRPr b="0" lang="en-US" sz="4400" spc="-1" strike="noStrike">
              <a:latin typeface="Arial"/>
            </a:endParaRPr>
          </a:p>
        </p:txBody>
      </p:sp>
      <p:sp>
        <p:nvSpPr>
          <p:cNvPr id="233" name="PlaceHolder 2"/>
          <p:cNvSpPr>
            <a:spLocks noGrp="1"/>
          </p:cNvSpPr>
          <p:nvPr>
            <p:ph/>
          </p:nvPr>
        </p:nvSpPr>
        <p:spPr>
          <a:xfrm>
            <a:off x="600840" y="1509840"/>
            <a:ext cx="12038400" cy="397584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Courier New"/>
                <a:ea typeface="DejaVu Sans"/>
              </a:rPr>
              <a:t>// Uninitialized data can have arbitrary </a:t>
            </a:r>
            <a:r>
              <a:rPr b="0" lang="en-US" sz="3200" spc="-1" strike="noStrike">
                <a:solidFill>
                  <a:srgbClr val="000000"/>
                </a:solidFill>
                <a:latin typeface="Courier New"/>
                <a:ea typeface="DejaVu Sans"/>
              </a:rPr>
              <a:t>values</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int* p_data;</a:t>
            </a:r>
            <a:endParaRPr b="0" lang="en-US" sz="3200" spc="-1" strike="noStrike">
              <a:latin typeface="Arial"/>
            </a:endParaRPr>
          </a:p>
          <a:p>
            <a:pPr>
              <a:lnSpc>
                <a:spcPct val="90000"/>
              </a:lnSpc>
              <a:spcBef>
                <a:spcPts val="1001"/>
              </a:spcBef>
              <a:buNone/>
              <a:tabLst>
                <a:tab algn="l" pos="0"/>
              </a:tabLst>
            </a:pP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Forget to initialize…</a:t>
            </a:r>
            <a:endParaRPr b="0" lang="en-US" sz="3200" spc="-1" strike="noStrike">
              <a:latin typeface="Arial"/>
            </a:endParaRPr>
          </a:p>
          <a:p>
            <a:pPr>
              <a:lnSpc>
                <a:spcPct val="90000"/>
              </a:lnSpc>
              <a:spcBef>
                <a:spcPts val="1001"/>
              </a:spcBef>
              <a:buNone/>
              <a:tabLst>
                <a:tab algn="l" pos="0"/>
              </a:tabLst>
            </a:pP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std::cout &lt;&lt; “Data: ” &lt;&lt; *p_data &lt;&lt; </a:t>
            </a:r>
            <a:r>
              <a:rPr b="0" lang="en-US" sz="3200" spc="-1" strike="noStrike">
                <a:solidFill>
                  <a:srgbClr val="000000"/>
                </a:solidFill>
                <a:latin typeface="Courier New"/>
                <a:ea typeface="DejaVu Sans"/>
              </a:rPr>
              <a:t>std::endl;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Union</a:t>
            </a:r>
            <a:endParaRPr b="0" lang="en-US" sz="4400" spc="-1" strike="noStrike">
              <a:latin typeface="Arial"/>
            </a:endParaRPr>
          </a:p>
        </p:txBody>
      </p:sp>
      <p:sp>
        <p:nvSpPr>
          <p:cNvPr id="235" name="PlaceHolder 2"/>
          <p:cNvSpPr>
            <a:spLocks noGrp="1"/>
          </p:cNvSpPr>
          <p:nvPr>
            <p:ph/>
          </p:nvPr>
        </p:nvSpPr>
        <p:spPr>
          <a:xfrm>
            <a:off x="609480" y="1604520"/>
            <a:ext cx="10971000" cy="479484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Courier New"/>
                <a:ea typeface="DejaVu Sans"/>
              </a:rPr>
              <a:t>// We do this a lot with bits on HW systems</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union Data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a:t>
            </a:r>
            <a:r>
              <a:rPr b="0" lang="en-US" sz="3200" spc="-1" strike="noStrike">
                <a:solidFill>
                  <a:srgbClr val="000000"/>
                </a:solidFill>
                <a:latin typeface="Courier New"/>
                <a:ea typeface="DejaVu Sans"/>
              </a:rPr>
              <a:t>uint32_t i;</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a:t>
            </a:r>
            <a:r>
              <a:rPr b="0" lang="en-US" sz="3200" spc="-1" strike="noStrike">
                <a:solidFill>
                  <a:srgbClr val="000000"/>
                </a:solidFill>
                <a:latin typeface="Courier New"/>
                <a:ea typeface="DejaVu Sans"/>
              </a:rPr>
              <a:t>float f;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Data data;</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data.i = 0x7F800001;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This is reserved value for float, NaN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std::cout &lt;&lt; f;</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p:nvPr>
        </p:nvSpPr>
        <p:spPr>
          <a:xfrm>
            <a:off x="609480" y="1604520"/>
            <a:ext cx="11581200" cy="397584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Courier New"/>
                <a:ea typeface="DejaVu Sans"/>
              </a:rPr>
              <a:t>// Raw arrays/pointers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char buffer[SIZE];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for(int i = 0; i=SIZE; i++){</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a:t>
            </a:r>
            <a:r>
              <a:rPr b="0" lang="en-US" sz="3200" spc="-1" strike="noStrike">
                <a:solidFill>
                  <a:srgbClr val="000000"/>
                </a:solidFill>
                <a:latin typeface="Courier New"/>
                <a:ea typeface="DejaVu Sans"/>
              </a:rPr>
              <a:t>read(buffer[i]);  // WRONG: i = SIZE is out </a:t>
            </a:r>
            <a:r>
              <a:rPr b="0" lang="en-US" sz="3200" spc="-1" strike="noStrike">
                <a:solidFill>
                  <a:srgbClr val="000000"/>
                </a:solidFill>
                <a:latin typeface="Courier New"/>
                <a:ea typeface="DejaVu Sans"/>
              </a:rPr>
              <a:t>of bounds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a:t>
            </a:r>
            <a:endParaRPr b="0" lang="en-US" sz="3200" spc="-1" strike="noStrike">
              <a:latin typeface="Arial"/>
            </a:endParaRPr>
          </a:p>
        </p:txBody>
      </p:sp>
      <p:sp>
        <p:nvSpPr>
          <p:cNvPr id="237" name="PlaceHolder 2"/>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Bounds Safety, Raw Array</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Lifetime Safety, Use After Free</a:t>
            </a:r>
            <a:endParaRPr b="0" lang="en-US" sz="4400" spc="-1" strike="noStrike">
              <a:latin typeface="Arial"/>
            </a:endParaRPr>
          </a:p>
        </p:txBody>
      </p:sp>
      <p:sp>
        <p:nvSpPr>
          <p:cNvPr id="239" name="PlaceHolder 2"/>
          <p:cNvSpPr>
            <a:spLocks noGrp="1"/>
          </p:cNvSpPr>
          <p:nvPr>
            <p:ph/>
          </p:nvPr>
        </p:nvSpPr>
        <p:spPr>
          <a:xfrm>
            <a:off x="609480" y="1594440"/>
            <a:ext cx="10971000" cy="4930200"/>
          </a:xfrm>
          <a:prstGeom prst="rect">
            <a:avLst/>
          </a:prstGeom>
          <a:noFill/>
          <a:ln w="0">
            <a:noFill/>
          </a:ln>
        </p:spPr>
        <p:txBody>
          <a:bodyPr lIns="0" rIns="0" tIns="0" bIns="0" anchor="t">
            <a:noAutofit/>
          </a:bodyPr>
          <a:p>
            <a:pPr>
              <a:lnSpc>
                <a:spcPct val="90000"/>
              </a:lnSpc>
              <a:spcBef>
                <a:spcPts val="1001"/>
              </a:spcBef>
              <a:buNone/>
              <a:tabLst>
                <a:tab algn="l" pos="0"/>
              </a:tabLst>
            </a:pP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lack of ownership/lifetime checking</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int32_t* anInt = new int32_t(42);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delete anInt; </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int32_t badRead = *anInt;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0" name="Picture 13" descr=""/>
          <p:cNvPicPr/>
          <p:nvPr/>
        </p:nvPicPr>
        <p:blipFill>
          <a:blip r:embed="rId1"/>
          <a:stretch/>
        </p:blipFill>
        <p:spPr>
          <a:xfrm>
            <a:off x="287280" y="3043440"/>
            <a:ext cx="5312880" cy="1461960"/>
          </a:xfrm>
          <a:prstGeom prst="rect">
            <a:avLst/>
          </a:prstGeom>
          <a:ln w="0">
            <a:noFill/>
          </a:ln>
        </p:spPr>
      </p:pic>
      <p:sp>
        <p:nvSpPr>
          <p:cNvPr id="241" name="Rectangle 16"/>
          <p:cNvSpPr/>
          <p:nvPr/>
        </p:nvSpPr>
        <p:spPr>
          <a:xfrm>
            <a:off x="6595560" y="1801080"/>
            <a:ext cx="49111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ea typeface="DejaVu Sans"/>
              </a:rPr>
              <a:t>GSL: Guidelines Support Library</a:t>
            </a:r>
            <a:endParaRPr b="0" lang="en-US" sz="2800" spc="-1" strike="noStrike">
              <a:latin typeface="Arial"/>
            </a:endParaRPr>
          </a:p>
        </p:txBody>
      </p:sp>
      <p:pic>
        <p:nvPicPr>
          <p:cNvPr id="242" name="Picture 15" descr=""/>
          <p:cNvPicPr/>
          <p:nvPr/>
        </p:nvPicPr>
        <p:blipFill>
          <a:blip r:embed="rId2"/>
          <a:stretch/>
        </p:blipFill>
        <p:spPr>
          <a:xfrm>
            <a:off x="3236400" y="4519440"/>
            <a:ext cx="2376000" cy="1412280"/>
          </a:xfrm>
          <a:prstGeom prst="rect">
            <a:avLst/>
          </a:prstGeom>
          <a:ln w="0">
            <a:noFill/>
          </a:ln>
        </p:spPr>
      </p:pic>
      <p:pic>
        <p:nvPicPr>
          <p:cNvPr id="243" name="Picture 68" descr=""/>
          <p:cNvPicPr/>
          <p:nvPr/>
        </p:nvPicPr>
        <p:blipFill>
          <a:blip r:embed="rId3"/>
          <a:stretch/>
        </p:blipFill>
        <p:spPr>
          <a:xfrm>
            <a:off x="8150040" y="2612880"/>
            <a:ext cx="2057040" cy="807480"/>
          </a:xfrm>
          <a:prstGeom prst="rect">
            <a:avLst/>
          </a:prstGeom>
          <a:ln w="0">
            <a:noFill/>
          </a:ln>
        </p:spPr>
      </p:pic>
      <p:pic>
        <p:nvPicPr>
          <p:cNvPr id="244" name="Picture 71" descr=""/>
          <p:cNvPicPr/>
          <p:nvPr/>
        </p:nvPicPr>
        <p:blipFill>
          <a:blip r:embed="rId4"/>
          <a:stretch/>
        </p:blipFill>
        <p:spPr>
          <a:xfrm>
            <a:off x="1350360" y="1889280"/>
            <a:ext cx="3488760" cy="783000"/>
          </a:xfrm>
          <a:prstGeom prst="rect">
            <a:avLst/>
          </a:prstGeom>
          <a:ln w="0">
            <a:noFill/>
          </a:ln>
        </p:spPr>
      </p:pic>
      <p:pic>
        <p:nvPicPr>
          <p:cNvPr id="245" name="Picture 73" descr=""/>
          <p:cNvPicPr/>
          <p:nvPr/>
        </p:nvPicPr>
        <p:blipFill>
          <a:blip r:embed="rId5"/>
          <a:stretch/>
        </p:blipFill>
        <p:spPr>
          <a:xfrm>
            <a:off x="7841880" y="4525200"/>
            <a:ext cx="2673720" cy="807480"/>
          </a:xfrm>
          <a:prstGeom prst="rect">
            <a:avLst/>
          </a:prstGeom>
          <a:ln w="0">
            <a:noFill/>
          </a:ln>
        </p:spPr>
      </p:pic>
      <p:sp>
        <p:nvSpPr>
          <p:cNvPr id="246" name="TextBox 75"/>
          <p:cNvSpPr/>
          <p:nvPr/>
        </p:nvSpPr>
        <p:spPr>
          <a:xfrm>
            <a:off x="7100280" y="5342400"/>
            <a:ext cx="4156560" cy="69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000" spc="-1" strike="noStrike">
                <a:solidFill>
                  <a:srgbClr val="000000"/>
                </a:solidFill>
                <a:latin typeface="Calibri"/>
                <a:ea typeface="DejaVu Sans"/>
              </a:rPr>
              <a:t>gsl-lite</a:t>
            </a:r>
            <a:r>
              <a:rPr b="0" lang="en-US" sz="1000" spc="-1" strike="noStrike">
                <a:solidFill>
                  <a:srgbClr val="000000"/>
                </a:solidFill>
                <a:latin typeface="Calibri"/>
                <a:ea typeface="DejaVu Sans"/>
              </a:rPr>
              <a:t> is a single-file header-only implementation of the </a:t>
            </a:r>
            <a:r>
              <a:rPr b="0" lang="en-US" sz="1000" spc="-1" strike="noStrike" u="sng">
                <a:solidFill>
                  <a:srgbClr val="0563c1"/>
                </a:solidFill>
                <a:uFillTx/>
                <a:latin typeface="Calibri"/>
                <a:ea typeface="DejaVu Sans"/>
                <a:hlinkClick r:id="rId6"/>
              </a:rPr>
              <a:t>C++ Core Guidelines Support Library</a:t>
            </a:r>
            <a:r>
              <a:rPr b="0" lang="en-US" sz="1000" spc="-1" strike="noStrike">
                <a:solidFill>
                  <a:srgbClr val="000000"/>
                </a:solidFill>
                <a:latin typeface="Calibri"/>
                <a:ea typeface="DejaVu Sans"/>
              </a:rPr>
              <a:t> originally based on </a:t>
            </a:r>
            <a:r>
              <a:rPr b="0" lang="en-US" sz="1000" spc="-1" strike="noStrike" u="sng">
                <a:solidFill>
                  <a:srgbClr val="0563c1"/>
                </a:solidFill>
                <a:uFillTx/>
                <a:latin typeface="Calibri"/>
                <a:ea typeface="DejaVu Sans"/>
                <a:hlinkClick r:id="rId7"/>
              </a:rPr>
              <a:t>Microsoft GSL</a:t>
            </a:r>
            <a:r>
              <a:rPr b="0" lang="en-US" sz="1000" spc="-1" strike="noStrike">
                <a:solidFill>
                  <a:srgbClr val="000000"/>
                </a:solidFill>
                <a:latin typeface="Calibri"/>
                <a:ea typeface="DejaVu Sans"/>
              </a:rPr>
              <a:t> and </a:t>
            </a:r>
            <a:r>
              <a:rPr b="1" lang="en-US" sz="1000" spc="-1" strike="noStrike">
                <a:solidFill>
                  <a:srgbClr val="000000"/>
                </a:solidFill>
                <a:latin typeface="Calibri"/>
                <a:ea typeface="DejaVu Sans"/>
              </a:rPr>
              <a:t>adapted for C++98, C++03</a:t>
            </a:r>
            <a:r>
              <a:rPr b="0" lang="en-US" sz="1000" spc="-1" strike="noStrike">
                <a:solidFill>
                  <a:srgbClr val="000000"/>
                </a:solidFill>
                <a:latin typeface="Calibri"/>
                <a:ea typeface="DejaVu Sans"/>
              </a:rPr>
              <a:t>. It also works when compiled as C++11, C++14, C++17, C++20.</a:t>
            </a:r>
            <a:endParaRPr b="0" lang="en-US" sz="1000" spc="-1" strike="noStrike">
              <a:latin typeface="Arial"/>
            </a:endParaRPr>
          </a:p>
        </p:txBody>
      </p:sp>
      <p:sp>
        <p:nvSpPr>
          <p:cNvPr id="247" name="TextBox 77"/>
          <p:cNvSpPr/>
          <p:nvPr/>
        </p:nvSpPr>
        <p:spPr>
          <a:xfrm>
            <a:off x="6922440" y="3502080"/>
            <a:ext cx="4656240" cy="888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000000"/>
                </a:solidFill>
                <a:latin typeface="Calibri"/>
                <a:ea typeface="DejaVu Sans"/>
              </a:rPr>
              <a:t>The Guidelines Support Library (GSL) contains functions and types that are suggested for use by the </a:t>
            </a:r>
            <a:r>
              <a:rPr b="0" lang="en-US" sz="1050" spc="-1" strike="noStrike" u="sng">
                <a:solidFill>
                  <a:srgbClr val="0563c1"/>
                </a:solidFill>
                <a:uFillTx/>
                <a:latin typeface="Calibri"/>
                <a:ea typeface="DejaVu Sans"/>
                <a:hlinkClick r:id="rId8"/>
              </a:rPr>
              <a:t>C++ Core Guidelines</a:t>
            </a:r>
            <a:r>
              <a:rPr b="0" lang="en-US" sz="1050" spc="-1" strike="noStrike">
                <a:solidFill>
                  <a:srgbClr val="000000"/>
                </a:solidFill>
                <a:latin typeface="Calibri"/>
                <a:ea typeface="DejaVu Sans"/>
              </a:rPr>
              <a:t> maintained by the </a:t>
            </a:r>
            <a:r>
              <a:rPr b="0" lang="en-US" sz="1050" spc="-1" strike="noStrike" u="sng">
                <a:solidFill>
                  <a:srgbClr val="0563c1"/>
                </a:solidFill>
                <a:uFillTx/>
                <a:latin typeface="Calibri"/>
                <a:ea typeface="DejaVu Sans"/>
                <a:hlinkClick r:id="rId9"/>
              </a:rPr>
              <a:t>Standard C++ Foundation</a:t>
            </a:r>
            <a:r>
              <a:rPr b="0" lang="en-US" sz="1050" spc="-1" strike="noStrike">
                <a:solidFill>
                  <a:srgbClr val="000000"/>
                </a:solidFill>
                <a:latin typeface="Calibri"/>
                <a:ea typeface="DejaVu Sans"/>
              </a:rPr>
              <a:t>. This repo contains Microsoft's implementation of GSL. […] The implementation </a:t>
            </a:r>
            <a:r>
              <a:rPr b="1" lang="en-US" sz="1050" spc="-1" strike="noStrike">
                <a:solidFill>
                  <a:srgbClr val="000000"/>
                </a:solidFill>
                <a:latin typeface="Calibri"/>
                <a:ea typeface="DejaVu Sans"/>
              </a:rPr>
              <a:t>generally assumes </a:t>
            </a:r>
            <a:r>
              <a:rPr b="0" lang="en-US" sz="1050" spc="-1" strike="noStrike">
                <a:solidFill>
                  <a:srgbClr val="000000"/>
                </a:solidFill>
                <a:latin typeface="Calibri"/>
                <a:ea typeface="DejaVu Sans"/>
              </a:rPr>
              <a:t>a platform that implements </a:t>
            </a:r>
            <a:r>
              <a:rPr b="1" lang="en-US" sz="1050" spc="-1" strike="noStrike">
                <a:solidFill>
                  <a:srgbClr val="000000"/>
                </a:solidFill>
                <a:latin typeface="Calibri"/>
                <a:ea typeface="DejaVu Sans"/>
              </a:rPr>
              <a:t>C++14 support</a:t>
            </a:r>
            <a:r>
              <a:rPr b="0" lang="en-US" sz="1050" spc="-1" strike="noStrike">
                <a:solidFill>
                  <a:srgbClr val="000000"/>
                </a:solidFill>
                <a:latin typeface="Calibri"/>
                <a:ea typeface="DejaVu Sans"/>
              </a:rPr>
              <a:t>.</a:t>
            </a:r>
            <a:endParaRPr b="0" lang="en-US" sz="1050" spc="-1" strike="noStrike">
              <a:latin typeface="Arial"/>
            </a:endParaRPr>
          </a:p>
        </p:txBody>
      </p:sp>
      <p:sp>
        <p:nvSpPr>
          <p:cNvPr id="248" name=""/>
          <p:cNvSpPr/>
          <p:nvPr/>
        </p:nvSpPr>
        <p:spPr>
          <a:xfrm>
            <a:off x="6026040" y="-10440"/>
            <a:ext cx="360" cy="6907680"/>
          </a:xfrm>
          <a:prstGeom prst="line">
            <a:avLst/>
          </a:prstGeom>
          <a:ln w="54720">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Superset of a Subset</a:t>
            </a:r>
            <a:endParaRPr b="0" lang="en-US" sz="4400" spc="-1" strike="noStrike">
              <a:latin typeface="Arial"/>
            </a:endParaRPr>
          </a:p>
        </p:txBody>
      </p:sp>
      <p:sp>
        <p:nvSpPr>
          <p:cNvPr id="250" name="Rectangle 3"/>
          <p:cNvSpPr/>
          <p:nvPr/>
        </p:nvSpPr>
        <p:spPr>
          <a:xfrm>
            <a:off x="3721680" y="2259720"/>
            <a:ext cx="5235120" cy="2496240"/>
          </a:xfrm>
          <a:prstGeom prst="rect">
            <a:avLst/>
          </a:prstGeom>
          <a:solidFill>
            <a:schemeClr val="accent1">
              <a:alpha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0" lang="en-US" sz="3200" spc="-1" strike="noStrike">
                <a:solidFill>
                  <a:srgbClr val="ffffff"/>
                </a:solidFill>
                <a:latin typeface="Arial"/>
                <a:ea typeface="DejaVu Sans"/>
              </a:rPr>
              <a:t>Standard C++</a:t>
            </a:r>
            <a:endParaRPr b="0" lang="en-US" sz="3200" spc="-1" strike="noStrike">
              <a:latin typeface="Arial"/>
            </a:endParaRPr>
          </a:p>
        </p:txBody>
      </p:sp>
      <p:sp>
        <p:nvSpPr>
          <p:cNvPr id="251" name="Rectangle 4"/>
          <p:cNvSpPr/>
          <p:nvPr/>
        </p:nvSpPr>
        <p:spPr>
          <a:xfrm>
            <a:off x="7073280" y="1686960"/>
            <a:ext cx="2031480" cy="1451160"/>
          </a:xfrm>
          <a:prstGeom prst="rect">
            <a:avLst/>
          </a:prstGeom>
          <a:solidFill>
            <a:schemeClr val="accent1">
              <a:alpha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t">
            <a:noAutofit/>
          </a:bodyPr>
          <a:p>
            <a:pPr algn="r">
              <a:lnSpc>
                <a:spcPct val="100000"/>
              </a:lnSpc>
              <a:buNone/>
            </a:pPr>
            <a:r>
              <a:rPr b="0" lang="en-US" sz="2800" spc="-1" strike="noStrike">
                <a:solidFill>
                  <a:srgbClr val="ffffff"/>
                </a:solidFill>
                <a:latin typeface="Arial"/>
                <a:ea typeface="DejaVu Sans"/>
              </a:rPr>
              <a:t>GSL</a:t>
            </a:r>
            <a:endParaRPr b="0" lang="en-US" sz="2800" spc="-1" strike="noStrike">
              <a:latin typeface="Arial"/>
            </a:endParaRPr>
          </a:p>
        </p:txBody>
      </p:sp>
      <p:sp>
        <p:nvSpPr>
          <p:cNvPr id="252" name="Straight Connector 6"/>
          <p:cNvSpPr/>
          <p:nvPr/>
        </p:nvSpPr>
        <p:spPr>
          <a:xfrm>
            <a:off x="3520440" y="3609720"/>
            <a:ext cx="5901840" cy="3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253" name="TextBox 16"/>
          <p:cNvSpPr/>
          <p:nvPr/>
        </p:nvSpPr>
        <p:spPr>
          <a:xfrm>
            <a:off x="784440" y="3876840"/>
            <a:ext cx="25063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ff0000"/>
                </a:solidFill>
                <a:latin typeface="Arial"/>
                <a:ea typeface="DejaVu Sans"/>
              </a:rPr>
              <a:t>Do not use</a:t>
            </a:r>
            <a:endParaRPr b="0" lang="en-US" sz="3600" spc="-1" strike="noStrike">
              <a:latin typeface="Arial"/>
            </a:endParaRPr>
          </a:p>
        </p:txBody>
      </p:sp>
      <p:sp>
        <p:nvSpPr>
          <p:cNvPr id="254" name="Straight Connector 2"/>
          <p:cNvSpPr/>
          <p:nvPr/>
        </p:nvSpPr>
        <p:spPr>
          <a:xfrm flipH="1" flipV="1">
            <a:off x="8434800" y="376704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255" name="Straight Connector 1"/>
          <p:cNvSpPr/>
          <p:nvPr/>
        </p:nvSpPr>
        <p:spPr>
          <a:xfrm flipH="1" flipV="1">
            <a:off x="7570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256" name="Straight Connector 3"/>
          <p:cNvSpPr/>
          <p:nvPr/>
        </p:nvSpPr>
        <p:spPr>
          <a:xfrm flipH="1" flipV="1">
            <a:off x="6634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257" name="Straight Connector 4"/>
          <p:cNvSpPr/>
          <p:nvPr/>
        </p:nvSpPr>
        <p:spPr>
          <a:xfrm flipH="1" flipV="1">
            <a:off x="5662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258" name="Straight Connector 5"/>
          <p:cNvSpPr/>
          <p:nvPr/>
        </p:nvSpPr>
        <p:spPr>
          <a:xfrm flipH="1" flipV="1">
            <a:off x="4726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
        <p:nvSpPr>
          <p:cNvPr id="259" name="Straight Connector 7"/>
          <p:cNvSpPr/>
          <p:nvPr/>
        </p:nvSpPr>
        <p:spPr>
          <a:xfrm flipH="1" flipV="1">
            <a:off x="3826800" y="3790080"/>
            <a:ext cx="635040" cy="1262160"/>
          </a:xfrm>
          <a:prstGeom prst="line">
            <a:avLst/>
          </a:prstGeom>
          <a:ln>
            <a:solidFill>
              <a:srgbClr val="ff0000"/>
            </a:solidFill>
          </a:ln>
        </p:spPr>
        <p:style>
          <a:lnRef idx="3">
            <a:schemeClr val="accent2"/>
          </a:lnRef>
          <a:fillRef idx="0">
            <a:schemeClr val="accent2"/>
          </a:fillRef>
          <a:effectRef idx="2">
            <a:schemeClr val="accent2"/>
          </a:effectRef>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Safety Profiles</a:t>
            </a:r>
            <a:endParaRPr b="0" lang="en-US" sz="4400" spc="-1" strike="noStrike">
              <a:latin typeface="Arial"/>
            </a:endParaRPr>
          </a:p>
        </p:txBody>
      </p:sp>
      <p:sp>
        <p:nvSpPr>
          <p:cNvPr id="261" name="PlaceHolder 2"/>
          <p:cNvSpPr>
            <a:spLocks noGrp="1"/>
          </p:cNvSpPr>
          <p:nvPr>
            <p:ph type="subTitle"/>
          </p:nvPr>
        </p:nvSpPr>
        <p:spPr>
          <a:xfrm>
            <a:off x="609480" y="1604520"/>
            <a:ext cx="10971000" cy="5252040"/>
          </a:xfrm>
          <a:prstGeom prst="rect">
            <a:avLst/>
          </a:prstGeom>
          <a:noFill/>
          <a:ln w="0">
            <a:noFill/>
          </a:ln>
        </p:spPr>
        <p:txBody>
          <a:bodyPr lIns="0" rIns="0" tIns="0" bIns="0" anchor="ctr">
            <a:noAutofit/>
          </a:bodyPr>
          <a:p>
            <a:pPr marL="228600" indent="-228600">
              <a:lnSpc>
                <a:spcPct val="90000"/>
              </a:lnSpc>
              <a:spcBef>
                <a:spcPts val="1001"/>
              </a:spcBef>
              <a:buClr>
                <a:srgbClr val="000000"/>
              </a:buClr>
              <a:buFont typeface="Arial"/>
              <a:buChar char="•"/>
            </a:pPr>
            <a:r>
              <a:rPr b="0" i="1" lang="en-US" sz="3000" spc="-1" strike="noStrike">
                <a:solidFill>
                  <a:srgbClr val="000000"/>
                </a:solidFill>
                <a:latin typeface="Arial"/>
                <a:ea typeface="DejaVu Sans"/>
              </a:rPr>
              <a:t>A set of deterministic and portably enforceable rules designed to achieve specific guarantees.</a:t>
            </a:r>
            <a:endParaRPr b="0" lang="en-US" sz="3000" spc="-1" strike="noStrike">
              <a:latin typeface="Arial"/>
            </a:endParaRPr>
          </a:p>
          <a:p>
            <a:pPr marL="228600" indent="-228600">
              <a:lnSpc>
                <a:spcPct val="90000"/>
              </a:lnSpc>
              <a:spcBef>
                <a:spcPts val="1001"/>
              </a:spcBef>
              <a:buClr>
                <a:srgbClr val="000000"/>
              </a:buClr>
              <a:buFont typeface="Arial"/>
              <a:buChar char="•"/>
              <a:tabLst>
                <a:tab algn="l" pos="0"/>
              </a:tabLst>
            </a:pPr>
            <a:r>
              <a:rPr b="0" i="1" lang="en-US" sz="3000" spc="-1" strike="noStrike">
                <a:solidFill>
                  <a:srgbClr val="000000"/>
                </a:solidFill>
                <a:latin typeface="Arial"/>
                <a:ea typeface="DejaVu Sans"/>
              </a:rPr>
              <a:t>“</a:t>
            </a:r>
            <a:r>
              <a:rPr b="0" i="1" lang="en-US" sz="3000" spc="-1" strike="noStrike">
                <a:solidFill>
                  <a:srgbClr val="000000"/>
                </a:solidFill>
                <a:latin typeface="Arial"/>
                <a:ea typeface="DejaVu Sans"/>
              </a:rPr>
              <a:t>Deterministic” means they need only local analysis and could be compiler-implemented.</a:t>
            </a:r>
            <a:endParaRPr b="0" lang="en-US" sz="3000" spc="-1" strike="noStrike">
              <a:latin typeface="Arial"/>
            </a:endParaRPr>
          </a:p>
          <a:p>
            <a:pPr marL="228600" indent="-228600">
              <a:lnSpc>
                <a:spcPct val="90000"/>
              </a:lnSpc>
              <a:spcBef>
                <a:spcPts val="1001"/>
              </a:spcBef>
              <a:buClr>
                <a:srgbClr val="000000"/>
              </a:buClr>
              <a:buFont typeface="Arial"/>
              <a:buChar char="•"/>
              <a:tabLst>
                <a:tab algn="l" pos="0"/>
              </a:tabLst>
            </a:pPr>
            <a:r>
              <a:rPr b="0" i="1" lang="en-US" sz="3000" spc="-1" strike="noStrike">
                <a:solidFill>
                  <a:srgbClr val="000000"/>
                </a:solidFill>
                <a:latin typeface="Arial"/>
                <a:ea typeface="DejaVu Sans"/>
              </a:rPr>
              <a:t>“</a:t>
            </a:r>
            <a:r>
              <a:rPr b="0" i="1" lang="en-US" sz="3000" spc="-1" strike="noStrike">
                <a:solidFill>
                  <a:srgbClr val="000000"/>
                </a:solidFill>
                <a:latin typeface="Arial"/>
                <a:ea typeface="DejaVu Sans"/>
              </a:rPr>
              <a:t>Portably enforceable” means they function like language</a:t>
            </a:r>
            <a:endParaRPr b="0" lang="en-US" sz="3000" spc="-1" strike="noStrike">
              <a:latin typeface="Arial"/>
            </a:endParaRPr>
          </a:p>
          <a:p>
            <a:pPr>
              <a:lnSpc>
                <a:spcPct val="90000"/>
              </a:lnSpc>
              <a:spcBef>
                <a:spcPts val="1001"/>
              </a:spcBef>
              <a:buNone/>
              <a:tabLst>
                <a:tab algn="l" pos="0"/>
              </a:tabLst>
            </a:pPr>
            <a:r>
              <a:rPr b="0" i="1" lang="en-US" sz="3000" spc="-1" strike="noStrike">
                <a:solidFill>
                  <a:srgbClr val="000000"/>
                </a:solidFill>
                <a:latin typeface="Arial"/>
                <a:ea typeface="DejaVu Sans"/>
              </a:rPr>
              <a:t>rules, providing consistent enforcement across tools.</a:t>
            </a:r>
            <a:endParaRPr b="0" lang="en-US" sz="3000" spc="-1" strike="noStrike">
              <a:latin typeface="Arial"/>
            </a:endParaRPr>
          </a:p>
          <a:p>
            <a:pPr marL="228600" indent="-228600">
              <a:lnSpc>
                <a:spcPct val="90000"/>
              </a:lnSpc>
              <a:spcBef>
                <a:spcPts val="1001"/>
              </a:spcBef>
              <a:buClr>
                <a:srgbClr val="000000"/>
              </a:buClr>
              <a:buFont typeface="Arial"/>
              <a:buChar char="•"/>
              <a:tabLst>
                <a:tab algn="l" pos="0"/>
              </a:tabLst>
            </a:pPr>
            <a:r>
              <a:rPr b="0" i="1" lang="en-US" sz="3000" spc="-1" strike="noStrike">
                <a:solidFill>
                  <a:srgbClr val="000000"/>
                </a:solidFill>
                <a:latin typeface="Arial"/>
                <a:ea typeface="DejaVu Sans"/>
              </a:rPr>
              <a:t>Conforming code is considered safe for targeted properties,</a:t>
            </a:r>
            <a:endParaRPr b="0" lang="en-US" sz="3000" spc="-1" strike="noStrike">
              <a:latin typeface="Arial"/>
            </a:endParaRPr>
          </a:p>
          <a:p>
            <a:pPr>
              <a:lnSpc>
                <a:spcPct val="90000"/>
              </a:lnSpc>
              <a:spcBef>
                <a:spcPts val="1001"/>
              </a:spcBef>
              <a:buNone/>
              <a:tabLst>
                <a:tab algn="l" pos="0"/>
              </a:tabLst>
            </a:pPr>
            <a:r>
              <a:rPr b="0" i="1" lang="en-US" sz="3000" spc="-1" strike="noStrike">
                <a:solidFill>
                  <a:srgbClr val="000000"/>
                </a:solidFill>
                <a:latin typeface="Arial"/>
                <a:ea typeface="DejaVu Sans"/>
              </a:rPr>
              <a:t>though errors may still arise from other code, libraries,</a:t>
            </a:r>
            <a:endParaRPr b="0" lang="en-US" sz="3000" spc="-1" strike="noStrike">
              <a:latin typeface="Arial"/>
            </a:endParaRPr>
          </a:p>
          <a:p>
            <a:pPr>
              <a:lnSpc>
                <a:spcPct val="90000"/>
              </a:lnSpc>
              <a:spcBef>
                <a:spcPts val="1001"/>
              </a:spcBef>
              <a:buNone/>
              <a:tabLst>
                <a:tab algn="l" pos="0"/>
              </a:tabLst>
            </a:pPr>
            <a:r>
              <a:rPr b="0" i="1" lang="en-US" sz="3000" spc="-1" strike="noStrike">
                <a:solidFill>
                  <a:srgbClr val="000000"/>
                </a:solidFill>
                <a:latin typeface="Arial"/>
                <a:ea typeface="DejaVu Sans"/>
              </a:rPr>
              <a:t>or external factors.</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Profile</a:t>
            </a:r>
            <a:endParaRPr b="0" lang="en-US" sz="4400" spc="-1" strike="noStrike">
              <a:latin typeface="Arial"/>
            </a:endParaRPr>
          </a:p>
        </p:txBody>
      </p:sp>
      <p:sp>
        <p:nvSpPr>
          <p:cNvPr id="263" name="PlaceHolder 2"/>
          <p:cNvSpPr>
            <a:spLocks noGrp="1"/>
          </p:cNvSpPr>
          <p:nvPr>
            <p:ph type="subTitle"/>
          </p:nvPr>
        </p:nvSpPr>
        <p:spPr>
          <a:xfrm>
            <a:off x="375120" y="2284200"/>
            <a:ext cx="10971000" cy="429876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222222"/>
                </a:solidFill>
                <a:highlight>
                  <a:srgbClr val="ffffff"/>
                </a:highlight>
                <a:latin typeface="Source Sans Pro"/>
                <a:ea typeface="DejaVu Sans"/>
              </a:rPr>
              <a:t>[…​] type-safety is defined to be the property that a variable is not used in a way that doesn’t obey the rules for the type of its definition. Memory accessed as a type T should not be valid memory that actually contains an object of an unrelated type U. Note that the safety is intended to be complete when combined also with Bounds safety and Lifetime safety.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Profile Summary</a:t>
            </a:r>
            <a:endParaRPr b="0" lang="en-US" sz="4400" spc="-1" strike="noStrike">
              <a:latin typeface="Arial"/>
            </a:endParaRPr>
          </a:p>
        </p:txBody>
      </p:sp>
      <p:sp>
        <p:nvSpPr>
          <p:cNvPr id="265" name="PlaceHolder 2"/>
          <p:cNvSpPr>
            <a:spLocks noGrp="1"/>
          </p:cNvSpPr>
          <p:nvPr>
            <p:ph type="subTitle"/>
          </p:nvPr>
        </p:nvSpPr>
        <p:spPr>
          <a:xfrm>
            <a:off x="609480" y="1604520"/>
            <a:ext cx="10971000" cy="476712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Type.1: Avoid casts: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Don’t use reinterpret_cast; A strict version of Avoid casts and prefer named casts.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Don’t use static_cast for arithmetic types; A strict version of Avoid casts and prefer named casts.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Don’t cast between pointer types where the source type and the target type are the same; A strict version of Avoid casts.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Don’t cast between pointer types when the conversion could be implicit; A strict version of Avoid casts.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Profile Summary</a:t>
            </a:r>
            <a:endParaRPr b="0" lang="en-US" sz="4400" spc="-1" strike="noStrike">
              <a:latin typeface="Arial"/>
            </a:endParaRPr>
          </a:p>
        </p:txBody>
      </p:sp>
      <p:sp>
        <p:nvSpPr>
          <p:cNvPr id="267" name="PlaceHolder 2"/>
          <p:cNvSpPr>
            <a:spLocks noGrp="1"/>
          </p:cNvSpPr>
          <p:nvPr>
            <p:ph type="subTitle"/>
          </p:nvPr>
        </p:nvSpPr>
        <p:spPr>
          <a:xfrm>
            <a:off x="609480" y="1695960"/>
            <a:ext cx="10971000" cy="465660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Type.2: Don’t use static_cast to downcast: Use dynamic_cast instead.</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Type.3: Don’t use const_cast to cast away const (i.e., at all): Don’t cast away const.</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Type.4: Don’t use C-style (T)expression or functional T(expression) casts: Prefer construction or named casts or T{expression}.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TL;DR</a:t>
            </a:r>
            <a:endParaRPr b="0" lang="en-US" sz="4400" spc="-1" strike="noStrike">
              <a:latin typeface="Arial"/>
            </a:endParaRPr>
          </a:p>
        </p:txBody>
      </p:sp>
      <p:sp>
        <p:nvSpPr>
          <p:cNvPr id="213" name="PlaceHolder 2"/>
          <p:cNvSpPr>
            <a:spLocks noGrp="1"/>
          </p:cNvSpPr>
          <p:nvPr>
            <p:ph/>
          </p:nvPr>
        </p:nvSpPr>
        <p:spPr>
          <a:xfrm>
            <a:off x="672120" y="2157120"/>
            <a:ext cx="10971000" cy="219420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StarSymbol"/>
              <a:buAutoNum type="arabicParenR"/>
            </a:pPr>
            <a:r>
              <a:rPr b="0" lang="en-US" sz="2000" spc="-1" strike="noStrike">
                <a:solidFill>
                  <a:srgbClr val="000000"/>
                </a:solidFill>
                <a:latin typeface="Arial"/>
                <a:ea typeface="DejaVu Sans"/>
              </a:rPr>
              <a:t>Review the </a:t>
            </a:r>
            <a:r>
              <a:rPr b="0" lang="en-US" sz="2000" spc="-1" strike="noStrike">
                <a:solidFill>
                  <a:srgbClr val="000000"/>
                </a:solidFill>
                <a:latin typeface="Arial"/>
                <a:ea typeface="DejaVu Sans"/>
                <a:hlinkClick r:id="rId1"/>
              </a:rPr>
              <a:t>Safety Profiles</a:t>
            </a:r>
            <a:r>
              <a:rPr b="0" lang="en-US" sz="2000" spc="-1" strike="noStrike">
                <a:solidFill>
                  <a:srgbClr val="000000"/>
                </a:solidFill>
                <a:latin typeface="Arial"/>
                <a:ea typeface="DejaVu Sans"/>
              </a:rPr>
              <a:t> from the C++ Core Guidelines</a:t>
            </a:r>
            <a:endParaRPr b="0" lang="en-US" sz="2000" spc="-1" strike="noStrike">
              <a:latin typeface="Arial"/>
            </a:endParaRPr>
          </a:p>
          <a:p>
            <a:pPr marL="228600" indent="-228600">
              <a:lnSpc>
                <a:spcPct val="90000"/>
              </a:lnSpc>
              <a:spcBef>
                <a:spcPts val="1001"/>
              </a:spcBef>
              <a:buClr>
                <a:srgbClr val="000000"/>
              </a:buClr>
              <a:buFont typeface="StarSymbol"/>
              <a:buAutoNum type="arabicParenR"/>
            </a:pPr>
            <a:r>
              <a:rPr b="0" lang="en-US" sz="2000" spc="-1" strike="noStrike">
                <a:solidFill>
                  <a:srgbClr val="000000"/>
                </a:solidFill>
                <a:latin typeface="Arial"/>
                <a:ea typeface="DejaVu Sans"/>
              </a:rPr>
              <a:t>Use clang-tidy to enforce C++ Core Guidelines Rules and subset the language</a:t>
            </a:r>
            <a:endParaRPr b="0" lang="en-US" sz="2000" spc="-1" strike="noStrike">
              <a:latin typeface="Arial"/>
            </a:endParaRPr>
          </a:p>
          <a:p>
            <a:pPr lvl="1" marL="864000" indent="-324000">
              <a:lnSpc>
                <a:spcPct val="90000"/>
              </a:lnSpc>
              <a:spcBef>
                <a:spcPts val="1134"/>
              </a:spcBef>
              <a:buClr>
                <a:srgbClr val="000000"/>
              </a:buClr>
              <a:buFont typeface="StarSymbol"/>
              <a:buAutoNum type="arabicParenR"/>
            </a:pPr>
            <a:r>
              <a:rPr b="1" lang="en-US" sz="2000" spc="-1" strike="noStrike">
                <a:solidFill>
                  <a:srgbClr val="000000"/>
                </a:solidFill>
                <a:latin typeface="Courier New"/>
                <a:ea typeface="DejaVu Sans"/>
              </a:rPr>
              <a:t>clang-tidy</a:t>
            </a:r>
            <a:r>
              <a:rPr b="0" lang="en-US" sz="2000" spc="-1" strike="noStrike">
                <a:solidFill>
                  <a:srgbClr val="000000"/>
                </a:solidFill>
                <a:latin typeface="Courier New"/>
                <a:ea typeface="DejaVu Sans"/>
              </a:rPr>
              <a:t> main.cpp -checks=</a:t>
            </a:r>
            <a:r>
              <a:rPr b="1" lang="en-US" sz="2000" spc="-1" strike="noStrike">
                <a:solidFill>
                  <a:srgbClr val="000000"/>
                </a:solidFill>
                <a:latin typeface="Courier New"/>
                <a:ea typeface="DejaVu Sans"/>
              </a:rPr>
              <a:t>cppcoreguidelines-*</a:t>
            </a:r>
            <a:endParaRPr b="0" lang="en-US" sz="2000" spc="-1" strike="noStrike">
              <a:latin typeface="Arial"/>
            </a:endParaRPr>
          </a:p>
          <a:p>
            <a:pPr marL="228600" indent="-228600">
              <a:lnSpc>
                <a:spcPct val="90000"/>
              </a:lnSpc>
              <a:spcBef>
                <a:spcPts val="1001"/>
              </a:spcBef>
              <a:buClr>
                <a:srgbClr val="000000"/>
              </a:buClr>
              <a:buFont typeface="StarSymbol"/>
              <a:buAutoNum type="arabicParenR"/>
            </a:pPr>
            <a:r>
              <a:rPr b="0" lang="en-US" sz="2000" spc="-1" strike="noStrike">
                <a:solidFill>
                  <a:srgbClr val="000000"/>
                </a:solidFill>
                <a:latin typeface="Arial"/>
                <a:ea typeface="DejaVu Sans"/>
              </a:rPr>
              <a:t>Leverage the Guidelines Support Library to augment the language subset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Profile Summary</a:t>
            </a:r>
            <a:endParaRPr b="0" lang="en-US" sz="4400" spc="-1" strike="noStrike">
              <a:latin typeface="Arial"/>
            </a:endParaRPr>
          </a:p>
        </p:txBody>
      </p:sp>
      <p:sp>
        <p:nvSpPr>
          <p:cNvPr id="269" name="PlaceHolder 2"/>
          <p:cNvSpPr>
            <a:spLocks noGrp="1"/>
          </p:cNvSpPr>
          <p:nvPr>
            <p:ph type="subTitle"/>
          </p:nvPr>
        </p:nvSpPr>
        <p:spPr>
          <a:xfrm>
            <a:off x="609480" y="1492920"/>
            <a:ext cx="10971000" cy="521136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Type.5: Don’t use a variable before it has been initialized: always initialize.</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Type.6: Always initialize a data member: always initialize, possibly using default constructors or default member initializers.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Type.7: Avoid naked union: Use variant instead.</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a:ea typeface="DejaVu Sans"/>
              </a:rPr>
              <a:t>Type.8: Avoid varargs: Don’t use va_arg arguments.</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Bounds Safety Profile</a:t>
            </a:r>
            <a:endParaRPr b="0" lang="en-US" sz="4400" spc="-1" strike="noStrike">
              <a:latin typeface="Arial"/>
            </a:endParaRPr>
          </a:p>
        </p:txBody>
      </p:sp>
      <p:sp>
        <p:nvSpPr>
          <p:cNvPr id="271" name="PlaceHolder 2"/>
          <p:cNvSpPr>
            <a:spLocks noGrp="1"/>
          </p:cNvSpPr>
          <p:nvPr>
            <p:ph type="subTitle"/>
          </p:nvPr>
        </p:nvSpPr>
        <p:spPr>
          <a:xfrm>
            <a:off x="609480" y="1604520"/>
            <a:ext cx="10971000" cy="39758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222222"/>
                </a:solidFill>
                <a:highlight>
                  <a:srgbClr val="ffffff"/>
                </a:highlight>
                <a:latin typeface="Source Sans Pro"/>
                <a:ea typeface="DejaVu Sans"/>
              </a:rPr>
              <a:t>We define bounds-safety to be the property that a program does not use an object to access memory outside of the range that was allocated for it. Bounds safety is intended to be complete only when combined with Type safety and Lifetime safety, which cover other unsafe operations that allow bounds violations.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Bounds Safety Profile Summary</a:t>
            </a:r>
            <a:endParaRPr b="0" lang="en-US" sz="4400" spc="-1" strike="noStrike">
              <a:latin typeface="Arial"/>
            </a:endParaRPr>
          </a:p>
        </p:txBody>
      </p:sp>
      <p:sp>
        <p:nvSpPr>
          <p:cNvPr id="273" name="PlaceHolder 2"/>
          <p:cNvSpPr>
            <a:spLocks noGrp="1"/>
          </p:cNvSpPr>
          <p:nvPr>
            <p:ph type="subTitle"/>
          </p:nvPr>
        </p:nvSpPr>
        <p:spPr>
          <a:xfrm>
            <a:off x="609480" y="1604520"/>
            <a:ext cx="10971000" cy="52520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400" spc="-1" strike="noStrike">
                <a:solidFill>
                  <a:srgbClr val="000000"/>
                </a:solidFill>
                <a:latin typeface="Arial"/>
                <a:ea typeface="DejaVu Sans"/>
              </a:rPr>
              <a:t>Bounds.1: Don’t use pointer arithmetic. Use span instead: Pass pointers to single objects (only) and keep pointer arithmetic simple.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DejaVu Sans"/>
              </a:rPr>
              <a:t>Bounds.2: Only index into arrays using constant expressions: Pass pointers to single objects (only) and Keep pointer arithmetic simple.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DejaVu Sans"/>
              </a:rPr>
              <a:t>Bounds.3: No array-to-pointer decay: Pass pointers to single objects (only) and Keep pointer arithmetic simple.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ea typeface="DejaVu Sans"/>
              </a:rPr>
              <a:t>Bounds.4: Don’t use standard-library functions and types that are not bounds-checked: Use the standard library in a type-safe manner.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Lifetime Safety</a:t>
            </a:r>
            <a:endParaRPr b="0" lang="en-US" sz="4400" spc="-1" strike="noStrike">
              <a:latin typeface="Arial"/>
            </a:endParaRPr>
          </a:p>
        </p:txBody>
      </p:sp>
      <p:sp>
        <p:nvSpPr>
          <p:cNvPr id="275" name="PlaceHolder 2"/>
          <p:cNvSpPr>
            <a:spLocks noGrp="1"/>
          </p:cNvSpPr>
          <p:nvPr>
            <p:ph type="subTitle"/>
          </p:nvPr>
        </p:nvSpPr>
        <p:spPr>
          <a:xfrm>
            <a:off x="609480" y="1604520"/>
            <a:ext cx="10971000" cy="39758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inherit"/>
                <a:ea typeface="DejaVu Sans"/>
              </a:rPr>
              <a:t>Accessing through a pointer that doesn’t point to anything is a major source of errors, and very hard to avoid in many traditional C or C++ styles of programming. For example, a pointer might be uninitialized, the nullptr, point beyond the range of an array, or to a deleted object.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Lifetime Safety Profile Summary</a:t>
            </a:r>
            <a:endParaRPr b="0" lang="en-US" sz="4400" spc="-1" strike="noStrike">
              <a:latin typeface="Arial"/>
            </a:endParaRPr>
          </a:p>
        </p:txBody>
      </p:sp>
      <p:sp>
        <p:nvSpPr>
          <p:cNvPr id="277" name="PlaceHolder 2"/>
          <p:cNvSpPr>
            <a:spLocks noGrp="1"/>
          </p:cNvSpPr>
          <p:nvPr>
            <p:ph type="subTitle"/>
          </p:nvPr>
        </p:nvSpPr>
        <p:spPr>
          <a:xfrm>
            <a:off x="609480" y="1604520"/>
            <a:ext cx="10971000" cy="39758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Lifetime.1: Don’t dereference a possibly invalid pointer: detect or avoid.</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Picture 14" descr=""/>
          <p:cNvPicPr/>
          <p:nvPr/>
        </p:nvPicPr>
        <p:blipFill>
          <a:blip r:embed="rId1"/>
          <a:stretch/>
        </p:blipFill>
        <p:spPr>
          <a:xfrm>
            <a:off x="1143000" y="649800"/>
            <a:ext cx="3079800" cy="1370160"/>
          </a:xfrm>
          <a:prstGeom prst="rect">
            <a:avLst/>
          </a:prstGeom>
          <a:ln w="0">
            <a:noFill/>
          </a:ln>
        </p:spPr>
      </p:pic>
      <p:pic>
        <p:nvPicPr>
          <p:cNvPr id="279" name="Picture 17" descr=""/>
          <p:cNvPicPr/>
          <p:nvPr/>
        </p:nvPicPr>
        <p:blipFill>
          <a:blip r:embed="rId2"/>
          <a:stretch/>
        </p:blipFill>
        <p:spPr>
          <a:xfrm>
            <a:off x="7074000" y="651600"/>
            <a:ext cx="4534560" cy="1370160"/>
          </a:xfrm>
          <a:prstGeom prst="rect">
            <a:avLst/>
          </a:prstGeom>
          <a:ln w="0">
            <a:noFill/>
          </a:ln>
        </p:spPr>
      </p:pic>
      <p:sp>
        <p:nvSpPr>
          <p:cNvPr id="280" name="TextBox 106"/>
          <p:cNvSpPr/>
          <p:nvPr/>
        </p:nvSpPr>
        <p:spPr>
          <a:xfrm>
            <a:off x="228600" y="2829600"/>
            <a:ext cx="5942160" cy="3798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Arial"/>
                <a:ea typeface="DejaVu Sans"/>
              </a:rPr>
              <a:t>The Guidelines Support Library (GSL) contains functions and types that are suggested for use by the </a:t>
            </a:r>
            <a:r>
              <a:rPr b="0" lang="en-US" sz="2400" spc="-1" strike="noStrike" u="sng">
                <a:solidFill>
                  <a:srgbClr val="0563c1"/>
                </a:solidFill>
                <a:uFillTx/>
                <a:latin typeface="Arial"/>
                <a:ea typeface="DejaVu Sans"/>
                <a:hlinkClick r:id="rId3"/>
              </a:rPr>
              <a:t>C++ Core Guidelines</a:t>
            </a:r>
            <a:r>
              <a:rPr b="0" lang="en-US" sz="2400" spc="-1" strike="noStrike">
                <a:solidFill>
                  <a:srgbClr val="000000"/>
                </a:solidFill>
                <a:latin typeface="Arial"/>
                <a:ea typeface="DejaVu Sans"/>
              </a:rPr>
              <a:t> maintained by the </a:t>
            </a:r>
            <a:r>
              <a:rPr b="0" lang="en-US" sz="2400" spc="-1" strike="noStrike" u="sng">
                <a:solidFill>
                  <a:srgbClr val="0563c1"/>
                </a:solidFill>
                <a:uFillTx/>
                <a:latin typeface="Arial"/>
                <a:ea typeface="DejaVu Sans"/>
                <a:hlinkClick r:id="rId4"/>
              </a:rPr>
              <a:t>Standard C++ Foundation</a:t>
            </a:r>
            <a:r>
              <a:rPr b="0" lang="en-US" sz="2400" spc="-1" strike="noStrike">
                <a:solidFill>
                  <a:srgbClr val="000000"/>
                </a:solidFill>
                <a:latin typeface="Arial"/>
                <a:ea typeface="DejaVu Sans"/>
              </a:rPr>
              <a:t>. This repo contains Microsoft's implementation of GSL. […] The implementation generally assumes a platform that implements C++14 support.</a:t>
            </a:r>
            <a:endParaRPr b="0" lang="en-US" sz="2400" spc="-1" strike="noStrike">
              <a:latin typeface="Arial"/>
            </a:endParaRPr>
          </a:p>
        </p:txBody>
      </p:sp>
      <p:sp>
        <p:nvSpPr>
          <p:cNvPr id="281" name="TextBox 107"/>
          <p:cNvSpPr/>
          <p:nvPr/>
        </p:nvSpPr>
        <p:spPr>
          <a:xfrm>
            <a:off x="6858000" y="2865600"/>
            <a:ext cx="5256360" cy="2807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Arial"/>
                <a:ea typeface="DejaVu Sans"/>
              </a:rPr>
              <a:t>gsl-lite is a single-file header-only implementation of the </a:t>
            </a:r>
            <a:r>
              <a:rPr b="0" lang="en-US" sz="2400" spc="-1" strike="noStrike" u="sng">
                <a:solidFill>
                  <a:srgbClr val="0563c1"/>
                </a:solidFill>
                <a:uFillTx/>
                <a:latin typeface="Arial"/>
                <a:ea typeface="DejaVu Sans"/>
                <a:hlinkClick r:id="rId5"/>
              </a:rPr>
              <a:t>C++ Core Guidelines Support Library</a:t>
            </a:r>
            <a:r>
              <a:rPr b="0" lang="en-US" sz="2400" spc="-1" strike="noStrike">
                <a:solidFill>
                  <a:srgbClr val="000000"/>
                </a:solidFill>
                <a:latin typeface="Arial"/>
                <a:ea typeface="DejaVu Sans"/>
              </a:rPr>
              <a:t> originally based on </a:t>
            </a:r>
            <a:r>
              <a:rPr b="0" lang="en-US" sz="2400" spc="-1" strike="noStrike" u="sng">
                <a:solidFill>
                  <a:srgbClr val="0563c1"/>
                </a:solidFill>
                <a:uFillTx/>
                <a:latin typeface="Arial"/>
                <a:ea typeface="DejaVu Sans"/>
                <a:hlinkClick r:id="rId6"/>
              </a:rPr>
              <a:t>Microsoft GSL</a:t>
            </a:r>
            <a:r>
              <a:rPr b="0" lang="en-US" sz="2400" spc="-1" strike="noStrike">
                <a:solidFill>
                  <a:srgbClr val="000000"/>
                </a:solidFill>
                <a:latin typeface="Arial"/>
                <a:ea typeface="DejaVu Sans"/>
              </a:rPr>
              <a:t> and adapted for C++98, C++03. It also works when compiled as C++11, C++14, C++17, C++20.</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GSL Key Facilities</a:t>
            </a:r>
            <a:r>
              <a:rPr b="0" lang="en-US" sz="4400" spc="-1" strike="noStrike">
                <a:solidFill>
                  <a:srgbClr val="000000"/>
                </a:solidFill>
                <a:latin typeface="Arial"/>
                <a:ea typeface="DejaVu Sans"/>
              </a:rPr>
              <a:t>	</a:t>
            </a:r>
            <a:endParaRPr b="0" lang="en-US" sz="4400" spc="-1" strike="noStrike">
              <a:latin typeface="Arial"/>
            </a:endParaRPr>
          </a:p>
        </p:txBody>
      </p:sp>
      <p:sp>
        <p:nvSpPr>
          <p:cNvPr id="283" name="PlaceHolder 2"/>
          <p:cNvSpPr>
            <a:spLocks noGrp="1"/>
          </p:cNvSpPr>
          <p:nvPr>
            <p:ph type="subTitle"/>
          </p:nvPr>
        </p:nvSpPr>
        <p:spPr>
          <a:xfrm>
            <a:off x="609480" y="1604160"/>
            <a:ext cx="7162200" cy="3976560"/>
          </a:xfrm>
          <a:prstGeom prst="rect">
            <a:avLst/>
          </a:prstGeom>
          <a:solidFill>
            <a:srgbClr val="ffffff"/>
          </a:solidFill>
          <a:ln w="0">
            <a:noFill/>
          </a:ln>
        </p:spPr>
        <p:txBody>
          <a:bodyPr numCol="1" spcCol="0" lIns="0" rIns="0" tIns="0" bIns="0" anchor="ctr">
            <a:noAutofit/>
          </a:bodyPr>
          <a:p>
            <a:pPr>
              <a:lnSpc>
                <a:spcPct val="100000"/>
              </a:lnSpc>
              <a:buNone/>
            </a:pP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span&lt;&gt;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variant&lt;&gt;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owner&lt;&gt;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unique_ptr&lt;&gt;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shared_ptr&lt;&gt;</a:t>
            </a:r>
            <a:endParaRPr b="0" lang="en-US" sz="3200" spc="-1" strike="noStrike">
              <a:latin typeface="Arial"/>
            </a:endParaRPr>
          </a:p>
          <a:p>
            <a:pPr marL="216000" indent="-216000">
              <a:lnSpc>
                <a:spcPct val="100000"/>
              </a:lnSpc>
              <a:buClr>
                <a:srgbClr val="222222"/>
              </a:buClr>
              <a:buFont typeface="Arial"/>
              <a:buChar char="•"/>
            </a:pPr>
            <a:r>
              <a:rPr b="0" lang="en-US" sz="3200" spc="-1" strike="noStrike">
                <a:solidFill>
                  <a:srgbClr val="222222"/>
                </a:solidFill>
                <a:latin typeface="Courier New"/>
                <a:ea typeface="DejaVu Sans"/>
              </a:rPr>
              <a:t>not_null</a:t>
            </a:r>
            <a:r>
              <a:rPr b="0" lang="en-US" sz="3200" spc="-1" strike="noStrike">
                <a:solidFill>
                  <a:srgbClr val="222222"/>
                </a:solidFill>
                <a:latin typeface="inherit"/>
                <a:ea typeface="DejaVu Sans"/>
              </a:rPr>
              <a:t> and </a:t>
            </a:r>
            <a:r>
              <a:rPr b="0" lang="en-US" sz="3200" spc="-1" strike="noStrike">
                <a:solidFill>
                  <a:srgbClr val="222222"/>
                </a:solidFill>
                <a:latin typeface="Courier New"/>
                <a:ea typeface="DejaVu Sans"/>
              </a:rPr>
              <a:t>nullptr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Replace raw arrays with s</a:t>
            </a:r>
            <a:r>
              <a:rPr b="0" lang="en-US" sz="4400" spc="-1" strike="noStrike">
                <a:solidFill>
                  <a:srgbClr val="000000"/>
                </a:solidFill>
                <a:latin typeface="Arial"/>
                <a:ea typeface="DejaVu Sans"/>
              </a:rPr>
              <a:t>pan&lt;&gt; </a:t>
            </a:r>
            <a:endParaRPr b="0" lang="en-US" sz="4400" spc="-1" strike="noStrike">
              <a:latin typeface="Arial"/>
            </a:endParaRPr>
          </a:p>
        </p:txBody>
      </p:sp>
      <p:sp>
        <p:nvSpPr>
          <p:cNvPr id="285" name="PlaceHolder 2"/>
          <p:cNvSpPr>
            <a:spLocks noGrp="1"/>
          </p:cNvSpPr>
          <p:nvPr>
            <p:ph type="subTitle"/>
          </p:nvPr>
        </p:nvSpPr>
        <p:spPr>
          <a:xfrm>
            <a:off x="609480" y="1604520"/>
            <a:ext cx="10971000" cy="52520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400" spc="-1" strike="noStrike">
                <a:solidFill>
                  <a:srgbClr val="000000"/>
                </a:solidFill>
                <a:latin typeface="Courier New"/>
                <a:ea typeface="DejaVu Sans"/>
              </a:rPr>
              <a:t>void pass_span(gsl::span&lt;int&gt; s)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for(int i : s) { /* Range based for loop */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int array[] = {1, 2, 3, 4, 5};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gsl::span&lt;int, 5&gt; s(array);</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pass_span(s); // No array decay!</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s[6]; // Out of bounds error (customizable assert!)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Replace unions with variants&lt;&gt;</a:t>
            </a:r>
            <a:endParaRPr b="0" lang="en-US" sz="4400" spc="-1" strike="noStrike">
              <a:latin typeface="Arial"/>
            </a:endParaRPr>
          </a:p>
        </p:txBody>
      </p:sp>
      <p:sp>
        <p:nvSpPr>
          <p:cNvPr id="287" name="PlaceHolder 2"/>
          <p:cNvSpPr>
            <a:spLocks noGrp="1"/>
          </p:cNvSpPr>
          <p:nvPr>
            <p:ph type="subTitle"/>
          </p:nvPr>
        </p:nvSpPr>
        <p:spPr>
          <a:xfrm>
            <a:off x="228600" y="1581120"/>
            <a:ext cx="11657880" cy="481896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2600" spc="-1" strike="noStrike">
                <a:solidFill>
                  <a:srgbClr val="000000"/>
                </a:solidFill>
                <a:latin typeface="Courier New"/>
                <a:ea typeface="DejaVu Sans"/>
              </a:rPr>
              <a:t>// Variants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std::variant&lt;int, float&gt; v;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v = 12.0f;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 Throws std::bad_variant_access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int i = std::get&lt;int&gt;(v);</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 Avoid throw by checking for nullptr</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const int* p_int = std::get_if&lt;int&gt;(&amp;v);  </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 Valid pointer</a:t>
            </a:r>
            <a:endParaRPr b="0" lang="en-US" sz="2600" spc="-1" strike="noStrike">
              <a:latin typeface="Arial"/>
            </a:endParaRPr>
          </a:p>
          <a:p>
            <a:pPr>
              <a:lnSpc>
                <a:spcPct val="90000"/>
              </a:lnSpc>
              <a:spcBef>
                <a:spcPts val="1001"/>
              </a:spcBef>
              <a:buNone/>
              <a:tabLst>
                <a:tab algn="l" pos="0"/>
              </a:tabLst>
            </a:pPr>
            <a:r>
              <a:rPr b="0" lang="en-US" sz="2600" spc="-1" strike="noStrike">
                <a:solidFill>
                  <a:srgbClr val="000000"/>
                </a:solidFill>
                <a:latin typeface="Courier New"/>
                <a:ea typeface="DejaVu Sans"/>
              </a:rPr>
              <a:t>const float* pf = std::get_if&lt;float&gt;(&amp;v);</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owner&lt;&gt;</a:t>
            </a:r>
            <a:endParaRPr b="0" lang="en-US" sz="4400" spc="-1" strike="noStrike">
              <a:latin typeface="Arial"/>
            </a:endParaRPr>
          </a:p>
        </p:txBody>
      </p:sp>
      <p:sp>
        <p:nvSpPr>
          <p:cNvPr id="289" name="PlaceHolder 2"/>
          <p:cNvSpPr>
            <a:spLocks noGrp="1"/>
          </p:cNvSpPr>
          <p:nvPr>
            <p:ph type="subTitle"/>
          </p:nvPr>
        </p:nvSpPr>
        <p:spPr>
          <a:xfrm>
            <a:off x="609480" y="1604520"/>
            <a:ext cx="10971000" cy="52520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1800" spc="-1" strike="noStrike">
                <a:solidFill>
                  <a:srgbClr val="000000"/>
                </a:solidFill>
                <a:latin typeface="Courier New"/>
                <a:ea typeface="DejaVu Sans"/>
              </a:rPr>
              <a:t>// Zero overhead indicator that this pointer owns the object</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void g(owner&lt;int*&gt; p, int* q, owner&lt;int*&gt; p2)</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p = q; // bad: q is not an owner</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delete q; // bad: q is not an owner</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q = p; // OK: q points to the object owned by p</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delete p; // needed: we are about to overwrite p</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 = p2; // OK: we just deleted p</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p2 = nullptr; // so that there are not two owners of *p2</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*q = 7; // bad: assignment through now dangling pointer</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delete p; // needed: we are about to leave g()</a:t>
            </a:r>
            <a:endParaRPr b="0" lang="en-US" sz="1800" spc="-1" strike="noStrike">
              <a:latin typeface="Arial"/>
            </a:endParaRPr>
          </a:p>
          <a:p>
            <a:pPr>
              <a:lnSpc>
                <a:spcPct val="90000"/>
              </a:lnSpc>
              <a:spcBef>
                <a:spcPts val="1001"/>
              </a:spcBef>
              <a:buNone/>
              <a:tabLst>
                <a:tab algn="l" pos="0"/>
              </a:tabLst>
            </a:pPr>
            <a:r>
              <a:rPr b="0" lang="en-US" sz="1800" spc="-1" strike="noStrike">
                <a:solidFill>
                  <a:srgbClr val="000000"/>
                </a:solidFill>
                <a:latin typeface="Courier New"/>
                <a:ea typeface="DejaVu Sans"/>
              </a:rPr>
              <a:t>}</a:t>
            </a:r>
            <a:endParaRPr b="0" lang="en-US" sz="1800" spc="-1" strike="noStrike">
              <a:latin typeface="Arial"/>
            </a:endParaRPr>
          </a:p>
          <a:p>
            <a:pPr>
              <a:lnSpc>
                <a:spcPct val="90000"/>
              </a:lnSpc>
              <a:spcBef>
                <a:spcPts val="1001"/>
              </a:spcBef>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228600" y="29736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Memory Safety is hot</a:t>
            </a:r>
            <a:endParaRPr b="0" lang="en-US" sz="4400" spc="-1" strike="noStrike">
              <a:latin typeface="Arial"/>
            </a:endParaRPr>
          </a:p>
        </p:txBody>
      </p:sp>
      <p:pic>
        <p:nvPicPr>
          <p:cNvPr id="215" name="Picture 18" descr=""/>
          <p:cNvPicPr/>
          <p:nvPr/>
        </p:nvPicPr>
        <p:blipFill>
          <a:blip r:embed="rId1"/>
          <a:stretch/>
        </p:blipFill>
        <p:spPr>
          <a:xfrm>
            <a:off x="0" y="1441080"/>
            <a:ext cx="4270320" cy="5873040"/>
          </a:xfrm>
          <a:prstGeom prst="rect">
            <a:avLst/>
          </a:prstGeom>
          <a:ln w="0">
            <a:noFill/>
          </a:ln>
        </p:spPr>
      </p:pic>
      <p:pic>
        <p:nvPicPr>
          <p:cNvPr id="216" name="Picture 1" descr=""/>
          <p:cNvPicPr/>
          <p:nvPr/>
        </p:nvPicPr>
        <p:blipFill>
          <a:blip r:embed="rId2"/>
          <a:stretch/>
        </p:blipFill>
        <p:spPr>
          <a:xfrm>
            <a:off x="4800600" y="2743200"/>
            <a:ext cx="3897720" cy="5029200"/>
          </a:xfrm>
          <a:prstGeom prst="rect">
            <a:avLst/>
          </a:prstGeom>
          <a:ln w="0">
            <a:noFill/>
          </a:ln>
        </p:spPr>
      </p:pic>
      <p:pic>
        <p:nvPicPr>
          <p:cNvPr id="217" name="Picture 2" descr=""/>
          <p:cNvPicPr/>
          <p:nvPr/>
        </p:nvPicPr>
        <p:blipFill>
          <a:blip r:embed="rId3"/>
          <a:stretch/>
        </p:blipFill>
        <p:spPr>
          <a:xfrm>
            <a:off x="5917680" y="-228600"/>
            <a:ext cx="6297480" cy="45720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Ownership rules</a:t>
            </a:r>
            <a:endParaRPr b="0" lang="en-US" sz="4400" spc="-1" strike="noStrike">
              <a:latin typeface="Arial"/>
            </a:endParaRPr>
          </a:p>
        </p:txBody>
      </p:sp>
      <p:sp>
        <p:nvSpPr>
          <p:cNvPr id="291" name="PlaceHolder 2"/>
          <p:cNvSpPr>
            <a:spLocks noGrp="1"/>
          </p:cNvSpPr>
          <p:nvPr>
            <p:ph/>
          </p:nvPr>
        </p:nvSpPr>
        <p:spPr>
          <a:xfrm>
            <a:off x="609480" y="1604520"/>
            <a:ext cx="10972440" cy="397728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en-US" sz="3200" spc="-1" strike="noStrike">
                <a:latin typeface="Arial"/>
              </a:rPr>
              <a:t>A pointer returned by new is an owner and must be deleted (unless stored in static storage to ensure that it lives “forever.”).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Only a pointer known to be an owner can be deleted. Thus, a pointer passed into a scope as an owner&lt;T*&gt; must be deleted in that scope or passed along to another scope as an owner.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pointer that is passed into a scope as a plain T* may not be deleted.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pointer passed to another scope as an owner and not passed back as an owner is said to be invalidated and cannot be used again in its original scope (since it will have been deleted).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shared_ptr&lt;&gt;</a:t>
            </a:r>
            <a:endParaRPr b="0" lang="en-US" sz="4400" spc="-1" strike="noStrike">
              <a:latin typeface="Arial"/>
            </a:endParaRPr>
          </a:p>
        </p:txBody>
      </p:sp>
      <p:sp>
        <p:nvSpPr>
          <p:cNvPr id="293" name="PlaceHolder 2"/>
          <p:cNvSpPr>
            <a:spLocks noGrp="1"/>
          </p:cNvSpPr>
          <p:nvPr>
            <p:ph type="subTitle"/>
          </p:nvPr>
        </p:nvSpPr>
        <p:spPr>
          <a:xfrm>
            <a:off x="609480" y="1604520"/>
            <a:ext cx="10971000" cy="52520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400" spc="-1" strike="noStrike">
                <a:solidFill>
                  <a:srgbClr val="000000"/>
                </a:solidFill>
                <a:latin typeface="Courier New"/>
                <a:ea typeface="DejaVu Sans"/>
              </a:rPr>
              <a:t>{// Reference = 1</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std::shared_ptr&lt;CoolThing&gt; ptrToThing(new CoolThing());</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 Reference count = 2</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std::shared_ptr&lt;CoolThing&gt; 2ndPtrToThing = ptrToThing;</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 Temporarily increases reference count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passByValueFunction(2ndPtrToThing); // Reference count drops back to 2 after function call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2ndPtrToThing is destroyed, reference count = 1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ptrToThing is destroyed, reference count = 0,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CoolThing is deleted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unique_ptr&lt;&gt;</a:t>
            </a:r>
            <a:endParaRPr b="0" lang="en-US" sz="4400" spc="-1" strike="noStrike">
              <a:latin typeface="Arial"/>
            </a:endParaRPr>
          </a:p>
        </p:txBody>
      </p:sp>
      <p:sp>
        <p:nvSpPr>
          <p:cNvPr id="295" name="PlaceHolder 2"/>
          <p:cNvSpPr>
            <a:spLocks noGrp="1"/>
          </p:cNvSpPr>
          <p:nvPr>
            <p:ph type="subTitle"/>
          </p:nvPr>
        </p:nvSpPr>
        <p:spPr>
          <a:xfrm>
            <a:off x="609480" y="1604520"/>
            <a:ext cx="11503080" cy="459180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400" spc="-1" strike="noStrike">
                <a:solidFill>
                  <a:srgbClr val="000000"/>
                </a:solidFill>
                <a:latin typeface="Courier New"/>
                <a:ea typeface="DejaVu Sans"/>
              </a:rPr>
              <a: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std::unique_ptr&lt;MyObj&gt; uniquePtr = std::make_unique&lt;MyObj&gt;();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uniquePtr-&gt;doSomething();</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 Transfer ownership</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std::unique_ptr&lt;MyObj&gt; newOwnerPtr = std::move(uniquePtr);</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r>
              <a:rPr b="0" lang="en-US" sz="2400" spc="-1" strike="noStrike">
                <a:solidFill>
                  <a:srgbClr val="000000"/>
                </a:solidFill>
                <a:latin typeface="Courier New"/>
                <a:ea typeface="DejaVu Sans"/>
              </a:rPr>
              <a:t>// Now, uniquePtr is null, and newOwnerPtr owns the object.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The MyObj is automatically destroyed when newOwnerPtr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ourier New"/>
                <a:ea typeface="DejaVu Sans"/>
              </a:rPr>
              <a:t>// goes out of scope.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Feature Replacement TL;DR</a:t>
            </a:r>
            <a:endParaRPr b="0" lang="en-US" sz="4400" spc="-1" strike="noStrike">
              <a:latin typeface="Arial"/>
            </a:endParaRPr>
          </a:p>
        </p:txBody>
      </p:sp>
      <p:graphicFrame>
        <p:nvGraphicFramePr>
          <p:cNvPr id="297" name="Table 4"/>
          <p:cNvGraphicFramePr/>
          <p:nvPr/>
        </p:nvGraphicFramePr>
        <p:xfrm>
          <a:off x="2589480" y="1202760"/>
          <a:ext cx="7599960" cy="5353200"/>
        </p:xfrm>
        <a:graphic>
          <a:graphicData uri="http://schemas.openxmlformats.org/drawingml/2006/table">
            <a:tbl>
              <a:tblPr/>
              <a:tblGrid>
                <a:gridCol w="3800160"/>
                <a:gridCol w="3800160"/>
              </a:tblGrid>
              <a:tr h="675360">
                <a:tc>
                  <a:txBody>
                    <a:bodyPr anchor="t">
                      <a:noAutofit/>
                    </a:bodyPr>
                    <a:p>
                      <a:pPr>
                        <a:lnSpc>
                          <a:spcPct val="100000"/>
                        </a:lnSpc>
                        <a:buNone/>
                      </a:pPr>
                      <a:r>
                        <a:rPr b="1" lang="en-US" sz="2400" spc="-1" strike="noStrike">
                          <a:solidFill>
                            <a:srgbClr val="ffffff"/>
                          </a:solidFill>
                          <a:latin typeface="inherit"/>
                          <a:ea typeface="DejaVu Sans"/>
                        </a:rPr>
                        <a:t>Drop</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US" sz="2400" spc="-1" strike="noStrike">
                          <a:solidFill>
                            <a:srgbClr val="ffffff"/>
                          </a:solidFill>
                          <a:latin typeface="inherit"/>
                          <a:ea typeface="DejaVu Sans"/>
                        </a:rPr>
                        <a:t>Adopt</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514160">
                <a:tc>
                  <a:txBody>
                    <a:bodyPr anchor="t">
                      <a:noAutofit/>
                    </a:bodyPr>
                    <a:p>
                      <a:pPr>
                        <a:lnSpc>
                          <a:spcPct val="100000"/>
                        </a:lnSpc>
                        <a:buNone/>
                      </a:pPr>
                      <a:r>
                        <a:rPr b="0" lang="en-US" sz="2400" spc="-1" strike="noStrike">
                          <a:solidFill>
                            <a:srgbClr val="000000"/>
                          </a:solidFill>
                          <a:latin typeface="inherit"/>
                          <a:ea typeface="DejaVu Sans"/>
                        </a:rPr>
                        <a:t>C-Style Casts</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US" sz="2400" spc="-1" strike="noStrike">
                          <a:solidFill>
                            <a:srgbClr val="000000"/>
                          </a:solidFill>
                          <a:latin typeface="inherit"/>
                          <a:ea typeface="DejaVu Sans"/>
                        </a:rPr>
                        <a:t>Named Casts and brace-initialization</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75360">
                <a:tc>
                  <a:txBody>
                    <a:bodyPr anchor="t">
                      <a:noAutofit/>
                    </a:bodyPr>
                    <a:p>
                      <a:pPr>
                        <a:lnSpc>
                          <a:spcPct val="100000"/>
                        </a:lnSpc>
                        <a:buNone/>
                      </a:pPr>
                      <a:r>
                        <a:rPr b="0" lang="en-US" sz="2400" spc="-1" strike="noStrike">
                          <a:solidFill>
                            <a:srgbClr val="000000"/>
                          </a:solidFill>
                          <a:latin typeface="inherit"/>
                          <a:ea typeface="DejaVu Sans"/>
                        </a:rPr>
                        <a:t>union {}</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US" sz="2400" spc="-1" strike="noStrike">
                          <a:solidFill>
                            <a:srgbClr val="000000"/>
                          </a:solidFill>
                          <a:latin typeface="inherit"/>
                          <a:ea typeface="DejaVu Sans"/>
                        </a:rPr>
                        <a:t>variant&lt;&gt;</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75360">
                <a:tc>
                  <a:txBody>
                    <a:bodyPr anchor="t">
                      <a:noAutofit/>
                    </a:bodyPr>
                    <a:p>
                      <a:pPr>
                        <a:lnSpc>
                          <a:spcPct val="100000"/>
                        </a:lnSpc>
                        <a:buNone/>
                      </a:pPr>
                      <a:r>
                        <a:rPr b="0" lang="en-US" sz="2400" spc="-1" strike="noStrike">
                          <a:solidFill>
                            <a:srgbClr val="000000"/>
                          </a:solidFill>
                          <a:latin typeface="inherit"/>
                          <a:ea typeface="DejaVu Sans"/>
                        </a:rPr>
                        <a:t>raw_arrays[]</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US" sz="2400" spc="-1" strike="noStrike">
                          <a:solidFill>
                            <a:srgbClr val="000000"/>
                          </a:solidFill>
                          <a:latin typeface="inherit"/>
                          <a:ea typeface="DejaVu Sans"/>
                        </a:rPr>
                        <a:t>span&lt;&gt;</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813320">
                <a:tc>
                  <a:txBody>
                    <a:bodyPr anchor="t">
                      <a:noAutofit/>
                    </a:bodyPr>
                    <a:p>
                      <a:pPr>
                        <a:lnSpc>
                          <a:spcPct val="100000"/>
                        </a:lnSpc>
                        <a:buNone/>
                      </a:pPr>
                      <a:r>
                        <a:rPr b="0" lang="en-US" sz="2400" spc="-1" strike="noStrike">
                          <a:solidFill>
                            <a:srgbClr val="000000"/>
                          </a:solidFill>
                          <a:latin typeface="inherit"/>
                          <a:ea typeface="DejaVu Sans"/>
                        </a:rPr>
                        <a:t>raw_pointers*</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US" sz="2400" spc="-1" strike="noStrike">
                          <a:solidFill>
                            <a:srgbClr val="000000"/>
                          </a:solidFill>
                          <a:latin typeface="inherit"/>
                          <a:ea typeface="DejaVu Sans"/>
                        </a:rPr>
                        <a:t>owner&lt;&gt; unique_ptr&lt;&gt; shared_ptr&lt;&gt;</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Static Analysis</a:t>
            </a:r>
            <a:endParaRPr b="0" lang="en-US" sz="4400" spc="-1" strike="noStrike">
              <a:latin typeface="Arial"/>
            </a:endParaRPr>
          </a:p>
        </p:txBody>
      </p:sp>
      <p:sp>
        <p:nvSpPr>
          <p:cNvPr id="299" name="PlaceHolder 2"/>
          <p:cNvSpPr>
            <a:spLocks noGrp="1"/>
          </p:cNvSpPr>
          <p:nvPr>
            <p:ph type="subTitle"/>
          </p:nvPr>
        </p:nvSpPr>
        <p:spPr>
          <a:xfrm>
            <a:off x="609480" y="1604520"/>
            <a:ext cx="10971000" cy="397584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2800" spc="-1" strike="noStrike">
                <a:solidFill>
                  <a:srgbClr val="000000"/>
                </a:solidFill>
                <a:latin typeface="Arial"/>
                <a:ea typeface="DejaVu Sans"/>
              </a:rPr>
              <a:t>clang-tidy test.cpp -checks=-*,cppcoreguidelines-*</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0" name="Table 6"/>
          <p:cNvGraphicFramePr/>
          <p:nvPr/>
        </p:nvGraphicFramePr>
        <p:xfrm>
          <a:off x="0" y="0"/>
          <a:ext cx="12191400" cy="6640200"/>
        </p:xfrm>
        <a:graphic>
          <a:graphicData uri="http://schemas.openxmlformats.org/drawingml/2006/table">
            <a:tbl>
              <a:tblPr/>
              <a:tblGrid>
                <a:gridCol w="6486480"/>
                <a:gridCol w="5705280"/>
              </a:tblGrid>
              <a:tr h="324000">
                <a:tc>
                  <a:txBody>
                    <a:bodyPr lIns="28440" rIns="28440" anchor="t">
                      <a:noAutofit/>
                    </a:bodyPr>
                    <a:p>
                      <a:pPr>
                        <a:lnSpc>
                          <a:spcPct val="100000"/>
                        </a:lnSpc>
                        <a:buNone/>
                      </a:pPr>
                      <a:r>
                        <a:rPr b="1" lang="en-US" sz="1400" spc="-1" strike="noStrike">
                          <a:solidFill>
                            <a:srgbClr val="000000"/>
                          </a:solidFill>
                          <a:latin typeface="inherit"/>
                          <a:ea typeface="DejaVu Sans"/>
                        </a:rPr>
                        <a:t>Core Guidelines Rule</a:t>
                      </a:r>
                      <a:endParaRPr b="0" lang="en-US" sz="1400" spc="-1" strike="noStrike">
                        <a:latin typeface="Arial"/>
                      </a:endParaRPr>
                    </a:p>
                  </a:txBody>
                  <a:tcPr anchor="t" marL="28440" marR="28440">
                    <a:lnL w="9360">
                      <a:solidFill>
                        <a:srgbClr val="50ac76"/>
                      </a:solidFill>
                    </a:lnL>
                    <a:lnR w="9360">
                      <a:solidFill>
                        <a:srgbClr val="b0aa76"/>
                      </a:solidFill>
                    </a:lnR>
                    <a:lnT w="9360">
                      <a:solidFill>
                        <a:srgbClr val="50ac76"/>
                      </a:solidFill>
                    </a:lnT>
                    <a:lnB w="9360">
                      <a:solidFill>
                        <a:srgbClr val="30b176"/>
                      </a:solidFill>
                    </a:lnB>
                    <a:noFill/>
                  </a:tcPr>
                </a:tc>
                <a:tc>
                  <a:txBody>
                    <a:bodyPr lIns="28440" rIns="28440" anchor="t">
                      <a:noAutofit/>
                    </a:bodyPr>
                    <a:p>
                      <a:pPr>
                        <a:lnSpc>
                          <a:spcPct val="100000"/>
                        </a:lnSpc>
                        <a:buNone/>
                      </a:pPr>
                      <a:r>
                        <a:rPr b="1" lang="en-US" sz="1400" spc="-1" strike="noStrike">
                          <a:solidFill>
                            <a:srgbClr val="000000"/>
                          </a:solidFill>
                          <a:latin typeface="inherit"/>
                          <a:ea typeface="DejaVu Sans"/>
                        </a:rPr>
                        <a:t>Checker</a:t>
                      </a:r>
                      <a:endParaRPr b="0" lang="en-US" sz="1400" spc="-1" strike="noStrike">
                        <a:latin typeface="Arial"/>
                      </a:endParaRPr>
                    </a:p>
                  </a:txBody>
                  <a:tcPr anchor="t" marL="28440" marR="28440">
                    <a:lnL w="9360">
                      <a:solidFill>
                        <a:srgbClr val="b0aa76"/>
                      </a:solidFill>
                    </a:lnL>
                    <a:lnR w="9360">
                      <a:solidFill>
                        <a:srgbClr val="b0aa76"/>
                      </a:solidFill>
                    </a:lnR>
                    <a:lnT w="9360">
                      <a:solidFill>
                        <a:srgbClr val="b0aa76"/>
                      </a:solidFill>
                    </a:lnT>
                    <a:lnB w="9360">
                      <a:solidFill>
                        <a:srgbClr val="50ac76"/>
                      </a:solidFill>
                    </a:lnB>
                    <a:noFill/>
                  </a:tcPr>
                </a:tc>
              </a:tr>
              <a:tr h="324000">
                <a:tc>
                  <a:txBody>
                    <a:bodyPr lIns="28440" rIns="28440" anchor="t">
                      <a:noAutofit/>
                    </a:bodyPr>
                    <a:p>
                      <a:pPr>
                        <a:lnSpc>
                          <a:spcPct val="100000"/>
                        </a:lnSpc>
                        <a:buNone/>
                      </a:pPr>
                      <a:r>
                        <a:rPr b="0" lang="en-US" sz="1400" spc="-1" strike="noStrike">
                          <a:solidFill>
                            <a:srgbClr val="000000"/>
                          </a:solidFill>
                          <a:latin typeface="inherit"/>
                          <a:ea typeface="DejaVu Sans"/>
                        </a:rPr>
                        <a:t>Type.1 Avoid Casts: Don’t use reinterpret_cast</a:t>
                      </a:r>
                      <a:endParaRPr b="0" lang="en-US" sz="1400" spc="-1" strike="noStrike">
                        <a:latin typeface="Arial"/>
                      </a:endParaRPr>
                    </a:p>
                  </a:txBody>
                  <a:tcPr anchor="t" marL="28440" marR="28440">
                    <a:lnL w="9360">
                      <a:solidFill>
                        <a:srgbClr val="30b176"/>
                      </a:solidFill>
                    </a:lnL>
                    <a:lnR w="9360">
                      <a:solidFill>
                        <a:srgbClr val="50ac76"/>
                      </a:solidFill>
                    </a:lnR>
                    <a:lnT w="9360">
                      <a:solidFill>
                        <a:srgbClr val="30b176"/>
                      </a:solidFill>
                    </a:lnT>
                    <a:lnB w="9360">
                      <a:solidFill>
                        <a:srgbClr val="90ae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cppcoreguidelines-pro-type-reinterpret-cast</a:t>
                      </a:r>
                      <a:endParaRPr b="0" lang="en-US" sz="1400" spc="-1" strike="noStrike">
                        <a:latin typeface="Arial"/>
                      </a:endParaRPr>
                    </a:p>
                  </a:txBody>
                  <a:tcPr anchor="t" marL="28440" marR="28440">
                    <a:lnL w="9360">
                      <a:solidFill>
                        <a:srgbClr val="50ac76"/>
                      </a:solidFill>
                    </a:lnL>
                    <a:lnR w="9360">
                      <a:solidFill>
                        <a:srgbClr val="50ac76"/>
                      </a:solidFill>
                    </a:lnR>
                    <a:lnT w="9360">
                      <a:solidFill>
                        <a:srgbClr val="50ac76"/>
                      </a:solidFill>
                    </a:lnT>
                    <a:lnB w="9360">
                      <a:solidFill>
                        <a:srgbClr val="b0af76"/>
                      </a:solidFill>
                    </a:lnB>
                    <a:noFill/>
                  </a:tcPr>
                </a:tc>
              </a:tr>
              <a:tr h="324000">
                <a:tc>
                  <a:txBody>
                    <a:bodyPr lIns="28440" rIns="28440" anchor="t">
                      <a:noAutofit/>
                    </a:bodyPr>
                    <a:p>
                      <a:pPr>
                        <a:lnSpc>
                          <a:spcPct val="100000"/>
                        </a:lnSpc>
                        <a:buNone/>
                      </a:pPr>
                      <a:r>
                        <a:rPr b="0" lang="en-US" sz="1400" spc="-1" strike="noStrike">
                          <a:solidFill>
                            <a:srgbClr val="000000"/>
                          </a:solidFill>
                          <a:latin typeface="inherit"/>
                          <a:ea typeface="DejaVu Sans"/>
                        </a:rPr>
                        <a:t>Type.1 Avoid Casts: Don’t use static_cast for arithmetic types</a:t>
                      </a:r>
                      <a:endParaRPr b="0" lang="en-US" sz="1400" spc="-1" strike="noStrike">
                        <a:latin typeface="Arial"/>
                      </a:endParaRPr>
                    </a:p>
                  </a:txBody>
                  <a:tcPr anchor="t" marL="28440" marR="28440">
                    <a:lnL w="9360">
                      <a:solidFill>
                        <a:srgbClr val="90ae76"/>
                      </a:solidFill>
                    </a:lnL>
                    <a:lnR w="9360">
                      <a:solidFill>
                        <a:srgbClr val="b0af76"/>
                      </a:solidFill>
                    </a:lnR>
                    <a:lnT w="9360">
                      <a:solidFill>
                        <a:srgbClr val="90ae76"/>
                      </a:solidFill>
                    </a:lnT>
                    <a:lnB w="9360">
                      <a:solidFill>
                        <a:srgbClr val="90ab76"/>
                      </a:solidFill>
                    </a:lnB>
                    <a:noFill/>
                  </a:tcPr>
                </a:tc>
                <a:tc>
                  <a:tcPr anchor="t" marL="28440" marR="28440">
                    <a:lnL w="9360">
                      <a:solidFill>
                        <a:srgbClr val="b0af76"/>
                      </a:solidFill>
                    </a:lnL>
                    <a:lnR w="9360">
                      <a:solidFill>
                        <a:srgbClr val="b0af76"/>
                      </a:solidFill>
                    </a:lnR>
                    <a:lnT w="9360">
                      <a:solidFill>
                        <a:srgbClr val="b0af76"/>
                      </a:solidFill>
                    </a:lnT>
                    <a:lnB w="9360">
                      <a:solidFill>
                        <a:srgbClr val="50b076"/>
                      </a:solidFill>
                    </a:lnB>
                    <a:noFill/>
                  </a:tcPr>
                </a:tc>
              </a:tr>
              <a:tr h="619560">
                <a:tc>
                  <a:txBody>
                    <a:bodyPr lIns="28440" rIns="28440" anchor="t">
                      <a:noAutofit/>
                    </a:bodyPr>
                    <a:p>
                      <a:pPr>
                        <a:lnSpc>
                          <a:spcPct val="100000"/>
                        </a:lnSpc>
                        <a:buNone/>
                      </a:pPr>
                      <a:r>
                        <a:rPr b="0" lang="en-US" sz="1400" spc="-1" strike="noStrike">
                          <a:solidFill>
                            <a:srgbClr val="000000"/>
                          </a:solidFill>
                          <a:latin typeface="inherit"/>
                          <a:ea typeface="DejaVu Sans"/>
                        </a:rPr>
                        <a:t>Type.1 Avoid Casts: Don’t cast between pointer types that can be the same</a:t>
                      </a:r>
                      <a:endParaRPr b="0" lang="en-US" sz="1400" spc="-1" strike="noStrike">
                        <a:latin typeface="Arial"/>
                      </a:endParaRPr>
                    </a:p>
                  </a:txBody>
                  <a:tcPr anchor="t" marL="28440" marR="28440">
                    <a:lnL w="9360">
                      <a:solidFill>
                        <a:srgbClr val="90ab76"/>
                      </a:solidFill>
                    </a:lnL>
                    <a:lnR w="9360">
                      <a:solidFill>
                        <a:srgbClr val="50b076"/>
                      </a:solidFill>
                    </a:lnR>
                    <a:lnT w="9360">
                      <a:solidFill>
                        <a:srgbClr val="90ab76"/>
                      </a:solidFill>
                    </a:lnT>
                    <a:lnB w="9360">
                      <a:solidFill>
                        <a:srgbClr val="30aa76"/>
                      </a:solidFill>
                    </a:lnB>
                    <a:noFill/>
                  </a:tcPr>
                </a:tc>
                <a:tc>
                  <a:tcPr anchor="t" marL="28440" marR="28440">
                    <a:lnL w="9360">
                      <a:solidFill>
                        <a:srgbClr val="50b076"/>
                      </a:solidFill>
                    </a:lnL>
                    <a:lnR w="9360">
                      <a:solidFill>
                        <a:srgbClr val="50b076"/>
                      </a:solidFill>
                    </a:lnR>
                    <a:lnT w="9360">
                      <a:solidFill>
                        <a:srgbClr val="50b076"/>
                      </a:solidFill>
                    </a:lnT>
                    <a:lnB w="9360">
                      <a:solidFill>
                        <a:srgbClr val="10aa76"/>
                      </a:solidFill>
                    </a:lnB>
                    <a:noFill/>
                  </a:tcPr>
                </a:tc>
              </a:tr>
              <a:tr h="441000">
                <a:tc>
                  <a:txBody>
                    <a:bodyPr lIns="28440" rIns="28440" anchor="t">
                      <a:noAutofit/>
                    </a:bodyPr>
                    <a:p>
                      <a:pPr>
                        <a:lnSpc>
                          <a:spcPct val="100000"/>
                        </a:lnSpc>
                        <a:buNone/>
                      </a:pPr>
                      <a:r>
                        <a:rPr b="0" lang="en-US" sz="1400" spc="-1" strike="noStrike">
                          <a:solidFill>
                            <a:srgbClr val="000000"/>
                          </a:solidFill>
                          <a:latin typeface="inherit"/>
                          <a:ea typeface="DejaVu Sans"/>
                        </a:rPr>
                        <a:t>Type.1 Avoid Casts Don’t cast between pointer types that can be implict</a:t>
                      </a:r>
                      <a:endParaRPr b="0" lang="en-US" sz="1400" spc="-1" strike="noStrike">
                        <a:latin typeface="Arial"/>
                      </a:endParaRPr>
                    </a:p>
                  </a:txBody>
                  <a:tcPr anchor="t" marL="28440" marR="28440">
                    <a:lnL w="9360">
                      <a:solidFill>
                        <a:srgbClr val="30aa76"/>
                      </a:solidFill>
                    </a:lnL>
                    <a:lnR w="9360">
                      <a:solidFill>
                        <a:srgbClr val="10aa76"/>
                      </a:solidFill>
                    </a:lnR>
                    <a:lnT w="9360">
                      <a:solidFill>
                        <a:srgbClr val="30aa76"/>
                      </a:solidFill>
                    </a:lnT>
                    <a:lnB w="9360">
                      <a:solidFill>
                        <a:srgbClr val="b0b776"/>
                      </a:solidFill>
                    </a:lnB>
                    <a:noFill/>
                  </a:tcPr>
                </a:tc>
                <a:tc>
                  <a:tcPr anchor="t" marL="28440" marR="28440">
                    <a:lnL w="9360">
                      <a:solidFill>
                        <a:srgbClr val="10aa76"/>
                      </a:solidFill>
                    </a:lnL>
                    <a:lnR w="9360">
                      <a:solidFill>
                        <a:srgbClr val="10aa76"/>
                      </a:solidFill>
                    </a:lnR>
                    <a:lnT w="9360">
                      <a:solidFill>
                        <a:srgbClr val="10aa76"/>
                      </a:solidFill>
                    </a:lnT>
                    <a:lnB w="9360">
                      <a:solidFill>
                        <a:srgbClr val="90b476"/>
                      </a:solidFill>
                    </a:lnB>
                    <a:noFill/>
                  </a:tcPr>
                </a:tc>
              </a:tr>
              <a:tr h="374040">
                <a:tc>
                  <a:txBody>
                    <a:bodyPr lIns="28440" rIns="28440" anchor="t">
                      <a:noAutofit/>
                    </a:bodyPr>
                    <a:p>
                      <a:pPr>
                        <a:lnSpc>
                          <a:spcPct val="100000"/>
                        </a:lnSpc>
                        <a:buNone/>
                      </a:pPr>
                      <a:r>
                        <a:rPr b="0" lang="en-US" sz="1400" spc="-1" strike="noStrike">
                          <a:solidFill>
                            <a:srgbClr val="000000"/>
                          </a:solidFill>
                          <a:latin typeface="inherit"/>
                          <a:ea typeface="DejaVu Sans"/>
                        </a:rPr>
                        <a:t>Type.2 Don’t use static to downcast, use dynamic_cast instead</a:t>
                      </a:r>
                      <a:endParaRPr b="0" lang="en-US" sz="1400" spc="-1" strike="noStrike">
                        <a:latin typeface="Arial"/>
                      </a:endParaRPr>
                    </a:p>
                  </a:txBody>
                  <a:tcPr anchor="t" marL="28440" marR="28440">
                    <a:lnL w="9360">
                      <a:solidFill>
                        <a:srgbClr val="b0b776"/>
                      </a:solidFill>
                    </a:lnL>
                    <a:lnR w="9360">
                      <a:solidFill>
                        <a:srgbClr val="90b476"/>
                      </a:solidFill>
                    </a:lnR>
                    <a:lnT w="9360">
                      <a:solidFill>
                        <a:srgbClr val="b0b776"/>
                      </a:solidFill>
                    </a:lnT>
                    <a:lnB w="9360">
                      <a:solidFill>
                        <a:srgbClr val="70b6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cppcoreguidelines-pro-type-static-cast-downcast</a:t>
                      </a:r>
                      <a:endParaRPr b="0" lang="en-US" sz="1400" spc="-1" strike="noStrike">
                        <a:latin typeface="Arial"/>
                      </a:endParaRPr>
                    </a:p>
                  </a:txBody>
                  <a:tcPr anchor="t" marL="28440" marR="28440">
                    <a:lnL w="9360">
                      <a:solidFill>
                        <a:srgbClr val="90b476"/>
                      </a:solidFill>
                    </a:lnL>
                    <a:lnR w="9360">
                      <a:solidFill>
                        <a:srgbClr val="90b476"/>
                      </a:solidFill>
                    </a:lnR>
                    <a:lnT w="9360">
                      <a:solidFill>
                        <a:srgbClr val="90b476"/>
                      </a:solidFill>
                    </a:lnT>
                    <a:lnB w="9360">
                      <a:solidFill>
                        <a:srgbClr val="10b976"/>
                      </a:solidFill>
                    </a:lnB>
                    <a:noFill/>
                  </a:tcPr>
                </a:tc>
              </a:tr>
              <a:tr h="328680">
                <a:tc>
                  <a:txBody>
                    <a:bodyPr lIns="28440" rIns="28440" anchor="t">
                      <a:noAutofit/>
                    </a:bodyPr>
                    <a:p>
                      <a:pPr>
                        <a:lnSpc>
                          <a:spcPct val="100000"/>
                        </a:lnSpc>
                        <a:buNone/>
                      </a:pPr>
                      <a:r>
                        <a:rPr b="0" lang="en-US" sz="1400" spc="-1" strike="noStrike">
                          <a:solidFill>
                            <a:srgbClr val="000000"/>
                          </a:solidFill>
                          <a:latin typeface="inherit"/>
                          <a:ea typeface="DejaVu Sans"/>
                        </a:rPr>
                        <a:t>Type.3 Don’t use const_cast to cast away const</a:t>
                      </a:r>
                      <a:endParaRPr b="0" lang="en-US" sz="1400" spc="-1" strike="noStrike">
                        <a:latin typeface="Arial"/>
                      </a:endParaRPr>
                    </a:p>
                  </a:txBody>
                  <a:tcPr anchor="t" marL="28440" marR="28440">
                    <a:lnL w="9360">
                      <a:solidFill>
                        <a:srgbClr val="70b676"/>
                      </a:solidFill>
                    </a:lnL>
                    <a:lnR w="9360">
                      <a:solidFill>
                        <a:srgbClr val="10b976"/>
                      </a:solidFill>
                    </a:lnR>
                    <a:lnT w="9360">
                      <a:solidFill>
                        <a:srgbClr val="70b676"/>
                      </a:solidFill>
                    </a:lnT>
                    <a:lnB w="9360">
                      <a:solidFill>
                        <a:srgbClr val="d0b5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cppcoreguidelines-pro-type-const-cast</a:t>
                      </a:r>
                      <a:endParaRPr b="0" lang="en-US" sz="1400" spc="-1" strike="noStrike">
                        <a:latin typeface="Arial"/>
                      </a:endParaRPr>
                    </a:p>
                  </a:txBody>
                  <a:tcPr anchor="t" marL="28440" marR="28440">
                    <a:lnL w="9360">
                      <a:solidFill>
                        <a:srgbClr val="10b976"/>
                      </a:solidFill>
                    </a:lnL>
                    <a:lnR w="9360">
                      <a:solidFill>
                        <a:srgbClr val="10b976"/>
                      </a:solidFill>
                    </a:lnR>
                    <a:lnT w="9360">
                      <a:solidFill>
                        <a:srgbClr val="10b976"/>
                      </a:solidFill>
                    </a:lnT>
                    <a:lnB w="9360">
                      <a:solidFill>
                        <a:srgbClr val="90b276"/>
                      </a:solidFill>
                    </a:lnB>
                    <a:noFill/>
                  </a:tcPr>
                </a:tc>
              </a:tr>
              <a:tr h="324000">
                <a:tc>
                  <a:txBody>
                    <a:bodyPr lIns="28440" rIns="28440" anchor="t">
                      <a:noAutofit/>
                    </a:bodyPr>
                    <a:p>
                      <a:pPr>
                        <a:lnSpc>
                          <a:spcPct val="100000"/>
                        </a:lnSpc>
                        <a:buNone/>
                      </a:pPr>
                      <a:r>
                        <a:rPr b="0" lang="en-US" sz="1400" spc="-1" strike="noStrike">
                          <a:solidFill>
                            <a:srgbClr val="000000"/>
                          </a:solidFill>
                          <a:latin typeface="inherit"/>
                          <a:ea typeface="DejaVu Sans"/>
                        </a:rPr>
                        <a:t>Type.4: Don’t use C -Style casts</a:t>
                      </a:r>
                      <a:endParaRPr b="0" lang="en-US" sz="1400" spc="-1" strike="noStrike">
                        <a:latin typeface="Arial"/>
                      </a:endParaRPr>
                    </a:p>
                  </a:txBody>
                  <a:tcPr anchor="t" marL="28440" marR="28440">
                    <a:lnL w="9360">
                      <a:solidFill>
                        <a:srgbClr val="d0b576"/>
                      </a:solidFill>
                    </a:lnL>
                    <a:lnR w="9360">
                      <a:solidFill>
                        <a:srgbClr val="90b276"/>
                      </a:solidFill>
                    </a:lnR>
                    <a:lnT w="9360">
                      <a:solidFill>
                        <a:srgbClr val="d0b576"/>
                      </a:solidFill>
                    </a:lnT>
                    <a:lnB w="9360">
                      <a:solidFill>
                        <a:srgbClr val="90b1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cppcoreguidelines-pro-type-cstyle-cast</a:t>
                      </a:r>
                      <a:endParaRPr b="0" lang="en-US" sz="1400" spc="-1" strike="noStrike">
                        <a:latin typeface="Arial"/>
                      </a:endParaRPr>
                    </a:p>
                  </a:txBody>
                  <a:tcPr anchor="t" marL="28440" marR="28440">
                    <a:lnL w="9360">
                      <a:solidFill>
                        <a:srgbClr val="90b276"/>
                      </a:solidFill>
                    </a:lnL>
                    <a:lnR w="9360">
                      <a:solidFill>
                        <a:srgbClr val="90b276"/>
                      </a:solidFill>
                    </a:lnR>
                    <a:lnT w="9360">
                      <a:solidFill>
                        <a:srgbClr val="90b276"/>
                      </a:solidFill>
                    </a:lnT>
                    <a:lnB w="9360">
                      <a:solidFill>
                        <a:srgbClr val="b0b176"/>
                      </a:solidFill>
                    </a:lnB>
                    <a:noFill/>
                  </a:tcPr>
                </a:tc>
              </a:tr>
              <a:tr h="333720">
                <a:tc>
                  <a:txBody>
                    <a:bodyPr lIns="28440" rIns="28440" anchor="t">
                      <a:noAutofit/>
                    </a:bodyPr>
                    <a:p>
                      <a:pPr>
                        <a:lnSpc>
                          <a:spcPct val="100000"/>
                        </a:lnSpc>
                        <a:buNone/>
                      </a:pPr>
                      <a:r>
                        <a:rPr b="0" lang="en-US" sz="1400" spc="-1" strike="noStrike">
                          <a:solidFill>
                            <a:srgbClr val="000000"/>
                          </a:solidFill>
                          <a:latin typeface="inherit"/>
                          <a:ea typeface="DejaVu Sans"/>
                        </a:rPr>
                        <a:t>Type.5: Don’t use a variable before it has been initialized</a:t>
                      </a:r>
                      <a:endParaRPr b="0" lang="en-US" sz="1400" spc="-1" strike="noStrike">
                        <a:latin typeface="Arial"/>
                      </a:endParaRPr>
                    </a:p>
                  </a:txBody>
                  <a:tcPr anchor="t" marL="28440" marR="28440">
                    <a:lnL w="9360">
                      <a:solidFill>
                        <a:srgbClr val="90b176"/>
                      </a:solidFill>
                    </a:lnL>
                    <a:lnR w="9360">
                      <a:solidFill>
                        <a:srgbClr val="b0b176"/>
                      </a:solidFill>
                    </a:lnR>
                    <a:lnT w="9360">
                      <a:solidFill>
                        <a:srgbClr val="90b176"/>
                      </a:solidFill>
                    </a:lnT>
                    <a:lnB w="9360">
                      <a:solidFill>
                        <a:srgbClr val="b0b2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cppcoreguidelines-init-variables</a:t>
                      </a:r>
                      <a:endParaRPr b="0" lang="en-US" sz="1400" spc="-1" strike="noStrike">
                        <a:latin typeface="Arial"/>
                      </a:endParaRPr>
                    </a:p>
                  </a:txBody>
                  <a:tcPr anchor="t" marL="28440" marR="28440">
                    <a:lnL w="9360">
                      <a:solidFill>
                        <a:srgbClr val="b0b176"/>
                      </a:solidFill>
                    </a:lnL>
                    <a:lnR w="9360">
                      <a:solidFill>
                        <a:srgbClr val="b0b176"/>
                      </a:solidFill>
                    </a:lnR>
                    <a:lnT w="9360">
                      <a:solidFill>
                        <a:srgbClr val="b0b176"/>
                      </a:solidFill>
                    </a:lnT>
                    <a:lnB w="9360">
                      <a:solidFill>
                        <a:srgbClr val="f0b676"/>
                      </a:solidFill>
                    </a:lnB>
                    <a:noFill/>
                  </a:tcPr>
                </a:tc>
              </a:tr>
              <a:tr h="324000">
                <a:tc>
                  <a:txBody>
                    <a:bodyPr lIns="28440" rIns="28440" anchor="t">
                      <a:noAutofit/>
                    </a:bodyPr>
                    <a:p>
                      <a:pPr>
                        <a:lnSpc>
                          <a:spcPct val="100000"/>
                        </a:lnSpc>
                        <a:buNone/>
                      </a:pPr>
                      <a:r>
                        <a:rPr b="0" lang="en-US" sz="1400" spc="-1" strike="noStrike">
                          <a:solidFill>
                            <a:srgbClr val="000000"/>
                          </a:solidFill>
                          <a:latin typeface="inherit"/>
                          <a:ea typeface="DejaVu Sans"/>
                        </a:rPr>
                        <a:t>Type.6: Always initialize a data member</a:t>
                      </a:r>
                      <a:endParaRPr b="0" lang="en-US" sz="1400" spc="-1" strike="noStrike">
                        <a:latin typeface="Arial"/>
                      </a:endParaRPr>
                    </a:p>
                  </a:txBody>
                  <a:tcPr anchor="t" marL="28440" marR="28440">
                    <a:lnL w="9360">
                      <a:solidFill>
                        <a:srgbClr val="b0b276"/>
                      </a:solidFill>
                    </a:lnL>
                    <a:lnR w="9360">
                      <a:solidFill>
                        <a:srgbClr val="f0b676"/>
                      </a:solidFill>
                    </a:lnR>
                    <a:lnT w="9360">
                      <a:solidFill>
                        <a:srgbClr val="b0b276"/>
                      </a:solidFill>
                    </a:lnT>
                    <a:lnB w="9360">
                      <a:solidFill>
                        <a:srgbClr val="d0bf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cppcoreguidelines-pro-type-member-init</a:t>
                      </a:r>
                      <a:endParaRPr b="0" lang="en-US" sz="1400" spc="-1" strike="noStrike">
                        <a:latin typeface="Arial"/>
                      </a:endParaRPr>
                    </a:p>
                  </a:txBody>
                  <a:tcPr anchor="t" marL="28440" marR="28440">
                    <a:lnL w="9360">
                      <a:solidFill>
                        <a:srgbClr val="f0b676"/>
                      </a:solidFill>
                    </a:lnL>
                    <a:lnR w="9360">
                      <a:solidFill>
                        <a:srgbClr val="f0b676"/>
                      </a:solidFill>
                    </a:lnR>
                    <a:lnT w="9360">
                      <a:solidFill>
                        <a:srgbClr val="f0b676"/>
                      </a:solidFill>
                    </a:lnT>
                    <a:lnB w="9360">
                      <a:solidFill>
                        <a:srgbClr val="d0c076"/>
                      </a:solidFill>
                    </a:lnB>
                    <a:noFill/>
                  </a:tcPr>
                </a:tc>
              </a:tr>
              <a:tr h="328680">
                <a:tc>
                  <a:txBody>
                    <a:bodyPr lIns="28440" rIns="28440" anchor="t">
                      <a:noAutofit/>
                    </a:bodyPr>
                    <a:p>
                      <a:pPr>
                        <a:lnSpc>
                          <a:spcPct val="100000"/>
                        </a:lnSpc>
                        <a:buNone/>
                      </a:pPr>
                      <a:r>
                        <a:rPr b="0" lang="en-US" sz="1400" spc="-1" strike="noStrike">
                          <a:solidFill>
                            <a:srgbClr val="000000"/>
                          </a:solidFill>
                          <a:latin typeface="inherit"/>
                          <a:ea typeface="DejaVu Sans"/>
                        </a:rPr>
                        <a:t>Type.7: Avoid naked union: Use variant instead.</a:t>
                      </a:r>
                      <a:endParaRPr b="0" lang="en-US" sz="1400" spc="-1" strike="noStrike">
                        <a:latin typeface="Arial"/>
                      </a:endParaRPr>
                    </a:p>
                  </a:txBody>
                  <a:tcPr anchor="t" marL="28440" marR="28440">
                    <a:lnL w="9360">
                      <a:solidFill>
                        <a:srgbClr val="d0bf76"/>
                      </a:solidFill>
                    </a:lnL>
                    <a:lnR w="9360">
                      <a:solidFill>
                        <a:srgbClr val="d0c076"/>
                      </a:solidFill>
                    </a:lnR>
                    <a:lnT w="9360">
                      <a:solidFill>
                        <a:srgbClr val="d0bf76"/>
                      </a:solidFill>
                    </a:lnT>
                    <a:lnB w="9360">
                      <a:solidFill>
                        <a:srgbClr val="30c1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cppcoreguidelines-pro-type-union-access</a:t>
                      </a:r>
                      <a:endParaRPr b="0" lang="en-US" sz="1400" spc="-1" strike="noStrike">
                        <a:latin typeface="Arial"/>
                      </a:endParaRPr>
                    </a:p>
                  </a:txBody>
                  <a:tcPr anchor="t" marL="28440" marR="28440">
                    <a:lnL w="9360">
                      <a:solidFill>
                        <a:srgbClr val="d0c076"/>
                      </a:solidFill>
                    </a:lnL>
                    <a:lnR w="9360">
                      <a:solidFill>
                        <a:srgbClr val="d0c076"/>
                      </a:solidFill>
                    </a:lnR>
                    <a:lnT w="9360">
                      <a:solidFill>
                        <a:srgbClr val="d0c076"/>
                      </a:solidFill>
                    </a:lnT>
                    <a:lnB w="9360">
                      <a:solidFill>
                        <a:srgbClr val="70ba76"/>
                      </a:solidFill>
                    </a:lnB>
                    <a:noFill/>
                  </a:tcPr>
                </a:tc>
              </a:tr>
              <a:tr h="402120">
                <a:tc>
                  <a:txBody>
                    <a:bodyPr lIns="28440" rIns="28440" anchor="t">
                      <a:noAutofit/>
                    </a:bodyPr>
                    <a:p>
                      <a:pPr>
                        <a:lnSpc>
                          <a:spcPct val="100000"/>
                        </a:lnSpc>
                        <a:buNone/>
                      </a:pPr>
                      <a:r>
                        <a:rPr b="0" lang="en-US" sz="1400" spc="-1" strike="noStrike">
                          <a:solidFill>
                            <a:srgbClr val="000000"/>
                          </a:solidFill>
                          <a:latin typeface="inherit"/>
                          <a:ea typeface="DejaVu Sans"/>
                        </a:rPr>
                        <a:t>Type.8: Avoid varargs: Don’t use va_arg arguments.</a:t>
                      </a:r>
                      <a:endParaRPr b="0" lang="en-US" sz="1400" spc="-1" strike="noStrike">
                        <a:latin typeface="Arial"/>
                      </a:endParaRPr>
                    </a:p>
                  </a:txBody>
                  <a:tcPr anchor="t" marL="28440" marR="28440">
                    <a:lnL w="9360">
                      <a:solidFill>
                        <a:srgbClr val="30c176"/>
                      </a:solidFill>
                    </a:lnL>
                    <a:lnR w="9360">
                      <a:solidFill>
                        <a:srgbClr val="70ba76"/>
                      </a:solidFill>
                    </a:lnR>
                    <a:lnT w="9360">
                      <a:solidFill>
                        <a:srgbClr val="30c176"/>
                      </a:solidFill>
                    </a:lnT>
                    <a:lnB w="9360">
                      <a:solidFill>
                        <a:srgbClr val="d0be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cppcoreguidelines-pro-type-vararg</a:t>
                      </a:r>
                      <a:endParaRPr b="0" lang="en-US" sz="1400" spc="-1" strike="noStrike">
                        <a:latin typeface="Arial"/>
                      </a:endParaRPr>
                    </a:p>
                  </a:txBody>
                  <a:tcPr anchor="t" marL="28440" marR="28440">
                    <a:lnL w="9360">
                      <a:solidFill>
                        <a:srgbClr val="70ba76"/>
                      </a:solidFill>
                    </a:lnL>
                    <a:lnR w="9360">
                      <a:solidFill>
                        <a:srgbClr val="70ba76"/>
                      </a:solidFill>
                    </a:lnR>
                    <a:lnT w="9360">
                      <a:solidFill>
                        <a:srgbClr val="70ba76"/>
                      </a:solidFill>
                    </a:lnT>
                    <a:lnB w="9360">
                      <a:solidFill>
                        <a:srgbClr val="d0be76"/>
                      </a:solidFill>
                    </a:lnB>
                    <a:noFill/>
                  </a:tcPr>
                </a:tc>
              </a:tr>
              <a:tr h="357120">
                <a:tc>
                  <a:txBody>
                    <a:bodyPr lIns="28440" rIns="28440" anchor="t">
                      <a:noAutofit/>
                    </a:bodyPr>
                    <a:p>
                      <a:pPr>
                        <a:lnSpc>
                          <a:spcPct val="100000"/>
                        </a:lnSpc>
                        <a:buNone/>
                      </a:pPr>
                      <a:r>
                        <a:rPr b="0" lang="en-US" sz="1400" spc="-1" strike="noStrike">
                          <a:solidFill>
                            <a:srgbClr val="000000"/>
                          </a:solidFill>
                          <a:latin typeface="inherit"/>
                          <a:ea typeface="DejaVu Sans"/>
                        </a:rPr>
                        <a:t>Bounds.1: Don’t use pointer arithmetic.</a:t>
                      </a:r>
                      <a:endParaRPr b="0" lang="en-US" sz="1400" spc="-1" strike="noStrike">
                        <a:latin typeface="Arial"/>
                      </a:endParaRPr>
                    </a:p>
                  </a:txBody>
                  <a:tcPr anchor="t" marL="28440" marR="28440">
                    <a:lnL w="9360">
                      <a:solidFill>
                        <a:srgbClr val="d0be76"/>
                      </a:solidFill>
                    </a:lnL>
                    <a:lnR w="9360">
                      <a:solidFill>
                        <a:srgbClr val="d0be76"/>
                      </a:solidFill>
                    </a:lnR>
                    <a:lnT w="9360">
                      <a:solidFill>
                        <a:srgbClr val="d0be76"/>
                      </a:solidFill>
                    </a:lnT>
                    <a:lnB w="9360">
                      <a:solidFill>
                        <a:srgbClr val="90bd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cppcoreguidelines-pro-bounds-pointer-arithmetic</a:t>
                      </a:r>
                      <a:endParaRPr b="0" lang="en-US" sz="1400" spc="-1" strike="noStrike">
                        <a:latin typeface="Arial"/>
                      </a:endParaRPr>
                    </a:p>
                  </a:txBody>
                  <a:tcPr anchor="t" marL="28440" marR="28440">
                    <a:lnL w="9360">
                      <a:solidFill>
                        <a:srgbClr val="d0be76"/>
                      </a:solidFill>
                    </a:lnL>
                    <a:lnR w="9360">
                      <a:solidFill>
                        <a:srgbClr val="d0be76"/>
                      </a:solidFill>
                    </a:lnR>
                    <a:lnT w="9360">
                      <a:solidFill>
                        <a:srgbClr val="d0be76"/>
                      </a:solidFill>
                    </a:lnT>
                    <a:lnB w="9360">
                      <a:solidFill>
                        <a:srgbClr val="10ba76"/>
                      </a:solidFill>
                    </a:lnB>
                    <a:noFill/>
                  </a:tcPr>
                </a:tc>
              </a:tr>
              <a:tr h="323280">
                <a:tc>
                  <a:txBody>
                    <a:bodyPr lIns="28440" rIns="28440" anchor="t">
                      <a:noAutofit/>
                    </a:bodyPr>
                    <a:p>
                      <a:pPr>
                        <a:lnSpc>
                          <a:spcPct val="100000"/>
                        </a:lnSpc>
                        <a:buNone/>
                      </a:pPr>
                      <a:r>
                        <a:rPr b="0" lang="en-US" sz="1400" spc="-1" strike="noStrike">
                          <a:solidFill>
                            <a:srgbClr val="000000"/>
                          </a:solidFill>
                          <a:latin typeface="inherit"/>
                          <a:ea typeface="DejaVu Sans"/>
                        </a:rPr>
                        <a:t>Bounds.2: Only index into arrays using constant expressions:</a:t>
                      </a:r>
                      <a:endParaRPr b="0" lang="en-US" sz="1400" spc="-1" strike="noStrike">
                        <a:latin typeface="Arial"/>
                      </a:endParaRPr>
                    </a:p>
                  </a:txBody>
                  <a:tcPr anchor="t" marL="28440" marR="28440">
                    <a:lnL w="9360">
                      <a:solidFill>
                        <a:srgbClr val="90bd76"/>
                      </a:solidFill>
                    </a:lnL>
                    <a:lnR w="9360">
                      <a:solidFill>
                        <a:srgbClr val="10ba76"/>
                      </a:solidFill>
                    </a:lnR>
                    <a:lnT w="9360">
                      <a:solidFill>
                        <a:srgbClr val="90bd76"/>
                      </a:solidFill>
                    </a:lnT>
                    <a:lnB w="9360">
                      <a:solidFill>
                        <a:srgbClr val="b0bc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cppcoreguidelines-pro-bounds-constant-array-index</a:t>
                      </a:r>
                      <a:endParaRPr b="0" lang="en-US" sz="1400" spc="-1" strike="noStrike">
                        <a:latin typeface="Arial"/>
                      </a:endParaRPr>
                    </a:p>
                  </a:txBody>
                  <a:tcPr anchor="t" marL="28440" marR="28440">
                    <a:lnL w="9360">
                      <a:solidFill>
                        <a:srgbClr val="10ba76"/>
                      </a:solidFill>
                    </a:lnL>
                    <a:lnR w="9360">
                      <a:solidFill>
                        <a:srgbClr val="10ba76"/>
                      </a:solidFill>
                    </a:lnR>
                    <a:lnT w="9360">
                      <a:solidFill>
                        <a:srgbClr val="10ba76"/>
                      </a:solidFill>
                    </a:lnT>
                    <a:lnB w="9360">
                      <a:solidFill>
                        <a:srgbClr val="90c076"/>
                      </a:solidFill>
                    </a:lnB>
                    <a:noFill/>
                  </a:tcPr>
                </a:tc>
              </a:tr>
              <a:tr h="382680">
                <a:tc>
                  <a:txBody>
                    <a:bodyPr lIns="28440" rIns="28440" anchor="t">
                      <a:noAutofit/>
                    </a:bodyPr>
                    <a:p>
                      <a:pPr>
                        <a:lnSpc>
                          <a:spcPct val="100000"/>
                        </a:lnSpc>
                        <a:buNone/>
                      </a:pPr>
                      <a:r>
                        <a:rPr b="0" lang="en-US" sz="1400" spc="-1" strike="noStrike">
                          <a:solidFill>
                            <a:srgbClr val="000000"/>
                          </a:solidFill>
                          <a:latin typeface="inherit"/>
                          <a:ea typeface="DejaVu Sans"/>
                        </a:rPr>
                        <a:t>Bounds.3: No array-to-pointer decay:</a:t>
                      </a:r>
                      <a:endParaRPr b="0" lang="en-US" sz="1400" spc="-1" strike="noStrike">
                        <a:latin typeface="Arial"/>
                      </a:endParaRPr>
                    </a:p>
                  </a:txBody>
                  <a:tcPr anchor="t" marL="28440" marR="28440">
                    <a:lnL w="9360">
                      <a:solidFill>
                        <a:srgbClr val="b0bc76"/>
                      </a:solidFill>
                    </a:lnL>
                    <a:lnR w="9360">
                      <a:solidFill>
                        <a:srgbClr val="90c076"/>
                      </a:solidFill>
                    </a:lnR>
                    <a:lnT w="9360">
                      <a:solidFill>
                        <a:srgbClr val="b0bc76"/>
                      </a:solidFill>
                    </a:lnT>
                    <a:lnB w="9360">
                      <a:solidFill>
                        <a:srgbClr val="f0bd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cppcoreguidelines-pro-bounds-array-to-pointer-decay</a:t>
                      </a:r>
                      <a:endParaRPr b="0" lang="en-US" sz="1400" spc="-1" strike="noStrike">
                        <a:latin typeface="Arial"/>
                      </a:endParaRPr>
                    </a:p>
                  </a:txBody>
                  <a:tcPr anchor="t" marL="28440" marR="28440">
                    <a:lnL w="9360">
                      <a:solidFill>
                        <a:srgbClr val="90c076"/>
                      </a:solidFill>
                    </a:lnL>
                    <a:lnR w="9360">
                      <a:solidFill>
                        <a:srgbClr val="90c076"/>
                      </a:solidFill>
                    </a:lnR>
                    <a:lnT w="9360">
                      <a:solidFill>
                        <a:srgbClr val="90c076"/>
                      </a:solidFill>
                    </a:lnT>
                    <a:lnB w="9360">
                      <a:solidFill>
                        <a:srgbClr val="f0bb76"/>
                      </a:solidFill>
                    </a:lnB>
                    <a:noFill/>
                  </a:tcPr>
                </a:tc>
              </a:tr>
              <a:tr h="510120">
                <a:tc>
                  <a:txBody>
                    <a:bodyPr lIns="28440" rIns="28440" anchor="t">
                      <a:noAutofit/>
                    </a:bodyPr>
                    <a:p>
                      <a:pPr>
                        <a:lnSpc>
                          <a:spcPct val="100000"/>
                        </a:lnSpc>
                        <a:buNone/>
                      </a:pPr>
                      <a:r>
                        <a:rPr b="0" lang="en-US" sz="1400" spc="-1" strike="noStrike">
                          <a:solidFill>
                            <a:srgbClr val="000000"/>
                          </a:solidFill>
                          <a:latin typeface="inherit"/>
                          <a:ea typeface="DejaVu Sans"/>
                        </a:rPr>
                        <a:t>Bounds.4: Don’t use standard-library functions and types that are not bounds-checked</a:t>
                      </a:r>
                      <a:endParaRPr b="0" lang="en-US" sz="1400" spc="-1" strike="noStrike">
                        <a:latin typeface="Arial"/>
                      </a:endParaRPr>
                    </a:p>
                  </a:txBody>
                  <a:tcPr anchor="t" marL="28440" marR="28440">
                    <a:lnL w="9360">
                      <a:solidFill>
                        <a:srgbClr val="f0bd76"/>
                      </a:solidFill>
                    </a:lnL>
                    <a:lnR w="9360">
                      <a:solidFill>
                        <a:srgbClr val="f0bb76"/>
                      </a:solidFill>
                    </a:lnR>
                    <a:lnT w="9360">
                      <a:solidFill>
                        <a:srgbClr val="f0bd76"/>
                      </a:solidFill>
                    </a:lnT>
                    <a:lnB w="9360">
                      <a:solidFill>
                        <a:srgbClr val="70ba76"/>
                      </a:solidFill>
                    </a:lnB>
                    <a:noFill/>
                  </a:tcPr>
                </a:tc>
                <a:tc>
                  <a:tcPr anchor="t" marL="28440" marR="28440">
                    <a:lnL w="9360">
                      <a:solidFill>
                        <a:srgbClr val="f0bb76"/>
                      </a:solidFill>
                    </a:lnL>
                    <a:lnR w="9360">
                      <a:solidFill>
                        <a:srgbClr val="f0bb76"/>
                      </a:solidFill>
                    </a:lnR>
                    <a:lnT w="9360">
                      <a:solidFill>
                        <a:srgbClr val="f0bb76"/>
                      </a:solidFill>
                    </a:lnT>
                    <a:lnB w="9360">
                      <a:solidFill>
                        <a:srgbClr val="ffffff"/>
                      </a:solidFill>
                    </a:lnB>
                    <a:noFill/>
                  </a:tcPr>
                </a:tc>
              </a:tr>
              <a:tr h="619560">
                <a:tc>
                  <a:txBody>
                    <a:bodyPr lIns="28440" rIns="28440" anchor="t">
                      <a:noAutofit/>
                    </a:bodyPr>
                    <a:p>
                      <a:pPr>
                        <a:lnSpc>
                          <a:spcPct val="100000"/>
                        </a:lnSpc>
                        <a:buNone/>
                      </a:pPr>
                      <a:r>
                        <a:rPr b="0" lang="en-US" sz="1400" spc="-1" strike="noStrike">
                          <a:solidFill>
                            <a:srgbClr val="000000"/>
                          </a:solidFill>
                          <a:latin typeface="inherit"/>
                          <a:ea typeface="DejaVu Sans"/>
                        </a:rPr>
                        <a:t>Lifetime.1: Don’t dereference a possibly invalid pointer: detect or avoid.</a:t>
                      </a:r>
                      <a:endParaRPr b="0" lang="en-US" sz="1400" spc="-1" strike="noStrike">
                        <a:latin typeface="Arial"/>
                      </a:endParaRPr>
                    </a:p>
                  </a:txBody>
                  <a:tcPr anchor="t" marL="28440" marR="28440">
                    <a:lnL w="9360">
                      <a:solidFill>
                        <a:srgbClr val="70ba76"/>
                      </a:solidFill>
                    </a:lnL>
                    <a:lnR w="9360">
                      <a:solidFill>
                        <a:srgbClr val="ffffff"/>
                      </a:solidFill>
                    </a:lnR>
                    <a:lnT w="9360">
                      <a:solidFill>
                        <a:srgbClr val="70ba76"/>
                      </a:solidFill>
                    </a:lnT>
                    <a:lnB w="9360">
                      <a:solidFill>
                        <a:srgbClr val="70ba76"/>
                      </a:solidFill>
                    </a:lnB>
                    <a:noFill/>
                  </a:tcPr>
                </a:tc>
                <a:tc>
                  <a:txBody>
                    <a:bodyPr lIns="28440" rIns="28440" anchor="t">
                      <a:noAutofit/>
                    </a:bodyPr>
                    <a:p>
                      <a:pPr>
                        <a:lnSpc>
                          <a:spcPct val="100000"/>
                        </a:lnSpc>
                        <a:buNone/>
                      </a:pPr>
                      <a:r>
                        <a:rPr b="0" lang="en-US" sz="1400" spc="-1" strike="noStrike">
                          <a:solidFill>
                            <a:srgbClr val="000000"/>
                          </a:solidFill>
                          <a:latin typeface="inherit"/>
                          <a:ea typeface="DejaVu Sans"/>
                        </a:rPr>
                        <a:t>cppcoreguidelines-owning-memory</a:t>
                      </a:r>
                      <a:endParaRPr b="0" lang="en-US" sz="1400" spc="-1" strike="noStrike">
                        <a:latin typeface="Arial"/>
                      </a:endParaRPr>
                    </a:p>
                  </a:txBody>
                  <a:tcPr anchor="t" marL="28440" marR="28440">
                    <a:lnL w="9360">
                      <a:solidFill>
                        <a:srgbClr val="ffffff"/>
                      </a:solidFill>
                    </a:lnL>
                    <a:lnR w="9360">
                      <a:solidFill>
                        <a:srgbClr val="ffffff"/>
                      </a:solidFill>
                    </a:lnR>
                    <a:lnT w="9360">
                      <a:solidFill>
                        <a:srgbClr val="ffffff"/>
                      </a:solidFill>
                    </a:lnT>
                    <a:lnB w="9360">
                      <a:solidFill>
                        <a:srgbClr val="ffffff"/>
                      </a:solidFill>
                    </a:lnB>
                    <a:noFill/>
                  </a:tcPr>
                </a:tc>
              </a:tr>
            </a:tbl>
          </a:graphicData>
        </a:graphic>
      </p:graphicFrame>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Gaps</a:t>
            </a:r>
            <a:endParaRPr b="0" lang="en-US" sz="4400" spc="-1" strike="noStrike">
              <a:latin typeface="Arial"/>
            </a:endParaRPr>
          </a:p>
        </p:txBody>
      </p:sp>
      <p:sp>
        <p:nvSpPr>
          <p:cNvPr id="302" name="PlaceHolder 2"/>
          <p:cNvSpPr>
            <a:spLocks noGrp="1"/>
          </p:cNvSpPr>
          <p:nvPr>
            <p:ph/>
          </p:nvPr>
        </p:nvSpPr>
        <p:spPr>
          <a:xfrm>
            <a:off x="609480" y="160020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Concurrency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Iterator invalidation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Aliasing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Safety Profiles in Context</a:t>
            </a:r>
            <a:endParaRPr b="0" lang="en-US" sz="4400" spc="-1" strike="noStrike">
              <a:latin typeface="Arial"/>
            </a:endParaRPr>
          </a:p>
        </p:txBody>
      </p:sp>
      <p:sp>
        <p:nvSpPr>
          <p:cNvPr id="3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Safety profiles represent the low-hanging fruit available </a:t>
            </a:r>
            <a:r>
              <a:rPr b="0" lang="en-US" sz="3200" spc="-1" strike="noStrike">
                <a:latin typeface="Arial"/>
              </a:rPr>
              <a:t>today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safety guarantees are incomplete...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New proposals with stronger guarantees are released </a:t>
            </a:r>
            <a:r>
              <a:rPr b="0" lang="en-US" sz="3200" spc="-1" strike="noStrike">
                <a:latin typeface="Arial"/>
              </a:rPr>
              <a:t>frequently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There is a push and pull to improve safety and avoid </a:t>
            </a:r>
            <a:r>
              <a:rPr b="0" lang="en-US" sz="3200" spc="-1" strike="noStrike">
                <a:latin typeface="Arial"/>
              </a:rPr>
              <a:t>breaking syntax and ABI changes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References</a:t>
            </a:r>
            <a:endParaRPr b="0" lang="en-US" sz="4400" spc="-1" strike="noStrike">
              <a:latin typeface="Arial"/>
            </a:endParaRPr>
          </a:p>
        </p:txBody>
      </p:sp>
      <p:sp>
        <p:nvSpPr>
          <p:cNvPr id="306" name="PlaceHolder 2"/>
          <p:cNvSpPr>
            <a:spLocks noGrp="1"/>
          </p:cNvSpPr>
          <p:nvPr>
            <p:ph type="subTitle"/>
          </p:nvPr>
        </p:nvSpPr>
        <p:spPr>
          <a:xfrm>
            <a:off x="609480" y="1604160"/>
            <a:ext cx="9555480" cy="3976560"/>
          </a:xfrm>
          <a:prstGeom prst="rect">
            <a:avLst/>
          </a:prstGeom>
          <a:solidFill>
            <a:srgbClr val="ffffff"/>
          </a:solidFill>
          <a:ln w="0">
            <a:noFill/>
          </a:ln>
        </p:spPr>
        <p:txBody>
          <a:bodyPr numCol="1" spcCol="0" lIns="0" rIns="0" tIns="0" bIns="0" anchor="ctr">
            <a:noAutofit/>
          </a:bodyPr>
          <a:p>
            <a:pPr marL="216000" indent="-216000">
              <a:lnSpc>
                <a:spcPct val="100000"/>
              </a:lnSpc>
              <a:buClr>
                <a:srgbClr val="2a76dd"/>
              </a:buClr>
              <a:buFont typeface="Arial"/>
              <a:buChar char="•"/>
            </a:pPr>
            <a:r>
              <a:rPr b="0" lang="en-US" sz="2400" spc="-1" strike="noStrike" u="sng">
                <a:solidFill>
                  <a:srgbClr val="0563c1"/>
                </a:solidFill>
                <a:uFillTx/>
                <a:latin typeface="inherit"/>
                <a:ea typeface="DejaVu Sans"/>
                <a:hlinkClick r:id="rId1"/>
              </a:rPr>
              <a:t>github.com/</a:t>
            </a:r>
            <a:r>
              <a:rPr b="0" lang="en-US" sz="2400" spc="-1" strike="noStrike" u="sng">
                <a:solidFill>
                  <a:srgbClr val="0563c1"/>
                </a:solidFill>
                <a:uFillTx/>
                <a:latin typeface="inherit"/>
                <a:ea typeface="DejaVu Sans"/>
                <a:hlinkClick r:id="rId2"/>
              </a:rPr>
              <a:t>isocpp</a:t>
            </a:r>
            <a:r>
              <a:rPr b="0" lang="en-US" sz="2400" spc="-1" strike="noStrike" u="sng">
                <a:solidFill>
                  <a:srgbClr val="0563c1"/>
                </a:solidFill>
                <a:uFillTx/>
                <a:latin typeface="inherit"/>
                <a:ea typeface="DejaVu Sans"/>
                <a:hlinkClick r:id="rId3"/>
              </a:rPr>
              <a:t>/</a:t>
            </a:r>
            <a:r>
              <a:rPr b="0" lang="en-US" sz="2400" spc="-1" strike="noStrike" u="sng">
                <a:solidFill>
                  <a:srgbClr val="0563c1"/>
                </a:solidFill>
                <a:uFillTx/>
                <a:latin typeface="inherit"/>
                <a:ea typeface="DejaVu Sans"/>
                <a:hlinkClick r:id="rId4"/>
              </a:rPr>
              <a:t>CppCoreGuidelines</a:t>
            </a:r>
            <a:r>
              <a:rPr b="0" lang="en-US" sz="2400" spc="-1" strike="noStrike" u="sng">
                <a:solidFill>
                  <a:srgbClr val="0563c1"/>
                </a:solidFill>
                <a:uFillTx/>
                <a:latin typeface="inherit"/>
                <a:ea typeface="DejaVu Sans"/>
                <a:hlinkClick r:id="rId5"/>
              </a:rPr>
              <a:t>/docs</a:t>
            </a:r>
            <a:endParaRPr b="0" lang="en-US" sz="2400" spc="-1" strike="noStrike">
              <a:latin typeface="Arial"/>
            </a:endParaRPr>
          </a:p>
          <a:p>
            <a:pPr lvl="1" marL="457200" indent="-216000" algn="just">
              <a:lnSpc>
                <a:spcPct val="100000"/>
              </a:lnSpc>
              <a:buClr>
                <a:srgbClr val="2a76dd"/>
              </a:buClr>
              <a:buFont typeface="Arial"/>
              <a:buChar char="•"/>
            </a:pPr>
            <a:r>
              <a:rPr b="0" lang="en-US" sz="2400" spc="-1" strike="noStrike" u="sng">
                <a:solidFill>
                  <a:srgbClr val="0563c1"/>
                </a:solidFill>
                <a:uFillTx/>
                <a:latin typeface="inherit"/>
                <a:ea typeface="DejaVu Sans"/>
                <a:hlinkClick r:id="rId6"/>
              </a:rPr>
              <a:t>A brief introduction to C++'s model for type and resource safety</a:t>
            </a:r>
            <a:endParaRPr b="0" lang="en-US" sz="2400" spc="-1" strike="noStrike">
              <a:latin typeface="Arial"/>
            </a:endParaRPr>
          </a:p>
          <a:p>
            <a:pPr lvl="1" marL="457200" indent="-216000">
              <a:lnSpc>
                <a:spcPct val="100000"/>
              </a:lnSpc>
              <a:buClr>
                <a:srgbClr val="2a76dd"/>
              </a:buClr>
              <a:buFont typeface="Arial"/>
              <a:buChar char="•"/>
            </a:pPr>
            <a:r>
              <a:rPr b="0" lang="en-US" sz="2400" spc="-1" strike="noStrike" u="sng">
                <a:solidFill>
                  <a:srgbClr val="0563c1"/>
                </a:solidFill>
                <a:uFillTx/>
                <a:latin typeface="inherit"/>
                <a:ea typeface="DejaVu Sans"/>
                <a:hlinkClick r:id="rId7"/>
              </a:rPr>
              <a:t>Lifetime Safety: Preventing Common dangling</a:t>
            </a:r>
            <a:endParaRPr b="0" lang="en-US" sz="2400" spc="-1" strike="noStrike">
              <a:latin typeface="Arial"/>
            </a:endParaRPr>
          </a:p>
          <a:p>
            <a:pPr marL="216000" indent="-216000">
              <a:lnSpc>
                <a:spcPct val="100000"/>
              </a:lnSpc>
              <a:buClr>
                <a:srgbClr val="2a76dd"/>
              </a:buClr>
              <a:buFont typeface="Arial"/>
              <a:buChar char="•"/>
            </a:pPr>
            <a:r>
              <a:rPr b="0" lang="en-US" sz="2400" spc="-1" strike="noStrike" u="sng">
                <a:solidFill>
                  <a:srgbClr val="0563c1"/>
                </a:solidFill>
                <a:uFillTx/>
                <a:latin typeface="inherit"/>
                <a:ea typeface="DejaVu Sans"/>
                <a:hlinkClick r:id="rId8"/>
              </a:rPr>
              <a:t>C++ Safety In Context, Herb Sutter</a:t>
            </a:r>
            <a:endParaRPr b="0" lang="en-US" sz="2400" spc="-1" strike="noStrike">
              <a:latin typeface="Arial"/>
            </a:endParaRPr>
          </a:p>
          <a:p>
            <a:pPr marL="216000" indent="-216000">
              <a:lnSpc>
                <a:spcPct val="100000"/>
              </a:lnSpc>
              <a:buClr>
                <a:srgbClr val="000000"/>
              </a:buClr>
              <a:buSzPct val="45000"/>
              <a:buFont typeface="Wingdings" charset="2"/>
              <a:buChar char=""/>
            </a:pPr>
            <a:r>
              <a:rPr b="0" lang="en-US" sz="2400" spc="-1" strike="noStrike">
                <a:solidFill>
                  <a:srgbClr val="222222"/>
                </a:solidFill>
                <a:latin typeface="inherit"/>
                <a:ea typeface="DejaVu Sans"/>
                <a:hlinkClick r:id="rId9"/>
              </a:rPr>
              <a:t>Core safety Profiles: Specification, adoptability, and impact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r>
              <a:rPr b="0" lang="en-US" sz="4400" spc="-1" strike="noStrike">
                <a:latin typeface="Arial"/>
              </a:rPr>
              <a:t>Backup</a:t>
            </a:r>
            <a:br>
              <a:rPr sz="4400"/>
            </a:b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8" name="Picture 4" descr=""/>
          <p:cNvPicPr/>
          <p:nvPr/>
        </p:nvPicPr>
        <p:blipFill>
          <a:blip r:embed="rId1"/>
          <a:stretch/>
        </p:blipFill>
        <p:spPr>
          <a:xfrm>
            <a:off x="0" y="914400"/>
            <a:ext cx="6500160" cy="4719240"/>
          </a:xfrm>
          <a:prstGeom prst="rect">
            <a:avLst/>
          </a:prstGeom>
          <a:ln w="0">
            <a:noFill/>
          </a:ln>
        </p:spPr>
      </p:pic>
      <p:sp>
        <p:nvSpPr>
          <p:cNvPr id="219" name="TextBox 2"/>
          <p:cNvSpPr/>
          <p:nvPr/>
        </p:nvSpPr>
        <p:spPr>
          <a:xfrm>
            <a:off x="7106760" y="2101320"/>
            <a:ext cx="4894560" cy="1796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Arial"/>
                <a:ea typeface="DejaVu Sans"/>
              </a:rPr>
              <a:t>"NSA advises organizations to [...] shift from [...] C/C++ [...] to a memory safe language when possible"</a:t>
            </a:r>
            <a:endParaRPr b="0" lang="en-US" sz="2800" spc="-1" strike="noStrike">
              <a:latin typeface="Arial"/>
            </a:endParaRPr>
          </a:p>
        </p:txBody>
      </p:sp>
      <p:sp>
        <p:nvSpPr>
          <p:cNvPr id="220" name="Title 4"/>
          <p:cNvSpPr/>
          <p:nvPr/>
        </p:nvSpPr>
        <p:spPr>
          <a:xfrm>
            <a:off x="609480" y="273960"/>
            <a:ext cx="10971000" cy="11433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icture 22"/>
          <p:cNvSpPr/>
          <p:nvPr/>
        </p:nvSpPr>
        <p:spPr>
          <a:xfrm>
            <a:off x="3733200" y="1948320"/>
            <a:ext cx="4017600" cy="3571200"/>
          </a:xfrm>
          <a:prstGeom prst="round2DiagRect">
            <a:avLst>
              <a:gd name="adj1" fmla="val 16667"/>
              <a:gd name="adj2" fmla="val 0"/>
            </a:avLst>
          </a:prstGeom>
          <a:blipFill rotWithShape="0">
            <a:blip r:embed="rId1"/>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309" name="Picture 28"/>
          <p:cNvSpPr/>
          <p:nvPr/>
        </p:nvSpPr>
        <p:spPr>
          <a:xfrm>
            <a:off x="8583480" y="1654200"/>
            <a:ext cx="2933640" cy="4162680"/>
          </a:xfrm>
          <a:prstGeom prst="round2DiagRect">
            <a:avLst>
              <a:gd name="adj1" fmla="val 16667"/>
              <a:gd name="adj2" fmla="val 0"/>
            </a:avLst>
          </a:prstGeom>
          <a:blipFill rotWithShape="0">
            <a:blip r:embed="rId2"/>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310" name="Straight Arrow Connector 30"/>
          <p:cNvSpPr/>
          <p:nvPr/>
        </p:nvSpPr>
        <p:spPr>
          <a:xfrm>
            <a:off x="7752960" y="3734640"/>
            <a:ext cx="828720" cy="360"/>
          </a:xfrm>
          <a:custGeom>
            <a:avLst/>
            <a:gdLst/>
            <a:ahLst/>
            <a:rect l="l" t="t" r="r" b="b"/>
            <a:pathLst>
              <a:path w="21600" h="21600">
                <a:moveTo>
                  <a:pt x="0" y="0"/>
                </a:moveTo>
                <a:lnTo>
                  <a:pt x="21600" y="21600"/>
                </a:lnTo>
              </a:path>
            </a:pathLst>
          </a:custGeom>
          <a:noFill/>
          <a:ln w="82550">
            <a:solidFill>
              <a:srgbClr val="4472c4"/>
            </a:solidFill>
            <a:tailEnd len="med" type="triangle" w="med"/>
          </a:ln>
        </p:spPr>
        <p:style>
          <a:lnRef idx="1">
            <a:schemeClr val="accent1"/>
          </a:lnRef>
          <a:fillRef idx="0">
            <a:schemeClr val="accent1"/>
          </a:fillRef>
          <a:effectRef idx="0">
            <a:schemeClr val="accent1"/>
          </a:effectRef>
          <a:fontRef idx="minor"/>
        </p:style>
      </p:sp>
      <p:sp>
        <p:nvSpPr>
          <p:cNvPr id="311" name="Rectangle 32"/>
          <p:cNvSpPr/>
          <p:nvPr/>
        </p:nvSpPr>
        <p:spPr>
          <a:xfrm>
            <a:off x="9474120" y="869760"/>
            <a:ext cx="11520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a:solidFill>
                  <a:srgbClr val="000000"/>
                </a:solidFill>
                <a:latin typeface="Calibri"/>
                <a:ea typeface="DejaVu Sans"/>
              </a:rPr>
              <a:t>C++17</a:t>
            </a:r>
            <a:endParaRPr b="0" lang="en-US" sz="2800" spc="-1" strike="noStrike">
              <a:latin typeface="Arial"/>
            </a:endParaRPr>
          </a:p>
        </p:txBody>
      </p:sp>
      <p:sp>
        <p:nvSpPr>
          <p:cNvPr id="312" name="Rectangle 58"/>
          <p:cNvSpPr/>
          <p:nvPr/>
        </p:nvSpPr>
        <p:spPr>
          <a:xfrm>
            <a:off x="4892040" y="869760"/>
            <a:ext cx="169992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a:solidFill>
                  <a:srgbClr val="000000"/>
                </a:solidFill>
                <a:latin typeface="Calibri"/>
                <a:ea typeface="DejaVu Sans"/>
              </a:rPr>
              <a:t>C++11/14</a:t>
            </a:r>
            <a:endParaRPr b="0" lang="en-US" sz="2800" spc="-1" strike="noStrike">
              <a:latin typeface="Arial"/>
            </a:endParaRPr>
          </a:p>
        </p:txBody>
      </p:sp>
      <p:sp>
        <p:nvSpPr>
          <p:cNvPr id="313" name="Rectangle 60"/>
          <p:cNvSpPr/>
          <p:nvPr/>
        </p:nvSpPr>
        <p:spPr>
          <a:xfrm>
            <a:off x="948240" y="869760"/>
            <a:ext cx="169992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a:solidFill>
                  <a:srgbClr val="000000"/>
                </a:solidFill>
                <a:latin typeface="Calibri"/>
                <a:ea typeface="DejaVu Sans"/>
              </a:rPr>
              <a:t>C++03</a:t>
            </a:r>
            <a:endParaRPr b="0" lang="en-US" sz="2800" spc="-1" strike="noStrike">
              <a:latin typeface="Arial"/>
            </a:endParaRPr>
          </a:p>
        </p:txBody>
      </p:sp>
      <p:pic>
        <p:nvPicPr>
          <p:cNvPr id="314" name="Picture 63" descr=""/>
          <p:cNvPicPr/>
          <p:nvPr/>
        </p:nvPicPr>
        <p:blipFill>
          <a:blip r:embed="rId3"/>
          <a:stretch/>
        </p:blipFill>
        <p:spPr>
          <a:xfrm>
            <a:off x="480960" y="1978920"/>
            <a:ext cx="2634480" cy="3513240"/>
          </a:xfrm>
          <a:prstGeom prst="rect">
            <a:avLst/>
          </a:prstGeom>
          <a:ln w="0">
            <a:noFill/>
          </a:ln>
        </p:spPr>
      </p:pic>
      <p:sp>
        <p:nvSpPr>
          <p:cNvPr id="315" name="TextBox 13"/>
          <p:cNvSpPr/>
          <p:nvPr/>
        </p:nvSpPr>
        <p:spPr>
          <a:xfrm>
            <a:off x="110160" y="6310080"/>
            <a:ext cx="1207980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Calibri"/>
                <a:ea typeface="DejaVu Sans"/>
              </a:rPr>
              <a:t>* </a:t>
            </a:r>
            <a:r>
              <a:rPr b="0" lang="en-US" sz="1400" spc="-1" strike="noStrike" u="sng">
                <a:solidFill>
                  <a:srgbClr val="0563c1"/>
                </a:solidFill>
                <a:uFillTx/>
                <a:latin typeface="Calibri"/>
                <a:ea typeface="DejaVu Sans"/>
                <a:hlinkClick r:id="rId4"/>
              </a:rPr>
              <a:t>AUTOSAR Press Release 1/29/2019</a:t>
            </a:r>
            <a:r>
              <a:rPr b="0" lang="en-US" sz="1400" spc="-1" strike="noStrike">
                <a:solidFill>
                  <a:srgbClr val="000000"/>
                </a:solidFill>
                <a:latin typeface="Calibri"/>
                <a:ea typeface="DejaVu Sans"/>
              </a:rPr>
              <a:t> - MISRA will merge the AUTOSAR guidelines with its own established best practice to develop a single ‘go to’ language subset for safety-related C++ development. The MISRA led guidelines will incorporate the latest version of C++ language - C++17 - and, when available, its successor C++20.</a:t>
            </a:r>
            <a:endParaRPr b="0" lang="en-US" sz="1400" spc="-1" strike="noStrike">
              <a:latin typeface="Arial"/>
            </a:endParaRPr>
          </a:p>
        </p:txBody>
      </p:sp>
      <p:sp>
        <p:nvSpPr>
          <p:cNvPr id="316" name="TextBox 14"/>
          <p:cNvSpPr/>
          <p:nvPr/>
        </p:nvSpPr>
        <p:spPr>
          <a:xfrm>
            <a:off x="7964280" y="3320640"/>
            <a:ext cx="294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7" name="Picture 3" descr=""/>
          <p:cNvPicPr/>
          <p:nvPr/>
        </p:nvPicPr>
        <p:blipFill>
          <a:blip r:embed="rId1"/>
          <a:stretch/>
        </p:blipFill>
        <p:spPr>
          <a:xfrm>
            <a:off x="8116200" y="0"/>
            <a:ext cx="4074120" cy="5256720"/>
          </a:xfrm>
          <a:prstGeom prst="rect">
            <a:avLst/>
          </a:prstGeom>
          <a:ln w="0">
            <a:noFill/>
          </a:ln>
        </p:spPr>
      </p:pic>
      <p:pic>
        <p:nvPicPr>
          <p:cNvPr id="318" name="Picture 4" descr=""/>
          <p:cNvPicPr/>
          <p:nvPr/>
        </p:nvPicPr>
        <p:blipFill>
          <a:blip r:embed="rId2"/>
          <a:stretch/>
        </p:blipFill>
        <p:spPr>
          <a:xfrm>
            <a:off x="0" y="49320"/>
            <a:ext cx="6500160" cy="4719240"/>
          </a:xfrm>
          <a:prstGeom prst="rect">
            <a:avLst/>
          </a:prstGeom>
          <a:ln w="0">
            <a:noFill/>
          </a:ln>
        </p:spPr>
      </p:pic>
      <p:pic>
        <p:nvPicPr>
          <p:cNvPr id="319" name="Picture 6" descr=""/>
          <p:cNvPicPr/>
          <p:nvPr/>
        </p:nvPicPr>
        <p:blipFill>
          <a:blip r:embed="rId3"/>
          <a:stretch/>
        </p:blipFill>
        <p:spPr>
          <a:xfrm>
            <a:off x="3844080" y="2025720"/>
            <a:ext cx="4270320" cy="587304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Picture 13" descr=""/>
          <p:cNvPicPr/>
          <p:nvPr/>
        </p:nvPicPr>
        <p:blipFill>
          <a:blip r:embed="rId1"/>
          <a:stretch/>
        </p:blipFill>
        <p:spPr>
          <a:xfrm>
            <a:off x="235440" y="4322160"/>
            <a:ext cx="5312880" cy="1461960"/>
          </a:xfrm>
          <a:prstGeom prst="rect">
            <a:avLst/>
          </a:prstGeom>
          <a:ln w="0">
            <a:noFill/>
          </a:ln>
        </p:spPr>
      </p:pic>
      <p:sp>
        <p:nvSpPr>
          <p:cNvPr id="321" name="Rectangle 16"/>
          <p:cNvSpPr/>
          <p:nvPr/>
        </p:nvSpPr>
        <p:spPr>
          <a:xfrm>
            <a:off x="6366240" y="457560"/>
            <a:ext cx="49111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ea typeface="DejaVu Sans"/>
              </a:rPr>
              <a:t>GSL: Guidelines Support Library</a:t>
            </a:r>
            <a:endParaRPr b="0" lang="en-US" sz="2800" spc="-1" strike="noStrike">
              <a:latin typeface="Arial"/>
            </a:endParaRPr>
          </a:p>
        </p:txBody>
      </p:sp>
      <p:sp>
        <p:nvSpPr>
          <p:cNvPr id="322" name="Picture 24"/>
          <p:cNvSpPr/>
          <p:nvPr/>
        </p:nvSpPr>
        <p:spPr>
          <a:xfrm>
            <a:off x="1139040" y="2179080"/>
            <a:ext cx="4297320" cy="1389600"/>
          </a:xfrm>
          <a:prstGeom prst="round2DiagRect">
            <a:avLst>
              <a:gd name="adj1" fmla="val 16667"/>
              <a:gd name="adj2" fmla="val 0"/>
            </a:avLst>
          </a:prstGeom>
          <a:blipFill rotWithShape="0">
            <a:blip r:embed="rId2"/>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323" name="Picture 26"/>
          <p:cNvSpPr/>
          <p:nvPr/>
        </p:nvSpPr>
        <p:spPr>
          <a:xfrm>
            <a:off x="235440" y="1264680"/>
            <a:ext cx="4509000" cy="981000"/>
          </a:xfrm>
          <a:prstGeom prst="round2DiagRect">
            <a:avLst>
              <a:gd name="adj1" fmla="val 16667"/>
              <a:gd name="adj2" fmla="val 0"/>
            </a:avLst>
          </a:prstGeom>
          <a:blipFill rotWithShape="0">
            <a:blip r:embed="rId3"/>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324" name="TextBox 46"/>
          <p:cNvSpPr/>
          <p:nvPr/>
        </p:nvSpPr>
        <p:spPr>
          <a:xfrm>
            <a:off x="2554560" y="795960"/>
            <a:ext cx="694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DejaVu Sans"/>
              </a:rPr>
              <a:t>/docs</a:t>
            </a:r>
            <a:endParaRPr b="0" lang="en-US" sz="1800" spc="-1" strike="noStrike">
              <a:latin typeface="Arial"/>
            </a:endParaRPr>
          </a:p>
        </p:txBody>
      </p:sp>
      <p:pic>
        <p:nvPicPr>
          <p:cNvPr id="325" name="Picture 15" descr=""/>
          <p:cNvPicPr/>
          <p:nvPr/>
        </p:nvPicPr>
        <p:blipFill>
          <a:blip r:embed="rId4"/>
          <a:stretch/>
        </p:blipFill>
        <p:spPr>
          <a:xfrm>
            <a:off x="3172320" y="5311440"/>
            <a:ext cx="2376000" cy="1412280"/>
          </a:xfrm>
          <a:prstGeom prst="rect">
            <a:avLst/>
          </a:prstGeom>
          <a:ln w="0">
            <a:noFill/>
          </a:ln>
        </p:spPr>
      </p:pic>
      <p:pic>
        <p:nvPicPr>
          <p:cNvPr id="326" name="Picture 68" descr=""/>
          <p:cNvPicPr/>
          <p:nvPr/>
        </p:nvPicPr>
        <p:blipFill>
          <a:blip r:embed="rId5"/>
          <a:stretch/>
        </p:blipFill>
        <p:spPr>
          <a:xfrm>
            <a:off x="7920720" y="1269360"/>
            <a:ext cx="2057040" cy="807480"/>
          </a:xfrm>
          <a:prstGeom prst="rect">
            <a:avLst/>
          </a:prstGeom>
          <a:ln w="0">
            <a:noFill/>
          </a:ln>
        </p:spPr>
      </p:pic>
      <p:pic>
        <p:nvPicPr>
          <p:cNvPr id="327" name="Picture 71" descr=""/>
          <p:cNvPicPr/>
          <p:nvPr/>
        </p:nvPicPr>
        <p:blipFill>
          <a:blip r:embed="rId6"/>
          <a:stretch/>
        </p:blipFill>
        <p:spPr>
          <a:xfrm>
            <a:off x="1255320" y="6840"/>
            <a:ext cx="3488760" cy="783000"/>
          </a:xfrm>
          <a:prstGeom prst="rect">
            <a:avLst/>
          </a:prstGeom>
          <a:ln w="0">
            <a:noFill/>
          </a:ln>
        </p:spPr>
      </p:pic>
      <p:pic>
        <p:nvPicPr>
          <p:cNvPr id="328" name="Picture 73" descr=""/>
          <p:cNvPicPr/>
          <p:nvPr/>
        </p:nvPicPr>
        <p:blipFill>
          <a:blip r:embed="rId7"/>
          <a:stretch/>
        </p:blipFill>
        <p:spPr>
          <a:xfrm>
            <a:off x="7612560" y="3181680"/>
            <a:ext cx="2673720" cy="807480"/>
          </a:xfrm>
          <a:prstGeom prst="rect">
            <a:avLst/>
          </a:prstGeom>
          <a:ln w="0">
            <a:noFill/>
          </a:ln>
        </p:spPr>
      </p:pic>
      <p:sp>
        <p:nvSpPr>
          <p:cNvPr id="329" name="TextBox 75"/>
          <p:cNvSpPr/>
          <p:nvPr/>
        </p:nvSpPr>
        <p:spPr>
          <a:xfrm>
            <a:off x="6870960" y="3998880"/>
            <a:ext cx="4156560" cy="69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000" spc="-1" strike="noStrike">
                <a:solidFill>
                  <a:srgbClr val="000000"/>
                </a:solidFill>
                <a:latin typeface="Calibri"/>
                <a:ea typeface="DejaVu Sans"/>
              </a:rPr>
              <a:t>gsl-lite</a:t>
            </a:r>
            <a:r>
              <a:rPr b="0" lang="en-US" sz="1000" spc="-1" strike="noStrike">
                <a:solidFill>
                  <a:srgbClr val="000000"/>
                </a:solidFill>
                <a:latin typeface="Calibri"/>
                <a:ea typeface="DejaVu Sans"/>
              </a:rPr>
              <a:t> is a single-file header-only implementation of the </a:t>
            </a:r>
            <a:r>
              <a:rPr b="0" lang="en-US" sz="1000" spc="-1" strike="noStrike" u="sng">
                <a:solidFill>
                  <a:srgbClr val="0563c1"/>
                </a:solidFill>
                <a:uFillTx/>
                <a:latin typeface="Calibri"/>
                <a:ea typeface="DejaVu Sans"/>
                <a:hlinkClick r:id="rId8"/>
              </a:rPr>
              <a:t>C++ Core Guidelines Support Library</a:t>
            </a:r>
            <a:r>
              <a:rPr b="0" lang="en-US" sz="1000" spc="-1" strike="noStrike">
                <a:solidFill>
                  <a:srgbClr val="000000"/>
                </a:solidFill>
                <a:latin typeface="Calibri"/>
                <a:ea typeface="DejaVu Sans"/>
              </a:rPr>
              <a:t> originally based on </a:t>
            </a:r>
            <a:r>
              <a:rPr b="0" lang="en-US" sz="1000" spc="-1" strike="noStrike" u="sng">
                <a:solidFill>
                  <a:srgbClr val="0563c1"/>
                </a:solidFill>
                <a:uFillTx/>
                <a:latin typeface="Calibri"/>
                <a:ea typeface="DejaVu Sans"/>
                <a:hlinkClick r:id="rId9"/>
              </a:rPr>
              <a:t>Microsoft GSL</a:t>
            </a:r>
            <a:r>
              <a:rPr b="0" lang="en-US" sz="1000" spc="-1" strike="noStrike">
                <a:solidFill>
                  <a:srgbClr val="000000"/>
                </a:solidFill>
                <a:latin typeface="Calibri"/>
                <a:ea typeface="DejaVu Sans"/>
              </a:rPr>
              <a:t> and </a:t>
            </a:r>
            <a:r>
              <a:rPr b="1" lang="en-US" sz="1000" spc="-1" strike="noStrike">
                <a:solidFill>
                  <a:srgbClr val="000000"/>
                </a:solidFill>
                <a:latin typeface="Calibri"/>
                <a:ea typeface="DejaVu Sans"/>
              </a:rPr>
              <a:t>adapted for C++98, C++03</a:t>
            </a:r>
            <a:r>
              <a:rPr b="0" lang="en-US" sz="1000" spc="-1" strike="noStrike">
                <a:solidFill>
                  <a:srgbClr val="000000"/>
                </a:solidFill>
                <a:latin typeface="Calibri"/>
                <a:ea typeface="DejaVu Sans"/>
              </a:rPr>
              <a:t>. It also works when compiled as C++11, C++14, C++17, C++20.</a:t>
            </a:r>
            <a:endParaRPr b="0" lang="en-US" sz="1000" spc="-1" strike="noStrike">
              <a:latin typeface="Arial"/>
            </a:endParaRPr>
          </a:p>
        </p:txBody>
      </p:sp>
      <p:sp>
        <p:nvSpPr>
          <p:cNvPr id="330" name="TextBox 77"/>
          <p:cNvSpPr/>
          <p:nvPr/>
        </p:nvSpPr>
        <p:spPr>
          <a:xfrm>
            <a:off x="6621120" y="1978560"/>
            <a:ext cx="4656240" cy="888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000000"/>
                </a:solidFill>
                <a:latin typeface="Calibri"/>
                <a:ea typeface="DejaVu Sans"/>
              </a:rPr>
              <a:t>The Guidelines Support Library (GSL) contains functions and types that are suggested for use by the </a:t>
            </a:r>
            <a:r>
              <a:rPr b="0" lang="en-US" sz="1050" spc="-1" strike="noStrike" u="sng">
                <a:solidFill>
                  <a:srgbClr val="0563c1"/>
                </a:solidFill>
                <a:uFillTx/>
                <a:latin typeface="Calibri"/>
                <a:ea typeface="DejaVu Sans"/>
                <a:hlinkClick r:id="rId10"/>
              </a:rPr>
              <a:t>C++ Core Guidelines</a:t>
            </a:r>
            <a:r>
              <a:rPr b="0" lang="en-US" sz="1050" spc="-1" strike="noStrike">
                <a:solidFill>
                  <a:srgbClr val="000000"/>
                </a:solidFill>
                <a:latin typeface="Calibri"/>
                <a:ea typeface="DejaVu Sans"/>
              </a:rPr>
              <a:t> maintained by the </a:t>
            </a:r>
            <a:r>
              <a:rPr b="0" lang="en-US" sz="1050" spc="-1" strike="noStrike" u="sng">
                <a:solidFill>
                  <a:srgbClr val="0563c1"/>
                </a:solidFill>
                <a:uFillTx/>
                <a:latin typeface="Calibri"/>
                <a:ea typeface="DejaVu Sans"/>
                <a:hlinkClick r:id="rId11"/>
              </a:rPr>
              <a:t>Standard C++ Foundation</a:t>
            </a:r>
            <a:r>
              <a:rPr b="0" lang="en-US" sz="1050" spc="-1" strike="noStrike">
                <a:solidFill>
                  <a:srgbClr val="000000"/>
                </a:solidFill>
                <a:latin typeface="Calibri"/>
                <a:ea typeface="DejaVu Sans"/>
              </a:rPr>
              <a:t>. This repo contains Microsoft's implementation of GSL. […] The implementation </a:t>
            </a:r>
            <a:r>
              <a:rPr b="1" lang="en-US" sz="1050" spc="-1" strike="noStrike">
                <a:solidFill>
                  <a:srgbClr val="000000"/>
                </a:solidFill>
                <a:latin typeface="Calibri"/>
                <a:ea typeface="DejaVu Sans"/>
              </a:rPr>
              <a:t>generally assumes </a:t>
            </a:r>
            <a:r>
              <a:rPr b="0" lang="en-US" sz="1050" spc="-1" strike="noStrike">
                <a:solidFill>
                  <a:srgbClr val="000000"/>
                </a:solidFill>
                <a:latin typeface="Calibri"/>
                <a:ea typeface="DejaVu Sans"/>
              </a:rPr>
              <a:t>a platform that implements </a:t>
            </a:r>
            <a:r>
              <a:rPr b="1" lang="en-US" sz="1050" spc="-1" strike="noStrike">
                <a:solidFill>
                  <a:srgbClr val="000000"/>
                </a:solidFill>
                <a:latin typeface="Calibri"/>
                <a:ea typeface="DejaVu Sans"/>
              </a:rPr>
              <a:t>C++14 support</a:t>
            </a:r>
            <a:r>
              <a:rPr b="0" lang="en-US" sz="1050" spc="-1" strike="noStrike">
                <a:solidFill>
                  <a:srgbClr val="000000"/>
                </a:solidFill>
                <a:latin typeface="Calibri"/>
                <a:ea typeface="DejaVu Sans"/>
              </a:rPr>
              <a:t>.</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1" name="Picture 7" descr=""/>
          <p:cNvPicPr/>
          <p:nvPr/>
        </p:nvPicPr>
        <p:blipFill>
          <a:blip r:embed="rId1"/>
          <a:stretch/>
        </p:blipFill>
        <p:spPr>
          <a:xfrm>
            <a:off x="6344280" y="1508400"/>
            <a:ext cx="5312880" cy="1461960"/>
          </a:xfrm>
          <a:prstGeom prst="rect">
            <a:avLst/>
          </a:prstGeom>
          <a:ln w="0">
            <a:noFill/>
          </a:ln>
        </p:spPr>
      </p:pic>
      <p:sp>
        <p:nvSpPr>
          <p:cNvPr id="332" name="Picture 8"/>
          <p:cNvSpPr/>
          <p:nvPr/>
        </p:nvSpPr>
        <p:spPr>
          <a:xfrm>
            <a:off x="1416240" y="3409560"/>
            <a:ext cx="4297320" cy="1389600"/>
          </a:xfrm>
          <a:prstGeom prst="round2DiagRect">
            <a:avLst>
              <a:gd name="adj1" fmla="val 16667"/>
              <a:gd name="adj2" fmla="val 0"/>
            </a:avLst>
          </a:prstGeom>
          <a:blipFill rotWithShape="0">
            <a:blip r:embed="rId2"/>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333" name="Picture 9"/>
          <p:cNvSpPr/>
          <p:nvPr/>
        </p:nvSpPr>
        <p:spPr>
          <a:xfrm>
            <a:off x="512640" y="2495160"/>
            <a:ext cx="4509000" cy="981000"/>
          </a:xfrm>
          <a:prstGeom prst="round2DiagRect">
            <a:avLst>
              <a:gd name="adj1" fmla="val 16667"/>
              <a:gd name="adj2" fmla="val 0"/>
            </a:avLst>
          </a:prstGeom>
          <a:blipFill rotWithShape="0">
            <a:blip r:embed="rId3"/>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
        <p:nvSpPr>
          <p:cNvPr id="334" name="TextBox 4"/>
          <p:cNvSpPr/>
          <p:nvPr/>
        </p:nvSpPr>
        <p:spPr>
          <a:xfrm>
            <a:off x="2554560" y="795960"/>
            <a:ext cx="694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DejaVu Sans"/>
              </a:rPr>
              <a:t>/docs</a:t>
            </a:r>
            <a:endParaRPr b="0" lang="en-US" sz="1800" spc="-1" strike="noStrike">
              <a:latin typeface="Arial"/>
            </a:endParaRPr>
          </a:p>
        </p:txBody>
      </p:sp>
      <p:pic>
        <p:nvPicPr>
          <p:cNvPr id="335" name="Picture 10" descr=""/>
          <p:cNvPicPr/>
          <p:nvPr/>
        </p:nvPicPr>
        <p:blipFill>
          <a:blip r:embed="rId4"/>
          <a:stretch/>
        </p:blipFill>
        <p:spPr>
          <a:xfrm>
            <a:off x="7086600" y="2929680"/>
            <a:ext cx="3913560" cy="2326680"/>
          </a:xfrm>
          <a:prstGeom prst="rect">
            <a:avLst/>
          </a:prstGeom>
          <a:ln w="0">
            <a:noFill/>
          </a:ln>
        </p:spPr>
      </p:pic>
      <p:pic>
        <p:nvPicPr>
          <p:cNvPr id="336" name="Picture 12" descr=""/>
          <p:cNvPicPr/>
          <p:nvPr/>
        </p:nvPicPr>
        <p:blipFill>
          <a:blip r:embed="rId5"/>
          <a:stretch/>
        </p:blipFill>
        <p:spPr>
          <a:xfrm>
            <a:off x="1255320" y="6840"/>
            <a:ext cx="5144040" cy="11548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Picture 6" descr=""/>
          <p:cNvPicPr/>
          <p:nvPr/>
        </p:nvPicPr>
        <p:blipFill>
          <a:blip r:embed="rId1"/>
          <a:stretch/>
        </p:blipFill>
        <p:spPr>
          <a:xfrm>
            <a:off x="0" y="0"/>
            <a:ext cx="5172480" cy="6769800"/>
          </a:xfrm>
          <a:prstGeom prst="rect">
            <a:avLst/>
          </a:prstGeom>
          <a:ln w="0">
            <a:noFill/>
          </a:ln>
        </p:spPr>
      </p:pic>
      <p:sp>
        <p:nvSpPr>
          <p:cNvPr id="222" name="TextBox 2"/>
          <p:cNvSpPr/>
          <p:nvPr/>
        </p:nvSpPr>
        <p:spPr>
          <a:xfrm>
            <a:off x="5973840" y="1527840"/>
            <a:ext cx="5356440" cy="1796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Arial"/>
                <a:ea typeface="DejaVu Sans"/>
              </a:rPr>
              <a:t>"C and C++ [...] can lead to memory unsafe code and are still among the most widely used languages today."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Picture 3" descr=""/>
          <p:cNvPicPr/>
          <p:nvPr/>
        </p:nvPicPr>
        <p:blipFill>
          <a:blip r:embed="rId1"/>
          <a:stretch/>
        </p:blipFill>
        <p:spPr>
          <a:xfrm>
            <a:off x="0" y="0"/>
            <a:ext cx="5257080" cy="6937920"/>
          </a:xfrm>
          <a:prstGeom prst="rect">
            <a:avLst/>
          </a:prstGeom>
          <a:ln w="0">
            <a:noFill/>
          </a:ln>
        </p:spPr>
      </p:pic>
      <p:sp>
        <p:nvSpPr>
          <p:cNvPr id="224" name="TextBox 2"/>
          <p:cNvSpPr/>
          <p:nvPr/>
        </p:nvSpPr>
        <p:spPr>
          <a:xfrm>
            <a:off x="5258520" y="914400"/>
            <a:ext cx="708588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Consolas"/>
                <a:ea typeface="DejaVu Sans"/>
              </a:rPr>
              <a:t>"</a:t>
            </a:r>
            <a:r>
              <a:rPr b="1" lang="en-US" sz="2400" spc="-1" strike="noStrike">
                <a:solidFill>
                  <a:srgbClr val="000000"/>
                </a:solidFill>
                <a:latin typeface="Consolas"/>
                <a:ea typeface="DejaVu Sans"/>
              </a:rPr>
              <a:t>memory unsafe</a:t>
            </a:r>
            <a:r>
              <a:rPr b="0" i="1" lang="en-US" sz="2400" spc="-1" strike="noStrike">
                <a:solidFill>
                  <a:srgbClr val="000000"/>
                </a:solidFill>
                <a:latin typeface="Consolas"/>
                <a:ea typeface="DejaVu Sans"/>
              </a:rPr>
              <a:t> programming languages, such as </a:t>
            </a:r>
            <a:r>
              <a:rPr b="1" lang="en-US" sz="2400" spc="-1" strike="noStrike">
                <a:solidFill>
                  <a:srgbClr val="000000"/>
                </a:solidFill>
                <a:latin typeface="Consolas"/>
                <a:ea typeface="DejaVu Sans"/>
              </a:rPr>
              <a:t>C and C++</a:t>
            </a:r>
            <a:r>
              <a:rPr b="0" i="1" lang="en-US" sz="2400" spc="-1" strike="noStrike">
                <a:solidFill>
                  <a:srgbClr val="000000"/>
                </a:solidFill>
                <a:latin typeface="Consolas"/>
                <a:ea typeface="DejaVu Sans"/>
              </a:rPr>
              <a:t>"</a:t>
            </a:r>
            <a:endParaRPr b="0" lang="en-US" sz="2400" spc="-1" strike="noStrike">
              <a:latin typeface="Arial"/>
            </a:endParaRPr>
          </a:p>
        </p:txBody>
      </p:sp>
      <p:sp>
        <p:nvSpPr>
          <p:cNvPr id="225" name=""/>
          <p:cNvSpPr txBox="1"/>
          <p:nvPr/>
        </p:nvSpPr>
        <p:spPr>
          <a:xfrm>
            <a:off x="5257800" y="2850120"/>
            <a:ext cx="6934320" cy="2864880"/>
          </a:xfrm>
          <a:prstGeom prst="rect">
            <a:avLst/>
          </a:prstGeom>
          <a:noFill/>
          <a:ln w="0">
            <a:noFill/>
          </a:ln>
        </p:spPr>
        <p:txBody>
          <a:bodyPr lIns="90000" rIns="90000" tIns="45000" bIns="45000" anchor="t">
            <a:noAutofit/>
          </a:bodyPr>
          <a:p>
            <a:r>
              <a:rPr b="0" lang="en-US" sz="2800" spc="-1" strike="noStrike">
                <a:latin typeface="Arial"/>
              </a:rPr>
              <a:t>“</a:t>
            </a:r>
            <a:r>
              <a:rPr b="0" lang="en-US" sz="2800" spc="-1" strike="noStrike">
                <a:latin typeface="Arial"/>
              </a:rPr>
              <a:t>Rust [...] has not yet been proven in space systems.. [...] Therefore, </a:t>
            </a:r>
            <a:r>
              <a:rPr b="1" lang="en-US" sz="2800" spc="-1" strike="noStrike">
                <a:latin typeface="Arial"/>
              </a:rPr>
              <a:t>to reduce memory safety vulnerabilities in space or other embedded systems</a:t>
            </a:r>
            <a:r>
              <a:rPr b="0" lang="en-US" sz="2800" spc="-1" strike="noStrike">
                <a:latin typeface="Arial"/>
              </a:rPr>
              <a:t> [...] </a:t>
            </a:r>
            <a:r>
              <a:rPr b="1" lang="en-US" sz="2800" spc="-1" strike="noStrike">
                <a:latin typeface="Arial"/>
              </a:rPr>
              <a:t>a complementary approach to implement memory safety</a:t>
            </a:r>
            <a:r>
              <a:rPr b="0" lang="en-US" sz="2800" spc="-1" strike="noStrike">
                <a:latin typeface="Arial"/>
              </a:rPr>
              <a:t> through hardware can be explored.”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Why not use Rust?</a:t>
            </a:r>
            <a:endParaRPr b="0" lang="en-US" sz="4400" spc="-1" strike="noStrike">
              <a:latin typeface="Arial"/>
            </a:endParaRPr>
          </a:p>
        </p:txBody>
      </p:sp>
      <p:sp>
        <p:nvSpPr>
          <p:cNvPr id="2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There’s less pressure on constrained/embedded systems </a:t>
            </a:r>
            <a:r>
              <a:rPr b="0" lang="en-US" sz="3200" spc="-1" strike="noStrike">
                <a:latin typeface="Arial"/>
              </a:rPr>
              <a:t>since Gov’t memos admit there are fewer options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It’s (time and dollars) expensive to switch</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 </a:t>
            </a:r>
            <a:r>
              <a:rPr b="0" lang="en-US" sz="3200" spc="-1" strike="noStrike">
                <a:latin typeface="Arial"/>
              </a:rPr>
              <a:t>may</a:t>
            </a:r>
            <a:r>
              <a:rPr b="0" lang="en-US" sz="3200" spc="-1" strike="noStrike">
                <a:latin typeface="Arial"/>
              </a:rPr>
              <a:t> yet prevail in the long run</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See </a:t>
            </a:r>
            <a:r>
              <a:rPr b="0" lang="en-US" sz="2800" spc="-1" strike="noStrike">
                <a:latin typeface="Arial"/>
                <a:hlinkClick r:id="rId1"/>
              </a:rPr>
              <a:t>SafeCpp</a:t>
            </a:r>
            <a:r>
              <a:rPr b="0" lang="en-US" sz="2800" spc="-1" strike="noStrike">
                <a:latin typeface="Arial"/>
              </a:rPr>
              <a:t> and other proposals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Why is C++ Unsafe?</a:t>
            </a:r>
            <a:endParaRPr b="0" lang="en-US" sz="4400" spc="-1" strike="noStrike">
              <a:latin typeface="Arial"/>
            </a:endParaRPr>
          </a:p>
        </p:txBody>
      </p:sp>
      <p:sp>
        <p:nvSpPr>
          <p:cNvPr id="229" name="PlaceHolder 2"/>
          <p:cNvSpPr>
            <a:spLocks noGrp="1"/>
          </p:cNvSpPr>
          <p:nvPr>
            <p:ph/>
          </p:nvPr>
        </p:nvSpPr>
        <p:spPr>
          <a:xfrm>
            <a:off x="609480" y="1604520"/>
            <a:ext cx="11581200" cy="397584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Arial"/>
                <a:ea typeface="DejaVu Sans"/>
              </a:rPr>
              <a:t>Type Safety</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Arial"/>
                <a:ea typeface="DejaVu Sans"/>
              </a:rPr>
              <a:t>Bounds Safety</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Arial"/>
                <a:ea typeface="DejaVu Sans"/>
              </a:rPr>
              <a:t>Lifetime Safety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Type Safety, Casting</a:t>
            </a:r>
            <a:endParaRPr b="0" lang="en-US" sz="4400" spc="-1" strike="noStrike">
              <a:latin typeface="Arial"/>
            </a:endParaRPr>
          </a:p>
        </p:txBody>
      </p:sp>
      <p:sp>
        <p:nvSpPr>
          <p:cNvPr id="231" name="PlaceHolder 2"/>
          <p:cNvSpPr>
            <a:spLocks noGrp="1"/>
          </p:cNvSpPr>
          <p:nvPr>
            <p:ph/>
          </p:nvPr>
        </p:nvSpPr>
        <p:spPr>
          <a:xfrm>
            <a:off x="609480" y="1604520"/>
            <a:ext cx="11581200" cy="3975840"/>
          </a:xfrm>
          <a:prstGeom prst="rect">
            <a:avLst/>
          </a:prstGeom>
          <a:noFill/>
          <a:ln w="0">
            <a:noFill/>
          </a:ln>
        </p:spPr>
        <p:txBody>
          <a:bodyPr lIns="0" rIns="0" tIns="0" bIns="0" anchor="t">
            <a:noAutofit/>
          </a:bodyPr>
          <a:p>
            <a:pPr>
              <a:lnSpc>
                <a:spcPct val="90000"/>
              </a:lnSpc>
              <a:spcBef>
                <a:spcPts val="1001"/>
              </a:spcBef>
              <a:buNone/>
              <a:tabLst>
                <a:tab algn="l" pos="0"/>
              </a:tabLst>
            </a:pPr>
            <a:r>
              <a:rPr b="0" lang="en-US" sz="3200" spc="-1" strike="noStrike">
                <a:solidFill>
                  <a:srgbClr val="000000"/>
                </a:solidFill>
                <a:latin typeface="Courier New"/>
                <a:ea typeface="DejaVu Sans"/>
              </a:rPr>
              <a:t>// IEEE 754 representation of NaN</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uint32_t nan_value = 0x7F800001;</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float f = reinterpret_cast&lt;float&gt;(nan_value);</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 May raise an exception</a:t>
            </a:r>
            <a:endParaRPr b="0" lang="en-US" sz="3200" spc="-1" strike="noStrike">
              <a:latin typeface="Arial"/>
            </a:endParaRPr>
          </a:p>
          <a:p>
            <a:pPr>
              <a:lnSpc>
                <a:spcPct val="90000"/>
              </a:lnSpc>
              <a:spcBef>
                <a:spcPts val="1001"/>
              </a:spcBef>
              <a:buNone/>
              <a:tabLst>
                <a:tab algn="l" pos="0"/>
              </a:tabLst>
            </a:pPr>
            <a:r>
              <a:rPr b="0" lang="en-US" sz="3200" spc="-1" strike="noStrike">
                <a:solidFill>
                  <a:srgbClr val="000000"/>
                </a:solidFill>
                <a:latin typeface="Courier New"/>
                <a:ea typeface="DejaVu Sans"/>
              </a:rPr>
              <a:t>std::cout &lt;&lt; f &lt;&lt; std::endl;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4127</TotalTime>
  <Application>LibreOffice/7.3.7.2$Linux_X86_64 LibreOffice_project/30$Build-2</Application>
  <AppVersion>15.0000</AppVersion>
  <Words>2152</Words>
  <Paragraphs>227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2024-04-22T21:32:16Z</dcterms:created>
  <dc:creator/>
  <dc:description/>
  <dc:language>en-US</dc:language>
  <cp:lastModifiedBy/>
  <dcterms:modified xsi:type="dcterms:W3CDTF">2024-11-11T13:13:04Z</dcterms:modified>
  <cp:revision>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35</vt:i4>
  </property>
</Properties>
</file>