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6"/>
  </p:notesMasterIdLst>
  <p:sldIdLst>
    <p:sldId id="289" r:id="rId2"/>
    <p:sldId id="257" r:id="rId3"/>
    <p:sldId id="301" r:id="rId4"/>
    <p:sldId id="296" r:id="rId5"/>
    <p:sldId id="264" r:id="rId6"/>
    <p:sldId id="298" r:id="rId7"/>
    <p:sldId id="306" r:id="rId8"/>
    <p:sldId id="305" r:id="rId9"/>
    <p:sldId id="265" r:id="rId10"/>
    <p:sldId id="299" r:id="rId11"/>
    <p:sldId id="300" r:id="rId12"/>
    <p:sldId id="267" r:id="rId13"/>
    <p:sldId id="270" r:id="rId14"/>
    <p:sldId id="311" r:id="rId15"/>
    <p:sldId id="281" r:id="rId16"/>
    <p:sldId id="553" r:id="rId17"/>
    <p:sldId id="309" r:id="rId18"/>
    <p:sldId id="551" r:id="rId19"/>
    <p:sldId id="552" r:id="rId20"/>
    <p:sldId id="307" r:id="rId21"/>
    <p:sldId id="304" r:id="rId22"/>
    <p:sldId id="308" r:id="rId23"/>
    <p:sldId id="303" r:id="rId24"/>
    <p:sldId id="284" r:id="rId2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3B0CB-430D-7248-9519-850962F252D4}" v="2896" dt="2021-06-03T12:44:25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6-03T12:44:25.914" v="5170"/>
      <pc:docMkLst>
        <pc:docMk/>
      </pc:docMkLst>
      <pc:sldChg chg="modSp modAnim">
        <pc:chgData name="Long B Nguyen" userId="f59fb8f3-a021-417a-8bc1-65c8d471c621" providerId="ADAL" clId="{9693B0CB-430D-7248-9519-850962F252D4}" dt="2021-06-01T16:35:05.772" v="494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6-01T16:35:05.772" v="494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6-01T23:15:44.775" v="5063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6-01T23:15:44.775" v="5063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 del">
        <pc:chgData name="Long B Nguyen" userId="f59fb8f3-a021-417a-8bc1-65c8d471c621" providerId="ADAL" clId="{9693B0CB-430D-7248-9519-850962F252D4}" dt="2021-05-30T16:42:27.106" v="4485" actId="2696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6-02T17:12:19.631" v="5167" actId="2057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2T17:12:02.536" v="5166" actId="2057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6-02T17:12:19.631" v="5167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mod">
        <pc:chgData name="Long B Nguyen" userId="f59fb8f3-a021-417a-8bc1-65c8d471c621" providerId="ADAL" clId="{9693B0CB-430D-7248-9519-850962F252D4}" dt="2021-05-30T16:42:40.235" v="4488" actId="1076"/>
        <pc:sldMkLst>
          <pc:docMk/>
          <pc:sldMk cId="3974060782" sldId="289"/>
        </pc:sldMkLst>
        <pc:spChg chg="mod">
          <ac:chgData name="Long B Nguyen" userId="f59fb8f3-a021-417a-8bc1-65c8d471c621" providerId="ADAL" clId="{9693B0CB-430D-7248-9519-850962F252D4}" dt="2021-05-30T16:42:40.235" v="4488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6-03T12:44:25.914" v="517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6-01T16:30:59.858" v="4646" actId="2696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6-01T16:41:26.702" v="495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9693B0CB-430D-7248-9519-850962F252D4}" dt="2021-06-01T16:31:14.062" v="4650" actId="1076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16:41:26.702" v="495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6-01T16:59:53.819" v="4959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6-01T16:59:53.819" v="4959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6-01T23:19:43.919" v="5164" actId="20577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23:19:43.919" v="516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del mod delAnim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  <pc:sldChg chg="addSp delSp modSp new mod">
        <pc:chgData name="Long B Nguyen" userId="f59fb8f3-a021-417a-8bc1-65c8d471c621" providerId="ADAL" clId="{9693B0CB-430D-7248-9519-850962F252D4}" dt="2021-06-01T23:15:18.356" v="5053"/>
        <pc:sldMkLst>
          <pc:docMk/>
          <pc:sldMk cId="1352026558" sldId="553"/>
        </pc:sldMkLst>
        <pc:spChg chg="del">
          <ac:chgData name="Long B Nguyen" userId="f59fb8f3-a021-417a-8bc1-65c8d471c621" providerId="ADAL" clId="{9693B0CB-430D-7248-9519-850962F252D4}" dt="2021-06-01T23:09:09.489" v="4964" actId="478"/>
          <ac:spMkLst>
            <pc:docMk/>
            <pc:sldMk cId="1352026558" sldId="553"/>
            <ac:spMk id="2" creationId="{689D7A07-EEE6-D041-B8DE-2FDA6F9CFE7D}"/>
          </ac:spMkLst>
        </pc:spChg>
        <pc:spChg chg="mod">
          <ac:chgData name="Long B Nguyen" userId="f59fb8f3-a021-417a-8bc1-65c8d471c621" providerId="ADAL" clId="{9693B0CB-430D-7248-9519-850962F252D4}" dt="2021-06-01T23:15:18.356" v="5053"/>
          <ac:spMkLst>
            <pc:docMk/>
            <pc:sldMk cId="1352026558" sldId="553"/>
            <ac:spMk id="3" creationId="{8FCE7FDF-ED3A-9048-B4EB-118C748ADDB8}"/>
          </ac:spMkLst>
        </pc:spChg>
        <pc:spChg chg="add mod">
          <ac:chgData name="Long B Nguyen" userId="f59fb8f3-a021-417a-8bc1-65c8d471c621" providerId="ADAL" clId="{9693B0CB-430D-7248-9519-850962F252D4}" dt="2021-06-01T23:09:14.330" v="4972" actId="20577"/>
          <ac:spMkLst>
            <pc:docMk/>
            <pc:sldMk cId="1352026558" sldId="553"/>
            <ac:spMk id="4" creationId="{3B31F322-65F8-F647-81E8-E4CA9BB43670}"/>
          </ac:spMkLst>
        </pc:spChg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110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79752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8" y="763638"/>
            <a:ext cx="8692178" cy="4647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  It is considered best practice to use meaningful variable names: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= 10</a:t>
            </a: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r>
              <a:rPr lang="en-US" sz="2000" b="1" dirty="0">
                <a:latin typeface="Inconsolata" panose="020B0609030003000000" pitchFamily="49" charset="77"/>
              </a:rPr>
              <a:t> = 5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total = </a:t>
            </a: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+ </a:t>
            </a: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29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86061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683886"/>
            <a:ext cx="8907330" cy="4759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</a:t>
            </a: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It is an </a:t>
            </a:r>
            <a:r>
              <a:rPr lang="en-US" sz="1900" b="1" dirty="0">
                <a:latin typeface="Gill Sans MT" panose="020B0502020104020203" pitchFamily="34" charset="77"/>
              </a:rPr>
              <a:t>assignment</a:t>
            </a:r>
            <a:r>
              <a:rPr lang="en-US" sz="1900" dirty="0">
                <a:latin typeface="Gill Sans MT" panose="020B0502020104020203" pitchFamily="34" charset="77"/>
              </a:rPr>
              <a:t>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          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evaluate right side, assigns to left side variable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	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 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2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71683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111"/>
            <a:ext cx="9144000" cy="3226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6D28FF-AFA3-1746-AD3A-38E3F339FF16}"/>
              </a:ext>
            </a:extLst>
          </p:cNvPr>
          <p:cNvSpPr txBox="1"/>
          <p:nvPr/>
        </p:nvSpPr>
        <p:spPr>
          <a:xfrm>
            <a:off x="383271" y="4859184"/>
            <a:ext cx="7763151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lecture, we'll focus on integers, floating-point numbers, strings and </a:t>
            </a:r>
          </a:p>
          <a:p>
            <a:r>
              <a:rPr lang="en-US" sz="2000" dirty="0" err="1"/>
              <a:t>boolean</a:t>
            </a:r>
            <a:r>
              <a:rPr lang="en-US" sz="2000" dirty="0"/>
              <a:t>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3" y="626724"/>
            <a:ext cx="8895493" cy="4964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most basic numerical type is the integer.  Any number without a decimal point is an </a:t>
            </a:r>
            <a:r>
              <a:rPr lang="en-US" sz="2000" b="1" dirty="0"/>
              <a:t>integer.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**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200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print("x:", x)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print("y:", y)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Output: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x: 1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y: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floating-point type </a:t>
            </a:r>
            <a:r>
              <a:rPr lang="en-US" dirty="0"/>
              <a:t>can store fractional numbers(i.e. real numbers).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b="1" dirty="0">
                <a:latin typeface="INCONSOLATA" panose="020B0609030003000000" pitchFamily="49" charset="77"/>
              </a:rPr>
              <a:t>type()</a:t>
            </a:r>
            <a:r>
              <a:rPr lang="en-US" dirty="0">
                <a:latin typeface="Gill Sans MT" panose="020B0502020104020203" pitchFamily="34" charset="77"/>
              </a:rPr>
              <a:t> function identifies the type of the variable.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0.5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print(x)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0.5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print(type(x))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'float'&gt;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print(type(y))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'str'&gt;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print(type(z))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'int'&gt;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90459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774345"/>
            <a:ext cx="8854400" cy="4850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Boolean type</a:t>
            </a:r>
            <a:r>
              <a:rPr lang="en-US" dirty="0"/>
              <a:t>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</a:t>
            </a:r>
            <a:r>
              <a:rPr lang="en-US"/>
              <a:t>False </a:t>
            </a:r>
          </a:p>
          <a:p>
            <a:pPr marL="0" indent="0">
              <a:buNone/>
            </a:pPr>
            <a:r>
              <a:rPr lang="en-US"/>
              <a:t>must </a:t>
            </a:r>
            <a:r>
              <a:rPr lang="en-US" dirty="0"/>
              <a:t>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264459" y="2772916"/>
            <a:ext cx="834528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&gt;=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!=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endParaRPr lang="en-US" sz="21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780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FDF-ED3A-9048-B4EB-118C748A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774346"/>
            <a:ext cx="8258496" cy="4373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We indicate that a value is a string by putting either single or double quotes around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p1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"Aristotle"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'Isaac Newton'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Whenever you create a string by surrounding text with quotation marks, the string is called a </a:t>
            </a:r>
            <a:r>
              <a:rPr lang="en-US" b="1" dirty="0"/>
              <a:t>string literal</a:t>
            </a:r>
            <a:r>
              <a:rPr lang="en-US" dirty="0"/>
              <a:t>. The name indicates that the string is literally written out in your code 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31F322-65F8-F647-81E8-E4CA9BB43670}"/>
              </a:ext>
            </a:extLst>
          </p:cNvPr>
          <p:cNvSpPr txBox="1">
            <a:spLocks/>
          </p:cNvSpPr>
          <p:nvPr/>
        </p:nvSpPr>
        <p:spPr>
          <a:xfrm>
            <a:off x="144800" y="90459"/>
            <a:ext cx="7053542" cy="68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352026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INCONSOLATA" panose="020B0609030003000000" pitchFamily="49" charset="77"/>
              </a:rPr>
              <a:t>int()</a:t>
            </a:r>
            <a:r>
              <a:rPr lang="en-US" dirty="0">
                <a:latin typeface="Gill Sans MT" panose="020B0502020104020203" pitchFamily="34" charset="77"/>
              </a:rPr>
              <a:t>, </a:t>
            </a:r>
            <a:r>
              <a:rPr lang="en-US" b="1" dirty="0">
                <a:latin typeface="INCONSOLATA" panose="020B0609030003000000" pitchFamily="49" charset="77"/>
              </a:rPr>
              <a:t>float() </a:t>
            </a:r>
            <a:r>
              <a:rPr lang="en-US" dirty="0">
                <a:latin typeface="Gill Sans MT" panose="020B0502020104020203" pitchFamily="34" charset="77"/>
              </a:rPr>
              <a:t>and</a:t>
            </a:r>
            <a:r>
              <a:rPr lang="en-US" b="1" dirty="0">
                <a:latin typeface="INCONSOLATA" panose="020B0609030003000000" pitchFamily="49" charset="77"/>
              </a:rPr>
              <a:t> str()</a:t>
            </a:r>
            <a:r>
              <a:rPr lang="en-US" dirty="0">
                <a:latin typeface="Gill Sans MT" panose="020B0502020104020203" pitchFamily="34" charset="77"/>
              </a:rPr>
              <a:t> functions can be called to </a:t>
            </a:r>
            <a:r>
              <a:rPr lang="en-US" b="1" dirty="0">
                <a:latin typeface="Gill Sans MT" panose="020B0502020104020203" pitchFamily="34" charset="77"/>
              </a:rPr>
              <a:t>cast</a:t>
            </a:r>
            <a:r>
              <a:rPr lang="en-US" dirty="0">
                <a:latin typeface="Gill Sans MT" panose="020B0502020104020203" pitchFamily="34" charset="77"/>
              </a:rPr>
              <a:t> a value to an integer or float, respectively.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1.8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an integer.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float(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 float. 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to an integer(truncates)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v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str(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to string "1.8"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print(y, type(y))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 &lt;class 'int'&gt;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print(z, type(z))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3.0 &lt;class 'float'&gt;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print(w, type(w))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 &lt;class 'int'&gt;, truncates decimal point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print(v, type(v))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1.8 &lt;class 'str'&gt;, no "" when printing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/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Program input </a:t>
            </a:r>
            <a:r>
              <a:rPr lang="en-US" dirty="0"/>
              <a:t>is data sent to a computer for processing by a program. Input can come in a variety of forms such as:</a:t>
            </a:r>
          </a:p>
          <a:p>
            <a:r>
              <a:rPr lang="en-US" dirty="0"/>
              <a:t>tactile(swipes from a tablet)</a:t>
            </a:r>
          </a:p>
          <a:p>
            <a:r>
              <a:rPr lang="en-US" dirty="0"/>
              <a:t>audio(input can be an audio/voice to be processed by a program)</a:t>
            </a:r>
          </a:p>
          <a:p>
            <a:r>
              <a:rPr lang="en-US" dirty="0"/>
              <a:t>visual(an image to be filtered by a program)</a:t>
            </a:r>
          </a:p>
          <a:p>
            <a:r>
              <a:rPr lang="en-US" dirty="0"/>
              <a:t>text(user input from keyboard or can be a text file input)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Program outputs </a:t>
            </a:r>
            <a:r>
              <a:rPr lang="en-US" dirty="0"/>
              <a:t>are any data sent from a program to a device. Program output can come in a variety of forms, such as tactile, audio, visual, or text.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/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is useful if it takes some input from the user, process it and outputs something meaningful.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start with a simple program that accepts user inputs from the keyboard and outputs some result by printing it on the console.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input function </a:t>
            </a:r>
            <a:r>
              <a:rPr lang="en-US" b="1" dirty="0">
                <a:latin typeface="INCONSOLATA" panose="020B0609030003000000" pitchFamily="49" charset="77"/>
              </a:rPr>
              <a:t>input()</a:t>
            </a:r>
            <a:r>
              <a:rPr lang="en-US" dirty="0"/>
              <a:t> can be used to accept inputs from the user. 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2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Software, Python Scripts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repl.it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Casting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inputs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5" y="615008"/>
            <a:ext cx="8833849" cy="5099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</a:t>
            </a:r>
            <a:r>
              <a:rPr lang="en-US" sz="2000" b="1" dirty="0">
                <a:latin typeface="INCONSOLATA" panose="020B0609030003000000" pitchFamily="49" charset="77"/>
              </a:rPr>
              <a:t>input()</a:t>
            </a:r>
            <a:r>
              <a:rPr lang="en-US" sz="2000" dirty="0"/>
              <a:t> to obtain information from the user. The program waits for the user to enter some input. The inputted value can be stored in a variable once the user presses Enter. 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'You entered:'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You entered: 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D5B14-B0A8-F144-A696-7C11E3D4A333}"/>
              </a:ext>
            </a:extLst>
          </p:cNvPr>
          <p:cNvSpPr txBox="1"/>
          <p:nvPr/>
        </p:nvSpPr>
        <p:spPr>
          <a:xfrm>
            <a:off x="3802535" y="3488125"/>
            <a:ext cx="454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that user input is always a string.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 variable x stores the string literal "123". x is not the integer 123!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A5469A-CBAC-D843-BCCC-D3B4A5303EAD}"/>
              </a:ext>
            </a:extLst>
          </p:cNvPr>
          <p:cNvCxnSpPr>
            <a:cxnSpLocks/>
          </p:cNvCxnSpPr>
          <p:nvPr/>
        </p:nvCxnSpPr>
        <p:spPr>
          <a:xfrm flipH="1">
            <a:off x="2383605" y="4695292"/>
            <a:ext cx="1418930" cy="404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87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817895"/>
            <a:ext cx="8762894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(y)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36300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1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817895"/>
            <a:ext cx="839077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11619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27980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4" y="914400"/>
            <a:ext cx="8330090" cy="4800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your name: </a:t>
            </a:r>
            <a:r>
              <a:rPr lang="en-US" u="sng" dirty="0"/>
              <a:t>Mike</a:t>
            </a:r>
          </a:p>
          <a:p>
            <a:pPr marL="0" indent="0">
              <a:buNone/>
            </a:pPr>
            <a:r>
              <a:rPr lang="en-US" dirty="0"/>
              <a:t>Hello Mike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an integer: </a:t>
            </a:r>
            <a:r>
              <a:rPr lang="en-US" u="sng" dirty="0"/>
              <a:t>10</a:t>
            </a:r>
          </a:p>
          <a:p>
            <a:pPr marL="0" indent="0">
              <a:buNone/>
            </a:pPr>
            <a:r>
              <a:rPr lang="en-US" dirty="0"/>
              <a:t>Your number 10 doubled is 20.</a:t>
            </a:r>
          </a:p>
          <a:p>
            <a:pPr marL="0" indent="0">
              <a:buNone/>
            </a:pPr>
            <a:r>
              <a:rPr lang="en-US" dirty="0"/>
              <a:t>The next number after 10 is 11.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27980"/>
            <a:ext cx="7053542" cy="683886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811866"/>
            <a:ext cx="8887146" cy="4489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i="1" dirty="0"/>
              <a:t> </a:t>
            </a:r>
            <a:r>
              <a:rPr lang="en-US" dirty="0"/>
              <a:t>is a collection of program statements that performs a specific task when run by a computer. A program is often referred to as </a:t>
            </a:r>
            <a:r>
              <a:rPr lang="en-US" b="1" dirty="0"/>
              <a:t>software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can be written in many programming languages. We will be using Python in this course.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By convention, Python code is stored in a file called a </a:t>
            </a:r>
            <a:r>
              <a:rPr lang="en-US" b="1" dirty="0"/>
              <a:t>script</a:t>
            </a:r>
            <a:r>
              <a:rPr lang="en-US" dirty="0"/>
              <a:t>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Scripts are written using an </a:t>
            </a:r>
            <a:r>
              <a:rPr lang="en-US" b="1" dirty="0"/>
              <a:t>IDE</a:t>
            </a:r>
            <a:r>
              <a:rPr lang="en-US" dirty="0"/>
              <a:t>(Integrated Development Environment).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 A popular IDE that can be installed locally on your computer is  Visual Studio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841386"/>
            <a:ext cx="8308579" cy="47501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6" y="4084378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</a:t>
            </a:r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"Mike"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"line1\nline2\nline3"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line3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4F37D-5DF2-A440-A271-A892CE2AFC22}"/>
              </a:ext>
            </a:extLst>
          </p:cNvPr>
          <p:cNvSpPr txBox="1"/>
          <p:nvPr/>
        </p:nvSpPr>
        <p:spPr>
          <a:xfrm>
            <a:off x="2694764" y="3499348"/>
            <a:ext cx="260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empty 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3A9CAF-2C40-3C42-8A5E-274FE606DC49}"/>
              </a:ext>
            </a:extLst>
          </p:cNvPr>
          <p:cNvCxnSpPr>
            <a:cxnSpLocks/>
          </p:cNvCxnSpPr>
          <p:nvPr/>
        </p:nvCxnSpPr>
        <p:spPr>
          <a:xfrm flipH="1">
            <a:off x="934948" y="3853291"/>
            <a:ext cx="1595430" cy="17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7A8044-367A-2546-86A0-D9B66DB1ECA9}"/>
              </a:ext>
            </a:extLst>
          </p:cNvPr>
          <p:cNvSpPr txBox="1"/>
          <p:nvPr/>
        </p:nvSpPr>
        <p:spPr>
          <a:xfrm>
            <a:off x="3262642" y="115308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default, print() will end each output with a newline character. A </a:t>
            </a:r>
            <a:r>
              <a:rPr lang="en-US" sz="2000" b="1" dirty="0"/>
              <a:t>newline character</a:t>
            </a:r>
            <a:r>
              <a:rPr lang="en-US" sz="2000" dirty="0"/>
              <a:t> is a special control character used to indicate the end of a line.</a:t>
            </a:r>
          </a:p>
          <a:p>
            <a:endParaRPr lang="en-US" sz="2000" dirty="0"/>
          </a:p>
          <a:p>
            <a:r>
              <a:rPr lang="en-US" sz="2000" dirty="0"/>
              <a:t>In a string literal, </a:t>
            </a:r>
            <a:r>
              <a:rPr lang="en-US" sz="2000" b="1" dirty="0">
                <a:latin typeface="INCONSOLATA" panose="020B0609030003000000" pitchFamily="49" charset="77"/>
              </a:rPr>
              <a:t>'\n'</a:t>
            </a:r>
            <a:r>
              <a:rPr lang="en-US" sz="2000" dirty="0"/>
              <a:t> denote a newline character.</a:t>
            </a:r>
          </a:p>
        </p:txBody>
      </p: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3.14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 + 4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3.14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7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13C1-4AB1-AB43-844F-66BC2237C2D1}"/>
              </a:ext>
            </a:extLst>
          </p:cNvPr>
          <p:cNvSpPr txBox="1"/>
          <p:nvPr/>
        </p:nvSpPr>
        <p:spPr>
          <a:xfrm>
            <a:off x="2696274" y="2293729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print() will evaluate math expressions before printing.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E17465-4318-3E47-8F81-48D8B72362C9}"/>
              </a:ext>
            </a:extLst>
          </p:cNvPr>
          <p:cNvCxnSpPr>
            <a:cxnSpLocks/>
          </p:cNvCxnSpPr>
          <p:nvPr/>
        </p:nvCxnSpPr>
        <p:spPr>
          <a:xfrm flipH="1">
            <a:off x="988571" y="2683325"/>
            <a:ext cx="1707703" cy="579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FCE11-4283-544A-BD3B-B8D1F5559BE3}"/>
              </a:ext>
            </a:extLst>
          </p:cNvPr>
          <p:cNvCxnSpPr>
            <a:cxnSpLocks/>
          </p:cNvCxnSpPr>
          <p:nvPr/>
        </p:nvCxnSpPr>
        <p:spPr>
          <a:xfrm flipH="1">
            <a:off x="698643" y="3942771"/>
            <a:ext cx="1997631" cy="484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697548"/>
            <a:ext cx="8702211" cy="485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print function can accept any number of </a:t>
            </a:r>
            <a:r>
              <a:rPr lang="en-US" sz="2000" b="1" dirty="0"/>
              <a:t>positional arguments</a:t>
            </a:r>
            <a:r>
              <a:rPr lang="en-US" sz="2000" dirty="0"/>
              <a:t>, including zero, one, or more arguments.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Arguments are separated by commas. This is useful when you’d want to join a few elements together(e.g. strings, numbers, math expressions, </a:t>
            </a:r>
            <a:r>
              <a:rPr lang="en-US" sz="2000" dirty="0" err="1"/>
              <a:t>etc</a:t>
            </a:r>
            <a:r>
              <a:rPr lang="en-US" sz="2000" dirty="0"/>
              <a:t>…). print()</a:t>
            </a:r>
            <a:r>
              <a:rPr lang="en-US" dirty="0"/>
              <a:t> concatenated all arguments passed to it, and it inserted a single space between them.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"I have", 3,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"You have", 3+2,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I have 3 apples.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have 5 apples.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661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17540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" y="12349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6" y="807383"/>
            <a:ext cx="843186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b="1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B04-3CCF-F04D-8127-B0BA8814C5BA}"/>
              </a:ext>
            </a:extLst>
          </p:cNvPr>
          <p:cNvSpPr txBox="1"/>
          <p:nvPr/>
        </p:nvSpPr>
        <p:spPr>
          <a:xfrm>
            <a:off x="4305969" y="3652511"/>
            <a:ext cx="4094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Comments</a:t>
            </a:r>
            <a:r>
              <a:rPr lang="en-US" sz="2000" i="1" dirty="0"/>
              <a:t> </a:t>
            </a:r>
            <a:r>
              <a:rPr lang="en-US" sz="2000" dirty="0"/>
              <a:t>are a form of </a:t>
            </a:r>
            <a:r>
              <a:rPr lang="en-US" sz="2000" b="1" dirty="0"/>
              <a:t>program documentation</a:t>
            </a:r>
            <a:r>
              <a:rPr lang="en-US" sz="2000" dirty="0"/>
              <a:t> written into the program to be read by people and do not affect how a program runs.  Python uses # for comments.</a:t>
            </a:r>
          </a:p>
          <a:p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F3353D-EFB5-964C-88DA-EEF3CA4729FC}"/>
              </a:ext>
            </a:extLst>
          </p:cNvPr>
          <p:cNvCxnSpPr>
            <a:cxnSpLocks/>
          </p:cNvCxnSpPr>
          <p:nvPr/>
        </p:nvCxnSpPr>
        <p:spPr>
          <a:xfrm flipH="1" flipV="1">
            <a:off x="3495816" y="3601672"/>
            <a:ext cx="675491" cy="672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3327</TotalTime>
  <Words>1763</Words>
  <Application>Microsoft Macintosh PowerPoint</Application>
  <PresentationFormat>On-screen Show (16:10)</PresentationFormat>
  <Paragraphs>275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Gill Sans MT</vt:lpstr>
      <vt:lpstr>Inconsolata</vt:lpstr>
      <vt:lpstr>Inconsolata</vt:lpstr>
      <vt:lpstr>Menlo</vt:lpstr>
      <vt:lpstr>Office Theme</vt:lpstr>
      <vt:lpstr>Introduction to Python</vt:lpstr>
      <vt:lpstr>Topics</vt:lpstr>
      <vt:lpstr>Software</vt:lpstr>
      <vt:lpstr>Python Scripts</vt:lpstr>
      <vt:lpstr>Our First Program</vt:lpstr>
      <vt:lpstr>print()</vt:lpstr>
      <vt:lpstr>print()</vt:lpstr>
      <vt:lpstr>print()</vt:lpstr>
      <vt:lpstr>Dynamic Typing</vt:lpstr>
      <vt:lpstr>Variables</vt:lpstr>
      <vt:lpstr>= is not equality</vt:lpstr>
      <vt:lpstr>Basic Built-In Types</vt:lpstr>
      <vt:lpstr>Integers</vt:lpstr>
      <vt:lpstr>Floating Point</vt:lpstr>
      <vt:lpstr>Boolean Type</vt:lpstr>
      <vt:lpstr>PowerPoint Presentation</vt:lpstr>
      <vt:lpstr>Casting</vt:lpstr>
      <vt:lpstr>Program Inputs</vt:lpstr>
      <vt:lpstr>Program Inputs</vt:lpstr>
      <vt:lpstr>Input</vt:lpstr>
      <vt:lpstr>Input</vt:lpstr>
      <vt:lpstr>Input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2019-09-09T17:45:40Z</cp:lastPrinted>
  <dcterms:created xsi:type="dcterms:W3CDTF">2019-05-29T16:38:51Z</dcterms:created>
  <dcterms:modified xsi:type="dcterms:W3CDTF">2021-06-03T12:44:35Z</dcterms:modified>
</cp:coreProperties>
</file>