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335" r:id="rId18"/>
    <p:sldId id="331" r:id="rId19"/>
    <p:sldId id="310" r:id="rId20"/>
    <p:sldId id="308" r:id="rId21"/>
    <p:sldId id="311" r:id="rId22"/>
    <p:sldId id="337" r:id="rId23"/>
    <p:sldId id="314" r:id="rId24"/>
    <p:sldId id="319" r:id="rId25"/>
    <p:sldId id="320" r:id="rId26"/>
    <p:sldId id="321" r:id="rId27"/>
    <p:sldId id="323" r:id="rId28"/>
    <p:sldId id="324" r:id="rId29"/>
    <p:sldId id="329" r:id="rId30"/>
    <p:sldId id="325" r:id="rId31"/>
    <p:sldId id="326" r:id="rId32"/>
    <p:sldId id="336" r:id="rId33"/>
    <p:sldId id="330" r:id="rId34"/>
    <p:sldId id="398"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F1440-0843-AA48-A969-AE3912695618}" v="1358" dt="2021-06-03T16:52:43.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1"/>
    <p:restoredTop sz="93692"/>
  </p:normalViewPr>
  <p:slideViewPr>
    <p:cSldViewPr snapToGrid="0" snapToObjects="1">
      <p:cViewPr varScale="1">
        <p:scale>
          <a:sx n="135" d="100"/>
          <a:sy n="135"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3T16:55:55.595" v="4636" actId="20577"/>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6:18:19.956" v="2443" actId="20577"/>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6:03:59.574" v="2327" actId="20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6:17:57.242" v="2437" actId="1036"/>
          <ac:spMkLst>
            <pc:docMk/>
            <pc:sldMk cId="3395584097" sldId="404"/>
            <ac:spMk id="25" creationId="{B9BB4991-4105-EC40-918A-F22FD2AF1EC5}"/>
          </ac:spMkLst>
        </pc:spChg>
        <pc:spChg chg="add mod">
          <ac:chgData name="Long B Nguyen" userId="f59fb8f3-a021-417a-8bc1-65c8d471c621" providerId="ADAL" clId="{923F1440-0843-AA48-A969-AE3912695618}" dt="2021-06-03T16:18:19.956" v="244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6:17:57.242" v="2437" actId="1036"/>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6:17:57.242" v="2437" actId="103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6:43:31.837" v="3672" actId="478"/>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6:42:11.029" v="3600" actId="207"/>
          <ac:spMkLst>
            <pc:docMk/>
            <pc:sldMk cId="3264478660" sldId="409"/>
            <ac:spMk id="9" creationId="{E3B2E017-30B2-884B-A113-B419A2ED51AD}"/>
          </ac:spMkLst>
        </pc:spChg>
        <pc:cxnChg chg="mod">
          <ac:chgData name="Long B Nguyen" userId="f59fb8f3-a021-417a-8bc1-65c8d471c621" providerId="ADAL" clId="{923F1440-0843-AA48-A969-AE3912695618}" dt="2021-06-03T16:42:05.828" v="359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6:44:24.628" v="3801" actId="1076"/>
        <pc:sldMkLst>
          <pc:docMk/>
          <pc:sldMk cId="1866381520" sldId="410"/>
        </pc:sldMkLst>
        <pc:spChg chg="mod">
          <ac:chgData name="Long B Nguyen" userId="f59fb8f3-a021-417a-8bc1-65c8d471c621" providerId="ADAL" clId="{923F1440-0843-AA48-A969-AE3912695618}" dt="2021-06-03T16:44:24.628" v="3801"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p>
          <a:p>
            <a:pPr marL="0" indent="0">
              <a:buNone/>
            </a:pPr>
            <a:endParaRPr lang="en-US" sz="2000" b="1" dirty="0">
              <a:solidFill>
                <a:srgbClr val="006699"/>
              </a:solidFill>
              <a:latin typeface="Inconsolata" panose="020B0609030003000000" pitchFamily="49" charset="77"/>
            </a:endParaRPr>
          </a:p>
          <a:p>
            <a:pPr marL="0" indent="0">
              <a:buNone/>
            </a:pPr>
            <a:r>
              <a:rPr lang="en-US" sz="2000" dirty="0"/>
              <a:t>For example, below, the expression abs(-10) is equal to the returned value of 10. </a:t>
            </a:r>
            <a:endParaRPr lang="en-US" sz="20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14919" y="2158072"/>
            <a:ext cx="2509439" cy="3693319"/>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abs(-10)</a:t>
            </a:r>
          </a:p>
          <a:p>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414021" y="3629320"/>
            <a:ext cx="659876" cy="76357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818613" y="2305881"/>
            <a:ext cx="4130087" cy="132343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414021" y="3629320"/>
            <a:ext cx="659876" cy="76357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8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098" y="176929"/>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arguments of a function are the inputs of the function. By default, arguments are positional.  A function can "return" an answer, which is the output of the function.</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6</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3640368" y="2252282"/>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04492" y="3462718"/>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3404704" y="1541007"/>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2691925" y="1851096"/>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3004492" y="189568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2070601" y="3242563"/>
            <a:ext cx="518775" cy="1927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383168" y="3242563"/>
            <a:ext cx="448009"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6</a:t>
            </a: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2338939" y="2858708"/>
            <a:ext cx="462013"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741595" y="2849078"/>
            <a:ext cx="462013"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921425" y="2849078"/>
            <a:ext cx="4614148" cy="1015663"/>
          </a:xfrm>
          <a:prstGeom prst="rect">
            <a:avLst/>
          </a:prstGeom>
          <a:noFill/>
        </p:spPr>
        <p:txBody>
          <a:bodyPr wrap="none" rtlCol="0">
            <a:spAutoFit/>
          </a:bodyPr>
          <a:lstStyle/>
          <a:p>
            <a:r>
              <a:rPr lang="en-US" sz="2000" dirty="0"/>
              <a:t>In function calling, the actual arguments </a:t>
            </a:r>
          </a:p>
          <a:p>
            <a:r>
              <a:rPr lang="en-US" sz="2000" dirty="0"/>
              <a:t>2 and 4 are sent to the formal parameters </a:t>
            </a:r>
          </a:p>
          <a:p>
            <a:r>
              <a:rPr lang="en-US" sz="2000" dirty="0"/>
              <a:t>a and b respectively.</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Function Return (output)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a:t>
            </a:r>
            <a:r>
              <a:rPr lang="en-US" b="1" dirty="0">
                <a:latin typeface="Inconsolata" panose="020B0609030003000000" pitchFamily="49" charset="77"/>
              </a:rPr>
              <a:t>return</a:t>
            </a:r>
            <a:r>
              <a:rPr lang="en-US" b="1" dirty="0">
                <a:solidFill>
                  <a:srgbClr val="000087"/>
                </a:solidFill>
                <a:latin typeface="Inconsolata" panose="020B0609030003000000" pitchFamily="49" charset="77"/>
              </a:rPr>
              <a:t> </a:t>
            </a:r>
            <a:r>
              <a:rPr lang="en-US" b="1" dirty="0">
                <a:solidFill>
                  <a:srgbClr val="FF0000"/>
                </a:solidFill>
                <a:latin typeface="Inconsolata" panose="020B0609030003000000" pitchFamily="49" charset="77"/>
              </a:rPr>
              <a:t>a + b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answer = </a:t>
            </a:r>
            <a:r>
              <a:rPr lang="en-US" b="1" dirty="0">
                <a:solidFill>
                  <a:srgbClr val="FF0000"/>
                </a:solidFill>
                <a:latin typeface="Inconsolata" panose="020B0609030003000000" pitchFamily="49" charset="77"/>
              </a:rPr>
              <a:t>add(2, 4)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print(answer) </a:t>
            </a:r>
          </a:p>
          <a:p>
            <a:pPr marL="0" indent="0">
              <a:buNone/>
            </a:pPr>
            <a:r>
              <a:rPr lang="en-US" b="1" dirty="0">
                <a:latin typeface="Inconsolata" panose="020B0609030003000000" pitchFamily="49" charset="77"/>
              </a:rPr>
              <a:t>6</a:t>
            </a: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a:off x="3198455" y="3240177"/>
            <a:ext cx="225682" cy="6217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4010619" y="2388169"/>
            <a:ext cx="5036635" cy="1015663"/>
          </a:xfrm>
          <a:prstGeom prst="rect">
            <a:avLst/>
          </a:prstGeom>
          <a:noFill/>
        </p:spPr>
        <p:txBody>
          <a:bodyPr wrap="none" rtlCol="0">
            <a:spAutoFit/>
          </a:bodyPr>
          <a:lstStyle/>
          <a:p>
            <a:r>
              <a:rPr lang="en-US" sz="2000" dirty="0"/>
              <a:t>When a function returns a value, the returned </a:t>
            </a:r>
          </a:p>
          <a:p>
            <a:r>
              <a:rPr lang="en-US" sz="2000" dirty="0"/>
              <a:t>value is the value of the entire function </a:t>
            </a:r>
          </a:p>
          <a:p>
            <a:r>
              <a:rPr lang="en-US" sz="2000" dirty="0"/>
              <a:t>call add(2,4).</a:t>
            </a:r>
          </a:p>
        </p:txBody>
      </p:sp>
    </p:spTree>
    <p:extLst>
      <p:ext uri="{BB962C8B-B14F-4D97-AF65-F5344CB8AC3E}">
        <p14:creationId xmlns:p14="http://schemas.microsoft.com/office/powerpoint/2010/main" val="23592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7741" y="22795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7742" y="911845"/>
            <a:ext cx="8327832" cy="4669148"/>
          </a:xfrm>
        </p:spPr>
        <p:txBody>
          <a:bodyPr>
            <a:normAutofit/>
          </a:bodyPr>
          <a:lstStyle/>
          <a:p>
            <a:pPr marL="0" indent="0">
              <a:buNone/>
            </a:pPr>
            <a:r>
              <a:rPr lang="en-US" dirty="0"/>
              <a:t>Let's write a simple function </a:t>
            </a:r>
            <a:r>
              <a:rPr lang="en-US" dirty="0" err="1"/>
              <a:t>absolute_value</a:t>
            </a:r>
            <a:r>
              <a:rPr lang="en-US" dirty="0"/>
              <a:t> which returns the absolute value of a given number.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34A327"/>
                </a:solidFill>
                <a:latin typeface="Inconsolata" panose="020B0609030003000000" pitchFamily="49" charset="77"/>
              </a:rPr>
              <a:t>def</a:t>
            </a:r>
            <a:r>
              <a:rPr lang="en-US" b="1" dirty="0">
                <a:solidFill>
                  <a:srgbClr val="000000"/>
                </a:solidFill>
                <a:latin typeface="Inconsolata" panose="020B0609030003000000" pitchFamily="49" charset="77"/>
              </a:rPr>
              <a:t> </a:t>
            </a:r>
            <a:r>
              <a:rPr lang="en-US" b="1" dirty="0" err="1">
                <a:solidFill>
                  <a:srgbClr val="3C9FF2"/>
                </a:solidFill>
                <a:latin typeface="Inconsolata" panose="020B0609030003000000" pitchFamily="49" charset="77"/>
              </a:rPr>
              <a:t>absolute_value</a:t>
            </a:r>
            <a:r>
              <a:rPr lang="en-US" b="1" dirty="0">
                <a:solidFill>
                  <a:srgbClr val="000000"/>
                </a:solidFill>
                <a:latin typeface="Inconsolata" panose="020B0609030003000000" pitchFamily="49" charset="77"/>
              </a:rPr>
              <a:t>(n): </a:t>
            </a:r>
            <a:endParaRPr lang="en-US" sz="2100" b="1" dirty="0">
              <a:solidFill>
                <a:srgbClr val="34A327"/>
              </a:solidFill>
              <a:latin typeface="Inconsolata" panose="020B0609030003000000" pitchFamily="49" charset="77"/>
            </a:endParaRPr>
          </a:p>
          <a:p>
            <a:pPr marL="342900" lvl="1" indent="0">
              <a:buNone/>
            </a:pPr>
            <a:r>
              <a:rPr lang="en-US" sz="2100" b="1" dirty="0">
                <a:solidFill>
                  <a:srgbClr val="34A327"/>
                </a:solidFill>
                <a:latin typeface="Inconsolata" panose="020B0609030003000000" pitchFamily="49" charset="77"/>
              </a:rPr>
              <a:t>		if</a:t>
            </a:r>
            <a:r>
              <a:rPr lang="en-US" sz="2100" b="1" dirty="0">
                <a:solidFill>
                  <a:srgbClr val="000000"/>
                </a:solidFill>
                <a:latin typeface="Inconsolata" panose="020B0609030003000000" pitchFamily="49" charset="77"/>
              </a:rPr>
              <a:t> n &gt;= </a:t>
            </a:r>
            <a:r>
              <a:rPr lang="en-US" sz="2100" b="1" dirty="0">
                <a:solidFill>
                  <a:srgbClr val="34A327"/>
                </a:solidFill>
                <a:latin typeface="Inconsolata" panose="020B0609030003000000" pitchFamily="49" charset="77"/>
              </a:rPr>
              <a:t>0</a:t>
            </a:r>
            <a:r>
              <a:rPr lang="en-US" sz="2100" b="1" dirty="0">
                <a:solidFill>
                  <a:srgbClr val="000000"/>
                </a:solidFill>
                <a:latin typeface="Inconsolata" panose="020B0609030003000000" pitchFamily="49" charset="77"/>
              </a:rPr>
              <a:t>: </a:t>
            </a:r>
          </a:p>
          <a:p>
            <a:pPr marL="342900" lvl="1" indent="0">
              <a:buNone/>
            </a:pPr>
            <a:r>
              <a:rPr lang="en-US" sz="2100" b="1" dirty="0">
                <a:solidFill>
                  <a:srgbClr val="000000"/>
                </a:solidFill>
                <a:latin typeface="Inconsolata" panose="020B0609030003000000" pitchFamily="49" charset="77"/>
              </a:rPr>
              <a:t>		  return n </a:t>
            </a:r>
          </a:p>
          <a:p>
            <a:pPr marL="342900" lvl="1" indent="0">
              <a:buNone/>
            </a:pPr>
            <a:r>
              <a:rPr lang="en-US" sz="2100" b="1" dirty="0">
                <a:solidFill>
                  <a:srgbClr val="000000"/>
                </a:solidFill>
                <a:latin typeface="Inconsolata" panose="020B0609030003000000" pitchFamily="49" charset="77"/>
              </a:rPr>
              <a:t>		</a:t>
            </a:r>
            <a:r>
              <a:rPr lang="en-US" sz="2100" b="1" dirty="0">
                <a:solidFill>
                  <a:srgbClr val="34A327"/>
                </a:solidFill>
                <a:latin typeface="Inconsolata" panose="020B0609030003000000" pitchFamily="49" charset="77"/>
              </a:rPr>
              <a:t>else:</a:t>
            </a:r>
          </a:p>
          <a:p>
            <a:pPr marL="342900" lvl="1" indent="0">
              <a:buNone/>
            </a:pPr>
            <a:r>
              <a:rPr lang="en-US" sz="2100" b="1" dirty="0">
                <a:solidFill>
                  <a:srgbClr val="34A327"/>
                </a:solidFill>
                <a:latin typeface="Inconsolata" panose="020B0609030003000000" pitchFamily="49" charset="77"/>
              </a:rPr>
              <a:t>		  </a:t>
            </a:r>
            <a:r>
              <a:rPr lang="en-US" sz="2100" b="1" dirty="0">
                <a:solidFill>
                  <a:srgbClr val="000000"/>
                </a:solidFill>
                <a:latin typeface="Inconsolata" panose="020B0609030003000000" pitchFamily="49" charset="77"/>
              </a:rPr>
              <a:t>return -n </a:t>
            </a:r>
            <a:endParaRPr lang="en-US" sz="2100" b="1" dirty="0">
              <a:solidFill>
                <a:srgbClr val="34A32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err="1">
                <a:latin typeface="Inconsolata" panose="020B0609030003000000" pitchFamily="49" charset="77"/>
              </a:rPr>
              <a:t>absolute_value</a:t>
            </a:r>
            <a:r>
              <a:rPr lang="en-US" b="1" dirty="0">
                <a:latin typeface="Inconsolata" panose="020B0609030003000000" pitchFamily="49" charset="77"/>
              </a:rPr>
              <a:t>(23)</a:t>
            </a:r>
          </a:p>
          <a:p>
            <a:pPr marL="0" indent="0">
              <a:buNone/>
            </a:pPr>
            <a:r>
              <a:rPr lang="en-US" b="1" dirty="0">
                <a:latin typeface="Inconsolata" panose="020B0609030003000000" pitchFamily="49" charset="77"/>
              </a:rPr>
              <a:t>Out [2]: 23</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err="1">
                <a:latin typeface="Inconsolata" panose="020B0609030003000000" pitchFamily="49" charset="77"/>
              </a:rPr>
              <a:t>absolute_value</a:t>
            </a:r>
            <a:r>
              <a:rPr lang="en-US" b="1" dirty="0">
                <a:latin typeface="Inconsolata" panose="020B0609030003000000" pitchFamily="49" charset="77"/>
              </a:rPr>
              <a:t>(-10)</a:t>
            </a:r>
          </a:p>
          <a:p>
            <a:pPr marL="0" indent="0">
              <a:buNone/>
            </a:pPr>
            <a:r>
              <a:rPr lang="en-US" b="1" dirty="0">
                <a:latin typeface="Inconsolata" panose="020B0609030003000000" pitchFamily="49" charset="77"/>
              </a:rPr>
              <a:t>Out [3]: 10</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abs(-3)</a:t>
            </a:r>
          </a:p>
          <a:p>
            <a:pPr marL="0" indent="0">
              <a:buNone/>
            </a:pPr>
            <a:r>
              <a:rPr lang="en-US" b="1" dirty="0">
                <a:latin typeface="Inconsolata" panose="020B0609030003000000" pitchFamily="49" charset="77"/>
              </a:rPr>
              <a:t>Out [4]: 3</a:t>
            </a:r>
          </a:p>
          <a:p>
            <a:pPr marL="0" indent="0">
              <a:buNone/>
            </a:pPr>
            <a:endParaRPr lang="en-US" dirty="0"/>
          </a:p>
        </p:txBody>
      </p:sp>
      <p:sp>
        <p:nvSpPr>
          <p:cNvPr id="4" name="TextBox 3">
            <a:extLst>
              <a:ext uri="{FF2B5EF4-FFF2-40B4-BE49-F238E27FC236}">
                <a16:creationId xmlns:a16="http://schemas.microsoft.com/office/drawing/2014/main" id="{1B5D06E6-138F-0A4D-8D8C-AA611F7423AE}"/>
              </a:ext>
            </a:extLst>
          </p:cNvPr>
          <p:cNvSpPr txBox="1"/>
          <p:nvPr/>
        </p:nvSpPr>
        <p:spPr>
          <a:xfrm>
            <a:off x="5059320" y="3649259"/>
            <a:ext cx="3797386" cy="923330"/>
          </a:xfrm>
          <a:prstGeom prst="rect">
            <a:avLst/>
          </a:prstGeom>
          <a:noFill/>
        </p:spPr>
        <p:txBody>
          <a:bodyPr wrap="none" rtlCol="0">
            <a:spAutoFit/>
          </a:bodyPr>
          <a:lstStyle/>
          <a:p>
            <a:r>
              <a:rPr lang="en-US" sz="1800" dirty="0">
                <a:solidFill>
                  <a:srgbClr val="FF0000"/>
                </a:solidFill>
              </a:rPr>
              <a:t>You write the function definition once.</a:t>
            </a:r>
          </a:p>
          <a:p>
            <a:r>
              <a:rPr lang="en-US" sz="1800" dirty="0">
                <a:solidFill>
                  <a:srgbClr val="FF0000"/>
                </a:solidFill>
              </a:rPr>
              <a:t>But you can call it many times!</a:t>
            </a:r>
          </a:p>
          <a:p>
            <a:r>
              <a:rPr lang="en-US" sz="1800" dirty="0">
                <a:solidFill>
                  <a:srgbClr val="FF0000"/>
                </a:solidFill>
              </a:rPr>
              <a:t>This is code reuse.</a:t>
            </a:r>
          </a:p>
        </p:txBody>
      </p:sp>
      <p:cxnSp>
        <p:nvCxnSpPr>
          <p:cNvPr id="5" name="Straight Arrow Connector 4">
            <a:extLst>
              <a:ext uri="{FF2B5EF4-FFF2-40B4-BE49-F238E27FC236}">
                <a16:creationId xmlns:a16="http://schemas.microsoft.com/office/drawing/2014/main" id="{3C86E3B6-098C-0A4C-8AF6-E5F63087A3C8}"/>
              </a:ext>
            </a:extLst>
          </p:cNvPr>
          <p:cNvCxnSpPr>
            <a:cxnSpLocks/>
            <a:stCxn id="4" idx="1"/>
          </p:cNvCxnSpPr>
          <p:nvPr/>
        </p:nvCxnSpPr>
        <p:spPr>
          <a:xfrm flipH="1">
            <a:off x="4035488" y="4110924"/>
            <a:ext cx="1023832" cy="1146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131CC6-04E1-5E4B-90A5-998EEB790F43}"/>
              </a:ext>
            </a:extLst>
          </p:cNvPr>
          <p:cNvCxnSpPr>
            <a:cxnSpLocks/>
          </p:cNvCxnSpPr>
          <p:nvPr/>
        </p:nvCxnSpPr>
        <p:spPr>
          <a:xfrm flipH="1" flipV="1">
            <a:off x="3931066" y="3580687"/>
            <a:ext cx="1128254" cy="254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7BB538-8556-894B-B49B-C487509D3DA2}"/>
              </a:ext>
            </a:extLst>
          </p:cNvPr>
          <p:cNvSpPr txBox="1"/>
          <p:nvPr/>
        </p:nvSpPr>
        <p:spPr>
          <a:xfrm>
            <a:off x="3463897" y="4641161"/>
            <a:ext cx="4143635" cy="923330"/>
          </a:xfrm>
          <a:prstGeom prst="rect">
            <a:avLst/>
          </a:prstGeom>
          <a:noFill/>
        </p:spPr>
        <p:txBody>
          <a:bodyPr wrap="none" rtlCol="0">
            <a:spAutoFit/>
          </a:bodyPr>
          <a:lstStyle/>
          <a:p>
            <a:r>
              <a:rPr lang="en-US" sz="1800" dirty="0">
                <a:solidFill>
                  <a:srgbClr val="FF0000"/>
                </a:solidFill>
              </a:rPr>
              <a:t>Python already has a built-in function </a:t>
            </a:r>
          </a:p>
          <a:p>
            <a:r>
              <a:rPr lang="en-US" sz="1800" dirty="0">
                <a:solidFill>
                  <a:srgbClr val="FF0000"/>
                </a:solidFill>
              </a:rPr>
              <a:t>for called abs() which returns the absolute</a:t>
            </a:r>
          </a:p>
          <a:p>
            <a:r>
              <a:rPr lang="en-US" sz="1800" dirty="0">
                <a:solidFill>
                  <a:srgbClr val="FF0000"/>
                </a:solidFill>
              </a:rPr>
              <a:t>value of a number.</a:t>
            </a:r>
          </a:p>
        </p:txBody>
      </p:sp>
    </p:spTree>
    <p:extLst>
      <p:ext uri="{BB962C8B-B14F-4D97-AF65-F5344CB8AC3E}">
        <p14:creationId xmlns:p14="http://schemas.microsoft.com/office/powerpoint/2010/main" val="3439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Installing and Running a Python Script</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Execution of a Script</a:t>
            </a:r>
          </a:p>
          <a:p>
            <a:pPr marL="342900" indent="-342900">
              <a:buAutoNum type="arabicParenR"/>
            </a:pPr>
            <a:r>
              <a:rPr lang="en-US" dirty="0">
                <a:latin typeface="Gill Sans MT" panose="020B0502020104020203" pitchFamily="34" charset="77"/>
              </a:rPr>
              <a:t>main()</a:t>
            </a:r>
          </a:p>
          <a:p>
            <a:pPr marL="342900" indent="-342900">
              <a:buAutoNum type="arabicParenR"/>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8929" y="20417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2</a:t>
            </a:r>
          </a:p>
          <a:p>
            <a:pPr marL="0" indent="0">
              <a:buNone/>
            </a:pP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Out [3]: -2</a:t>
            </a: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023DC8A-3C5D-324F-8DB0-21911EC4DFD1}"/>
              </a:ext>
            </a:extLst>
          </p:cNvPr>
          <p:cNvSpPr txBox="1"/>
          <p:nvPr/>
        </p:nvSpPr>
        <p:spPr>
          <a:xfrm>
            <a:off x="4257461" y="3381398"/>
            <a:ext cx="3671198" cy="1061829"/>
          </a:xfrm>
          <a:prstGeom prst="rect">
            <a:avLst/>
          </a:prstGeom>
          <a:noFill/>
        </p:spPr>
        <p:txBody>
          <a:bodyPr wrap="none" rtlCol="0">
            <a:spAutoFit/>
          </a:bodyPr>
          <a:lstStyle/>
          <a:p>
            <a:r>
              <a:rPr lang="en-US" sz="2100" b="1" dirty="0">
                <a:solidFill>
                  <a:srgbClr val="000087"/>
                </a:solidFill>
                <a:latin typeface="Inconsolata" panose="020B0609030003000000" pitchFamily="49" charset="77"/>
              </a:rPr>
              <a:t>In </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4</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subtract</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2</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b=</a:t>
            </a:r>
            <a:r>
              <a:rPr lang="en-US" sz="2100" b="1" dirty="0">
                <a:solidFill>
                  <a:srgbClr val="FF6600"/>
                </a:solidFill>
                <a:latin typeface="Inconsolata" panose="020B0609030003000000" pitchFamily="49" charset="77"/>
              </a:rPr>
              <a:t>5</a:t>
            </a:r>
            <a:r>
              <a:rPr lang="en-US" sz="2100" b="1" dirty="0">
                <a:latin typeface="Inconsolata" panose="020B0609030003000000" pitchFamily="49" charset="77"/>
              </a:rPr>
              <a:t>) </a:t>
            </a:r>
          </a:p>
          <a:p>
            <a:r>
              <a:rPr lang="en-US" sz="2100" b="1" dirty="0">
                <a:latin typeface="Inconsolata" panose="020B0609030003000000" pitchFamily="49" charset="77"/>
              </a:rPr>
              <a:t>Out [4]: -3</a:t>
            </a:r>
          </a:p>
          <a:p>
            <a:endParaRPr lang="en-US" sz="2100" dirty="0"/>
          </a:p>
        </p:txBody>
      </p:sp>
      <p:sp>
        <p:nvSpPr>
          <p:cNvPr id="5" name="TextBox 4">
            <a:extLst>
              <a:ext uri="{FF2B5EF4-FFF2-40B4-BE49-F238E27FC236}">
                <a16:creationId xmlns:a16="http://schemas.microsoft.com/office/drawing/2014/main" id="{4BD8B7E0-415D-8B4F-8BA2-6F64FF7243AA}"/>
              </a:ext>
            </a:extLst>
          </p:cNvPr>
          <p:cNvSpPr txBox="1"/>
          <p:nvPr/>
        </p:nvSpPr>
        <p:spPr>
          <a:xfrm>
            <a:off x="4257461" y="4559367"/>
            <a:ext cx="4089581" cy="1061829"/>
          </a:xfrm>
          <a:prstGeom prst="rect">
            <a:avLst/>
          </a:prstGeom>
          <a:noFill/>
        </p:spPr>
        <p:txBody>
          <a:bodyPr wrap="none" rtlCol="0">
            <a:spAutoFit/>
          </a:bodyPr>
          <a:lstStyle/>
          <a:p>
            <a:r>
              <a:rPr lang="en-US" sz="2100" b="1" dirty="0">
                <a:solidFill>
                  <a:srgbClr val="000087"/>
                </a:solidFill>
                <a:latin typeface="Inconsolata" panose="020B0609030003000000" pitchFamily="49" charset="77"/>
              </a:rPr>
              <a:t>In </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5</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subtract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b=</a:t>
            </a:r>
            <a:r>
              <a:rPr lang="en-US" sz="2100" b="1" dirty="0">
                <a:solidFill>
                  <a:srgbClr val="FF6600"/>
                </a:solidFill>
                <a:latin typeface="Inconsolata" panose="020B0609030003000000" pitchFamily="49" charset="77"/>
              </a:rPr>
              <a:t>-1</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a=</a:t>
            </a:r>
            <a:r>
              <a:rPr lang="en-US" sz="2100" b="1" dirty="0">
                <a:solidFill>
                  <a:srgbClr val="FF6600"/>
                </a:solidFill>
                <a:latin typeface="Inconsolata" panose="020B0609030003000000" pitchFamily="49" charset="77"/>
              </a:rPr>
              <a:t>6</a:t>
            </a:r>
            <a:r>
              <a:rPr lang="en-US" sz="2100" b="1" dirty="0">
                <a:latin typeface="Inconsolata" panose="020B0609030003000000" pitchFamily="49" charset="77"/>
              </a:rPr>
              <a:t>) </a:t>
            </a:r>
          </a:p>
          <a:p>
            <a:r>
              <a:rPr lang="en-US" sz="2100" b="1" dirty="0">
                <a:latin typeface="Inconsolata" panose="020B0609030003000000" pitchFamily="49" charset="77"/>
              </a:rPr>
              <a:t>Out [5]: 7</a:t>
            </a:r>
          </a:p>
          <a:p>
            <a:endParaRPr lang="en-US" sz="2100"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endParaRPr lang="en-US" sz="1800" b="1" dirty="0">
              <a:solidFill>
                <a:srgbClr val="19B219"/>
              </a:solidFill>
              <a:latin typeface="Inconsolata" panose="020B0609030003000000" pitchFamily="49"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3203838" y="1370191"/>
            <a:ext cx="5824415" cy="3170099"/>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immediately following where the procedure </a:t>
            </a:r>
          </a:p>
          <a:p>
            <a:r>
              <a:rPr lang="en-US" sz="2000" dirty="0"/>
              <a:t>was called.</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532825" y="2291787"/>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52645" y="2827508"/>
            <a:ext cx="932727" cy="8763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3568" y="3029282"/>
            <a:ext cx="312906" cy="400110"/>
          </a:xfrm>
          <a:prstGeom prst="rect">
            <a:avLst/>
          </a:prstGeom>
          <a:noFill/>
        </p:spPr>
        <p:txBody>
          <a:bodyPr wrap="non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1934123" y="1664792"/>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1934123" y="2303362"/>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13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3646" y="202107"/>
            <a:ext cx="7053542" cy="683886"/>
          </a:xfrm>
        </p:spPr>
        <p:txBody>
          <a:bodyPr/>
          <a:lstStyle/>
          <a:p>
            <a:r>
              <a:rPr lang="en-US" dirty="0"/>
              <a:t>Writing A Complete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3646" y="1150913"/>
            <a:ext cx="8321928" cy="4430079"/>
          </a:xfrm>
        </p:spPr>
        <p:txBody>
          <a:bodyPr>
            <a:normAutofit/>
          </a:bodyPr>
          <a:lstStyle/>
          <a:p>
            <a:pPr marL="0" indent="0">
              <a:buNone/>
            </a:pPr>
            <a:r>
              <a:rPr lang="en-US" dirty="0"/>
              <a:t>Thus far, we have used the </a:t>
            </a:r>
            <a:r>
              <a:rPr lang="en-US" dirty="0" err="1"/>
              <a:t>IPython</a:t>
            </a:r>
            <a:r>
              <a:rPr lang="en-US" dirty="0"/>
              <a:t> console to write one line of code or block of code at a time. </a:t>
            </a:r>
          </a:p>
          <a:p>
            <a:pPr marL="0" indent="0">
              <a:buNone/>
            </a:pPr>
            <a:endParaRPr lang="en-US" dirty="0"/>
          </a:p>
          <a:p>
            <a:pPr marL="0" indent="0">
              <a:buNone/>
            </a:pPr>
            <a:r>
              <a:rPr lang="en-US" dirty="0"/>
              <a:t>As the complexity of our program increases, we like to decompose our programs into small reusable components(functions, objects) and combine them in a logical way to form a complete program. </a:t>
            </a:r>
          </a:p>
          <a:p>
            <a:pPr marL="0" indent="0">
              <a:buNone/>
            </a:pPr>
            <a:endParaRPr lang="en-US" dirty="0"/>
          </a:p>
          <a:p>
            <a:pPr marL="0" indent="0">
              <a:buNone/>
            </a:pPr>
            <a:r>
              <a:rPr lang="en-US" dirty="0"/>
              <a:t>When you create a new </a:t>
            </a:r>
            <a:r>
              <a:rPr lang="en-US" dirty="0" err="1"/>
              <a:t>repl</a:t>
            </a:r>
            <a:r>
              <a:rPr lang="en-US" dirty="0"/>
              <a:t> on </a:t>
            </a:r>
            <a:r>
              <a:rPr lang="en-US" dirty="0" err="1"/>
              <a:t>repl.it</a:t>
            </a:r>
            <a:r>
              <a:rPr lang="en-US" dirty="0"/>
              <a:t>, notice that your code lives inside of the "</a:t>
            </a:r>
            <a:r>
              <a:rPr lang="en-US" dirty="0" err="1"/>
              <a:t>main.py</a:t>
            </a:r>
            <a:r>
              <a:rPr lang="en-US" dirty="0"/>
              <a:t>" file. A file that ends in .</a:t>
            </a:r>
            <a:r>
              <a:rPr lang="en-US" dirty="0" err="1"/>
              <a:t>py</a:t>
            </a:r>
            <a:r>
              <a:rPr lang="en-US" dirty="0"/>
              <a:t> is a Python </a:t>
            </a:r>
            <a:r>
              <a:rPr lang="en-US" b="1" dirty="0"/>
              <a:t>script or module</a:t>
            </a:r>
            <a:r>
              <a:rPr lang="en-US" dirty="0"/>
              <a:t>: a text file that contains Python code. </a:t>
            </a: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156517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261827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4010619" y="1084545"/>
            <a:ext cx="2180405" cy="400110"/>
          </a:xfrm>
          <a:prstGeom prst="rect">
            <a:avLst/>
          </a:prstGeom>
          <a:noFill/>
        </p:spPr>
        <p:txBody>
          <a:bodyPr wrap="none" rtlCol="0">
            <a:spAutoFit/>
          </a:bodyPr>
          <a:lstStyle/>
          <a:p>
            <a:r>
              <a:rPr lang="en-US" sz="2000" dirty="0"/>
              <a:t>What's the output?</a:t>
            </a:r>
          </a:p>
        </p:txBody>
      </p:sp>
      <p:sp>
        <p:nvSpPr>
          <p:cNvPr id="5" name="TextBox 4">
            <a:extLst>
              <a:ext uri="{FF2B5EF4-FFF2-40B4-BE49-F238E27FC236}">
                <a16:creationId xmlns:a16="http://schemas.microsoft.com/office/drawing/2014/main" id="{07E658D0-F51D-4B42-9A99-A8C5CB5CC1B7}"/>
              </a:ext>
            </a:extLst>
          </p:cNvPr>
          <p:cNvSpPr txBox="1"/>
          <p:nvPr/>
        </p:nvSpPr>
        <p:spPr>
          <a:xfrm>
            <a:off x="4010619" y="1867270"/>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f(x).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4470567"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153824"/>
            <a:ext cx="8381750" cy="5477855"/>
          </a:xfrm>
        </p:spPr>
        <p:txBody>
          <a:bodyPr>
            <a:normAutofit/>
          </a:bodyPr>
          <a:lstStyle/>
          <a:p>
            <a:pPr marL="0" indent="0">
              <a:buNone/>
            </a:pPr>
            <a:r>
              <a:rPr lang="en-US" sz="1800" dirty="0"/>
              <a:t>It is common for programmers to write a main controlling function that calls other functions to accomplish the task of the program. </a:t>
            </a:r>
            <a:endParaRPr lang="en-US" sz="1800" b="1" dirty="0">
              <a:solidFill>
                <a:srgbClr val="34A327"/>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solidFill>
                  <a:srgbClr val="34A327"/>
                </a:solidFill>
                <a:latin typeface="Inconsolata" panose="020B0609030003000000" pitchFamily="49" charset="77"/>
              </a:rPr>
              <a:t>	discriminant</a:t>
            </a:r>
            <a:r>
              <a:rPr lang="en-US" sz="1400" b="1" dirty="0">
                <a:solidFill>
                  <a:srgbClr val="000000"/>
                </a:solidFill>
                <a:latin typeface="Inconsolata" panose="020B0609030003000000" pitchFamily="49" charset="77"/>
              </a:rPr>
              <a:t> = b ** 2 – 4 * a * c     </a:t>
            </a:r>
          </a:p>
          <a:p>
            <a:pPr marL="0" indent="0">
              <a:buNone/>
            </a:pPr>
            <a:r>
              <a:rPr lang="en-US" sz="1400" b="1" dirty="0">
                <a:solidFill>
                  <a:srgbClr val="34A327"/>
                </a:solidFill>
                <a:latin typeface="Inconsolata" panose="020B0609030003000000" pitchFamily="49" charset="77"/>
              </a:rPr>
              <a:t>	if</a:t>
            </a:r>
            <a:r>
              <a:rPr lang="en-US" sz="1400" b="1" dirty="0">
                <a:solidFill>
                  <a:srgbClr val="000000"/>
                </a:solidFill>
                <a:latin typeface="Inconsolata" panose="020B0609030003000000" pitchFamily="49" charset="77"/>
              </a:rPr>
              <a:t> discriminant &gt; 0:</a:t>
            </a:r>
          </a:p>
          <a:p>
            <a:pPr marL="0" indent="0">
              <a:buNone/>
            </a:pPr>
            <a:r>
              <a:rPr lang="en-US" sz="1400" b="1" dirty="0">
                <a:solidFill>
                  <a:srgbClr val="000000"/>
                </a:solidFill>
                <a:latin typeface="Inconsolata" panose="020B0609030003000000" pitchFamily="49" charset="77"/>
              </a:rPr>
              <a:t>		return 2</a:t>
            </a:r>
          </a:p>
          <a:p>
            <a:pPr marL="0" indent="0">
              <a:buNone/>
            </a:pPr>
            <a:r>
              <a:rPr lang="en-US" sz="1400" b="1" dirty="0">
                <a:solidFill>
                  <a:srgbClr val="000000"/>
                </a:solidFill>
                <a:latin typeface="Inconsolata" panose="020B0609030003000000" pitchFamily="49" charset="77"/>
              </a:rPr>
              <a:t>	</a:t>
            </a:r>
            <a:r>
              <a:rPr lang="en-US" sz="1400" b="1" dirty="0" err="1">
                <a:solidFill>
                  <a:srgbClr val="34A327"/>
                </a:solidFill>
                <a:latin typeface="Inconsolata" panose="020B0609030003000000" pitchFamily="49" charset="77"/>
              </a:rPr>
              <a:t>elif</a:t>
            </a:r>
            <a:r>
              <a:rPr lang="en-US" sz="1400" b="1" dirty="0">
                <a:solidFill>
                  <a:srgbClr val="34A327"/>
                </a:solidFill>
                <a:latin typeface="Inconsolata" panose="020B0609030003000000" pitchFamily="49" charset="77"/>
              </a:rPr>
              <a:t> </a:t>
            </a:r>
            <a:r>
              <a:rPr lang="en-US" sz="1400" b="1" dirty="0">
                <a:solidFill>
                  <a:srgbClr val="000000"/>
                </a:solidFill>
                <a:latin typeface="Inconsolata" panose="020B0609030003000000" pitchFamily="49" charset="77"/>
              </a:rPr>
              <a:t>discriminant &lt; 0:</a:t>
            </a:r>
          </a:p>
          <a:p>
            <a:pPr marL="0" indent="0">
              <a:buNone/>
            </a:pPr>
            <a:r>
              <a:rPr lang="en-US" sz="1400" b="1" dirty="0">
                <a:solidFill>
                  <a:srgbClr val="000000"/>
                </a:solidFill>
                <a:latin typeface="Inconsolata" panose="020B0609030003000000" pitchFamily="49" charset="77"/>
              </a:rPr>
              <a:t>		return 0</a:t>
            </a:r>
          </a:p>
          <a:p>
            <a:pPr marL="0" indent="0">
              <a:buNone/>
            </a:pP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else</a:t>
            </a:r>
            <a:r>
              <a:rPr lang="en-US" sz="1400" b="1" dirty="0">
                <a:solidFill>
                  <a:srgbClr val="000000"/>
                </a:solidFill>
                <a:latin typeface="Inconsolata" panose="020B0609030003000000" pitchFamily="49" charset="77"/>
              </a:rPr>
              <a:t>:</a:t>
            </a:r>
          </a:p>
          <a:p>
            <a:pPr marL="0" indent="0">
              <a:buNone/>
            </a:pPr>
            <a:r>
              <a:rPr lang="en-US" sz="1400" b="1" dirty="0">
                <a:solidFill>
                  <a:srgbClr val="000000"/>
                </a:solidFill>
                <a:latin typeface="Inconsolata" panose="020B0609030003000000" pitchFamily="49" charset="77"/>
              </a:rPr>
              <a:t>		return 1</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b="1" dirty="0">
              <a:solidFill>
                <a:srgbClr val="3C9FF2"/>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return</a:t>
            </a: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int</a:t>
            </a:r>
            <a:r>
              <a:rPr lang="en-US" sz="1400" b="1" dirty="0">
                <a:solidFill>
                  <a:srgbClr val="000000"/>
                </a:solidFill>
                <a:latin typeface="Inconsolata" panose="020B0609030003000000" pitchFamily="49" charset="77"/>
              </a:rPr>
              <a:t>(</a:t>
            </a:r>
            <a:r>
              <a:rPr lang="en-US" sz="1400" b="1" dirty="0">
                <a:solidFill>
                  <a:srgbClr val="34A327"/>
                </a:solidFill>
                <a:latin typeface="Inconsolata" panose="020B0609030003000000" pitchFamily="49" charset="77"/>
              </a:rPr>
              <a:t>input</a:t>
            </a:r>
            <a:r>
              <a:rPr lang="en-US" sz="1400" b="1" dirty="0">
                <a:solidFill>
                  <a:srgbClr val="000000"/>
                </a:solidFill>
                <a:latin typeface="Inconsolata" panose="020B0609030003000000" pitchFamily="49" charset="77"/>
              </a:rPr>
              <a:t>(</a:t>
            </a:r>
            <a:r>
              <a:rPr lang="en-US" sz="1400" b="1" dirty="0">
                <a:solidFill>
                  <a:srgbClr val="CD7923"/>
                </a:solidFill>
                <a:latin typeface="Inconsolata" panose="020B0609030003000000" pitchFamily="49" charset="77"/>
              </a:rPr>
              <a:t>"Enter a number: "</a:t>
            </a:r>
            <a:r>
              <a:rPr lang="en-US" sz="1400" b="1" dirty="0">
                <a:solidFill>
                  <a:srgbClr val="000000"/>
                </a:solidFill>
                <a:latin typeface="Inconsolata" panose="020B0609030003000000" pitchFamily="49" charset="77"/>
              </a:rPr>
              <a:t>)) </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a:solidFill>
                  <a:srgbClr val="3C9FF2"/>
                </a:solidFill>
                <a:latin typeface="Inconsolata" panose="020B0609030003000000" pitchFamily="49" charset="77"/>
              </a:rPr>
              <a:t>main</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a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b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c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dirty="0">
              <a:solidFill>
                <a:srgbClr val="000000"/>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print</a:t>
            </a:r>
            <a:r>
              <a:rPr lang="en-US" sz="1400" b="1" dirty="0">
                <a:solidFill>
                  <a:srgbClr val="000000"/>
                </a:solidFill>
                <a:latin typeface="Inconsolata" panose="020B0609030003000000" pitchFamily="49" charset="77"/>
              </a:rPr>
              <a:t>(</a:t>
            </a:r>
            <a:r>
              <a:rPr lang="en-US" sz="1400" b="1" dirty="0" err="1">
                <a:solidFill>
                  <a:srgbClr val="000000"/>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latin typeface="Inconsolata" panose="020B0609030003000000" pitchFamily="49" charset="77"/>
              </a:rPr>
              <a:t>main()</a:t>
            </a:r>
          </a:p>
        </p:txBody>
      </p:sp>
      <p:sp>
        <p:nvSpPr>
          <p:cNvPr id="7" name="TextBox 6">
            <a:extLst>
              <a:ext uri="{FF2B5EF4-FFF2-40B4-BE49-F238E27FC236}">
                <a16:creationId xmlns:a16="http://schemas.microsoft.com/office/drawing/2014/main" id="{4B727B46-A324-164A-9C9C-7012797F4961}"/>
              </a:ext>
            </a:extLst>
          </p:cNvPr>
          <p:cNvSpPr txBox="1"/>
          <p:nvPr/>
        </p:nvSpPr>
        <p:spPr>
          <a:xfrm>
            <a:off x="2574924" y="5215838"/>
            <a:ext cx="3242041" cy="369332"/>
          </a:xfrm>
          <a:prstGeom prst="rect">
            <a:avLst/>
          </a:prstGeom>
          <a:noFill/>
        </p:spPr>
        <p:txBody>
          <a:bodyPr wrap="none" rtlCol="0">
            <a:spAutoFit/>
          </a:bodyPr>
          <a:lstStyle/>
          <a:p>
            <a:r>
              <a:rPr lang="en-US" sz="1800" dirty="0">
                <a:solidFill>
                  <a:srgbClr val="FF0000"/>
                </a:solidFill>
              </a:rPr>
              <a:t>the program starts running here.</a:t>
            </a:r>
          </a:p>
        </p:txBody>
      </p:sp>
      <p:sp>
        <p:nvSpPr>
          <p:cNvPr id="8" name="TextBox 7">
            <a:extLst>
              <a:ext uri="{FF2B5EF4-FFF2-40B4-BE49-F238E27FC236}">
                <a16:creationId xmlns:a16="http://schemas.microsoft.com/office/drawing/2014/main" id="{36774EAF-310A-974B-ACC5-BFFA64D03E40}"/>
              </a:ext>
            </a:extLst>
          </p:cNvPr>
          <p:cNvSpPr txBox="1"/>
          <p:nvPr/>
        </p:nvSpPr>
        <p:spPr>
          <a:xfrm>
            <a:off x="4344699" y="2315499"/>
            <a:ext cx="4132863" cy="923330"/>
          </a:xfrm>
          <a:prstGeom prst="rect">
            <a:avLst/>
          </a:prstGeom>
          <a:noFill/>
        </p:spPr>
        <p:txBody>
          <a:bodyPr wrap="none" rtlCol="0">
            <a:spAutoFit/>
          </a:bodyPr>
          <a:lstStyle/>
          <a:p>
            <a:r>
              <a:rPr lang="en-US" sz="1800" dirty="0">
                <a:solidFill>
                  <a:srgbClr val="FF0000"/>
                </a:solidFill>
              </a:rPr>
              <a:t>In other programming languages like Java </a:t>
            </a:r>
          </a:p>
          <a:p>
            <a:r>
              <a:rPr lang="en-US" sz="1800" dirty="0">
                <a:solidFill>
                  <a:srgbClr val="FF0000"/>
                </a:solidFill>
              </a:rPr>
              <a:t>and C++, the main program is REQUIRED</a:t>
            </a:r>
          </a:p>
          <a:p>
            <a:r>
              <a:rPr lang="en-US" sz="1800" dirty="0">
                <a:solidFill>
                  <a:srgbClr val="FF0000"/>
                </a:solidFill>
              </a:rPr>
              <a:t>to be called main().</a:t>
            </a:r>
          </a:p>
        </p:txBody>
      </p:sp>
      <p:cxnSp>
        <p:nvCxnSpPr>
          <p:cNvPr id="10" name="Straight Arrow Connector 9">
            <a:extLst>
              <a:ext uri="{FF2B5EF4-FFF2-40B4-BE49-F238E27FC236}">
                <a16:creationId xmlns:a16="http://schemas.microsoft.com/office/drawing/2014/main" id="{2467F9DB-FA07-9947-BEED-1E28BB1D6C22}"/>
              </a:ext>
            </a:extLst>
          </p:cNvPr>
          <p:cNvCxnSpPr>
            <a:cxnSpLocks/>
          </p:cNvCxnSpPr>
          <p:nvPr/>
        </p:nvCxnSpPr>
        <p:spPr>
          <a:xfrm flipH="1" flipV="1">
            <a:off x="982767" y="5289847"/>
            <a:ext cx="1307506" cy="940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4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153824"/>
            <a:ext cx="8381750" cy="5477855"/>
          </a:xfrm>
        </p:spPr>
        <p:txBody>
          <a:bodyPr>
            <a:normAutofit/>
          </a:bodyPr>
          <a:lstStyle/>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solidFill>
                  <a:srgbClr val="34A327"/>
                </a:solidFill>
                <a:latin typeface="Inconsolata" panose="020B0609030003000000" pitchFamily="49" charset="77"/>
              </a:rPr>
              <a:t>	discriminant</a:t>
            </a:r>
            <a:r>
              <a:rPr lang="en-US" sz="1400" b="1" dirty="0">
                <a:solidFill>
                  <a:srgbClr val="000000"/>
                </a:solidFill>
                <a:latin typeface="Inconsolata" panose="020B0609030003000000" pitchFamily="49" charset="77"/>
              </a:rPr>
              <a:t> = b ** 2 – 4 * a * c     </a:t>
            </a:r>
          </a:p>
          <a:p>
            <a:pPr marL="0" indent="0">
              <a:buNone/>
            </a:pPr>
            <a:r>
              <a:rPr lang="en-US" sz="1400" b="1" dirty="0">
                <a:solidFill>
                  <a:srgbClr val="34A327"/>
                </a:solidFill>
                <a:latin typeface="Inconsolata" panose="020B0609030003000000" pitchFamily="49" charset="77"/>
              </a:rPr>
              <a:t>	if</a:t>
            </a:r>
            <a:r>
              <a:rPr lang="en-US" sz="1400" b="1" dirty="0">
                <a:solidFill>
                  <a:srgbClr val="000000"/>
                </a:solidFill>
                <a:latin typeface="Inconsolata" panose="020B0609030003000000" pitchFamily="49" charset="77"/>
              </a:rPr>
              <a:t> discriminant &gt; 0:</a:t>
            </a:r>
          </a:p>
          <a:p>
            <a:pPr marL="0" indent="0">
              <a:buNone/>
            </a:pPr>
            <a:r>
              <a:rPr lang="en-US" sz="1400" b="1" dirty="0">
                <a:solidFill>
                  <a:srgbClr val="000000"/>
                </a:solidFill>
                <a:latin typeface="Inconsolata" panose="020B0609030003000000" pitchFamily="49" charset="77"/>
              </a:rPr>
              <a:t>		return 2</a:t>
            </a:r>
          </a:p>
          <a:p>
            <a:pPr marL="0" indent="0">
              <a:buNone/>
            </a:pPr>
            <a:r>
              <a:rPr lang="en-US" sz="1400" b="1" dirty="0">
                <a:solidFill>
                  <a:srgbClr val="000000"/>
                </a:solidFill>
                <a:latin typeface="Inconsolata" panose="020B0609030003000000" pitchFamily="49" charset="77"/>
              </a:rPr>
              <a:t>	</a:t>
            </a:r>
            <a:r>
              <a:rPr lang="en-US" sz="1400" b="1" dirty="0" err="1">
                <a:solidFill>
                  <a:srgbClr val="34A327"/>
                </a:solidFill>
                <a:latin typeface="Inconsolata" panose="020B0609030003000000" pitchFamily="49" charset="77"/>
              </a:rPr>
              <a:t>elif</a:t>
            </a:r>
            <a:r>
              <a:rPr lang="en-US" sz="1400" b="1" dirty="0">
                <a:solidFill>
                  <a:srgbClr val="34A327"/>
                </a:solidFill>
                <a:latin typeface="Inconsolata" panose="020B0609030003000000" pitchFamily="49" charset="77"/>
              </a:rPr>
              <a:t> </a:t>
            </a:r>
            <a:r>
              <a:rPr lang="en-US" sz="1400" b="1" dirty="0">
                <a:solidFill>
                  <a:srgbClr val="000000"/>
                </a:solidFill>
                <a:latin typeface="Inconsolata" panose="020B0609030003000000" pitchFamily="49" charset="77"/>
              </a:rPr>
              <a:t>discriminant &lt; 0:</a:t>
            </a:r>
          </a:p>
          <a:p>
            <a:pPr marL="0" indent="0">
              <a:buNone/>
            </a:pPr>
            <a:r>
              <a:rPr lang="en-US" sz="1400" b="1" dirty="0">
                <a:solidFill>
                  <a:srgbClr val="000000"/>
                </a:solidFill>
                <a:latin typeface="Inconsolata" panose="020B0609030003000000" pitchFamily="49" charset="77"/>
              </a:rPr>
              <a:t>		return 0</a:t>
            </a:r>
          </a:p>
          <a:p>
            <a:pPr marL="0" indent="0">
              <a:buNone/>
            </a:pP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else</a:t>
            </a:r>
            <a:r>
              <a:rPr lang="en-US" sz="1400" b="1" dirty="0">
                <a:solidFill>
                  <a:srgbClr val="000000"/>
                </a:solidFill>
                <a:latin typeface="Inconsolata" panose="020B0609030003000000" pitchFamily="49" charset="77"/>
              </a:rPr>
              <a:t>:</a:t>
            </a:r>
          </a:p>
          <a:p>
            <a:pPr marL="0" indent="0">
              <a:buNone/>
            </a:pPr>
            <a:r>
              <a:rPr lang="en-US" sz="1400" b="1" dirty="0">
                <a:solidFill>
                  <a:srgbClr val="000000"/>
                </a:solidFill>
                <a:latin typeface="Inconsolata" panose="020B0609030003000000" pitchFamily="49" charset="77"/>
              </a:rPr>
              <a:t>		return 1</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b="1" dirty="0">
              <a:solidFill>
                <a:srgbClr val="3C9FF2"/>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return</a:t>
            </a: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int</a:t>
            </a:r>
            <a:r>
              <a:rPr lang="en-US" sz="1400" b="1" dirty="0">
                <a:solidFill>
                  <a:srgbClr val="000000"/>
                </a:solidFill>
                <a:latin typeface="Inconsolata" panose="020B0609030003000000" pitchFamily="49" charset="77"/>
              </a:rPr>
              <a:t>(</a:t>
            </a:r>
            <a:r>
              <a:rPr lang="en-US" sz="1400" b="1" dirty="0">
                <a:solidFill>
                  <a:srgbClr val="34A327"/>
                </a:solidFill>
                <a:latin typeface="Inconsolata" panose="020B0609030003000000" pitchFamily="49" charset="77"/>
              </a:rPr>
              <a:t>input</a:t>
            </a:r>
            <a:r>
              <a:rPr lang="en-US" sz="1400" b="1" dirty="0">
                <a:solidFill>
                  <a:srgbClr val="000000"/>
                </a:solidFill>
                <a:latin typeface="Inconsolata" panose="020B0609030003000000" pitchFamily="49" charset="77"/>
              </a:rPr>
              <a:t>(</a:t>
            </a:r>
            <a:r>
              <a:rPr lang="en-US" sz="1400" b="1" dirty="0">
                <a:solidFill>
                  <a:srgbClr val="CD7923"/>
                </a:solidFill>
                <a:latin typeface="Inconsolata" panose="020B0609030003000000" pitchFamily="49" charset="77"/>
              </a:rPr>
              <a:t>"Enter a number: "</a:t>
            </a:r>
            <a:r>
              <a:rPr lang="en-US" sz="1400" b="1" dirty="0">
                <a:solidFill>
                  <a:srgbClr val="000000"/>
                </a:solidFill>
                <a:latin typeface="Inconsolata" panose="020B0609030003000000" pitchFamily="49" charset="77"/>
              </a:rPr>
              <a:t>)) </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a:solidFill>
                  <a:srgbClr val="3C9FF2"/>
                </a:solidFill>
                <a:latin typeface="Inconsolata" panose="020B0609030003000000" pitchFamily="49" charset="77"/>
              </a:rPr>
              <a:t>main</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a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b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c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dirty="0">
              <a:solidFill>
                <a:srgbClr val="000000"/>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print</a:t>
            </a:r>
            <a:r>
              <a:rPr lang="en-US" sz="1400" b="1" dirty="0">
                <a:solidFill>
                  <a:srgbClr val="000000"/>
                </a:solidFill>
                <a:latin typeface="Inconsolata" panose="020B0609030003000000" pitchFamily="49" charset="77"/>
              </a:rPr>
              <a:t>(</a:t>
            </a:r>
            <a:r>
              <a:rPr lang="en-US" sz="1400" b="1" dirty="0" err="1">
                <a:solidFill>
                  <a:srgbClr val="000000"/>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endParaRPr lang="en-US" sz="1400" b="1" dirty="0">
              <a:solidFill>
                <a:srgbClr val="34A327"/>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if</a:t>
            </a:r>
            <a:r>
              <a:rPr lang="en-US" sz="1400" b="1" dirty="0">
                <a:solidFill>
                  <a:srgbClr val="000000"/>
                </a:solidFill>
                <a:latin typeface="Inconsolata" panose="020B0609030003000000" pitchFamily="49" charset="77"/>
              </a:rPr>
              <a:t> </a:t>
            </a:r>
            <a:r>
              <a:rPr lang="en-US" sz="1400" b="1" dirty="0">
                <a:solidFill>
                  <a:srgbClr val="4A2CB7"/>
                </a:solidFill>
                <a:latin typeface="Inconsolata" panose="020B0609030003000000" pitchFamily="49" charset="77"/>
              </a:rPr>
              <a:t>__name__</a:t>
            </a:r>
            <a:r>
              <a:rPr lang="en-US" sz="1400" b="1" dirty="0">
                <a:solidFill>
                  <a:srgbClr val="000000"/>
                </a:solidFill>
                <a:latin typeface="Inconsolata" panose="020B0609030003000000" pitchFamily="49" charset="77"/>
              </a:rPr>
              <a:t> == </a:t>
            </a:r>
            <a:r>
              <a:rPr lang="en-US" sz="1400" b="1" dirty="0">
                <a:solidFill>
                  <a:srgbClr val="CD7923"/>
                </a:solidFill>
                <a:latin typeface="Inconsolata" panose="020B0609030003000000" pitchFamily="49" charset="77"/>
              </a:rPr>
              <a:t>'main'</a:t>
            </a:r>
            <a:r>
              <a:rPr lang="en-US" sz="1400" b="1" dirty="0">
                <a:solidFill>
                  <a:srgbClr val="000000"/>
                </a:solidFill>
                <a:latin typeface="Inconsolata" panose="020B0609030003000000" pitchFamily="49" charset="77"/>
              </a:rPr>
              <a:t>: </a:t>
            </a:r>
            <a:endParaRPr lang="en-US" sz="1400" b="1" dirty="0">
              <a:solidFill>
                <a:srgbClr val="4A2CB7"/>
              </a:solidFill>
              <a:latin typeface="Inconsolata" panose="020B0609030003000000" pitchFamily="49" charset="77"/>
            </a:endParaRPr>
          </a:p>
          <a:p>
            <a:pPr marL="0" indent="0">
              <a:buNone/>
            </a:pPr>
            <a:r>
              <a:rPr lang="en-US" sz="1400" b="1" dirty="0">
                <a:solidFill>
                  <a:srgbClr val="4A2CB7"/>
                </a:solidFill>
                <a:latin typeface="Inconsolata" panose="020B0609030003000000" pitchFamily="49" charset="77"/>
              </a:rPr>
              <a:t>	</a:t>
            </a:r>
            <a:r>
              <a:rPr lang="en-US" sz="1400" b="1" dirty="0">
                <a:solidFill>
                  <a:srgbClr val="000000"/>
                </a:solidFill>
                <a:latin typeface="Inconsolata" panose="020B0609030003000000" pitchFamily="49" charset="77"/>
              </a:rPr>
              <a:t>main() </a:t>
            </a:r>
          </a:p>
        </p:txBody>
      </p:sp>
      <p:sp>
        <p:nvSpPr>
          <p:cNvPr id="6" name="TextBox 5">
            <a:extLst>
              <a:ext uri="{FF2B5EF4-FFF2-40B4-BE49-F238E27FC236}">
                <a16:creationId xmlns:a16="http://schemas.microsoft.com/office/drawing/2014/main" id="{096932A1-43AC-9F41-8D45-7E67F083C85E}"/>
              </a:ext>
            </a:extLst>
          </p:cNvPr>
          <p:cNvSpPr txBox="1"/>
          <p:nvPr/>
        </p:nvSpPr>
        <p:spPr>
          <a:xfrm>
            <a:off x="3322652" y="4637846"/>
            <a:ext cx="4645759" cy="923330"/>
          </a:xfrm>
          <a:prstGeom prst="rect">
            <a:avLst/>
          </a:prstGeom>
          <a:noFill/>
        </p:spPr>
        <p:txBody>
          <a:bodyPr wrap="none" rtlCol="0">
            <a:spAutoFit/>
          </a:bodyPr>
          <a:lstStyle/>
          <a:p>
            <a:r>
              <a:rPr lang="en-US" sz="1800" dirty="0">
                <a:solidFill>
                  <a:srgbClr val="FF0000"/>
                </a:solidFill>
              </a:rPr>
              <a:t>You might also see this version of calling main().</a:t>
            </a:r>
          </a:p>
          <a:p>
            <a:r>
              <a:rPr lang="en-US" sz="1800" dirty="0">
                <a:solidFill>
                  <a:srgbClr val="FF0000"/>
                </a:solidFill>
              </a:rPr>
              <a:t>It has to do with importing vs. running a script. </a:t>
            </a:r>
          </a:p>
          <a:p>
            <a:r>
              <a:rPr lang="en-US" sz="1800" dirty="0">
                <a:solidFill>
                  <a:srgbClr val="FF0000"/>
                </a:solidFill>
              </a:rPr>
              <a:t>We won't worry too much about this for now.</a:t>
            </a:r>
          </a:p>
        </p:txBody>
      </p:sp>
      <p:cxnSp>
        <p:nvCxnSpPr>
          <p:cNvPr id="11" name="Straight Arrow Connector 10">
            <a:extLst>
              <a:ext uri="{FF2B5EF4-FFF2-40B4-BE49-F238E27FC236}">
                <a16:creationId xmlns:a16="http://schemas.microsoft.com/office/drawing/2014/main" id="{FA638F06-5AEF-6944-8EFB-5BD09379DFDD}"/>
              </a:ext>
            </a:extLst>
          </p:cNvPr>
          <p:cNvCxnSpPr>
            <a:cxnSpLocks/>
          </p:cNvCxnSpPr>
          <p:nvPr/>
        </p:nvCxnSpPr>
        <p:spPr>
          <a:xfrm flipH="1">
            <a:off x="2298820" y="4877320"/>
            <a:ext cx="1023832" cy="114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a:solidFill>
                  <a:srgbClr val="34A327"/>
                </a:solidFill>
                <a:latin typeface="Inconsolata" panose="020B0609030003000000" pitchFamily="49" charset="77"/>
              </a:rPr>
              <a:t>def</a:t>
            </a:r>
            <a:r>
              <a:rPr lang="en-US" sz="1600" b="1">
                <a:solidFill>
                  <a:srgbClr val="000000"/>
                </a:solidFill>
                <a:latin typeface="Inconsolata" panose="020B0609030003000000" pitchFamily="49" charset="77"/>
              </a:rPr>
              <a:t> </a:t>
            </a:r>
            <a:r>
              <a:rPr lang="en-US" sz="1600" b="1">
                <a:solidFill>
                  <a:srgbClr val="3C9FF2"/>
                </a:solidFill>
                <a:latin typeface="Inconsolata" panose="020B0609030003000000" pitchFamily="49" charset="77"/>
              </a:rPr>
              <a:t>func2</a:t>
            </a:r>
            <a:r>
              <a:rPr lang="en-US" sz="1600" b="1">
                <a:solidFill>
                  <a:srgbClr val="000000"/>
                </a:solidFill>
                <a:latin typeface="Inconsolata" panose="020B0609030003000000" pitchFamily="49" charset="77"/>
              </a:rPr>
              <a:t>(…):  </a:t>
            </a:r>
            <a:endParaRPr lang="en-US" sz="1600" b="1" dirty="0">
              <a:solidFill>
                <a:srgbClr val="000000"/>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main() function calls above functions to accomplish task of application</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main</a:t>
            </a: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main()</a:t>
            </a:r>
          </a:p>
          <a:p>
            <a:pPr marL="0" indent="0">
              <a:buNone/>
            </a:pPr>
            <a:r>
              <a:rPr lang="en-US" sz="1600" b="1" dirty="0">
                <a:solidFill>
                  <a:srgbClr val="000000"/>
                </a:solidFill>
                <a:latin typeface="Inconsolata" panose="020B0609030003000000" pitchFamily="49" charset="77"/>
              </a:rPr>
              <a:t># OR </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a:t>
            </a:r>
            <a:r>
              <a:rPr lang="en-US" sz="1600" b="1" dirty="0">
                <a:solidFill>
                  <a:srgbClr val="4A2CB7"/>
                </a:solidFill>
                <a:latin typeface="Inconsolata" panose="020B0609030003000000" pitchFamily="49" charset="77"/>
              </a:rPr>
              <a:t>__name__</a:t>
            </a:r>
            <a:r>
              <a:rPr lang="en-US" sz="1600" b="1" dirty="0">
                <a:solidFill>
                  <a:srgbClr val="000000"/>
                </a:solidFill>
                <a:latin typeface="Inconsolata" panose="020B0609030003000000" pitchFamily="49" charset="77"/>
              </a:rPr>
              <a:t> == </a:t>
            </a:r>
            <a:r>
              <a:rPr lang="en-US" sz="1600" b="1" dirty="0">
                <a:solidFill>
                  <a:srgbClr val="CD7923"/>
                </a:solidFill>
                <a:latin typeface="Inconsolata" panose="020B0609030003000000" pitchFamily="49" charset="77"/>
              </a:rPr>
              <a:t>'main'</a:t>
            </a:r>
            <a:r>
              <a:rPr lang="en-US" sz="1600" b="1" dirty="0">
                <a:solidFill>
                  <a:srgbClr val="000000"/>
                </a:solidFill>
                <a:latin typeface="Inconsolata" panose="020B0609030003000000" pitchFamily="49" charset="77"/>
              </a:rPr>
              <a:t>: </a:t>
            </a:r>
            <a:endParaRPr lang="en-US" sz="1600" b="1" dirty="0">
              <a:solidFill>
                <a:srgbClr val="4A2CB7"/>
              </a:solidFill>
              <a:latin typeface="Inconsolata" panose="020B0609030003000000" pitchFamily="49" charset="77"/>
            </a:endParaRPr>
          </a:p>
          <a:p>
            <a:pPr marL="0" indent="0">
              <a:buNone/>
            </a:pPr>
            <a:r>
              <a:rPr lang="en-US" sz="1600" b="1" dirty="0">
                <a:solidFill>
                  <a:srgbClr val="4A2CB7"/>
                </a:solidFill>
                <a:latin typeface="Inconsolata" panose="020B0609030003000000" pitchFamily="49" charset="77"/>
              </a:rPr>
              <a:t>#	</a:t>
            </a:r>
            <a:r>
              <a:rPr lang="en-US" sz="1600" b="1" dirty="0">
                <a:solidFill>
                  <a:srgbClr val="000000"/>
                </a:solidFill>
                <a:latin typeface="Inconsolata" panose="020B0609030003000000" pitchFamily="49" charset="77"/>
              </a:rPr>
              <a:t>main() </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8945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9" y="647977"/>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r>
              <a:rPr lang="en-US" altLang="en-US" sz="1833" dirty="0">
                <a:ea typeface="ＭＳ Ｐゴシック" panose="020B0600070205080204" pitchFamily="34" charset="-128"/>
              </a:rPr>
              <a:t>Your program needs the following method and the main function.</a:t>
            </a:r>
          </a:p>
          <a:p>
            <a:pPr eaLnBrk="1" hangingPunct="1">
              <a:buFontTx/>
              <a:buNone/>
            </a:pPr>
            <a:r>
              <a:rPr lang="en-US" altLang="en-US" sz="2000" b="1" dirty="0">
                <a:latin typeface="Inconsolata" panose="020B0609030003000000" pitchFamily="49" charset="77"/>
                <a:ea typeface="Tahoma" panose="020B0604030504040204" pitchFamily="34" charset="0"/>
                <a:cs typeface="Courier New" panose="02070309020205020404" pitchFamily="49" charset="0"/>
              </a:rPr>
              <a:t>def </a:t>
            </a:r>
            <a:r>
              <a:rPr lang="en-US" altLang="en-US" sz="2000" b="1" dirty="0" err="1">
                <a:latin typeface="Inconsolata" panose="020B0609030003000000" pitchFamily="49" charset="77"/>
                <a:ea typeface="Tahoma" panose="020B0604030504040204" pitchFamily="34" charset="0"/>
                <a:cs typeface="Courier New" panose="02070309020205020404" pitchFamily="49" charset="0"/>
              </a:rPr>
              <a:t>day_of_week</a:t>
            </a:r>
            <a:r>
              <a:rPr lang="en-US" altLang="en-US" sz="2000" b="1" dirty="0">
                <a:latin typeface="Inconsolata" panose="020B0609030003000000" pitchFamily="49" charset="77"/>
                <a:ea typeface="Tahoma" panose="020B0604030504040204" pitchFamily="34" charset="0"/>
                <a:cs typeface="Courier New" panose="02070309020205020404" pitchFamily="49" charset="0"/>
              </a:rPr>
              <a:t>(m, d, y):</a:t>
            </a:r>
          </a:p>
          <a:p>
            <a:pPr eaLnBrk="1" hangingPunct="1">
              <a:buFontTx/>
              <a:buNone/>
            </a:pPr>
            <a:r>
              <a:rPr lang="en-US" altLang="en-US" sz="2000" b="1" dirty="0">
                <a:latin typeface="Inconsolata" panose="020B0609030003000000" pitchFamily="49" charset="77"/>
                <a:ea typeface="Tahoma" panose="020B0604030504040204" pitchFamily="34" charset="0"/>
                <a:cs typeface="Courier New" panose="02070309020205020404" pitchFamily="49" charset="0"/>
              </a:rPr>
              <a:t>		# your code implementation</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abs(num)</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5750350" y="3456535"/>
            <a:ext cx="623126" cy="7761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5410985" y="3712610"/>
            <a:ext cx="465371" cy="7127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5995997" y="4232635"/>
            <a:ext cx="2469734" cy="1323439"/>
          </a:xfrm>
          <a:prstGeom prst="rect">
            <a:avLst/>
          </a:prstGeom>
          <a:noFill/>
        </p:spPr>
        <p:txBody>
          <a:bodyPr wrap="square" rtlCol="0">
            <a:spAutoFit/>
          </a:bodyPr>
          <a:lstStyle/>
          <a:p>
            <a:r>
              <a:rPr lang="en-US" sz="2000" dirty="0">
                <a:solidFill>
                  <a:srgbClr val="FF0000"/>
                </a:solidFill>
              </a:rPr>
              <a:t>Now we can reuse this code by calling on abs()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precedes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1938992"/>
          </a:xfrm>
          <a:prstGeom prst="rect">
            <a:avLst/>
          </a:prstGeom>
          <a:noFill/>
        </p:spPr>
        <p:txBody>
          <a:bodyPr wrap="square" rtlCol="0">
            <a:spAutoFit/>
          </a:bodyPr>
          <a:lstStyle/>
          <a:p>
            <a:r>
              <a:rPr lang="en-US" sz="2000" dirty="0">
                <a:solidFill>
                  <a:srgbClr val="FF0000"/>
                </a:solidFill>
              </a:rPr>
              <a:t>The first time abs() is called, x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2826</TotalTime>
  <Words>3920</Words>
  <Application>Microsoft Macintosh PowerPoint</Application>
  <PresentationFormat>On-screen Show (16:10)</PresentationFormat>
  <Paragraphs>547</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Gill Sans MT</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 Return (output) </vt:lpstr>
      <vt:lpstr>Functions</vt:lpstr>
      <vt:lpstr>Functions</vt:lpstr>
      <vt:lpstr>Functions</vt:lpstr>
      <vt:lpstr>Functions</vt:lpstr>
      <vt:lpstr>Flow of a Program</vt:lpstr>
      <vt:lpstr>Writing A Complete Program</vt:lpstr>
      <vt:lpstr>Python Script</vt:lpstr>
      <vt:lpstr>main.py</vt:lpstr>
      <vt:lpstr>main.py</vt:lpstr>
      <vt:lpstr>main.py</vt:lpstr>
      <vt:lpstr>Scope </vt:lpstr>
      <vt:lpstr>Scope </vt:lpstr>
      <vt:lpstr>Writing a Simple Program</vt:lpstr>
      <vt:lpstr>PowerPoint Presentation</vt:lpstr>
      <vt:lpstr>PowerPoint Presentation</vt:lpstr>
      <vt:lpstr>Python Program Template</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2021-06-03T16:56:25Z</dcterms:modified>
</cp:coreProperties>
</file>