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sldIdLst>
    <p:sldId id="256" r:id="rId2"/>
    <p:sldId id="286" r:id="rId3"/>
    <p:sldId id="295" r:id="rId4"/>
    <p:sldId id="313" r:id="rId5"/>
    <p:sldId id="296" r:id="rId6"/>
    <p:sldId id="297" r:id="rId7"/>
    <p:sldId id="298" r:id="rId8"/>
    <p:sldId id="303" r:id="rId9"/>
    <p:sldId id="304" r:id="rId10"/>
    <p:sldId id="305" r:id="rId11"/>
    <p:sldId id="308" r:id="rId12"/>
    <p:sldId id="330" r:id="rId13"/>
    <p:sldId id="309" r:id="rId14"/>
    <p:sldId id="310" r:id="rId15"/>
    <p:sldId id="311" r:id="rId16"/>
    <p:sldId id="312" r:id="rId17"/>
    <p:sldId id="302" r:id="rId18"/>
    <p:sldId id="306" r:id="rId19"/>
    <p:sldId id="307" r:id="rId20"/>
    <p:sldId id="284" r:id="rId21"/>
    <p:sldId id="319" r:id="rId22"/>
    <p:sldId id="320" r:id="rId23"/>
    <p:sldId id="321" r:id="rId24"/>
    <p:sldId id="328" r:id="rId25"/>
    <p:sldId id="327" r:id="rId26"/>
    <p:sldId id="329" r:id="rId27"/>
    <p:sldId id="322" r:id="rId28"/>
    <p:sldId id="323" r:id="rId29"/>
    <p:sldId id="324" r:id="rId30"/>
    <p:sldId id="325" r:id="rId31"/>
    <p:sldId id="326" r:id="rId32"/>
    <p:sldId id="317" r:id="rId33"/>
    <p:sldId id="318" r:id="rId34"/>
    <p:sldId id="316" r:id="rId35"/>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99AFC9-BCC1-A047-B695-0A8B229AD33C}" v="218" dt="2020-10-30T16:05:22.2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861"/>
    <p:restoredTop sz="93692"/>
  </p:normalViewPr>
  <p:slideViewPr>
    <p:cSldViewPr snapToGrid="0" snapToObjects="1">
      <p:cViewPr varScale="1">
        <p:scale>
          <a:sx n="131" d="100"/>
          <a:sy n="131" d="100"/>
        </p:scale>
        <p:origin x="200" y="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B Nguyen" userId="f59fb8f3-a021-417a-8bc1-65c8d471c621" providerId="ADAL" clId="{DFDAB7FF-5C5F-144A-ABCE-1015D05DDC2A}"/>
    <pc:docChg chg="modSld">
      <pc:chgData name="Long B Nguyen" userId="f59fb8f3-a021-417a-8bc1-65c8d471c621" providerId="ADAL" clId="{DFDAB7FF-5C5F-144A-ABCE-1015D05DDC2A}" dt="2020-01-06T16:56:38.700" v="18" actId="767"/>
      <pc:docMkLst>
        <pc:docMk/>
      </pc:docMkLst>
      <pc:sldChg chg="addSp modSp">
        <pc:chgData name="Long B Nguyen" userId="f59fb8f3-a021-417a-8bc1-65c8d471c621" providerId="ADAL" clId="{DFDAB7FF-5C5F-144A-ABCE-1015D05DDC2A}" dt="2020-01-06T16:56:38.700" v="18" actId="767"/>
        <pc:sldMkLst>
          <pc:docMk/>
          <pc:sldMk cId="4247104139" sldId="256"/>
        </pc:sldMkLst>
        <pc:spChg chg="mod">
          <ac:chgData name="Long B Nguyen" userId="f59fb8f3-a021-417a-8bc1-65c8d471c621" providerId="ADAL" clId="{DFDAB7FF-5C5F-144A-ABCE-1015D05DDC2A}" dt="2020-01-05T22:05:00.732" v="17" actId="20577"/>
          <ac:spMkLst>
            <pc:docMk/>
            <pc:sldMk cId="4247104139" sldId="256"/>
            <ac:spMk id="3" creationId="{1BDC47C8-6776-7B44-9CD4-95FC91452D62}"/>
          </ac:spMkLst>
        </pc:spChg>
        <pc:spChg chg="add mod">
          <ac:chgData name="Long B Nguyen" userId="f59fb8f3-a021-417a-8bc1-65c8d471c621" providerId="ADAL" clId="{DFDAB7FF-5C5F-144A-ABCE-1015D05DDC2A}" dt="2020-01-06T16:56:38.700" v="18" actId="767"/>
          <ac:spMkLst>
            <pc:docMk/>
            <pc:sldMk cId="4247104139" sldId="256"/>
            <ac:spMk id="5" creationId="{E6D86951-019A-8441-B4EA-CE7B2704759F}"/>
          </ac:spMkLst>
        </pc:spChg>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docChgLst>
    <pc:chgData name="Long B Nguyen" userId="f59fb8f3-a021-417a-8bc1-65c8d471c621" providerId="ADAL" clId="{9799AFC9-BCC1-A047-B695-0A8B229AD33C}"/>
    <pc:docChg chg="addSld modSld">
      <pc:chgData name="Long B Nguyen" userId="f59fb8f3-a021-417a-8bc1-65c8d471c621" providerId="ADAL" clId="{9799AFC9-BCC1-A047-B695-0A8B229AD33C}" dt="2020-10-30T16:06:16.986" v="395" actId="207"/>
      <pc:docMkLst>
        <pc:docMk/>
      </pc:docMkLst>
      <pc:sldChg chg="addSp modSp mod">
        <pc:chgData name="Long B Nguyen" userId="f59fb8f3-a021-417a-8bc1-65c8d471c621" providerId="ADAL" clId="{9799AFC9-BCC1-A047-B695-0A8B229AD33C}" dt="2020-10-30T16:06:16.986" v="395" actId="207"/>
        <pc:sldMkLst>
          <pc:docMk/>
          <pc:sldMk cId="1872435103" sldId="309"/>
        </pc:sldMkLst>
        <pc:spChg chg="add mod">
          <ac:chgData name="Long B Nguyen" userId="f59fb8f3-a021-417a-8bc1-65c8d471c621" providerId="ADAL" clId="{9799AFC9-BCC1-A047-B695-0A8B229AD33C}" dt="2020-10-30T16:06:16.986" v="395" actId="207"/>
          <ac:spMkLst>
            <pc:docMk/>
            <pc:sldMk cId="1872435103" sldId="309"/>
            <ac:spMk id="3" creationId="{DC451C8B-97F6-454D-8175-CD0C462539E3}"/>
          </ac:spMkLst>
        </pc:spChg>
      </pc:sldChg>
      <pc:sldChg chg="modSp">
        <pc:chgData name="Long B Nguyen" userId="f59fb8f3-a021-417a-8bc1-65c8d471c621" providerId="ADAL" clId="{9799AFC9-BCC1-A047-B695-0A8B229AD33C}" dt="2020-10-30T12:22:02.552" v="0" actId="207"/>
        <pc:sldMkLst>
          <pc:docMk/>
          <pc:sldMk cId="2255846137" sldId="311"/>
        </pc:sldMkLst>
        <pc:spChg chg="mod">
          <ac:chgData name="Long B Nguyen" userId="f59fb8f3-a021-417a-8bc1-65c8d471c621" providerId="ADAL" clId="{9799AFC9-BCC1-A047-B695-0A8B229AD33C}" dt="2020-10-30T12:22:02.552" v="0" actId="207"/>
          <ac:spMkLst>
            <pc:docMk/>
            <pc:sldMk cId="2255846137" sldId="311"/>
            <ac:spMk id="9" creationId="{E3B2E017-30B2-884B-A113-B419A2ED51AD}"/>
          </ac:spMkLst>
        </pc:spChg>
      </pc:sldChg>
      <pc:sldChg chg="modSp add mod modAnim">
        <pc:chgData name="Long B Nguyen" userId="f59fb8f3-a021-417a-8bc1-65c8d471c621" providerId="ADAL" clId="{9799AFC9-BCC1-A047-B695-0A8B229AD33C}" dt="2020-10-30T12:27:42.740" v="244" actId="20577"/>
        <pc:sldMkLst>
          <pc:docMk/>
          <pc:sldMk cId="2979421659" sldId="330"/>
        </pc:sldMkLst>
        <pc:spChg chg="mod">
          <ac:chgData name="Long B Nguyen" userId="f59fb8f3-a021-417a-8bc1-65c8d471c621" providerId="ADAL" clId="{9799AFC9-BCC1-A047-B695-0A8B229AD33C}" dt="2020-10-30T12:27:17.386" v="233" actId="20577"/>
          <ac:spMkLst>
            <pc:docMk/>
            <pc:sldMk cId="2979421659" sldId="330"/>
            <ac:spMk id="2" creationId="{AA3A228F-61D0-D949-A5E7-F83756230BF8}"/>
          </ac:spMkLst>
        </pc:spChg>
        <pc:spChg chg="mod">
          <ac:chgData name="Long B Nguyen" userId="f59fb8f3-a021-417a-8bc1-65c8d471c621" providerId="ADAL" clId="{9799AFC9-BCC1-A047-B695-0A8B229AD33C}" dt="2020-10-30T12:27:42.740" v="244" actId="20577"/>
          <ac:spMkLst>
            <pc:docMk/>
            <pc:sldMk cId="2979421659" sldId="330"/>
            <ac:spMk id="9" creationId="{E3B2E017-30B2-884B-A113-B419A2ED51A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10/30/20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10/30/20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10/30/20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10/30/20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10/30/20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10/30/20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10/30/20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10/30/20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10/30/20</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654562" y="1623354"/>
            <a:ext cx="6619244" cy="734328"/>
          </a:xfrm>
        </p:spPr>
        <p:txBody>
          <a:bodyPr/>
          <a:lstStyle/>
          <a:p>
            <a:pPr algn="l"/>
            <a:r>
              <a:rPr lang="en-US" sz="4050" dirty="0"/>
              <a:t>Introduction to Python</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849821" y="2550187"/>
            <a:ext cx="5414104" cy="1277135"/>
          </a:xfrm>
        </p:spPr>
        <p:txBody>
          <a:bodyPr>
            <a:normAutofit/>
          </a:bodyPr>
          <a:lstStyle/>
          <a:p>
            <a:pPr algn="l"/>
            <a:r>
              <a:rPr lang="en-US" sz="2400" b="1"/>
              <a:t>Direct Loops: For Loops</a:t>
            </a:r>
            <a:endParaRPr lang="en-US" sz="2400" b="1" dirty="0"/>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
        <p:nvSpPr>
          <p:cNvPr id="5" name="TextBox 4">
            <a:extLst>
              <a:ext uri="{FF2B5EF4-FFF2-40B4-BE49-F238E27FC236}">
                <a16:creationId xmlns:a16="http://schemas.microsoft.com/office/drawing/2014/main" id="{E6D86951-019A-8441-B4EA-CE7B2704759F}"/>
              </a:ext>
            </a:extLst>
          </p:cNvPr>
          <p:cNvSpPr txBox="1"/>
          <p:nvPr/>
        </p:nvSpPr>
        <p:spPr>
          <a:xfrm>
            <a:off x="384313" y="410817"/>
            <a:ext cx="184731" cy="308418"/>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Definite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292919"/>
          </a:xfrm>
        </p:spPr>
        <p:txBody>
          <a:bodyPr>
            <a:normAutofit/>
          </a:bodyPr>
          <a:lstStyle/>
          <a:p>
            <a:pPr marL="0" indent="0">
              <a:buNone/>
            </a:pPr>
            <a:r>
              <a:rPr lang="en-US" dirty="0">
                <a:latin typeface="Gill Sans MT" panose="020B0502020104020203" pitchFamily="34" charset="77"/>
              </a:rPr>
              <a:t>The for loop is an example of a </a:t>
            </a:r>
            <a:r>
              <a:rPr lang="en-US" b="1" dirty="0">
                <a:latin typeface="Gill Sans MT" panose="020B0502020104020203" pitchFamily="34" charset="77"/>
              </a:rPr>
              <a:t>definite</a:t>
            </a:r>
            <a:r>
              <a:rPr lang="en-US" dirty="0">
                <a:latin typeface="Gill Sans MT" panose="020B0502020104020203" pitchFamily="34" charset="77"/>
              </a:rPr>
              <a:t> loop. We can determine ahead of time the number of times the loop repeats. Later, we will talk about </a:t>
            </a:r>
            <a:r>
              <a:rPr lang="en-US" b="1" dirty="0">
                <a:latin typeface="Gill Sans MT" panose="020B0502020104020203" pitchFamily="34" charset="77"/>
              </a:rPr>
              <a:t>indefinite loop</a:t>
            </a:r>
            <a:r>
              <a:rPr lang="en-US" dirty="0">
                <a:latin typeface="Gill Sans MT" panose="020B0502020104020203" pitchFamily="34" charset="77"/>
              </a:rPr>
              <a:t>, a loop where we cannot predict the number of times it repeats. </a:t>
            </a:r>
          </a:p>
          <a:p>
            <a:pPr marL="0" indent="0">
              <a:buNone/>
            </a:pPr>
            <a:endParaRPr lang="en-US" dirty="0">
              <a:latin typeface="Gill Sans MT" panose="020B0502020104020203" pitchFamily="34"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  </a:t>
            </a:r>
            <a:r>
              <a:rPr lang="en-US" b="1" dirty="0">
                <a:solidFill>
                  <a:srgbClr val="006699"/>
                </a:solidFill>
                <a:latin typeface="Inconsolata Medium" panose="020B0609030003000000" pitchFamily="49" charset="77"/>
              </a:rPr>
              <a:t>for </a:t>
            </a:r>
            <a:r>
              <a:rPr lang="en-US" b="1" dirty="0">
                <a:solidFill>
                  <a:srgbClr val="000087"/>
                </a:solidFill>
                <a:latin typeface="Inconsolata Medium" panose="020B0609030003000000" pitchFamily="49" charset="77"/>
              </a:rPr>
              <a:t>i </a:t>
            </a:r>
            <a:r>
              <a:rPr lang="en-US" b="1" dirty="0">
                <a:latin typeface="Inconsolata Medium" panose="020B0609030003000000" pitchFamily="49" charset="77"/>
              </a:rPr>
              <a:t>in </a:t>
            </a:r>
            <a:r>
              <a:rPr lang="en-US" b="1" dirty="0">
                <a:solidFill>
                  <a:srgbClr val="336666"/>
                </a:solidFill>
                <a:latin typeface="Inconsolata Medium" panose="020B0609030003000000" pitchFamily="49" charset="77"/>
              </a:rPr>
              <a:t>range</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5</a:t>
            </a:r>
            <a:r>
              <a:rPr lang="en-US" b="1" dirty="0">
                <a:latin typeface="Inconsolata Medium" panose="020B0609030003000000" pitchFamily="49" charset="77"/>
              </a:rPr>
              <a:t>):</a:t>
            </a:r>
            <a:br>
              <a:rPr lang="en-US" b="1" dirty="0">
                <a:latin typeface="Inconsolata Medium" panose="020B0609030003000000" pitchFamily="49" charset="77"/>
              </a:rPr>
            </a:br>
            <a:r>
              <a:rPr lang="en-US" b="1" dirty="0">
                <a:solidFill>
                  <a:srgbClr val="006699"/>
                </a:solidFill>
                <a:latin typeface="Inconsolata Medium" panose="020B0609030003000000" pitchFamily="49" charset="77"/>
              </a:rPr>
              <a:t>		  </a:t>
            </a:r>
            <a:r>
              <a:rPr lang="en-US" b="1">
                <a:solidFill>
                  <a:srgbClr val="006699"/>
                </a:solidFill>
                <a:latin typeface="Inconsolata Medium" panose="020B0609030003000000" pitchFamily="49" charset="77"/>
              </a:rPr>
              <a:t>print("*", end="")</a:t>
            </a: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a:t>
            </a:r>
          </a:p>
          <a:p>
            <a:pPr marL="0" indent="0">
              <a:buNone/>
            </a:pPr>
            <a:br>
              <a:rPr lang="en-US" dirty="0">
                <a:latin typeface="Gill Sans MT" panose="020B0502020104020203" pitchFamily="34" charset="77"/>
              </a:rPr>
            </a:br>
            <a:r>
              <a:rPr lang="en-US" dirty="0">
                <a:latin typeface="Gill Sans MT" panose="020B0502020104020203" pitchFamily="34" charset="77"/>
              </a:rPr>
              <a:t>The loop above prints five *'s. We can determine this from the for loop statement.</a:t>
            </a:r>
          </a:p>
          <a:p>
            <a:pPr marL="0" indent="0">
              <a:buNone/>
            </a:pPr>
            <a:endParaRPr lang="en-US" sz="2100" dirty="0">
              <a:solidFill>
                <a:srgbClr val="000087"/>
              </a:solidFill>
              <a:latin typeface="Gill Sans MT" panose="020B0502020104020203" pitchFamily="34" charset="77"/>
            </a:endParaRPr>
          </a:p>
        </p:txBody>
      </p:sp>
    </p:spTree>
    <p:extLst>
      <p:ext uri="{BB962C8B-B14F-4D97-AF65-F5344CB8AC3E}">
        <p14:creationId xmlns:p14="http://schemas.microsoft.com/office/powerpoint/2010/main" val="170390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Summing Values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292919"/>
          </a:xfrm>
        </p:spPr>
        <p:txBody>
          <a:bodyPr>
            <a:normAutofit/>
          </a:bodyPr>
          <a:lstStyle/>
          <a:p>
            <a:pPr marL="0" indent="0">
              <a:buNone/>
            </a:pPr>
            <a:r>
              <a:rPr lang="en-US" dirty="0">
                <a:latin typeface="Gill Sans MT" panose="020B0502020104020203" pitchFamily="34" charset="77"/>
              </a:rPr>
              <a:t>Write a segment of code that solve the problem</a:t>
            </a:r>
          </a:p>
          <a:p>
            <a:pPr marL="0" indent="0">
              <a:buNone/>
            </a:pPr>
            <a:endParaRPr lang="en-US" dirty="0">
              <a:latin typeface="Gill Sans MT" panose="020B0502020104020203" pitchFamily="34" charset="77"/>
            </a:endParaRPr>
          </a:p>
          <a:p>
            <a:pPr marL="0" indent="0" algn="ctr">
              <a:buNone/>
            </a:pPr>
            <a:r>
              <a:rPr lang="en-US" dirty="0">
                <a:latin typeface="Gill Sans MT" panose="020B0502020104020203" pitchFamily="34" charset="77"/>
              </a:rPr>
              <a:t>1 + 2 + 3 + … + 98 + 99 + 100.</a:t>
            </a:r>
          </a:p>
          <a:p>
            <a:pPr marL="0" indent="0">
              <a:buNone/>
            </a:pPr>
            <a:endParaRPr lang="en-US" dirty="0">
              <a:latin typeface="Gill Sans MT" panose="020B0502020104020203" pitchFamily="34"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  	</a:t>
            </a:r>
            <a:r>
              <a:rPr lang="en-US" b="1" dirty="0">
                <a:solidFill>
                  <a:srgbClr val="006699"/>
                </a:solidFill>
                <a:latin typeface="Inconsolata Medium" panose="020B0609030003000000" pitchFamily="49" charset="77"/>
              </a:rPr>
              <a:t>sum = 0</a:t>
            </a:r>
            <a:endParaRPr lang="en-US" b="1" dirty="0">
              <a:latin typeface="Inconsolata Medium" panose="020B0609030003000000" pitchFamily="49" charset="77"/>
            </a:endParaRPr>
          </a:p>
          <a:p>
            <a:pPr marL="0" indent="0">
              <a:buNone/>
            </a:pPr>
            <a:r>
              <a:rPr lang="en-US" b="1" dirty="0">
                <a:solidFill>
                  <a:srgbClr val="006699"/>
                </a:solidFill>
                <a:latin typeface="Inconsolata Medium" panose="020B0609030003000000" pitchFamily="49" charset="77"/>
              </a:rPr>
              <a:t>		for </a:t>
            </a:r>
            <a:r>
              <a:rPr lang="en-US" b="1" dirty="0">
                <a:solidFill>
                  <a:srgbClr val="000087"/>
                </a:solidFill>
                <a:latin typeface="Inconsolata Medium" panose="020B0609030003000000" pitchFamily="49" charset="77"/>
              </a:rPr>
              <a:t>i </a:t>
            </a:r>
            <a:r>
              <a:rPr lang="en-US" b="1" dirty="0">
                <a:latin typeface="Inconsolata Medium" panose="020B0609030003000000" pitchFamily="49" charset="77"/>
              </a:rPr>
              <a:t>in </a:t>
            </a:r>
            <a:r>
              <a:rPr lang="en-US" b="1" dirty="0">
                <a:solidFill>
                  <a:srgbClr val="336666"/>
                </a:solidFill>
                <a:latin typeface="Inconsolata Medium" panose="020B0609030003000000" pitchFamily="49" charset="77"/>
              </a:rPr>
              <a:t>range</a:t>
            </a:r>
            <a:r>
              <a:rPr lang="en-US" b="1" dirty="0">
                <a:latin typeface="Inconsolata Medium" panose="020B0609030003000000" pitchFamily="49" charset="77"/>
              </a:rPr>
              <a:t>(1, </a:t>
            </a:r>
            <a:r>
              <a:rPr lang="en-US" b="1" dirty="0">
                <a:solidFill>
                  <a:srgbClr val="FF6600"/>
                </a:solidFill>
                <a:latin typeface="Inconsolata Medium" panose="020B0609030003000000" pitchFamily="49" charset="77"/>
              </a:rPr>
              <a:t>101</a:t>
            </a:r>
            <a:r>
              <a:rPr lang="en-US" b="1" dirty="0">
                <a:latin typeface="Inconsolata Medium" panose="020B0609030003000000" pitchFamily="49" charset="77"/>
              </a:rPr>
              <a:t>):</a:t>
            </a:r>
            <a:br>
              <a:rPr lang="en-US" b="1" dirty="0">
                <a:latin typeface="Inconsolata Medium" panose="020B0609030003000000" pitchFamily="49" charset="77"/>
              </a:rPr>
            </a:br>
            <a:r>
              <a:rPr lang="en-US" b="1" dirty="0">
                <a:solidFill>
                  <a:srgbClr val="006699"/>
                </a:solidFill>
                <a:latin typeface="Inconsolata Medium" panose="020B0609030003000000" pitchFamily="49" charset="77"/>
              </a:rPr>
              <a:t>		    sum += </a:t>
            </a:r>
            <a:r>
              <a:rPr lang="en-US" b="1" dirty="0" err="1">
                <a:solidFill>
                  <a:srgbClr val="006699"/>
                </a:solidFill>
                <a:latin typeface="Inconsolata Medium" panose="020B0609030003000000" pitchFamily="49" charset="77"/>
              </a:rPr>
              <a:t>i</a:t>
            </a:r>
            <a:endParaRPr lang="en-US" b="1" dirty="0">
              <a:latin typeface="Inconsolata Medium" panose="020B0609030003000000" pitchFamily="49" charset="77"/>
            </a:endParaRPr>
          </a:p>
          <a:p>
            <a:pPr marL="0" indent="0">
              <a:buNone/>
            </a:pPr>
            <a:endParaRPr lang="en-US" sz="2100" dirty="0">
              <a:solidFill>
                <a:srgbClr val="000087"/>
              </a:solidFill>
              <a:latin typeface="Gill Sans MT" panose="020B0502020104020203" pitchFamily="34" charset="77"/>
            </a:endParaRPr>
          </a:p>
        </p:txBody>
      </p:sp>
    </p:spTree>
    <p:extLst>
      <p:ext uri="{BB962C8B-B14F-4D97-AF65-F5344CB8AC3E}">
        <p14:creationId xmlns:p14="http://schemas.microsoft.com/office/powerpoint/2010/main" val="67957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69840" y="233563"/>
            <a:ext cx="7053542" cy="683886"/>
          </a:xfrm>
        </p:spPr>
        <p:txBody>
          <a:bodyPr/>
          <a:lstStyle/>
          <a:p>
            <a:r>
              <a:rPr lang="en-US" dirty="0"/>
              <a:t>Writing a function to sum</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65370" y="917449"/>
            <a:ext cx="8813260" cy="4797551"/>
          </a:xfrm>
        </p:spPr>
        <p:txBody>
          <a:bodyPr>
            <a:normAutofit/>
          </a:bodyPr>
          <a:lstStyle/>
          <a:p>
            <a:pPr marL="0" indent="0">
              <a:buNone/>
            </a:pPr>
            <a:r>
              <a:rPr lang="en-US" dirty="0">
                <a:latin typeface="Gill Sans MT" panose="020B0502020104020203" pitchFamily="34" charset="77"/>
              </a:rPr>
              <a:t>Now write a function that accepts a non-negative integer input n and returns the sum of integers from 1 to n(including). </a:t>
            </a:r>
          </a:p>
          <a:p>
            <a:pPr marL="0" indent="0">
              <a:buNone/>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  	</a:t>
            </a:r>
            <a:r>
              <a:rPr lang="en-US" b="1" dirty="0">
                <a:solidFill>
                  <a:srgbClr val="34A327"/>
                </a:solidFill>
                <a:latin typeface="Inconsolata Medium" panose="020B0609030003000000" pitchFamily="49" charset="77"/>
              </a:rPr>
              <a:t>def</a:t>
            </a:r>
            <a:r>
              <a:rPr lang="en-US" b="1" dirty="0">
                <a:solidFill>
                  <a:srgbClr val="000000"/>
                </a:solidFill>
                <a:latin typeface="Inconsolata Medium" panose="020B0609030003000000" pitchFamily="49" charset="77"/>
              </a:rPr>
              <a:t> </a:t>
            </a:r>
            <a:r>
              <a:rPr lang="en-US" b="1" dirty="0">
                <a:solidFill>
                  <a:srgbClr val="3C9FF2"/>
                </a:solidFill>
                <a:latin typeface="Inconsolata Medium" panose="020B0609030003000000" pitchFamily="49" charset="77"/>
              </a:rPr>
              <a:t>sum</a:t>
            </a:r>
            <a:r>
              <a:rPr lang="en-US" b="1" dirty="0">
                <a:solidFill>
                  <a:srgbClr val="000000"/>
                </a:solidFill>
                <a:latin typeface="Inconsolata Medium" panose="020B0609030003000000" pitchFamily="49" charset="77"/>
              </a:rPr>
              <a:t>(n): </a:t>
            </a:r>
            <a:endParaRPr lang="en-US" b="1" dirty="0">
              <a:solidFill>
                <a:srgbClr val="34A327"/>
              </a:solidFill>
              <a:latin typeface="Inconsolata Medium" panose="020B0609030003000000" pitchFamily="49" charset="77"/>
            </a:endParaRPr>
          </a:p>
          <a:p>
            <a:pPr marL="0" indent="0">
              <a:buNone/>
            </a:pPr>
            <a:r>
              <a:rPr lang="en-US" sz="2100" b="1" dirty="0">
                <a:solidFill>
                  <a:srgbClr val="34A327"/>
                </a:solidFill>
                <a:latin typeface="Inconsolata Medium" panose="020B0609030003000000" pitchFamily="49" charset="77"/>
              </a:rPr>
              <a:t>			</a:t>
            </a:r>
            <a:r>
              <a:rPr lang="en-US" b="1" dirty="0">
                <a:solidFill>
                  <a:srgbClr val="006699"/>
                </a:solidFill>
                <a:latin typeface="Inconsolata Medium" panose="020B0609030003000000" pitchFamily="49" charset="77"/>
              </a:rPr>
              <a:t>sum = 0</a:t>
            </a:r>
            <a:endParaRPr lang="en-US" b="1" dirty="0">
              <a:latin typeface="Inconsolata Medium" panose="020B0609030003000000" pitchFamily="49" charset="77"/>
            </a:endParaRPr>
          </a:p>
          <a:p>
            <a:pPr marL="0" indent="0">
              <a:buNone/>
            </a:pPr>
            <a:r>
              <a:rPr lang="en-US" b="1" dirty="0">
                <a:solidFill>
                  <a:srgbClr val="006699"/>
                </a:solidFill>
                <a:latin typeface="Inconsolata Medium" panose="020B0609030003000000" pitchFamily="49" charset="77"/>
              </a:rPr>
              <a:t>			for </a:t>
            </a:r>
            <a:r>
              <a:rPr lang="en-US" b="1" dirty="0" err="1">
                <a:solidFill>
                  <a:srgbClr val="000087"/>
                </a:solidFill>
                <a:latin typeface="Inconsolata Medium" panose="020B0609030003000000" pitchFamily="49" charset="77"/>
              </a:rPr>
              <a:t>i</a:t>
            </a:r>
            <a:r>
              <a:rPr lang="en-US" b="1" dirty="0">
                <a:solidFill>
                  <a:srgbClr val="000087"/>
                </a:solidFill>
                <a:latin typeface="Inconsolata Medium" panose="020B0609030003000000" pitchFamily="49" charset="77"/>
              </a:rPr>
              <a:t> </a:t>
            </a:r>
            <a:r>
              <a:rPr lang="en-US" b="1" dirty="0">
                <a:latin typeface="Inconsolata Medium" panose="020B0609030003000000" pitchFamily="49" charset="77"/>
              </a:rPr>
              <a:t>in </a:t>
            </a:r>
            <a:r>
              <a:rPr lang="en-US" b="1" dirty="0">
                <a:solidFill>
                  <a:srgbClr val="336666"/>
                </a:solidFill>
                <a:latin typeface="Inconsolata Medium" panose="020B0609030003000000" pitchFamily="49" charset="77"/>
              </a:rPr>
              <a:t>range</a:t>
            </a:r>
            <a:r>
              <a:rPr lang="en-US" b="1" dirty="0">
                <a:latin typeface="Inconsolata Medium" panose="020B0609030003000000" pitchFamily="49" charset="77"/>
              </a:rPr>
              <a:t>(1, </a:t>
            </a:r>
            <a:r>
              <a:rPr lang="en-US" b="1" dirty="0">
                <a:solidFill>
                  <a:srgbClr val="FF6600"/>
                </a:solidFill>
                <a:latin typeface="Inconsolata Medium" panose="020B0609030003000000" pitchFamily="49" charset="77"/>
              </a:rPr>
              <a:t>n+1</a:t>
            </a:r>
            <a:r>
              <a:rPr lang="en-US" b="1" dirty="0">
                <a:latin typeface="Inconsolata Medium" panose="020B0609030003000000" pitchFamily="49" charset="77"/>
              </a:rPr>
              <a:t>):</a:t>
            </a:r>
            <a:br>
              <a:rPr lang="en-US" b="1" dirty="0">
                <a:latin typeface="Inconsolata Medium" panose="020B0609030003000000" pitchFamily="49" charset="77"/>
              </a:rPr>
            </a:br>
            <a:r>
              <a:rPr lang="en-US" b="1" dirty="0">
                <a:solidFill>
                  <a:srgbClr val="006699"/>
                </a:solidFill>
                <a:latin typeface="Inconsolata Medium" panose="020B0609030003000000" pitchFamily="49" charset="77"/>
              </a:rPr>
              <a:t>		    		sum += </a:t>
            </a:r>
            <a:r>
              <a:rPr lang="en-US" b="1" dirty="0" err="1">
                <a:solidFill>
                  <a:srgbClr val="006699"/>
                </a:solidFill>
                <a:latin typeface="Inconsolata Medium" panose="020B0609030003000000" pitchFamily="49" charset="77"/>
              </a:rPr>
              <a:t>i</a:t>
            </a:r>
            <a:endParaRPr lang="en-US" b="1" dirty="0">
              <a:solidFill>
                <a:srgbClr val="006699"/>
              </a:solidFill>
              <a:latin typeface="Inconsolata Medium" panose="020B0609030003000000" pitchFamily="49" charset="77"/>
            </a:endParaRPr>
          </a:p>
          <a:p>
            <a:pPr marL="0" indent="0">
              <a:buNone/>
            </a:pPr>
            <a:r>
              <a:rPr lang="en-US" b="1" dirty="0">
                <a:solidFill>
                  <a:srgbClr val="006699"/>
                </a:solidFill>
                <a:latin typeface="Inconsolata Medium" panose="020B0609030003000000" pitchFamily="49" charset="77"/>
              </a:rPr>
              <a:t>			</a:t>
            </a:r>
            <a:r>
              <a:rPr lang="en-US" b="1" dirty="0">
                <a:latin typeface="Inconsolata Medium" panose="020B0609030003000000" pitchFamily="49" charset="77"/>
              </a:rPr>
              <a:t>return sum</a:t>
            </a:r>
          </a:p>
          <a:p>
            <a:pPr marL="0" indent="0">
              <a:buNone/>
            </a:pPr>
            <a:endParaRPr lang="en-US" b="1" dirty="0">
              <a:latin typeface="Inconsolata Medium" panose="020B0609030003000000" pitchFamily="49" charset="77"/>
            </a:endParaRPr>
          </a:p>
          <a:p>
            <a:pPr marL="0" indent="0">
              <a:buNone/>
            </a:pPr>
            <a:r>
              <a:rPr lang="en-US" b="1" dirty="0">
                <a:solidFill>
                  <a:srgbClr val="006699"/>
                </a:solidFill>
                <a:latin typeface="Inconsolata Medium" panose="020B0609030003000000" pitchFamily="49" charset="77"/>
              </a:rPr>
              <a:t>		</a:t>
            </a:r>
            <a:endParaRPr lang="en-US" sz="2100" dirty="0">
              <a:solidFill>
                <a:srgbClr val="000087"/>
              </a:solidFill>
              <a:latin typeface="Gill Sans MT" panose="020B0502020104020203" pitchFamily="34" charset="77"/>
            </a:endParaRPr>
          </a:p>
        </p:txBody>
      </p:sp>
    </p:spTree>
    <p:extLst>
      <p:ext uri="{BB962C8B-B14F-4D97-AF65-F5344CB8AC3E}">
        <p14:creationId xmlns:p14="http://schemas.microsoft.com/office/powerpoint/2010/main" val="2979421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Conditional Summing</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292919"/>
          </a:xfrm>
        </p:spPr>
        <p:txBody>
          <a:bodyPr>
            <a:normAutofit/>
          </a:bodyPr>
          <a:lstStyle/>
          <a:p>
            <a:pPr marL="0" indent="0">
              <a:buNone/>
            </a:pPr>
            <a:r>
              <a:rPr lang="en-US" dirty="0">
                <a:latin typeface="Gill Sans MT" panose="020B0502020104020203" pitchFamily="34" charset="77"/>
              </a:rPr>
              <a:t>Write a segment of code that compute the sum of all numbers from 1 to 100 that are multiples of 3.</a:t>
            </a:r>
          </a:p>
          <a:p>
            <a:pPr marL="0" indent="0">
              <a:buNone/>
            </a:pPr>
            <a:endParaRPr lang="en-US" dirty="0">
              <a:latin typeface="Gill Sans MT" panose="020B0502020104020203" pitchFamily="34"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  	</a:t>
            </a:r>
            <a:r>
              <a:rPr lang="en-US" b="1" dirty="0">
                <a:solidFill>
                  <a:srgbClr val="006699"/>
                </a:solidFill>
                <a:latin typeface="Inconsolata Medium" panose="020B0609030003000000" pitchFamily="49" charset="77"/>
              </a:rPr>
              <a:t>sum = 0</a:t>
            </a:r>
            <a:endParaRPr lang="en-US" b="1" dirty="0">
              <a:latin typeface="Inconsolata Medium" panose="020B0609030003000000" pitchFamily="49" charset="77"/>
            </a:endParaRPr>
          </a:p>
          <a:p>
            <a:pPr marL="0" indent="0">
              <a:buNone/>
            </a:pPr>
            <a:r>
              <a:rPr lang="en-US" b="1" dirty="0">
                <a:solidFill>
                  <a:srgbClr val="006699"/>
                </a:solidFill>
                <a:latin typeface="Inconsolata Medium" panose="020B0609030003000000" pitchFamily="49" charset="77"/>
              </a:rPr>
              <a:t>		for </a:t>
            </a:r>
            <a:r>
              <a:rPr lang="en-US" b="1" dirty="0">
                <a:solidFill>
                  <a:srgbClr val="000087"/>
                </a:solidFill>
                <a:latin typeface="Inconsolata Medium" panose="020B0609030003000000" pitchFamily="49" charset="77"/>
              </a:rPr>
              <a:t>i </a:t>
            </a:r>
            <a:r>
              <a:rPr lang="en-US" b="1" dirty="0">
                <a:latin typeface="Inconsolata Medium" panose="020B0609030003000000" pitchFamily="49" charset="77"/>
              </a:rPr>
              <a:t>in </a:t>
            </a:r>
            <a:r>
              <a:rPr lang="en-US" b="1" dirty="0">
                <a:solidFill>
                  <a:srgbClr val="336666"/>
                </a:solidFill>
                <a:latin typeface="Inconsolata Medium" panose="020B0609030003000000" pitchFamily="49" charset="77"/>
              </a:rPr>
              <a:t>range</a:t>
            </a:r>
            <a:r>
              <a:rPr lang="en-US" b="1" dirty="0">
                <a:latin typeface="Inconsolata Medium" panose="020B0609030003000000" pitchFamily="49" charset="77"/>
              </a:rPr>
              <a:t>(0, </a:t>
            </a:r>
            <a:r>
              <a:rPr lang="en-US" b="1" dirty="0">
                <a:solidFill>
                  <a:srgbClr val="FF6600"/>
                </a:solidFill>
                <a:latin typeface="Inconsolata Medium" panose="020B0609030003000000" pitchFamily="49" charset="77"/>
              </a:rPr>
              <a:t>101, 3</a:t>
            </a:r>
            <a:r>
              <a:rPr lang="en-US" b="1" dirty="0">
                <a:latin typeface="Inconsolata Medium" panose="020B0609030003000000" pitchFamily="49" charset="77"/>
              </a:rPr>
              <a:t>):</a:t>
            </a:r>
            <a:br>
              <a:rPr lang="en-US" b="1" dirty="0">
                <a:latin typeface="Inconsolata Medium" panose="020B0609030003000000" pitchFamily="49" charset="77"/>
              </a:rPr>
            </a:br>
            <a:r>
              <a:rPr lang="en-US" b="1" dirty="0">
                <a:solidFill>
                  <a:srgbClr val="006699"/>
                </a:solidFill>
                <a:latin typeface="Inconsolata Medium" panose="020B0609030003000000" pitchFamily="49" charset="77"/>
              </a:rPr>
              <a:t>		    sum += </a:t>
            </a:r>
            <a:r>
              <a:rPr lang="en-US" b="1" dirty="0" err="1">
                <a:solidFill>
                  <a:srgbClr val="006699"/>
                </a:solidFill>
                <a:latin typeface="Inconsolata Medium" panose="020B0609030003000000" pitchFamily="49" charset="77"/>
              </a:rPr>
              <a:t>i</a:t>
            </a:r>
            <a:endParaRPr lang="en-US" b="1" dirty="0">
              <a:solidFill>
                <a:srgbClr val="006699"/>
              </a:solidFill>
              <a:latin typeface="Inconsolata Medium" panose="020B0609030003000000" pitchFamily="49" charset="77"/>
            </a:endParaRPr>
          </a:p>
          <a:p>
            <a:pPr marL="0" indent="0">
              <a:buNone/>
            </a:pPr>
            <a:endParaRPr lang="en-US" dirty="0">
              <a:latin typeface="Gill Sans MT" panose="020B0502020104020203" pitchFamily="34" charset="77"/>
            </a:endParaRPr>
          </a:p>
          <a:p>
            <a:pPr marL="0" indent="0">
              <a:buNone/>
            </a:pPr>
            <a:r>
              <a:rPr lang="en-US" dirty="0">
                <a:latin typeface="Gill Sans MT" panose="020B0502020104020203" pitchFamily="34" charset="77"/>
              </a:rPr>
              <a:t>Or equivalently, we can use a conditional to select the numbers to add:</a:t>
            </a:r>
            <a:endParaRPr lang="en-US" b="1" dirty="0">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  	</a:t>
            </a:r>
            <a:r>
              <a:rPr lang="en-US" b="1" dirty="0">
                <a:solidFill>
                  <a:srgbClr val="006699"/>
                </a:solidFill>
                <a:latin typeface="Inconsolata Medium" panose="020B0609030003000000" pitchFamily="49" charset="77"/>
              </a:rPr>
              <a:t>sum = 0</a:t>
            </a:r>
            <a:endParaRPr lang="en-US" b="1" dirty="0">
              <a:latin typeface="Inconsolata Medium" panose="020B0609030003000000" pitchFamily="49" charset="77"/>
            </a:endParaRPr>
          </a:p>
          <a:p>
            <a:pPr marL="0" indent="0">
              <a:buNone/>
            </a:pPr>
            <a:r>
              <a:rPr lang="en-US" b="1" dirty="0">
                <a:solidFill>
                  <a:srgbClr val="006699"/>
                </a:solidFill>
                <a:latin typeface="Inconsolata Medium" panose="020B0609030003000000" pitchFamily="49" charset="77"/>
              </a:rPr>
              <a:t>		for </a:t>
            </a:r>
            <a:r>
              <a:rPr lang="en-US" b="1" dirty="0" err="1">
                <a:solidFill>
                  <a:srgbClr val="000087"/>
                </a:solidFill>
                <a:latin typeface="Inconsolata Medium" panose="020B0609030003000000" pitchFamily="49" charset="77"/>
              </a:rPr>
              <a:t>i</a:t>
            </a:r>
            <a:r>
              <a:rPr lang="en-US" b="1" dirty="0">
                <a:solidFill>
                  <a:srgbClr val="000087"/>
                </a:solidFill>
                <a:latin typeface="Inconsolata Medium" panose="020B0609030003000000" pitchFamily="49" charset="77"/>
              </a:rPr>
              <a:t> </a:t>
            </a:r>
            <a:r>
              <a:rPr lang="en-US" b="1" dirty="0">
                <a:latin typeface="Inconsolata Medium" panose="020B0609030003000000" pitchFamily="49" charset="77"/>
              </a:rPr>
              <a:t>in </a:t>
            </a:r>
            <a:r>
              <a:rPr lang="en-US" b="1" dirty="0">
                <a:solidFill>
                  <a:srgbClr val="336666"/>
                </a:solidFill>
                <a:latin typeface="Inconsolata Medium" panose="020B0609030003000000" pitchFamily="49" charset="77"/>
              </a:rPr>
              <a:t>range</a:t>
            </a:r>
            <a:r>
              <a:rPr lang="en-US" b="1" dirty="0">
                <a:latin typeface="Inconsolata Medium" panose="020B0609030003000000" pitchFamily="49" charset="77"/>
              </a:rPr>
              <a:t>(1, </a:t>
            </a:r>
            <a:r>
              <a:rPr lang="en-US" b="1" dirty="0">
                <a:solidFill>
                  <a:srgbClr val="FF6600"/>
                </a:solidFill>
                <a:latin typeface="Inconsolata Medium" panose="020B0609030003000000" pitchFamily="49" charset="77"/>
              </a:rPr>
              <a:t>101</a:t>
            </a:r>
            <a:r>
              <a:rPr lang="en-US" b="1" dirty="0">
                <a:latin typeface="Inconsolata Medium" panose="020B0609030003000000" pitchFamily="49" charset="77"/>
              </a:rPr>
              <a:t>):</a:t>
            </a:r>
            <a:br>
              <a:rPr lang="en-US" b="1" dirty="0">
                <a:latin typeface="Inconsolata Medium" panose="020B0609030003000000" pitchFamily="49" charset="77"/>
              </a:rPr>
            </a:br>
            <a:r>
              <a:rPr lang="en-US" b="1" dirty="0">
                <a:solidFill>
                  <a:srgbClr val="006699"/>
                </a:solidFill>
                <a:latin typeface="Inconsolata Medium" panose="020B0609030003000000" pitchFamily="49" charset="77"/>
              </a:rPr>
              <a:t>		    if </a:t>
            </a:r>
            <a:r>
              <a:rPr lang="en-US" b="1" dirty="0" err="1">
                <a:solidFill>
                  <a:srgbClr val="006699"/>
                </a:solidFill>
                <a:latin typeface="Inconsolata Medium" panose="020B0609030003000000" pitchFamily="49" charset="77"/>
              </a:rPr>
              <a:t>i</a:t>
            </a:r>
            <a:r>
              <a:rPr lang="en-US" b="1" dirty="0">
                <a:solidFill>
                  <a:srgbClr val="006699"/>
                </a:solidFill>
                <a:latin typeface="Inconsolata Medium" panose="020B0609030003000000" pitchFamily="49" charset="77"/>
              </a:rPr>
              <a:t> % 3 == 0:</a:t>
            </a:r>
          </a:p>
          <a:p>
            <a:pPr marL="0" indent="0">
              <a:buNone/>
            </a:pPr>
            <a:r>
              <a:rPr lang="en-US" b="1" dirty="0">
                <a:solidFill>
                  <a:srgbClr val="006699"/>
                </a:solidFill>
                <a:latin typeface="Inconsolata Medium" panose="020B0609030003000000" pitchFamily="49" charset="77"/>
              </a:rPr>
              <a:t>		        sum += </a:t>
            </a:r>
            <a:r>
              <a:rPr lang="en-US" b="1" dirty="0" err="1">
                <a:solidFill>
                  <a:srgbClr val="006699"/>
                </a:solidFill>
                <a:latin typeface="Inconsolata Medium" panose="020B0609030003000000" pitchFamily="49" charset="77"/>
              </a:rPr>
              <a:t>i</a:t>
            </a:r>
            <a:endParaRPr lang="en-US" b="1" dirty="0">
              <a:solidFill>
                <a:srgbClr val="006699"/>
              </a:solidFill>
              <a:latin typeface="Inconsolata Medium" panose="020B0609030003000000" pitchFamily="49" charset="77"/>
            </a:endParaRPr>
          </a:p>
          <a:p>
            <a:pPr marL="0" indent="0">
              <a:buNone/>
            </a:pPr>
            <a:endParaRPr lang="en-US" sz="2100" dirty="0">
              <a:solidFill>
                <a:srgbClr val="000087"/>
              </a:solidFill>
              <a:latin typeface="Gill Sans MT" panose="020B0502020104020203" pitchFamily="34" charset="77"/>
            </a:endParaRPr>
          </a:p>
        </p:txBody>
      </p:sp>
      <p:sp>
        <p:nvSpPr>
          <p:cNvPr id="3" name="TextBox 2">
            <a:extLst>
              <a:ext uri="{FF2B5EF4-FFF2-40B4-BE49-F238E27FC236}">
                <a16:creationId xmlns:a16="http://schemas.microsoft.com/office/drawing/2014/main" id="{DC451C8B-97F6-454D-8175-CD0C462539E3}"/>
              </a:ext>
            </a:extLst>
          </p:cNvPr>
          <p:cNvSpPr txBox="1"/>
          <p:nvPr/>
        </p:nvSpPr>
        <p:spPr>
          <a:xfrm>
            <a:off x="5292305" y="4324643"/>
            <a:ext cx="3851695" cy="923330"/>
          </a:xfrm>
          <a:prstGeom prst="rect">
            <a:avLst/>
          </a:prstGeom>
          <a:noFill/>
        </p:spPr>
        <p:txBody>
          <a:bodyPr wrap="none" rtlCol="0">
            <a:spAutoFit/>
          </a:bodyPr>
          <a:lstStyle/>
          <a:p>
            <a:r>
              <a:rPr lang="en-US" sz="1800" dirty="0">
                <a:solidFill>
                  <a:srgbClr val="FF0000"/>
                </a:solidFill>
              </a:rPr>
              <a:t>Better to use if conditional for filtering.</a:t>
            </a:r>
          </a:p>
          <a:p>
            <a:r>
              <a:rPr lang="en-US" sz="1800" dirty="0">
                <a:solidFill>
                  <a:srgbClr val="FF0000"/>
                </a:solidFill>
              </a:rPr>
              <a:t>In general, using the step size above </a:t>
            </a:r>
          </a:p>
          <a:p>
            <a:r>
              <a:rPr lang="en-US" sz="1800" dirty="0">
                <a:solidFill>
                  <a:srgbClr val="FF0000"/>
                </a:solidFill>
              </a:rPr>
              <a:t>might not always work.</a:t>
            </a:r>
          </a:p>
        </p:txBody>
      </p:sp>
    </p:spTree>
    <p:extLst>
      <p:ext uri="{BB962C8B-B14F-4D97-AF65-F5344CB8AC3E}">
        <p14:creationId xmlns:p14="http://schemas.microsoft.com/office/powerpoint/2010/main" val="1872435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Conditional Summing Example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292919"/>
          </a:xfrm>
        </p:spPr>
        <p:txBody>
          <a:bodyPr>
            <a:normAutofit/>
          </a:bodyPr>
          <a:lstStyle/>
          <a:p>
            <a:pPr marL="0" indent="0">
              <a:buNone/>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0" indent="0">
              <a:buNone/>
            </a:pPr>
            <a:r>
              <a:rPr lang="en-US" dirty="0">
                <a:latin typeface="Gill Sans MT" panose="020B0502020104020203" pitchFamily="34" charset="77"/>
              </a:rPr>
              <a:t>Write a segment of code that compute the sum of all numbers from 1 to 100. However:</a:t>
            </a:r>
          </a:p>
          <a:p>
            <a:pPr marL="457200" indent="-457200">
              <a:buAutoNum type="arabicParenR"/>
            </a:pPr>
            <a:r>
              <a:rPr lang="en-US" dirty="0">
                <a:latin typeface="Gill Sans MT" panose="020B0502020104020203" pitchFamily="34" charset="77"/>
              </a:rPr>
              <a:t>if a number is a multiple of 3, double it before adding, </a:t>
            </a:r>
          </a:p>
          <a:p>
            <a:pPr marL="457200" indent="-457200">
              <a:buAutoNum type="arabicParenR"/>
            </a:pPr>
            <a:r>
              <a:rPr lang="en-US" dirty="0">
                <a:latin typeface="Gill Sans MT" panose="020B0502020104020203" pitchFamily="34" charset="77"/>
              </a:rPr>
              <a:t>if a number is a multiple of 5, triple it before adding,</a:t>
            </a:r>
          </a:p>
          <a:p>
            <a:pPr marL="457200" indent="-457200">
              <a:buAutoNum type="arabicParenR"/>
            </a:pPr>
            <a:r>
              <a:rPr lang="en-US" dirty="0">
                <a:latin typeface="Gill Sans MT" panose="020B0502020104020203" pitchFamily="34" charset="77"/>
              </a:rPr>
              <a:t>If a number is a multiple of both, quadruple it before adding.</a:t>
            </a:r>
          </a:p>
          <a:p>
            <a:pPr marL="0" indent="0">
              <a:buNone/>
            </a:pPr>
            <a:r>
              <a:rPr lang="en-US" b="1" dirty="0">
                <a:solidFill>
                  <a:srgbClr val="006699"/>
                </a:solidFill>
                <a:latin typeface="Inconsolata Medium" panose="020B0609030003000000" pitchFamily="49" charset="77"/>
              </a:rPr>
              <a:t>		</a:t>
            </a:r>
            <a:endParaRPr lang="en-US" dirty="0">
              <a:solidFill>
                <a:srgbClr val="000087"/>
              </a:solidFill>
              <a:latin typeface="Gill Sans MT" panose="020B0502020104020203" pitchFamily="34" charset="77"/>
            </a:endParaRPr>
          </a:p>
        </p:txBody>
      </p:sp>
    </p:spTree>
    <p:extLst>
      <p:ext uri="{BB962C8B-B14F-4D97-AF65-F5344CB8AC3E}">
        <p14:creationId xmlns:p14="http://schemas.microsoft.com/office/powerpoint/2010/main" val="4088965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Conditional Summing Solution?</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292919"/>
          </a:xfrm>
        </p:spPr>
        <p:txBody>
          <a:bodyPr>
            <a:normAutofit/>
          </a:bodyPr>
          <a:lstStyle/>
          <a:p>
            <a:pPr marL="0" indent="0">
              <a:buNone/>
            </a:pPr>
            <a:r>
              <a:rPr lang="en-US" dirty="0">
                <a:latin typeface="Gill Sans MT" panose="020B0502020104020203" pitchFamily="34" charset="77"/>
              </a:rPr>
              <a:t>Is the following a correct solution?</a:t>
            </a:r>
            <a:endParaRPr lang="en-US" sz="1800" b="1" dirty="0">
              <a:solidFill>
                <a:srgbClr val="006699"/>
              </a:solidFill>
              <a:latin typeface="Inconsolata Medium" panose="020B0609030003000000" pitchFamily="49" charset="77"/>
            </a:endParaRPr>
          </a:p>
          <a:p>
            <a:pPr marL="0" indent="0">
              <a:buNone/>
            </a:pPr>
            <a:r>
              <a:rPr lang="en-US" sz="1800" b="1" dirty="0">
                <a:solidFill>
                  <a:srgbClr val="006699"/>
                </a:solidFill>
                <a:latin typeface="Inconsolata Medium" panose="020B0609030003000000" pitchFamily="49" charset="77"/>
              </a:rPr>
              <a:t>sum = 0</a:t>
            </a:r>
            <a:endParaRPr lang="en-US" sz="1800" b="1" dirty="0">
              <a:latin typeface="Inconsolata Medium" panose="020B0609030003000000" pitchFamily="49" charset="77"/>
            </a:endParaRPr>
          </a:p>
          <a:p>
            <a:pPr marL="0" indent="0">
              <a:buNone/>
            </a:pPr>
            <a:r>
              <a:rPr lang="en-US" sz="1800" b="1" dirty="0">
                <a:solidFill>
                  <a:srgbClr val="006699"/>
                </a:solidFill>
                <a:latin typeface="Inconsolata Medium" panose="020B0609030003000000" pitchFamily="49" charset="77"/>
              </a:rPr>
              <a:t>for </a:t>
            </a:r>
            <a:r>
              <a:rPr lang="en-US" sz="1800" b="1" dirty="0" err="1">
                <a:solidFill>
                  <a:srgbClr val="000087"/>
                </a:solidFill>
                <a:latin typeface="Inconsolata Medium" panose="020B0609030003000000" pitchFamily="49" charset="77"/>
              </a:rPr>
              <a:t>i</a:t>
            </a:r>
            <a:r>
              <a:rPr lang="en-US" sz="1800" b="1" dirty="0">
                <a:solidFill>
                  <a:srgbClr val="000087"/>
                </a:solidFill>
                <a:latin typeface="Inconsolata Medium" panose="020B0609030003000000" pitchFamily="49" charset="77"/>
              </a:rPr>
              <a:t> </a:t>
            </a:r>
            <a:r>
              <a:rPr lang="en-US" sz="1800" b="1" dirty="0">
                <a:latin typeface="Inconsolata Medium" panose="020B0609030003000000" pitchFamily="49" charset="77"/>
              </a:rPr>
              <a:t>in </a:t>
            </a:r>
            <a:r>
              <a:rPr lang="en-US" sz="1800" b="1" dirty="0">
                <a:solidFill>
                  <a:srgbClr val="336666"/>
                </a:solidFill>
                <a:latin typeface="Inconsolata Medium" panose="020B0609030003000000" pitchFamily="49" charset="77"/>
              </a:rPr>
              <a:t>range</a:t>
            </a:r>
            <a:r>
              <a:rPr lang="en-US" sz="1800" b="1" dirty="0">
                <a:latin typeface="Inconsolata Medium" panose="020B0609030003000000" pitchFamily="49" charset="77"/>
              </a:rPr>
              <a:t>(1, </a:t>
            </a:r>
            <a:r>
              <a:rPr lang="en-US" sz="1800" b="1" dirty="0">
                <a:solidFill>
                  <a:srgbClr val="FF6600"/>
                </a:solidFill>
                <a:latin typeface="Inconsolata Medium" panose="020B0609030003000000" pitchFamily="49" charset="77"/>
              </a:rPr>
              <a:t>101</a:t>
            </a:r>
            <a:r>
              <a:rPr lang="en-US" sz="1800" b="1" dirty="0">
                <a:latin typeface="Inconsolata Medium" panose="020B0609030003000000" pitchFamily="49" charset="77"/>
              </a:rPr>
              <a:t>):</a:t>
            </a:r>
          </a:p>
          <a:p>
            <a:pPr marL="0" indent="0">
              <a:buNone/>
            </a:pPr>
            <a:r>
              <a:rPr lang="en-US" sz="1800" b="1" dirty="0">
                <a:latin typeface="Inconsolata Medium" panose="020B0609030003000000" pitchFamily="49" charset="77"/>
              </a:rPr>
              <a:t>	if i % 3 == 0:</a:t>
            </a:r>
          </a:p>
          <a:p>
            <a:pPr marL="0" indent="0">
              <a:buNone/>
            </a:pPr>
            <a:r>
              <a:rPr lang="en-US" sz="1800" b="1" dirty="0">
                <a:latin typeface="Inconsolata Medium" panose="020B0609030003000000" pitchFamily="49" charset="77"/>
              </a:rPr>
              <a:t>		sum += 2 * </a:t>
            </a:r>
            <a:r>
              <a:rPr lang="en-US" sz="1800" b="1" dirty="0" err="1">
                <a:latin typeface="Inconsolata Medium" panose="020B0609030003000000" pitchFamily="49" charset="77"/>
              </a:rPr>
              <a:t>i</a:t>
            </a:r>
            <a:endParaRPr lang="en-US" sz="1800" b="1" dirty="0">
              <a:latin typeface="Inconsolata Medium" panose="020B0609030003000000" pitchFamily="49" charset="77"/>
            </a:endParaRPr>
          </a:p>
          <a:p>
            <a:pPr marL="0" indent="0">
              <a:buNone/>
            </a:pPr>
            <a:r>
              <a:rPr lang="en-US" sz="1800" b="1" dirty="0">
                <a:latin typeface="Inconsolata Medium" panose="020B0609030003000000" pitchFamily="49" charset="77"/>
              </a:rPr>
              <a:t>	</a:t>
            </a:r>
            <a:r>
              <a:rPr lang="en-US" sz="1800" b="1" dirty="0" err="1">
                <a:latin typeface="Inconsolata Medium" panose="020B0609030003000000" pitchFamily="49" charset="77"/>
              </a:rPr>
              <a:t>elif</a:t>
            </a:r>
            <a:r>
              <a:rPr lang="en-US" sz="1800" b="1" dirty="0">
                <a:latin typeface="Inconsolata Medium" panose="020B0609030003000000" pitchFamily="49" charset="77"/>
              </a:rPr>
              <a:t> </a:t>
            </a:r>
            <a:r>
              <a:rPr lang="en-US" sz="1800" b="1" dirty="0" err="1">
                <a:latin typeface="Inconsolata Medium" panose="020B0609030003000000" pitchFamily="49" charset="77"/>
              </a:rPr>
              <a:t>i</a:t>
            </a:r>
            <a:r>
              <a:rPr lang="en-US" sz="1800" b="1" dirty="0">
                <a:latin typeface="Inconsolata Medium" panose="020B0609030003000000" pitchFamily="49" charset="77"/>
              </a:rPr>
              <a:t> % 5 == 0:</a:t>
            </a:r>
          </a:p>
          <a:p>
            <a:pPr marL="0" indent="0">
              <a:buNone/>
            </a:pPr>
            <a:r>
              <a:rPr lang="en-US" sz="1800" b="1" dirty="0">
                <a:latin typeface="Inconsolata Medium" panose="020B0609030003000000" pitchFamily="49" charset="77"/>
              </a:rPr>
              <a:t>		sum += 3 * </a:t>
            </a:r>
            <a:r>
              <a:rPr lang="en-US" sz="1800" b="1" dirty="0" err="1">
                <a:latin typeface="Inconsolata Medium" panose="020B0609030003000000" pitchFamily="49" charset="77"/>
              </a:rPr>
              <a:t>i</a:t>
            </a:r>
            <a:r>
              <a:rPr lang="en-US" sz="1800" b="1" dirty="0">
                <a:latin typeface="Inconsolata Medium" panose="020B0609030003000000" pitchFamily="49" charset="77"/>
              </a:rPr>
              <a:t> </a:t>
            </a:r>
          </a:p>
          <a:p>
            <a:pPr marL="0" indent="0">
              <a:buNone/>
            </a:pPr>
            <a:r>
              <a:rPr lang="en-US" sz="1800" b="1" dirty="0">
                <a:latin typeface="Inconsolata Medium" panose="020B0609030003000000" pitchFamily="49" charset="77"/>
              </a:rPr>
              <a:t>	</a:t>
            </a:r>
            <a:r>
              <a:rPr lang="en-US" sz="1800" b="1" dirty="0" err="1">
                <a:latin typeface="Inconsolata Medium" panose="020B0609030003000000" pitchFamily="49" charset="77"/>
              </a:rPr>
              <a:t>elif</a:t>
            </a:r>
            <a:r>
              <a:rPr lang="en-US" sz="1800" b="1" dirty="0">
                <a:latin typeface="Inconsolata Medium" panose="020B0609030003000000" pitchFamily="49" charset="77"/>
              </a:rPr>
              <a:t> </a:t>
            </a:r>
            <a:r>
              <a:rPr lang="en-US" sz="1800" b="1" dirty="0" err="1">
                <a:latin typeface="Inconsolata Medium" panose="020B0609030003000000" pitchFamily="49" charset="77"/>
              </a:rPr>
              <a:t>i</a:t>
            </a:r>
            <a:r>
              <a:rPr lang="en-US" sz="1800" b="1" dirty="0">
                <a:latin typeface="Inconsolata Medium" panose="020B0609030003000000" pitchFamily="49" charset="77"/>
              </a:rPr>
              <a:t> % 3 == 0 and </a:t>
            </a:r>
            <a:r>
              <a:rPr lang="en-US" sz="1800" b="1" dirty="0" err="1">
                <a:latin typeface="Inconsolata Medium" panose="020B0609030003000000" pitchFamily="49" charset="77"/>
              </a:rPr>
              <a:t>i</a:t>
            </a:r>
            <a:r>
              <a:rPr lang="en-US" sz="1800" b="1" dirty="0">
                <a:latin typeface="Inconsolata Medium" panose="020B0609030003000000" pitchFamily="49" charset="77"/>
              </a:rPr>
              <a:t> % 5 == 0:</a:t>
            </a:r>
          </a:p>
          <a:p>
            <a:pPr marL="0" indent="0">
              <a:buNone/>
            </a:pPr>
            <a:r>
              <a:rPr lang="en-US" sz="1800" b="1" dirty="0">
                <a:latin typeface="Inconsolata Medium" panose="020B0609030003000000" pitchFamily="49" charset="77"/>
              </a:rPr>
              <a:t>		sum += 4 * i</a:t>
            </a:r>
          </a:p>
          <a:p>
            <a:pPr marL="0" indent="0">
              <a:buNone/>
            </a:pPr>
            <a:r>
              <a:rPr lang="en-US" sz="1800" b="1" dirty="0">
                <a:latin typeface="Inconsolata Medium" panose="020B0609030003000000" pitchFamily="49" charset="77"/>
              </a:rPr>
              <a:t>	else:</a:t>
            </a:r>
          </a:p>
          <a:p>
            <a:pPr marL="0" indent="0">
              <a:buNone/>
            </a:pPr>
            <a:r>
              <a:rPr lang="en-US" sz="1800" b="1" dirty="0">
                <a:latin typeface="Inconsolata Medium" panose="020B0609030003000000" pitchFamily="49" charset="77"/>
              </a:rPr>
              <a:t>		sum += </a:t>
            </a:r>
            <a:r>
              <a:rPr lang="en-US" sz="1800" b="1" dirty="0" err="1">
                <a:latin typeface="Inconsolata Medium" panose="020B0609030003000000" pitchFamily="49" charset="77"/>
              </a:rPr>
              <a:t>i</a:t>
            </a:r>
            <a:endParaRPr lang="en-US" sz="1800" b="1" dirty="0">
              <a:latin typeface="Inconsolata Medium" panose="020B0609030003000000" pitchFamily="49" charset="77"/>
            </a:endParaRPr>
          </a:p>
          <a:p>
            <a:pPr marL="0" indent="0">
              <a:buNone/>
            </a:pPr>
            <a:r>
              <a:rPr lang="en-US" sz="1800" b="1" dirty="0">
                <a:solidFill>
                  <a:srgbClr val="FF0000"/>
                </a:solidFill>
                <a:latin typeface="Inconsolata Medium" panose="020B0609030003000000" pitchFamily="49" charset="77"/>
              </a:rPr>
              <a:t>No! Why not?</a:t>
            </a:r>
            <a:br>
              <a:rPr lang="en-US" sz="1800" b="1" dirty="0">
                <a:solidFill>
                  <a:srgbClr val="FF0000"/>
                </a:solidFill>
                <a:latin typeface="Inconsolata Medium" panose="020B0609030003000000" pitchFamily="49" charset="77"/>
              </a:rPr>
            </a:br>
            <a:r>
              <a:rPr lang="en-US" sz="1800" b="1" dirty="0">
                <a:solidFill>
                  <a:srgbClr val="FF0000"/>
                </a:solidFill>
                <a:latin typeface="Inconsolata Medium" panose="020B0609030003000000" pitchFamily="49" charset="77"/>
              </a:rPr>
              <a:t>       </a:t>
            </a:r>
          </a:p>
          <a:p>
            <a:pPr marL="0" indent="0">
              <a:buNone/>
            </a:pPr>
            <a:endParaRPr lang="en-US" sz="1800" dirty="0">
              <a:solidFill>
                <a:srgbClr val="000087"/>
              </a:solidFill>
              <a:latin typeface="Gill Sans MT" panose="020B0502020104020203" pitchFamily="34" charset="77"/>
            </a:endParaRPr>
          </a:p>
        </p:txBody>
      </p:sp>
    </p:spTree>
    <p:extLst>
      <p:ext uri="{BB962C8B-B14F-4D97-AF65-F5344CB8AC3E}">
        <p14:creationId xmlns:p14="http://schemas.microsoft.com/office/powerpoint/2010/main" val="2255846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Conditional Summing Solution</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292919"/>
          </a:xfrm>
        </p:spPr>
        <p:txBody>
          <a:bodyPr>
            <a:normAutofit/>
          </a:bodyPr>
          <a:lstStyle/>
          <a:p>
            <a:pPr marL="0" indent="0">
              <a:buNone/>
            </a:pPr>
            <a:r>
              <a:rPr lang="en-US" sz="1800" b="1" dirty="0">
                <a:latin typeface="Gill Sans MT" panose="020B0502020104020203" pitchFamily="34" charset="77"/>
              </a:rPr>
              <a:t>The following is correct.</a:t>
            </a:r>
            <a:endParaRPr lang="en-US" sz="1800" b="1" dirty="0">
              <a:latin typeface="Inconsolata Medium" panose="020B0609030003000000" pitchFamily="49" charset="77"/>
            </a:endParaRPr>
          </a:p>
          <a:p>
            <a:pPr marL="0" indent="0">
              <a:buNone/>
            </a:pPr>
            <a:endParaRPr lang="en-US" sz="1800" b="1" dirty="0">
              <a:latin typeface="Inconsolata Medium" panose="020B0609030003000000" pitchFamily="49" charset="77"/>
            </a:endParaRPr>
          </a:p>
          <a:p>
            <a:pPr marL="0" indent="0">
              <a:buNone/>
            </a:pPr>
            <a:r>
              <a:rPr lang="en-US" sz="1800" b="1" dirty="0">
                <a:latin typeface="Inconsolata Medium" panose="020B0609030003000000" pitchFamily="49" charset="77"/>
              </a:rPr>
              <a:t>sum = 0</a:t>
            </a:r>
          </a:p>
          <a:p>
            <a:pPr marL="0" indent="0">
              <a:buNone/>
            </a:pPr>
            <a:r>
              <a:rPr lang="en-US" sz="1800" b="1" dirty="0">
                <a:solidFill>
                  <a:srgbClr val="006699"/>
                </a:solidFill>
                <a:latin typeface="Inconsolata Medium" panose="020B0609030003000000" pitchFamily="49" charset="77"/>
              </a:rPr>
              <a:t>for </a:t>
            </a:r>
            <a:r>
              <a:rPr lang="en-US" sz="1800" b="1" dirty="0" err="1">
                <a:solidFill>
                  <a:srgbClr val="000087"/>
                </a:solidFill>
                <a:latin typeface="Inconsolata Medium" panose="020B0609030003000000" pitchFamily="49" charset="77"/>
              </a:rPr>
              <a:t>i</a:t>
            </a:r>
            <a:r>
              <a:rPr lang="en-US" sz="1800" b="1" dirty="0">
                <a:solidFill>
                  <a:srgbClr val="000087"/>
                </a:solidFill>
                <a:latin typeface="Inconsolata Medium" panose="020B0609030003000000" pitchFamily="49" charset="77"/>
              </a:rPr>
              <a:t> </a:t>
            </a:r>
            <a:r>
              <a:rPr lang="en-US" sz="1800" b="1" dirty="0">
                <a:latin typeface="Inconsolata Medium" panose="020B0609030003000000" pitchFamily="49" charset="77"/>
              </a:rPr>
              <a:t>in </a:t>
            </a:r>
            <a:r>
              <a:rPr lang="en-US" sz="1800" b="1" dirty="0">
                <a:solidFill>
                  <a:srgbClr val="336666"/>
                </a:solidFill>
                <a:latin typeface="Inconsolata Medium" panose="020B0609030003000000" pitchFamily="49" charset="77"/>
              </a:rPr>
              <a:t>range</a:t>
            </a:r>
            <a:r>
              <a:rPr lang="en-US" sz="1800" b="1" dirty="0">
                <a:latin typeface="Inconsolata Medium" panose="020B0609030003000000" pitchFamily="49" charset="77"/>
              </a:rPr>
              <a:t>(1, </a:t>
            </a:r>
            <a:r>
              <a:rPr lang="en-US" sz="1800" b="1" dirty="0">
                <a:solidFill>
                  <a:srgbClr val="FF6600"/>
                </a:solidFill>
                <a:latin typeface="Inconsolata Medium" panose="020B0609030003000000" pitchFamily="49" charset="77"/>
              </a:rPr>
              <a:t>101</a:t>
            </a:r>
            <a:r>
              <a:rPr lang="en-US" sz="1800" b="1" dirty="0">
                <a:latin typeface="Inconsolata Medium" panose="020B0609030003000000" pitchFamily="49" charset="77"/>
              </a:rPr>
              <a:t>):</a:t>
            </a:r>
          </a:p>
          <a:p>
            <a:pPr marL="0" indent="0">
              <a:buNone/>
            </a:pPr>
            <a:r>
              <a:rPr lang="en-US" sz="1800" b="1" dirty="0">
                <a:latin typeface="Inconsolata Medium" panose="020B0609030003000000" pitchFamily="49" charset="77"/>
              </a:rPr>
              <a:t>	if i % 3 == 0 and </a:t>
            </a:r>
            <a:r>
              <a:rPr lang="en-US" sz="1800" b="1" dirty="0" err="1">
                <a:latin typeface="Inconsolata Medium" panose="020B0609030003000000" pitchFamily="49" charset="77"/>
              </a:rPr>
              <a:t>i</a:t>
            </a:r>
            <a:r>
              <a:rPr lang="en-US" sz="1800" b="1" dirty="0">
                <a:latin typeface="Inconsolata Medium" panose="020B0609030003000000" pitchFamily="49" charset="77"/>
              </a:rPr>
              <a:t> % 5 == 0:</a:t>
            </a:r>
          </a:p>
          <a:p>
            <a:pPr marL="0" indent="0">
              <a:buNone/>
            </a:pPr>
            <a:r>
              <a:rPr lang="en-US" sz="1800" b="1" dirty="0">
                <a:latin typeface="Inconsolata Medium" panose="020B0609030003000000" pitchFamily="49" charset="77"/>
              </a:rPr>
              <a:t>		sum += 4 * </a:t>
            </a:r>
            <a:r>
              <a:rPr lang="en-US" sz="1800" b="1" dirty="0" err="1">
                <a:latin typeface="Inconsolata Medium" panose="020B0609030003000000" pitchFamily="49" charset="77"/>
              </a:rPr>
              <a:t>i</a:t>
            </a:r>
            <a:endParaRPr lang="en-US" sz="1800" b="1" dirty="0">
              <a:latin typeface="Inconsolata Medium" panose="020B0609030003000000" pitchFamily="49" charset="77"/>
            </a:endParaRPr>
          </a:p>
          <a:p>
            <a:pPr marL="0" indent="0">
              <a:buNone/>
            </a:pPr>
            <a:r>
              <a:rPr lang="en-US" sz="1800" b="1" dirty="0">
                <a:latin typeface="Inconsolata Medium" panose="020B0609030003000000" pitchFamily="49" charset="77"/>
              </a:rPr>
              <a:t>	</a:t>
            </a:r>
            <a:r>
              <a:rPr lang="en-US" sz="1800" b="1" dirty="0" err="1">
                <a:latin typeface="Inconsolata Medium" panose="020B0609030003000000" pitchFamily="49" charset="77"/>
              </a:rPr>
              <a:t>elif</a:t>
            </a:r>
            <a:r>
              <a:rPr lang="en-US" sz="1800" b="1" dirty="0">
                <a:latin typeface="Inconsolata Medium" panose="020B0609030003000000" pitchFamily="49" charset="77"/>
              </a:rPr>
              <a:t> </a:t>
            </a:r>
            <a:r>
              <a:rPr lang="en-US" sz="1800" b="1" dirty="0" err="1">
                <a:latin typeface="Inconsolata Medium" panose="020B0609030003000000" pitchFamily="49" charset="77"/>
              </a:rPr>
              <a:t>i</a:t>
            </a:r>
            <a:r>
              <a:rPr lang="en-US" sz="1800" b="1" dirty="0">
                <a:latin typeface="Inconsolata Medium" panose="020B0609030003000000" pitchFamily="49" charset="77"/>
              </a:rPr>
              <a:t> % 3 == 0:</a:t>
            </a:r>
          </a:p>
          <a:p>
            <a:pPr marL="0" indent="0">
              <a:buNone/>
            </a:pPr>
            <a:r>
              <a:rPr lang="en-US" sz="1800" b="1" dirty="0">
                <a:latin typeface="Inconsolata Medium" panose="020B0609030003000000" pitchFamily="49" charset="77"/>
              </a:rPr>
              <a:t>		sum += 2 * </a:t>
            </a:r>
            <a:r>
              <a:rPr lang="en-US" sz="1800" b="1" dirty="0" err="1">
                <a:latin typeface="Inconsolata Medium" panose="020B0609030003000000" pitchFamily="49" charset="77"/>
              </a:rPr>
              <a:t>i</a:t>
            </a:r>
            <a:r>
              <a:rPr lang="en-US" sz="1800" b="1" dirty="0">
                <a:latin typeface="Inconsolata Medium" panose="020B0609030003000000" pitchFamily="49" charset="77"/>
              </a:rPr>
              <a:t> </a:t>
            </a:r>
          </a:p>
          <a:p>
            <a:pPr marL="0" indent="0">
              <a:buNone/>
            </a:pPr>
            <a:r>
              <a:rPr lang="en-US" sz="1800" b="1" dirty="0">
                <a:latin typeface="Inconsolata Medium" panose="020B0609030003000000" pitchFamily="49" charset="77"/>
              </a:rPr>
              <a:t>	</a:t>
            </a:r>
            <a:r>
              <a:rPr lang="en-US" sz="1800" b="1" dirty="0" err="1">
                <a:latin typeface="Inconsolata Medium" panose="020B0609030003000000" pitchFamily="49" charset="77"/>
              </a:rPr>
              <a:t>elif</a:t>
            </a:r>
            <a:r>
              <a:rPr lang="en-US" sz="1800" b="1" dirty="0">
                <a:latin typeface="Inconsolata Medium" panose="020B0609030003000000" pitchFamily="49" charset="77"/>
              </a:rPr>
              <a:t> </a:t>
            </a:r>
            <a:r>
              <a:rPr lang="en-US" sz="1800" b="1" dirty="0" err="1">
                <a:latin typeface="Inconsolata Medium" panose="020B0609030003000000" pitchFamily="49" charset="77"/>
              </a:rPr>
              <a:t>i</a:t>
            </a:r>
            <a:r>
              <a:rPr lang="en-US" sz="1800" b="1" dirty="0">
                <a:latin typeface="Inconsolata Medium" panose="020B0609030003000000" pitchFamily="49" charset="77"/>
              </a:rPr>
              <a:t> % 5 == 0 :</a:t>
            </a:r>
          </a:p>
          <a:p>
            <a:pPr marL="0" indent="0">
              <a:buNone/>
            </a:pPr>
            <a:r>
              <a:rPr lang="en-US" sz="1800" b="1" dirty="0">
                <a:latin typeface="Inconsolata Medium" panose="020B0609030003000000" pitchFamily="49" charset="77"/>
              </a:rPr>
              <a:t>		sum += 3 * i</a:t>
            </a:r>
          </a:p>
          <a:p>
            <a:pPr marL="0" indent="0">
              <a:buNone/>
            </a:pPr>
            <a:r>
              <a:rPr lang="en-US" sz="1800" b="1" dirty="0">
                <a:latin typeface="Inconsolata Medium" panose="020B0609030003000000" pitchFamily="49" charset="77"/>
              </a:rPr>
              <a:t>	else:</a:t>
            </a:r>
          </a:p>
          <a:p>
            <a:pPr marL="0" indent="0">
              <a:buNone/>
            </a:pPr>
            <a:r>
              <a:rPr lang="en-US" sz="1800" b="1" dirty="0">
                <a:latin typeface="Inconsolata Medium" panose="020B0609030003000000" pitchFamily="49" charset="77"/>
              </a:rPr>
              <a:t>		sum += </a:t>
            </a:r>
            <a:r>
              <a:rPr lang="en-US" sz="1800" b="1" dirty="0" err="1">
                <a:latin typeface="Inconsolata Medium" panose="020B0609030003000000" pitchFamily="49" charset="77"/>
              </a:rPr>
              <a:t>i</a:t>
            </a:r>
            <a:endParaRPr lang="en-US" sz="1800" b="1" dirty="0">
              <a:latin typeface="Inconsolata Medium" panose="020B0609030003000000" pitchFamily="49" charset="77"/>
            </a:endParaRPr>
          </a:p>
          <a:p>
            <a:pPr marL="0" indent="0">
              <a:buNone/>
            </a:pPr>
            <a:endParaRPr lang="en-US" sz="1800" dirty="0">
              <a:solidFill>
                <a:srgbClr val="000087"/>
              </a:solidFill>
              <a:latin typeface="Gill Sans MT" panose="020B0502020104020203" pitchFamily="34" charset="77"/>
            </a:endParaRPr>
          </a:p>
        </p:txBody>
      </p:sp>
    </p:spTree>
    <p:extLst>
      <p:ext uri="{BB962C8B-B14F-4D97-AF65-F5344CB8AC3E}">
        <p14:creationId xmlns:p14="http://schemas.microsoft.com/office/powerpoint/2010/main" val="1513627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Nested Loops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292919"/>
          </a:xfrm>
        </p:spPr>
        <p:txBody>
          <a:bodyPr>
            <a:normAutofit/>
          </a:bodyPr>
          <a:lstStyle/>
          <a:p>
            <a:pPr marL="0" indent="0">
              <a:buNone/>
            </a:pPr>
            <a:r>
              <a:rPr lang="en-US" dirty="0">
                <a:latin typeface="Gill Sans MT" panose="020B0502020104020203" pitchFamily="34" charset="77"/>
              </a:rPr>
              <a:t>A </a:t>
            </a:r>
            <a:r>
              <a:rPr lang="en-US" i="1" dirty="0">
                <a:latin typeface="Gill Sans MT" panose="020B0502020104020203" pitchFamily="34" charset="77"/>
              </a:rPr>
              <a:t>nested loop</a:t>
            </a:r>
            <a:r>
              <a:rPr lang="en-US" dirty="0">
                <a:latin typeface="Gill Sans MT" panose="020B0502020104020203" pitchFamily="34" charset="77"/>
              </a:rPr>
              <a:t> is a loop inside of another loop. </a:t>
            </a:r>
          </a:p>
          <a:p>
            <a:pPr marL="0" indent="0">
              <a:buNone/>
            </a:pPr>
            <a:endParaRPr lang="en-US" dirty="0">
              <a:latin typeface="Gill Sans MT" panose="020B0502020104020203" pitchFamily="34" charset="77"/>
            </a:endParaRPr>
          </a:p>
          <a:p>
            <a:pPr marL="0" indent="0">
              <a:buNone/>
            </a:pPr>
            <a:r>
              <a:rPr lang="en-US" b="1" dirty="0">
                <a:solidFill>
                  <a:srgbClr val="000087"/>
                </a:solidFill>
                <a:latin typeface="Inconsolata Medium" panose="020B0609030003000000" pitchFamily="49" charset="77"/>
              </a:rPr>
              <a:t>In</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 </a:t>
            </a:r>
            <a:r>
              <a:rPr lang="en-US" b="1" dirty="0">
                <a:solidFill>
                  <a:srgbClr val="006699"/>
                </a:solidFill>
                <a:latin typeface="Inconsolata Medium" panose="020B0609030003000000" pitchFamily="49" charset="77"/>
              </a:rPr>
              <a:t>for </a:t>
            </a:r>
            <a:r>
              <a:rPr lang="en-US" b="1" dirty="0">
                <a:solidFill>
                  <a:srgbClr val="000087"/>
                </a:solidFill>
                <a:latin typeface="Inconsolata Medium" panose="020B0609030003000000" pitchFamily="49" charset="77"/>
              </a:rPr>
              <a:t>i </a:t>
            </a:r>
            <a:r>
              <a:rPr lang="en-US" b="1" dirty="0">
                <a:latin typeface="Inconsolata Medium" panose="020B0609030003000000" pitchFamily="49" charset="77"/>
              </a:rPr>
              <a:t>in </a:t>
            </a:r>
            <a:r>
              <a:rPr lang="en-US" b="1" dirty="0">
                <a:solidFill>
                  <a:srgbClr val="336666"/>
                </a:solidFill>
                <a:latin typeface="Inconsolata Medium" panose="020B0609030003000000" pitchFamily="49" charset="77"/>
              </a:rPr>
              <a:t>range</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1, 4</a:t>
            </a:r>
            <a:r>
              <a:rPr lang="en-US" b="1" dirty="0">
                <a:latin typeface="Inconsolata Medium" panose="020B0609030003000000" pitchFamily="49" charset="77"/>
              </a:rPr>
              <a:t>):</a:t>
            </a:r>
          </a:p>
          <a:p>
            <a:pPr marL="0" indent="0">
              <a:buNone/>
            </a:pPr>
            <a:r>
              <a:rPr lang="en-US" b="1" dirty="0">
                <a:solidFill>
                  <a:srgbClr val="FF6600"/>
                </a:solidFill>
                <a:latin typeface="Inconsolata Medium" panose="020B0609030003000000" pitchFamily="49" charset="77"/>
              </a:rPr>
              <a:t>	  	</a:t>
            </a:r>
            <a:r>
              <a:rPr lang="en-US" b="1" dirty="0">
                <a:solidFill>
                  <a:srgbClr val="006699"/>
                </a:solidFill>
                <a:latin typeface="Inconsolata Medium" panose="020B0609030003000000" pitchFamily="49" charset="77"/>
              </a:rPr>
              <a:t>for </a:t>
            </a:r>
            <a:r>
              <a:rPr lang="en-US" b="1" dirty="0">
                <a:solidFill>
                  <a:srgbClr val="000087"/>
                </a:solidFill>
                <a:latin typeface="Inconsolata Medium" panose="020B0609030003000000" pitchFamily="49" charset="77"/>
              </a:rPr>
              <a:t>j </a:t>
            </a:r>
            <a:r>
              <a:rPr lang="en-US" b="1" dirty="0">
                <a:latin typeface="Inconsolata Medium" panose="020B0609030003000000" pitchFamily="49" charset="77"/>
              </a:rPr>
              <a:t>in </a:t>
            </a:r>
            <a:r>
              <a:rPr lang="en-US" b="1" dirty="0">
                <a:solidFill>
                  <a:srgbClr val="336666"/>
                </a:solidFill>
                <a:latin typeface="Inconsolata Medium" panose="020B0609030003000000" pitchFamily="49" charset="77"/>
              </a:rPr>
              <a:t>range</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1, 5</a:t>
            </a:r>
            <a:r>
              <a:rPr lang="en-US" b="1" dirty="0">
                <a:latin typeface="Inconsolata Medium" panose="020B0609030003000000" pitchFamily="49" charset="77"/>
              </a:rPr>
              <a:t>): </a:t>
            </a:r>
          </a:p>
          <a:p>
            <a:pPr marL="0" indent="0">
              <a:buNone/>
            </a:pPr>
            <a:r>
              <a:rPr lang="en-US" b="1" dirty="0">
                <a:solidFill>
                  <a:srgbClr val="006699"/>
                </a:solidFill>
                <a:latin typeface="Inconsolata Medium" panose="020B0609030003000000" pitchFamily="49" charset="77"/>
              </a:rPr>
              <a:t>			print</a:t>
            </a:r>
            <a:r>
              <a:rPr lang="en-US" b="1" dirty="0">
                <a:latin typeface="Inconsolata Medium" panose="020B0609030003000000" pitchFamily="49" charset="77"/>
              </a:rPr>
              <a:t>(</a:t>
            </a:r>
            <a:r>
              <a:rPr lang="en-US" b="1" dirty="0" err="1">
                <a:solidFill>
                  <a:srgbClr val="000087"/>
                </a:solidFill>
                <a:latin typeface="Inconsolata Medium" panose="020B0609030003000000" pitchFamily="49" charset="77"/>
              </a:rPr>
              <a:t>i</a:t>
            </a:r>
            <a:r>
              <a:rPr lang="en-US" b="1" dirty="0">
                <a:solidFill>
                  <a:srgbClr val="000087"/>
                </a:solidFill>
                <a:latin typeface="Inconsolata Medium" panose="020B0609030003000000" pitchFamily="49" charset="77"/>
              </a:rPr>
              <a:t> * j</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end</a:t>
            </a:r>
            <a:r>
              <a:rPr lang="en-US" b="1" dirty="0">
                <a:solidFill>
                  <a:srgbClr val="545454"/>
                </a:solidFill>
                <a:latin typeface="Inconsolata Medium" panose="020B0609030003000000" pitchFamily="49" charset="77"/>
              </a:rPr>
              <a:t>=</a:t>
            </a:r>
            <a:r>
              <a:rPr lang="en-US" b="1" dirty="0">
                <a:solidFill>
                  <a:srgbClr val="CC3300"/>
                </a:solidFill>
                <a:latin typeface="Inconsolata Medium" panose="020B0609030003000000" pitchFamily="49" charset="77"/>
              </a:rPr>
              <a:t>‘ ’</a:t>
            </a:r>
            <a:r>
              <a:rPr lang="en-US" b="1" dirty="0">
                <a:latin typeface="Inconsolata Medium" panose="020B0609030003000000" pitchFamily="49" charset="77"/>
              </a:rPr>
              <a:t>) </a:t>
            </a:r>
          </a:p>
          <a:p>
            <a:pPr marL="0" indent="0">
              <a:buNone/>
            </a:pPr>
            <a:r>
              <a:rPr lang="en-US" b="1" dirty="0">
                <a:latin typeface="Inconsolata Medium" panose="020B0609030003000000" pitchFamily="49" charset="77"/>
              </a:rPr>
              <a:t>		</a:t>
            </a:r>
            <a:r>
              <a:rPr lang="en-US" b="1" dirty="0">
                <a:solidFill>
                  <a:srgbClr val="006699"/>
                </a:solidFill>
                <a:latin typeface="Inconsolata Medium" panose="020B0609030003000000" pitchFamily="49" charset="77"/>
              </a:rPr>
              <a:t>print</a:t>
            </a:r>
            <a:r>
              <a:rPr lang="en-US" b="1" dirty="0">
                <a:latin typeface="Inconsolata Medium" panose="020B0609030003000000" pitchFamily="49" charset="77"/>
              </a:rPr>
              <a:t>()</a:t>
            </a:r>
          </a:p>
          <a:p>
            <a:pPr marL="0" indent="0">
              <a:buNone/>
            </a:pPr>
            <a:endParaRPr lang="en-US" dirty="0"/>
          </a:p>
          <a:p>
            <a:pPr marL="0" indent="0">
              <a:buNone/>
            </a:pPr>
            <a:r>
              <a:rPr lang="en-US" b="1" dirty="0">
                <a:latin typeface="Inconsolata Medium" panose="020B0609030003000000" pitchFamily="49" charset="77"/>
              </a:rPr>
              <a:t>1 2 3 4 </a:t>
            </a:r>
          </a:p>
          <a:p>
            <a:pPr marL="0" indent="0">
              <a:buNone/>
            </a:pPr>
            <a:r>
              <a:rPr lang="en-US" b="1" dirty="0">
                <a:latin typeface="Inconsolata Medium" panose="020B0609030003000000" pitchFamily="49" charset="77"/>
              </a:rPr>
              <a:t>2 4 6 8 </a:t>
            </a:r>
          </a:p>
          <a:p>
            <a:pPr marL="0" indent="0">
              <a:buNone/>
            </a:pPr>
            <a:r>
              <a:rPr lang="en-US" b="1" dirty="0">
                <a:latin typeface="Inconsolata Medium" panose="020B0609030003000000" pitchFamily="49" charset="77"/>
              </a:rPr>
              <a:t>3 6 9 12 </a:t>
            </a:r>
            <a:endParaRPr lang="en-US" sz="2100" b="1" dirty="0">
              <a:solidFill>
                <a:srgbClr val="000087"/>
              </a:solidFill>
              <a:latin typeface="Inconsolata Medium" panose="020B0609030003000000" pitchFamily="49" charset="77"/>
            </a:endParaRPr>
          </a:p>
        </p:txBody>
      </p:sp>
    </p:spTree>
    <p:extLst>
      <p:ext uri="{BB962C8B-B14F-4D97-AF65-F5344CB8AC3E}">
        <p14:creationId xmlns:p14="http://schemas.microsoft.com/office/powerpoint/2010/main" val="128704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Nested Loops Example 1</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292919"/>
          </a:xfrm>
        </p:spPr>
        <p:txBody>
          <a:bodyPr>
            <a:normAutofit/>
          </a:bodyPr>
          <a:lstStyle/>
          <a:p>
            <a:pPr marL="0" indent="0">
              <a:buNone/>
            </a:pPr>
            <a:endParaRPr lang="en-US" dirty="0">
              <a:latin typeface="Gill Sans MT" panose="020B0502020104020203" pitchFamily="34" charset="77"/>
            </a:endParaRPr>
          </a:p>
          <a:p>
            <a:pPr marL="0" indent="0">
              <a:buNone/>
            </a:pPr>
            <a:r>
              <a:rPr lang="en-US" b="1" dirty="0">
                <a:solidFill>
                  <a:srgbClr val="000087"/>
                </a:solidFill>
                <a:latin typeface="Inconsolata Medium" panose="020B0609030003000000" pitchFamily="49" charset="77"/>
              </a:rPr>
              <a:t>In</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 </a:t>
            </a:r>
            <a:r>
              <a:rPr lang="en-US" b="1" dirty="0">
                <a:solidFill>
                  <a:srgbClr val="006699"/>
                </a:solidFill>
                <a:latin typeface="Inconsolata Medium" panose="020B0609030003000000" pitchFamily="49" charset="77"/>
              </a:rPr>
              <a:t>for </a:t>
            </a:r>
            <a:r>
              <a:rPr lang="en-US" b="1" dirty="0">
                <a:solidFill>
                  <a:srgbClr val="000087"/>
                </a:solidFill>
                <a:latin typeface="Inconsolata Medium" panose="020B0609030003000000" pitchFamily="49" charset="77"/>
              </a:rPr>
              <a:t>i </a:t>
            </a:r>
            <a:r>
              <a:rPr lang="en-US" b="1" dirty="0">
                <a:latin typeface="Inconsolata Medium" panose="020B0609030003000000" pitchFamily="49" charset="77"/>
              </a:rPr>
              <a:t>in </a:t>
            </a:r>
            <a:r>
              <a:rPr lang="en-US" b="1" dirty="0">
                <a:solidFill>
                  <a:srgbClr val="336666"/>
                </a:solidFill>
                <a:latin typeface="Inconsolata Medium" panose="020B0609030003000000" pitchFamily="49" charset="77"/>
              </a:rPr>
              <a:t>range</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1, 6</a:t>
            </a:r>
            <a:r>
              <a:rPr lang="en-US" b="1" dirty="0">
                <a:latin typeface="Inconsolata Medium" panose="020B0609030003000000" pitchFamily="49" charset="77"/>
              </a:rPr>
              <a:t>):</a:t>
            </a:r>
          </a:p>
          <a:p>
            <a:pPr marL="0" indent="0">
              <a:buNone/>
            </a:pPr>
            <a:r>
              <a:rPr lang="en-US" b="1" dirty="0">
                <a:solidFill>
                  <a:srgbClr val="FF6600"/>
                </a:solidFill>
                <a:latin typeface="Inconsolata Medium" panose="020B0609030003000000" pitchFamily="49" charset="77"/>
              </a:rPr>
              <a:t>	  	</a:t>
            </a:r>
            <a:r>
              <a:rPr lang="en-US" b="1" dirty="0">
                <a:solidFill>
                  <a:srgbClr val="006699"/>
                </a:solidFill>
                <a:latin typeface="Inconsolata Medium" panose="020B0609030003000000" pitchFamily="49" charset="77"/>
              </a:rPr>
              <a:t>for </a:t>
            </a:r>
            <a:r>
              <a:rPr lang="en-US" b="1" dirty="0">
                <a:solidFill>
                  <a:srgbClr val="000087"/>
                </a:solidFill>
                <a:latin typeface="Inconsolata Medium" panose="020B0609030003000000" pitchFamily="49" charset="77"/>
              </a:rPr>
              <a:t>j </a:t>
            </a:r>
            <a:r>
              <a:rPr lang="en-US" b="1" dirty="0">
                <a:latin typeface="Inconsolata Medium" panose="020B0609030003000000" pitchFamily="49" charset="77"/>
              </a:rPr>
              <a:t>in </a:t>
            </a:r>
            <a:r>
              <a:rPr lang="en-US" b="1" dirty="0">
                <a:solidFill>
                  <a:srgbClr val="336666"/>
                </a:solidFill>
                <a:latin typeface="Inconsolata Medium" panose="020B0609030003000000" pitchFamily="49" charset="77"/>
              </a:rPr>
              <a:t>range</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 i+1</a:t>
            </a:r>
            <a:r>
              <a:rPr lang="en-US" b="1" dirty="0">
                <a:latin typeface="Inconsolata Medium" panose="020B0609030003000000" pitchFamily="49" charset="77"/>
              </a:rPr>
              <a:t>): </a:t>
            </a:r>
          </a:p>
          <a:p>
            <a:pPr marL="0" indent="0">
              <a:buNone/>
            </a:pPr>
            <a:r>
              <a:rPr lang="en-US" b="1" dirty="0">
                <a:solidFill>
                  <a:srgbClr val="006699"/>
                </a:solidFill>
                <a:latin typeface="Inconsolata Medium" panose="020B0609030003000000" pitchFamily="49" charset="77"/>
              </a:rPr>
              <a:t>			print</a:t>
            </a:r>
            <a:r>
              <a:rPr lang="en-US" b="1" dirty="0">
                <a:latin typeface="Inconsolata Medium" panose="020B0609030003000000" pitchFamily="49" charset="77"/>
              </a:rPr>
              <a:t>(j, </a:t>
            </a:r>
            <a:r>
              <a:rPr lang="en-US" b="1" dirty="0">
                <a:solidFill>
                  <a:srgbClr val="000087"/>
                </a:solidFill>
                <a:latin typeface="Inconsolata Medium" panose="020B0609030003000000" pitchFamily="49" charset="77"/>
              </a:rPr>
              <a:t>end</a:t>
            </a:r>
            <a:r>
              <a:rPr lang="en-US" b="1" dirty="0">
                <a:solidFill>
                  <a:srgbClr val="545454"/>
                </a:solidFill>
                <a:latin typeface="Inconsolata Medium" panose="020B0609030003000000" pitchFamily="49" charset="77"/>
              </a:rPr>
              <a:t>=</a:t>
            </a:r>
            <a:r>
              <a:rPr lang="en-US" b="1" dirty="0">
                <a:solidFill>
                  <a:srgbClr val="CC3300"/>
                </a:solidFill>
                <a:latin typeface="Inconsolata Medium" panose="020B0609030003000000" pitchFamily="49" charset="77"/>
              </a:rPr>
              <a:t>‘ ’</a:t>
            </a:r>
            <a:r>
              <a:rPr lang="en-US" b="1" dirty="0">
                <a:latin typeface="Inconsolata Medium" panose="020B0609030003000000" pitchFamily="49" charset="77"/>
              </a:rPr>
              <a:t>) </a:t>
            </a:r>
          </a:p>
          <a:p>
            <a:pPr marL="0" indent="0">
              <a:buNone/>
            </a:pPr>
            <a:r>
              <a:rPr lang="en-US" b="1" dirty="0">
                <a:latin typeface="Inconsolata Medium" panose="020B0609030003000000" pitchFamily="49" charset="77"/>
              </a:rPr>
              <a:t>		</a:t>
            </a:r>
            <a:r>
              <a:rPr lang="en-US" b="1" dirty="0">
                <a:solidFill>
                  <a:srgbClr val="006699"/>
                </a:solidFill>
                <a:latin typeface="Inconsolata Medium" panose="020B0609030003000000" pitchFamily="49" charset="77"/>
              </a:rPr>
              <a:t>print</a:t>
            </a:r>
            <a:r>
              <a:rPr lang="en-US" b="1" dirty="0">
                <a:latin typeface="Inconsolata Medium" panose="020B0609030003000000" pitchFamily="49" charset="77"/>
              </a:rPr>
              <a:t>()</a:t>
            </a:r>
          </a:p>
          <a:p>
            <a:pPr marL="0" indent="0">
              <a:buNone/>
            </a:pPr>
            <a:endParaRPr lang="en-US" dirty="0"/>
          </a:p>
          <a:p>
            <a:pPr marL="0" indent="0">
              <a:buNone/>
            </a:pPr>
            <a:r>
              <a:rPr lang="en-US" b="1" dirty="0">
                <a:latin typeface="Inconsolata Medium" panose="020B0609030003000000" pitchFamily="49" charset="77"/>
              </a:rPr>
              <a:t>1  </a:t>
            </a:r>
          </a:p>
          <a:p>
            <a:pPr marL="0" indent="0">
              <a:buNone/>
            </a:pPr>
            <a:r>
              <a:rPr lang="en-US" b="1" dirty="0">
                <a:latin typeface="Inconsolata Medium" panose="020B0609030003000000" pitchFamily="49" charset="77"/>
              </a:rPr>
              <a:t>1 2 </a:t>
            </a:r>
          </a:p>
          <a:p>
            <a:pPr marL="0" indent="0">
              <a:buNone/>
            </a:pPr>
            <a:r>
              <a:rPr lang="en-US" sz="2100" b="1" dirty="0">
                <a:latin typeface="Inconsolata Medium" panose="020B0609030003000000" pitchFamily="49" charset="77"/>
              </a:rPr>
              <a:t>1 2 3</a:t>
            </a:r>
          </a:p>
          <a:p>
            <a:pPr marL="0" indent="0">
              <a:buNone/>
            </a:pPr>
            <a:r>
              <a:rPr lang="en-US" b="1" dirty="0">
                <a:latin typeface="Inconsolata Medium" panose="020B0609030003000000" pitchFamily="49" charset="77"/>
              </a:rPr>
              <a:t>1 2 3 4 </a:t>
            </a:r>
          </a:p>
          <a:p>
            <a:pPr marL="0" indent="0">
              <a:buNone/>
            </a:pPr>
            <a:r>
              <a:rPr lang="en-US" sz="2100" b="1" dirty="0">
                <a:latin typeface="Inconsolata Medium" panose="020B0609030003000000" pitchFamily="49" charset="77"/>
              </a:rPr>
              <a:t>1 2 3 4 5</a:t>
            </a:r>
          </a:p>
        </p:txBody>
      </p:sp>
    </p:spTree>
    <p:extLst>
      <p:ext uri="{BB962C8B-B14F-4D97-AF65-F5344CB8AC3E}">
        <p14:creationId xmlns:p14="http://schemas.microsoft.com/office/powerpoint/2010/main" val="3614829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Nested Loops Example 2</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292919"/>
          </a:xfrm>
        </p:spPr>
        <p:txBody>
          <a:bodyPr>
            <a:normAutofit/>
          </a:bodyPr>
          <a:lstStyle/>
          <a:p>
            <a:pPr marL="0" indent="0">
              <a:buNone/>
            </a:pPr>
            <a:endParaRPr lang="en-US" dirty="0">
              <a:latin typeface="Gill Sans MT" panose="020B0502020104020203" pitchFamily="34" charset="77"/>
            </a:endParaRPr>
          </a:p>
          <a:p>
            <a:pPr marL="0" indent="0">
              <a:buNone/>
            </a:pPr>
            <a:r>
              <a:rPr lang="en-US" b="1" dirty="0">
                <a:solidFill>
                  <a:srgbClr val="000087"/>
                </a:solidFill>
                <a:latin typeface="Inconsolata Medium" panose="020B0609030003000000" pitchFamily="49" charset="77"/>
              </a:rPr>
              <a:t>In</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 </a:t>
            </a:r>
            <a:r>
              <a:rPr lang="en-US" b="1" dirty="0">
                <a:solidFill>
                  <a:srgbClr val="006699"/>
                </a:solidFill>
                <a:latin typeface="Inconsolata Medium" panose="020B0609030003000000" pitchFamily="49" charset="77"/>
              </a:rPr>
              <a:t>for </a:t>
            </a:r>
            <a:r>
              <a:rPr lang="en-US" b="1" dirty="0">
                <a:solidFill>
                  <a:srgbClr val="000087"/>
                </a:solidFill>
                <a:latin typeface="Inconsolata Medium" panose="020B0609030003000000" pitchFamily="49" charset="77"/>
              </a:rPr>
              <a:t>i </a:t>
            </a:r>
            <a:r>
              <a:rPr lang="en-US" b="1" dirty="0">
                <a:latin typeface="Inconsolata Medium" panose="020B0609030003000000" pitchFamily="49" charset="77"/>
              </a:rPr>
              <a:t>in </a:t>
            </a:r>
            <a:r>
              <a:rPr lang="en-US" b="1" dirty="0">
                <a:solidFill>
                  <a:srgbClr val="336666"/>
                </a:solidFill>
                <a:latin typeface="Inconsolata Medium" panose="020B0609030003000000" pitchFamily="49" charset="77"/>
              </a:rPr>
              <a:t>range</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1, 6</a:t>
            </a:r>
            <a:r>
              <a:rPr lang="en-US" b="1" dirty="0">
                <a:latin typeface="Inconsolata Medium" panose="020B0609030003000000" pitchFamily="49" charset="77"/>
              </a:rPr>
              <a:t>):</a:t>
            </a:r>
          </a:p>
          <a:p>
            <a:pPr marL="0" indent="0">
              <a:buNone/>
            </a:pPr>
            <a:r>
              <a:rPr lang="en-US" b="1" dirty="0">
                <a:solidFill>
                  <a:srgbClr val="FF6600"/>
                </a:solidFill>
                <a:latin typeface="Inconsolata Medium" panose="020B0609030003000000" pitchFamily="49" charset="77"/>
              </a:rPr>
              <a:t>	  	</a:t>
            </a:r>
            <a:r>
              <a:rPr lang="en-US" b="1" dirty="0">
                <a:solidFill>
                  <a:srgbClr val="006699"/>
                </a:solidFill>
                <a:latin typeface="Inconsolata Medium" panose="020B0609030003000000" pitchFamily="49" charset="77"/>
              </a:rPr>
              <a:t>for </a:t>
            </a:r>
            <a:r>
              <a:rPr lang="en-US" b="1" dirty="0">
                <a:solidFill>
                  <a:srgbClr val="000087"/>
                </a:solidFill>
                <a:latin typeface="Inconsolata Medium" panose="020B0609030003000000" pitchFamily="49" charset="77"/>
              </a:rPr>
              <a:t>j </a:t>
            </a:r>
            <a:r>
              <a:rPr lang="en-US" b="1" dirty="0">
                <a:latin typeface="Inconsolata Medium" panose="020B0609030003000000" pitchFamily="49" charset="77"/>
              </a:rPr>
              <a:t>in </a:t>
            </a:r>
            <a:r>
              <a:rPr lang="en-US" b="1" dirty="0">
                <a:solidFill>
                  <a:srgbClr val="336666"/>
                </a:solidFill>
                <a:latin typeface="Inconsolata Medium" panose="020B0609030003000000" pitchFamily="49" charset="77"/>
              </a:rPr>
              <a:t>range</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6, </a:t>
            </a:r>
            <a:r>
              <a:rPr lang="en-US" b="1" dirty="0" err="1">
                <a:solidFill>
                  <a:srgbClr val="FF6600"/>
                </a:solidFill>
                <a:latin typeface="Inconsolata Medium" panose="020B0609030003000000" pitchFamily="49" charset="77"/>
              </a:rPr>
              <a:t>i</a:t>
            </a:r>
            <a:r>
              <a:rPr lang="en-US" b="1" dirty="0">
                <a:solidFill>
                  <a:srgbClr val="FF6600"/>
                </a:solidFill>
                <a:latin typeface="Inconsolata Medium" panose="020B0609030003000000" pitchFamily="49" charset="77"/>
              </a:rPr>
              <a:t>, -1</a:t>
            </a:r>
            <a:r>
              <a:rPr lang="en-US" b="1" dirty="0">
                <a:latin typeface="Inconsolata Medium" panose="020B0609030003000000" pitchFamily="49" charset="77"/>
              </a:rPr>
              <a:t>): </a:t>
            </a:r>
          </a:p>
          <a:p>
            <a:pPr marL="0" indent="0">
              <a:buNone/>
            </a:pPr>
            <a:r>
              <a:rPr lang="en-US" b="1" dirty="0">
                <a:solidFill>
                  <a:srgbClr val="006699"/>
                </a:solidFill>
                <a:latin typeface="Inconsolata Medium" panose="020B0609030003000000" pitchFamily="49" charset="77"/>
              </a:rPr>
              <a:t>			print</a:t>
            </a:r>
            <a:r>
              <a:rPr lang="en-US" b="1" dirty="0">
                <a:latin typeface="Inconsolata Medium" panose="020B0609030003000000" pitchFamily="49" charset="77"/>
              </a:rPr>
              <a:t>(j, </a:t>
            </a:r>
            <a:r>
              <a:rPr lang="en-US" b="1" dirty="0">
                <a:solidFill>
                  <a:srgbClr val="000087"/>
                </a:solidFill>
                <a:latin typeface="Inconsolata Medium" panose="020B0609030003000000" pitchFamily="49" charset="77"/>
              </a:rPr>
              <a:t>end</a:t>
            </a:r>
            <a:r>
              <a:rPr lang="en-US" b="1" dirty="0">
                <a:solidFill>
                  <a:srgbClr val="545454"/>
                </a:solidFill>
                <a:latin typeface="Inconsolata Medium" panose="020B0609030003000000" pitchFamily="49" charset="77"/>
              </a:rPr>
              <a:t>=</a:t>
            </a:r>
            <a:r>
              <a:rPr lang="en-US" b="1" dirty="0">
                <a:solidFill>
                  <a:srgbClr val="CC3300"/>
                </a:solidFill>
                <a:latin typeface="Inconsolata Medium" panose="020B0609030003000000" pitchFamily="49" charset="77"/>
              </a:rPr>
              <a:t>‘ ’</a:t>
            </a:r>
            <a:r>
              <a:rPr lang="en-US" b="1" dirty="0">
                <a:latin typeface="Inconsolata Medium" panose="020B0609030003000000" pitchFamily="49" charset="77"/>
              </a:rPr>
              <a:t>) </a:t>
            </a:r>
          </a:p>
          <a:p>
            <a:pPr marL="0" indent="0">
              <a:buNone/>
            </a:pPr>
            <a:r>
              <a:rPr lang="en-US" b="1" dirty="0">
                <a:latin typeface="Inconsolata Medium" panose="020B0609030003000000" pitchFamily="49" charset="77"/>
              </a:rPr>
              <a:t>		</a:t>
            </a:r>
            <a:r>
              <a:rPr lang="en-US" b="1" dirty="0">
                <a:solidFill>
                  <a:srgbClr val="006699"/>
                </a:solidFill>
                <a:latin typeface="Inconsolata Medium" panose="020B0609030003000000" pitchFamily="49" charset="77"/>
              </a:rPr>
              <a:t>print</a:t>
            </a:r>
            <a:r>
              <a:rPr lang="en-US" b="1" dirty="0">
                <a:latin typeface="Inconsolata Medium" panose="020B0609030003000000" pitchFamily="49" charset="77"/>
              </a:rPr>
              <a:t>()</a:t>
            </a:r>
          </a:p>
          <a:p>
            <a:pPr marL="0" indent="0">
              <a:buNone/>
            </a:pPr>
            <a:endParaRPr lang="en-US" dirty="0"/>
          </a:p>
          <a:p>
            <a:pPr marL="0" indent="0">
              <a:buNone/>
            </a:pPr>
            <a:r>
              <a:rPr lang="en-US" b="1" dirty="0">
                <a:latin typeface="Inconsolata Medium" panose="020B0609030003000000" pitchFamily="49" charset="77"/>
              </a:rPr>
              <a:t>6 5 4 3 2</a:t>
            </a:r>
          </a:p>
          <a:p>
            <a:pPr marL="0" indent="0">
              <a:buNone/>
            </a:pPr>
            <a:r>
              <a:rPr lang="en-US" b="1" dirty="0">
                <a:latin typeface="Inconsolata Medium" panose="020B0609030003000000" pitchFamily="49" charset="77"/>
              </a:rPr>
              <a:t>6 5 4 3</a:t>
            </a:r>
          </a:p>
          <a:p>
            <a:pPr marL="0" indent="0">
              <a:buNone/>
            </a:pPr>
            <a:r>
              <a:rPr lang="en-US" b="1" dirty="0">
                <a:latin typeface="Inconsolata Medium" panose="020B0609030003000000" pitchFamily="49" charset="77"/>
              </a:rPr>
              <a:t>6 5 4</a:t>
            </a:r>
          </a:p>
          <a:p>
            <a:pPr marL="0" indent="0">
              <a:buNone/>
            </a:pPr>
            <a:r>
              <a:rPr lang="en-US" sz="2100" b="1" dirty="0">
                <a:latin typeface="Inconsolata Medium" panose="020B0609030003000000" pitchFamily="49" charset="77"/>
              </a:rPr>
              <a:t>6 5</a:t>
            </a:r>
          </a:p>
          <a:p>
            <a:pPr marL="0" indent="0">
              <a:buNone/>
            </a:pPr>
            <a:r>
              <a:rPr lang="en-US" b="1" dirty="0">
                <a:latin typeface="Inconsolata Medium" panose="020B0609030003000000" pitchFamily="49" charset="77"/>
              </a:rPr>
              <a:t>6</a:t>
            </a:r>
            <a:endParaRPr lang="en-US" sz="2100" b="1" dirty="0">
              <a:latin typeface="Inconsolata Medium" panose="020B0609030003000000" pitchFamily="49" charset="77"/>
            </a:endParaRPr>
          </a:p>
        </p:txBody>
      </p:sp>
    </p:spTree>
    <p:extLst>
      <p:ext uri="{BB962C8B-B14F-4D97-AF65-F5344CB8AC3E}">
        <p14:creationId xmlns:p14="http://schemas.microsoft.com/office/powerpoint/2010/main" val="295911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Topics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303429"/>
          </a:xfrm>
        </p:spPr>
        <p:txBody>
          <a:bodyPr/>
          <a:lstStyle/>
          <a:p>
            <a:pPr marL="0" indent="0">
              <a:buNone/>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457200" indent="-457200">
              <a:buAutoNum type="arabicParenR"/>
            </a:pPr>
            <a:r>
              <a:rPr lang="en-US" dirty="0">
                <a:latin typeface="Gill Sans MT" panose="020B0502020104020203" pitchFamily="34" charset="77"/>
              </a:rPr>
              <a:t>For Loops</a:t>
            </a:r>
          </a:p>
          <a:p>
            <a:pPr marL="457200" indent="-457200">
              <a:buAutoNum type="arabicParenR"/>
            </a:pPr>
            <a:r>
              <a:rPr lang="en-US" dirty="0">
                <a:latin typeface="Gill Sans MT" panose="020B0502020104020203" pitchFamily="34" charset="77"/>
              </a:rPr>
              <a:t>Break vs. Continue</a:t>
            </a:r>
          </a:p>
          <a:p>
            <a:pPr marL="457200" indent="-457200">
              <a:buAutoNum type="arabicParenR"/>
            </a:pPr>
            <a:r>
              <a:rPr lang="en-US" dirty="0">
                <a:latin typeface="Gill Sans MT" panose="020B0502020104020203" pitchFamily="34" charset="77"/>
              </a:rPr>
              <a:t>Nested Loops</a:t>
            </a:r>
          </a:p>
          <a:p>
            <a:pPr marL="0" indent="0">
              <a:buNone/>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0" indent="0">
              <a:buNone/>
            </a:pPr>
            <a:endParaRPr lang="en-US" b="1" dirty="0">
              <a:latin typeface="Gill Sans MT" panose="020B0502020104020203" pitchFamily="34" charset="77"/>
            </a:endParaRPr>
          </a:p>
        </p:txBody>
      </p:sp>
    </p:spTree>
    <p:extLst>
      <p:ext uri="{BB962C8B-B14F-4D97-AF65-F5344CB8AC3E}">
        <p14:creationId xmlns:p14="http://schemas.microsoft.com/office/powerpoint/2010/main" val="131840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For Loop in Movies and TV-Shows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r>
              <a:rPr lang="en-US" altLang="en-US" b="1" dirty="0">
                <a:latin typeface="Gill Sans MT" panose="020B0502020104020203" pitchFamily="34" charset="77"/>
                <a:ea typeface="ＭＳ Ｐゴシック" panose="020B0600070205080204" pitchFamily="34" charset="-128"/>
              </a:rPr>
              <a:t>Movies:</a:t>
            </a:r>
          </a:p>
          <a:p>
            <a:pPr marL="0" indent="0">
              <a:buNone/>
            </a:pPr>
            <a:r>
              <a:rPr lang="en-US" altLang="en-US" dirty="0">
                <a:latin typeface="Gill Sans MT" panose="020B0502020104020203" pitchFamily="34" charset="77"/>
                <a:ea typeface="ＭＳ Ｐゴシック" panose="020B0600070205080204" pitchFamily="34" charset="-128"/>
              </a:rPr>
              <a:t>Groundhog Day(1993); Bill Murray.</a:t>
            </a:r>
          </a:p>
          <a:p>
            <a:pPr marL="0" indent="0">
              <a:buNone/>
            </a:pPr>
            <a:r>
              <a:rPr lang="en-US" altLang="en-US" sz="2000" dirty="0">
                <a:latin typeface="Gill Sans MT" panose="020B0502020104020203" pitchFamily="34" charset="77"/>
                <a:ea typeface="ＭＳ Ｐゴシック" panose="020B0600070205080204" pitchFamily="34" charset="-128"/>
              </a:rPr>
              <a:t>Looper(2010); Bruce Willis and Joseph Gordon-Levitt, Emily Blunt.</a:t>
            </a:r>
          </a:p>
          <a:p>
            <a:pPr marL="0" indent="0">
              <a:buNone/>
            </a:pPr>
            <a:r>
              <a:rPr lang="en-US" altLang="en-US" sz="2000" dirty="0">
                <a:latin typeface="Gill Sans MT" panose="020B0502020104020203" pitchFamily="34" charset="77"/>
                <a:ea typeface="ＭＳ Ｐゴシック" panose="020B0600070205080204" pitchFamily="34" charset="-128"/>
              </a:rPr>
              <a:t>Edge of Tomorrow(2014); Tom Cruise, Emily Blunt.</a:t>
            </a:r>
          </a:p>
          <a:p>
            <a:pPr marL="0" indent="0">
              <a:buNone/>
            </a:pPr>
            <a:r>
              <a:rPr lang="en-US" dirty="0"/>
              <a:t>Happy Death Day(2017).</a:t>
            </a:r>
          </a:p>
          <a:p>
            <a:pPr marL="0" indent="0">
              <a:buNone/>
            </a:pPr>
            <a:endParaRPr lang="en-US" dirty="0"/>
          </a:p>
          <a:p>
            <a:pPr marL="0" indent="0">
              <a:buNone/>
            </a:pPr>
            <a:r>
              <a:rPr lang="en-US" altLang="en-US" b="1" dirty="0">
                <a:latin typeface="Gill Sans MT" panose="020B0502020104020203" pitchFamily="34" charset="77"/>
                <a:ea typeface="ＭＳ Ｐゴシック" panose="020B0600070205080204" pitchFamily="34" charset="-128"/>
              </a:rPr>
              <a:t>TV-Show:</a:t>
            </a:r>
          </a:p>
          <a:p>
            <a:pPr marL="0" indent="0">
              <a:buNone/>
            </a:pPr>
            <a:r>
              <a:rPr lang="en-US" dirty="0"/>
              <a:t>Russian Doll(Netflix, Emmy-Nominated)</a:t>
            </a:r>
          </a:p>
        </p:txBody>
      </p:sp>
    </p:spTree>
    <p:extLst>
      <p:ext uri="{BB962C8B-B14F-4D97-AF65-F5344CB8AC3E}">
        <p14:creationId xmlns:p14="http://schemas.microsoft.com/office/powerpoint/2010/main" val="1438711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Indefinite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292919"/>
          </a:xfrm>
        </p:spPr>
        <p:txBody>
          <a:bodyPr>
            <a:normAutofit/>
          </a:bodyPr>
          <a:lstStyle/>
          <a:p>
            <a:pPr marL="0" indent="0">
              <a:buNone/>
            </a:pPr>
            <a:r>
              <a:rPr lang="en-US" dirty="0"/>
              <a:t>A </a:t>
            </a:r>
            <a:r>
              <a:rPr lang="en-US" b="1" dirty="0"/>
              <a:t>for </a:t>
            </a:r>
            <a:r>
              <a:rPr lang="en-US" dirty="0"/>
              <a:t>loop, we discussed earlier is an example of a definite loop, the number of iterations can be specified ahead of time by the programmer.</a:t>
            </a:r>
          </a:p>
          <a:p>
            <a:pPr marL="0" indent="0">
              <a:buNone/>
            </a:pPr>
            <a:endParaRPr lang="en-US" dirty="0"/>
          </a:p>
          <a:p>
            <a:pPr marL="0" indent="0">
              <a:buNone/>
            </a:pPr>
            <a:r>
              <a:rPr lang="en-US" dirty="0"/>
              <a:t>In some cases, however, the number of iterations can be unknown. For example, a user is asked to enter a set of inputs. The number of inputs the user enter is not known in advance. </a:t>
            </a:r>
          </a:p>
          <a:p>
            <a:pPr marL="0" indent="0">
              <a:buNone/>
            </a:pPr>
            <a:endParaRPr lang="en-US" dirty="0"/>
          </a:p>
          <a:p>
            <a:pPr marL="0" indent="0">
              <a:buNone/>
            </a:pPr>
            <a:r>
              <a:rPr lang="en-US" dirty="0"/>
              <a:t>The program’s input loop accepts these values until the user enters a special value or </a:t>
            </a:r>
            <a:r>
              <a:rPr lang="en-US" b="1" dirty="0"/>
              <a:t>sentinel </a:t>
            </a:r>
            <a:r>
              <a:rPr lang="en-US" dirty="0"/>
              <a:t>that terminates the input. </a:t>
            </a:r>
          </a:p>
          <a:p>
            <a:pPr marL="0" indent="0">
              <a:buNone/>
            </a:pPr>
            <a:endParaRPr lang="en-US" dirty="0"/>
          </a:p>
          <a:p>
            <a:pPr marL="0" indent="0">
              <a:buNone/>
            </a:pPr>
            <a:r>
              <a:rPr lang="en-US" dirty="0"/>
              <a:t>In this section, we explore the use of the </a:t>
            </a:r>
            <a:r>
              <a:rPr lang="en-US" b="1" dirty="0"/>
              <a:t>while </a:t>
            </a:r>
            <a:r>
              <a:rPr lang="en-US" dirty="0"/>
              <a:t>loop to describe conditional iteration: iteration that repeats as long as a condition is true.</a:t>
            </a:r>
          </a:p>
        </p:txBody>
      </p:sp>
    </p:spTree>
    <p:extLst>
      <p:ext uri="{BB962C8B-B14F-4D97-AF65-F5344CB8AC3E}">
        <p14:creationId xmlns:p14="http://schemas.microsoft.com/office/powerpoint/2010/main" val="9246171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134008"/>
            <a:ext cx="7053542" cy="683886"/>
          </a:xfrm>
        </p:spPr>
        <p:txBody>
          <a:bodyPr/>
          <a:lstStyle/>
          <a:p>
            <a:r>
              <a:rPr lang="en-US" dirty="0"/>
              <a:t>While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817895"/>
            <a:ext cx="8051725" cy="4763098"/>
          </a:xfrm>
        </p:spPr>
        <p:txBody>
          <a:bodyPr>
            <a:normAutofit/>
          </a:bodyPr>
          <a:lstStyle/>
          <a:p>
            <a:pPr marL="0" indent="0">
              <a:buNone/>
            </a:pPr>
            <a:r>
              <a:rPr lang="en-US" dirty="0"/>
              <a:t>The </a:t>
            </a:r>
            <a:r>
              <a:rPr lang="en-US" b="1" dirty="0"/>
              <a:t>while loop</a:t>
            </a:r>
            <a:r>
              <a:rPr lang="en-US" dirty="0"/>
              <a:t> has the syntax:</a:t>
            </a:r>
          </a:p>
          <a:p>
            <a:pPr marL="0" indent="0">
              <a:buNone/>
            </a:pPr>
            <a:endParaRPr lang="en-US" dirty="0"/>
          </a:p>
          <a:p>
            <a:pPr marL="0" indent="0">
              <a:buNone/>
            </a:pPr>
            <a:r>
              <a:rPr lang="en-US" b="1" dirty="0">
                <a:solidFill>
                  <a:srgbClr val="006699"/>
                </a:solidFill>
                <a:latin typeface="Inconsolata Medium" panose="020B0609030003000000" pitchFamily="49" charset="77"/>
              </a:rPr>
              <a:t>while </a:t>
            </a:r>
            <a:r>
              <a:rPr lang="en-US" b="1" dirty="0">
                <a:solidFill>
                  <a:srgbClr val="FF0000"/>
                </a:solidFill>
                <a:latin typeface="Inconsolata Medium" panose="020B0609030003000000" pitchFamily="49" charset="77"/>
              </a:rPr>
              <a:t>&lt;condition&gt;</a:t>
            </a:r>
            <a:r>
              <a:rPr lang="en-US" b="1" dirty="0">
                <a:latin typeface="Inconsolata Medium" panose="020B0609030003000000" pitchFamily="49" charset="77"/>
              </a:rPr>
              <a:t>:</a:t>
            </a:r>
            <a:br>
              <a:rPr lang="en-US" b="1" dirty="0">
                <a:latin typeface="Inconsolata Medium" panose="020B0609030003000000" pitchFamily="49" charset="77"/>
              </a:rPr>
            </a:br>
            <a:r>
              <a:rPr lang="en-US" b="1" dirty="0">
                <a:latin typeface="Inconsolata Medium" panose="020B0609030003000000" pitchFamily="49" charset="77"/>
              </a:rPr>
              <a:t>	</a:t>
            </a:r>
            <a:r>
              <a:rPr lang="en-US" b="1" dirty="0">
                <a:solidFill>
                  <a:srgbClr val="006699"/>
                </a:solidFill>
                <a:latin typeface="Inconsolata Medium" panose="020B0609030003000000" pitchFamily="49" charset="77"/>
              </a:rPr>
              <a:t>block</a:t>
            </a:r>
            <a:r>
              <a:rPr lang="en-US" b="1" dirty="0">
                <a:latin typeface="Inconsolata Medium" panose="020B0609030003000000" pitchFamily="49" charset="77"/>
              </a:rPr>
              <a:t> </a:t>
            </a:r>
          </a:p>
          <a:p>
            <a:pPr marL="0" indent="0">
              <a:buNone/>
              <a:defRPr/>
            </a:pPr>
            <a:endParaRPr lang="en-US" b="1" dirty="0">
              <a:latin typeface="Courier New" charset="0"/>
            </a:endParaRPr>
          </a:p>
          <a:p>
            <a:pPr marL="0" indent="0">
              <a:buNone/>
              <a:defRPr/>
            </a:pPr>
            <a:r>
              <a:rPr lang="en-US" dirty="0">
                <a:latin typeface="Gill Sans MT" panose="020B0502020104020203" pitchFamily="34" charset="77"/>
              </a:rPr>
              <a:t>The loop</a:t>
            </a:r>
            <a:r>
              <a:rPr lang="en-US" b="1" dirty="0">
                <a:latin typeface="Gill Sans MT" panose="020B0502020104020203" pitchFamily="34" charset="77"/>
              </a:rPr>
              <a:t> r</a:t>
            </a:r>
            <a:r>
              <a:rPr lang="en-US" dirty="0">
                <a:latin typeface="Gill Sans MT" panose="020B0502020104020203" pitchFamily="34" charset="77"/>
              </a:rPr>
              <a:t>epeatedly executes its block of code as long as the condition is true. </a:t>
            </a:r>
          </a:p>
          <a:p>
            <a:pPr marL="0" indent="0">
              <a:buNone/>
              <a:defRPr/>
            </a:pPr>
            <a:endParaRPr lang="en-US" dirty="0">
              <a:latin typeface="Gill Sans MT" panose="020B0502020104020203" pitchFamily="34" charset="77"/>
            </a:endParaRPr>
          </a:p>
          <a:p>
            <a:pPr marL="0" indent="0">
              <a:buNone/>
              <a:defRPr/>
            </a:pPr>
            <a:r>
              <a:rPr lang="en-US" dirty="0"/>
              <a:t>At least one statement in the block of the loop must update a variable that affects the value of the condition. Otherwise, the loop will continue forever, an error known as an </a:t>
            </a:r>
            <a:r>
              <a:rPr lang="en-US" b="1" dirty="0"/>
              <a:t>infinite loop</a:t>
            </a:r>
            <a:r>
              <a:rPr lang="en-US" dirty="0"/>
              <a:t>. </a:t>
            </a:r>
          </a:p>
          <a:p>
            <a:pPr marL="0" indent="0">
              <a:buNone/>
              <a:defRPr/>
            </a:pPr>
            <a:endParaRPr lang="en-US" dirty="0"/>
          </a:p>
          <a:p>
            <a:pPr marL="0" indent="0">
              <a:buNone/>
              <a:defRPr/>
            </a:pPr>
            <a:endParaRPr lang="en-US" dirty="0">
              <a:latin typeface="Gill Sans MT" panose="020B0502020104020203" pitchFamily="34" charset="77"/>
            </a:endParaRPr>
          </a:p>
        </p:txBody>
      </p:sp>
    </p:spTree>
    <p:extLst>
      <p:ext uri="{BB962C8B-B14F-4D97-AF65-F5344CB8AC3E}">
        <p14:creationId xmlns:p14="http://schemas.microsoft.com/office/powerpoint/2010/main" val="37588304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54496"/>
            <a:ext cx="7053542" cy="683886"/>
          </a:xfrm>
        </p:spPr>
        <p:txBody>
          <a:bodyPr/>
          <a:lstStyle/>
          <a:p>
            <a:r>
              <a:rPr lang="en-US" dirty="0"/>
              <a:t>While vs For Loops 1</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715617"/>
            <a:ext cx="8051725" cy="4865375"/>
          </a:xfrm>
        </p:spPr>
        <p:txBody>
          <a:bodyPr>
            <a:normAutofit/>
          </a:bodyPr>
          <a:lstStyle/>
          <a:p>
            <a:pPr marL="0" indent="0">
              <a:buNone/>
            </a:pPr>
            <a:r>
              <a:rPr lang="en-US" sz="2200" dirty="0">
                <a:latin typeface="Gill Sans MT" panose="020B0502020104020203" pitchFamily="34" charset="77"/>
              </a:rPr>
              <a:t>The following two segments of code are equivalent.</a:t>
            </a:r>
          </a:p>
          <a:p>
            <a:pPr marL="0" indent="0">
              <a:buNone/>
            </a:pPr>
            <a:endParaRPr lang="en-US" sz="2000" b="1" dirty="0">
              <a:latin typeface="Inconsolata Medium" panose="020B0609030003000000" pitchFamily="49" charset="77"/>
            </a:endParaRPr>
          </a:p>
          <a:p>
            <a:pPr marL="0" indent="0">
              <a:buNone/>
            </a:pPr>
            <a:r>
              <a:rPr lang="en-US" sz="2000" b="1" dirty="0">
                <a:solidFill>
                  <a:srgbClr val="FF0000"/>
                </a:solidFill>
                <a:latin typeface="Inconsolata Medium" panose="020B0609030003000000" pitchFamily="49" charset="77"/>
              </a:rPr>
              <a:t># Counting down with a for loop from 10 to 1.</a:t>
            </a:r>
          </a:p>
          <a:p>
            <a:pPr marL="0" indent="0">
              <a:buNone/>
            </a:pPr>
            <a:r>
              <a:rPr lang="en-US" sz="2000" b="1" dirty="0">
                <a:solidFill>
                  <a:srgbClr val="FF4C00"/>
                </a:solidFill>
                <a:latin typeface="Inconsolata Medium" panose="020B0609030003000000" pitchFamily="49" charset="77"/>
              </a:rPr>
              <a:t>for </a:t>
            </a:r>
            <a:r>
              <a:rPr lang="en-US" sz="2000" b="1" dirty="0">
                <a:latin typeface="Inconsolata Medium" panose="020B0609030003000000" pitchFamily="49" charset="77"/>
              </a:rPr>
              <a:t>count </a:t>
            </a:r>
            <a:r>
              <a:rPr lang="en-US" sz="2000" b="1" dirty="0">
                <a:solidFill>
                  <a:srgbClr val="FF4C00"/>
                </a:solidFill>
                <a:latin typeface="Inconsolata Medium" panose="020B0609030003000000" pitchFamily="49" charset="77"/>
              </a:rPr>
              <a:t>in </a:t>
            </a:r>
            <a:r>
              <a:rPr lang="en-US" sz="2000" b="1" dirty="0">
                <a:latin typeface="Inconsolata Medium" panose="020B0609030003000000" pitchFamily="49" charset="77"/>
              </a:rPr>
              <a:t>range(10, 0, –1): </a:t>
            </a:r>
          </a:p>
          <a:p>
            <a:pPr marL="0" indent="0">
              <a:buNone/>
            </a:pPr>
            <a:r>
              <a:rPr lang="en-US" sz="2000" b="1" dirty="0">
                <a:solidFill>
                  <a:srgbClr val="990CFF"/>
                </a:solidFill>
                <a:latin typeface="Inconsolata Medium" panose="020B0609030003000000" pitchFamily="49" charset="77"/>
              </a:rPr>
              <a:t>	print</a:t>
            </a:r>
            <a:r>
              <a:rPr lang="en-US" sz="2000" b="1" dirty="0">
                <a:latin typeface="Inconsolata Medium" panose="020B0609030003000000" pitchFamily="49" charset="77"/>
              </a:rPr>
              <a:t>(count, end = </a:t>
            </a:r>
            <a:r>
              <a:rPr lang="en-US" sz="2000" b="1" dirty="0">
                <a:solidFill>
                  <a:srgbClr val="0CFF00"/>
                </a:solidFill>
                <a:latin typeface="Inconsolata Medium" panose="020B0609030003000000" pitchFamily="49" charset="77"/>
              </a:rPr>
              <a:t>" "</a:t>
            </a:r>
            <a:r>
              <a:rPr lang="en-US" sz="2000" b="1" dirty="0">
                <a:latin typeface="Inconsolata Medium" panose="020B0609030003000000" pitchFamily="49" charset="77"/>
              </a:rPr>
              <a:t>) </a:t>
            </a:r>
          </a:p>
          <a:p>
            <a:pPr marL="0" indent="0">
              <a:buNone/>
            </a:pPr>
            <a:endParaRPr lang="en-US" sz="2000" b="1" dirty="0">
              <a:solidFill>
                <a:srgbClr val="FF0000"/>
              </a:solidFill>
              <a:latin typeface="Inconsolata Medium" panose="020B0609030003000000" pitchFamily="49" charset="77"/>
            </a:endParaRPr>
          </a:p>
          <a:p>
            <a:pPr marL="0" indent="0">
              <a:buNone/>
            </a:pPr>
            <a:endParaRPr lang="en-US" sz="2000" b="1" dirty="0">
              <a:solidFill>
                <a:srgbClr val="FF0000"/>
              </a:solidFill>
              <a:latin typeface="Inconsolata Medium" panose="020B0609030003000000" pitchFamily="49" charset="77"/>
            </a:endParaRPr>
          </a:p>
          <a:p>
            <a:pPr marL="0" indent="0">
              <a:buNone/>
            </a:pPr>
            <a:r>
              <a:rPr lang="en-US" sz="2000" b="1" dirty="0">
                <a:solidFill>
                  <a:srgbClr val="FF0000"/>
                </a:solidFill>
                <a:latin typeface="Inconsolata Medium" panose="020B0609030003000000" pitchFamily="49" charset="77"/>
              </a:rPr>
              <a:t># Counting down with a while loop from 10 to 1.</a:t>
            </a:r>
          </a:p>
          <a:p>
            <a:pPr marL="0" indent="0">
              <a:buNone/>
            </a:pPr>
            <a:r>
              <a:rPr lang="en-US" sz="2000" b="1" dirty="0">
                <a:latin typeface="Inconsolata Medium" panose="020B0609030003000000" pitchFamily="49" charset="77"/>
              </a:rPr>
              <a:t>count = 10 </a:t>
            </a:r>
          </a:p>
          <a:p>
            <a:pPr marL="0" indent="0">
              <a:buNone/>
            </a:pPr>
            <a:r>
              <a:rPr lang="en-US" sz="2000" b="1" dirty="0">
                <a:solidFill>
                  <a:srgbClr val="FF4C00"/>
                </a:solidFill>
                <a:latin typeface="Inconsolata Medium" panose="020B0609030003000000" pitchFamily="49" charset="77"/>
              </a:rPr>
              <a:t>while </a:t>
            </a:r>
            <a:r>
              <a:rPr lang="en-US" sz="2000" b="1" dirty="0">
                <a:latin typeface="Inconsolata Medium" panose="020B0609030003000000" pitchFamily="49" charset="77"/>
              </a:rPr>
              <a:t>count &gt;= 1: </a:t>
            </a:r>
          </a:p>
          <a:p>
            <a:pPr marL="0" indent="0">
              <a:buNone/>
            </a:pPr>
            <a:r>
              <a:rPr lang="en-US" sz="2000" b="1" dirty="0">
                <a:solidFill>
                  <a:srgbClr val="990CFF"/>
                </a:solidFill>
                <a:latin typeface="Inconsolata Medium" panose="020B0609030003000000" pitchFamily="49" charset="77"/>
              </a:rPr>
              <a:t>	print</a:t>
            </a:r>
            <a:r>
              <a:rPr lang="en-US" sz="2000" b="1" dirty="0">
                <a:latin typeface="Inconsolata Medium" panose="020B0609030003000000" pitchFamily="49" charset="77"/>
              </a:rPr>
              <a:t>(count, end = </a:t>
            </a:r>
            <a:r>
              <a:rPr lang="en-US" sz="2000" b="1" dirty="0">
                <a:solidFill>
                  <a:srgbClr val="0CFF00"/>
                </a:solidFill>
                <a:latin typeface="Inconsolata Medium" panose="020B0609030003000000" pitchFamily="49" charset="77"/>
              </a:rPr>
              <a:t>" "</a:t>
            </a:r>
            <a:r>
              <a:rPr lang="en-US" sz="2000" b="1" dirty="0">
                <a:latin typeface="Inconsolata Medium" panose="020B0609030003000000" pitchFamily="49" charset="77"/>
              </a:rPr>
              <a:t>) </a:t>
            </a:r>
          </a:p>
          <a:p>
            <a:pPr marL="0" indent="0">
              <a:buNone/>
            </a:pPr>
            <a:r>
              <a:rPr lang="en-US" sz="2000" b="1" dirty="0">
                <a:latin typeface="Inconsolata Medium" panose="020B0609030003000000" pitchFamily="49" charset="77"/>
              </a:rPr>
              <a:t>	count -= 1 </a:t>
            </a:r>
          </a:p>
          <a:p>
            <a:pPr marL="0" indent="0">
              <a:buNone/>
            </a:pPr>
            <a:endParaRPr lang="en-US" sz="2400" b="1" dirty="0">
              <a:solidFill>
                <a:srgbClr val="193FFF"/>
              </a:solidFill>
              <a:latin typeface="LucidaSansTypewriterStd"/>
            </a:endParaRPr>
          </a:p>
          <a:p>
            <a:pPr marL="0" indent="0">
              <a:buNone/>
              <a:defRPr/>
            </a:pPr>
            <a:endParaRPr lang="en-US" dirty="0"/>
          </a:p>
          <a:p>
            <a:pPr marL="0" indent="0">
              <a:buNone/>
              <a:defRPr/>
            </a:pPr>
            <a:endParaRPr lang="en-US" dirty="0">
              <a:latin typeface="Gill Sans MT" panose="020B0502020104020203" pitchFamily="34" charset="77"/>
            </a:endParaRPr>
          </a:p>
        </p:txBody>
      </p:sp>
    </p:spTree>
    <p:extLst>
      <p:ext uri="{BB962C8B-B14F-4D97-AF65-F5344CB8AC3E}">
        <p14:creationId xmlns:p14="http://schemas.microsoft.com/office/powerpoint/2010/main" val="10229453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54496"/>
            <a:ext cx="7053542" cy="683886"/>
          </a:xfrm>
        </p:spPr>
        <p:txBody>
          <a:bodyPr/>
          <a:lstStyle/>
          <a:p>
            <a:r>
              <a:rPr lang="en-US" dirty="0"/>
              <a:t>While vs For Loops 2</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715617"/>
            <a:ext cx="8051725" cy="4865375"/>
          </a:xfrm>
        </p:spPr>
        <p:txBody>
          <a:bodyPr>
            <a:normAutofit/>
          </a:bodyPr>
          <a:lstStyle/>
          <a:p>
            <a:pPr marL="0" indent="0">
              <a:buNone/>
            </a:pPr>
            <a:r>
              <a:rPr lang="en-US" sz="2200" dirty="0">
                <a:latin typeface="Gill Sans MT" panose="020B0502020104020203" pitchFamily="34" charset="77"/>
              </a:rPr>
              <a:t>The following two segments of code are equivalent.</a:t>
            </a:r>
            <a:endParaRPr lang="en-US" sz="2000" b="1" dirty="0">
              <a:latin typeface="Inconsolata Medium" panose="020B0609030003000000" pitchFamily="49" charset="77"/>
            </a:endParaRPr>
          </a:p>
          <a:p>
            <a:pPr marL="0" indent="0">
              <a:buNone/>
            </a:pPr>
            <a:r>
              <a:rPr lang="en-US" sz="2000" b="1" dirty="0">
                <a:solidFill>
                  <a:srgbClr val="FF0000"/>
                </a:solidFill>
                <a:latin typeface="Inconsolata Medium" panose="020B0609030003000000" pitchFamily="49" charset="77"/>
              </a:rPr>
              <a:t># Summation with a for loop </a:t>
            </a:r>
          </a:p>
          <a:p>
            <a:pPr marL="0" indent="0">
              <a:buNone/>
            </a:pPr>
            <a:r>
              <a:rPr lang="en-US" sz="2000" b="1" dirty="0" err="1">
                <a:latin typeface="Inconsolata Medium" panose="020B0609030003000000" pitchFamily="49" charset="77"/>
              </a:rPr>
              <a:t>theSum</a:t>
            </a:r>
            <a:r>
              <a:rPr lang="en-US" sz="2000" b="1" dirty="0">
                <a:latin typeface="Inconsolata Medium" panose="020B0609030003000000" pitchFamily="49" charset="77"/>
              </a:rPr>
              <a:t> = 0 </a:t>
            </a:r>
          </a:p>
          <a:p>
            <a:pPr marL="0" indent="0">
              <a:buNone/>
            </a:pPr>
            <a:r>
              <a:rPr lang="en-US" sz="2000" b="1" dirty="0">
                <a:solidFill>
                  <a:srgbClr val="FF4C00"/>
                </a:solidFill>
                <a:latin typeface="Inconsolata Medium" panose="020B0609030003000000" pitchFamily="49" charset="77"/>
              </a:rPr>
              <a:t>for </a:t>
            </a:r>
            <a:r>
              <a:rPr lang="en-US" sz="2000" b="1" dirty="0">
                <a:latin typeface="Inconsolata Medium" panose="020B0609030003000000" pitchFamily="49" charset="77"/>
              </a:rPr>
              <a:t>count </a:t>
            </a:r>
            <a:r>
              <a:rPr lang="en-US" sz="2000" b="1" dirty="0">
                <a:solidFill>
                  <a:srgbClr val="FF4C00"/>
                </a:solidFill>
                <a:latin typeface="Inconsolata Medium" panose="020B0609030003000000" pitchFamily="49" charset="77"/>
              </a:rPr>
              <a:t>in </a:t>
            </a:r>
            <a:r>
              <a:rPr lang="en-US" sz="2000" b="1" dirty="0">
                <a:solidFill>
                  <a:srgbClr val="990CFF"/>
                </a:solidFill>
                <a:latin typeface="Inconsolata Medium" panose="020B0609030003000000" pitchFamily="49" charset="77"/>
              </a:rPr>
              <a:t>range</a:t>
            </a:r>
            <a:r>
              <a:rPr lang="en-US" sz="2000" b="1" dirty="0">
                <a:latin typeface="Inconsolata Medium" panose="020B0609030003000000" pitchFamily="49" charset="77"/>
              </a:rPr>
              <a:t>(1, 101): </a:t>
            </a:r>
          </a:p>
          <a:p>
            <a:pPr marL="0" indent="0">
              <a:buNone/>
            </a:pPr>
            <a:r>
              <a:rPr lang="en-US" sz="2000" b="1" dirty="0">
                <a:latin typeface="Inconsolata Medium" panose="020B0609030003000000" pitchFamily="49" charset="77"/>
              </a:rPr>
              <a:t>	</a:t>
            </a:r>
            <a:r>
              <a:rPr lang="en-US" sz="2000" b="1" dirty="0" err="1">
                <a:latin typeface="Inconsolata Medium" panose="020B0609030003000000" pitchFamily="49" charset="77"/>
              </a:rPr>
              <a:t>theSum</a:t>
            </a:r>
            <a:r>
              <a:rPr lang="en-US" sz="2000" b="1" dirty="0">
                <a:latin typeface="Inconsolata Medium" panose="020B0609030003000000" pitchFamily="49" charset="77"/>
              </a:rPr>
              <a:t> += count </a:t>
            </a:r>
          </a:p>
          <a:p>
            <a:pPr marL="0" indent="0">
              <a:buNone/>
            </a:pPr>
            <a:r>
              <a:rPr lang="en-US" sz="2000" b="1" dirty="0">
                <a:solidFill>
                  <a:srgbClr val="990CFF"/>
                </a:solidFill>
                <a:latin typeface="Inconsolata Medium" panose="020B0609030003000000" pitchFamily="49" charset="77"/>
              </a:rPr>
              <a:t>print</a:t>
            </a:r>
            <a:r>
              <a:rPr lang="en-US" sz="2000" b="1" dirty="0">
                <a:latin typeface="Inconsolata Medium" panose="020B0609030003000000" pitchFamily="49" charset="77"/>
              </a:rPr>
              <a:t>(</a:t>
            </a:r>
            <a:r>
              <a:rPr lang="en-US" sz="2000" b="1" dirty="0" err="1">
                <a:latin typeface="Inconsolata Medium" panose="020B0609030003000000" pitchFamily="49" charset="77"/>
              </a:rPr>
              <a:t>theSum</a:t>
            </a:r>
            <a:r>
              <a:rPr lang="en-US" sz="2000" b="1" dirty="0">
                <a:latin typeface="Inconsolata Medium" panose="020B0609030003000000" pitchFamily="49" charset="77"/>
              </a:rPr>
              <a:t>) </a:t>
            </a:r>
            <a:endParaRPr lang="en-US" sz="2000" b="1" dirty="0">
              <a:solidFill>
                <a:srgbClr val="FF0000"/>
              </a:solidFill>
              <a:latin typeface="Inconsolata Medium" panose="020B0609030003000000" pitchFamily="49" charset="77"/>
            </a:endParaRPr>
          </a:p>
          <a:p>
            <a:pPr marL="0" indent="0">
              <a:buNone/>
            </a:pPr>
            <a:r>
              <a:rPr lang="en-US" sz="2000" b="1" dirty="0">
                <a:solidFill>
                  <a:srgbClr val="FF0000"/>
                </a:solidFill>
                <a:latin typeface="Inconsolata Medium" panose="020B0609030003000000" pitchFamily="49" charset="77"/>
              </a:rPr>
              <a:t># Summation with a while loop </a:t>
            </a:r>
          </a:p>
          <a:p>
            <a:pPr marL="0" indent="0">
              <a:buNone/>
            </a:pPr>
            <a:r>
              <a:rPr lang="en-US" sz="2000" b="1" dirty="0" err="1">
                <a:latin typeface="Inconsolata Medium" panose="020B0609030003000000" pitchFamily="49" charset="77"/>
              </a:rPr>
              <a:t>theSum</a:t>
            </a:r>
            <a:r>
              <a:rPr lang="en-US" sz="2000" b="1" dirty="0">
                <a:latin typeface="Inconsolata Medium" panose="020B0609030003000000" pitchFamily="49" charset="77"/>
              </a:rPr>
              <a:t> = 0 </a:t>
            </a:r>
          </a:p>
          <a:p>
            <a:pPr marL="0" indent="0">
              <a:buNone/>
            </a:pPr>
            <a:r>
              <a:rPr lang="en-US" sz="2000" b="1" dirty="0">
                <a:latin typeface="Inconsolata Medium" panose="020B0609030003000000" pitchFamily="49" charset="77"/>
              </a:rPr>
              <a:t>count = 1 </a:t>
            </a:r>
          </a:p>
          <a:p>
            <a:pPr marL="0" indent="0">
              <a:buNone/>
            </a:pPr>
            <a:r>
              <a:rPr lang="en-US" sz="2000" b="1" dirty="0">
                <a:solidFill>
                  <a:srgbClr val="FF4C00"/>
                </a:solidFill>
                <a:latin typeface="Inconsolata Medium" panose="020B0609030003000000" pitchFamily="49" charset="77"/>
              </a:rPr>
              <a:t>while </a:t>
            </a:r>
            <a:r>
              <a:rPr lang="en-US" sz="2000" b="1" dirty="0">
                <a:latin typeface="Inconsolata Medium" panose="020B0609030003000000" pitchFamily="49" charset="77"/>
              </a:rPr>
              <a:t>count &lt;= 100:</a:t>
            </a:r>
          </a:p>
          <a:p>
            <a:pPr marL="0" indent="0">
              <a:buNone/>
            </a:pPr>
            <a:r>
              <a:rPr lang="en-US" sz="2000" b="1" dirty="0">
                <a:latin typeface="Inconsolata Medium" panose="020B0609030003000000" pitchFamily="49" charset="77"/>
              </a:rPr>
              <a:t>	</a:t>
            </a:r>
            <a:r>
              <a:rPr lang="en-US" sz="2000" b="1" dirty="0" err="1">
                <a:latin typeface="Inconsolata Medium" panose="020B0609030003000000" pitchFamily="49" charset="77"/>
              </a:rPr>
              <a:t>theSum</a:t>
            </a:r>
            <a:r>
              <a:rPr lang="en-US" sz="2000" b="1" dirty="0">
                <a:latin typeface="Inconsolata Medium" panose="020B0609030003000000" pitchFamily="49" charset="77"/>
              </a:rPr>
              <a:t> += count </a:t>
            </a:r>
          </a:p>
          <a:p>
            <a:pPr marL="0" indent="0">
              <a:buNone/>
            </a:pPr>
            <a:r>
              <a:rPr lang="en-US" sz="2000" b="1" dirty="0">
                <a:latin typeface="Inconsolata Medium" panose="020B0609030003000000" pitchFamily="49" charset="77"/>
              </a:rPr>
              <a:t>	count += 1 </a:t>
            </a:r>
          </a:p>
          <a:p>
            <a:pPr marL="0" indent="0">
              <a:buNone/>
            </a:pPr>
            <a:r>
              <a:rPr lang="en-US" sz="2000" b="1" dirty="0">
                <a:solidFill>
                  <a:srgbClr val="990CFF"/>
                </a:solidFill>
                <a:latin typeface="Inconsolata Medium" panose="020B0609030003000000" pitchFamily="49" charset="77"/>
              </a:rPr>
              <a:t>print</a:t>
            </a:r>
            <a:r>
              <a:rPr lang="en-US" sz="2000" b="1" dirty="0">
                <a:latin typeface="Inconsolata Medium" panose="020B0609030003000000" pitchFamily="49" charset="77"/>
              </a:rPr>
              <a:t>(</a:t>
            </a:r>
            <a:r>
              <a:rPr lang="en-US" sz="2000" b="1" dirty="0" err="1">
                <a:latin typeface="Inconsolata Medium" panose="020B0609030003000000" pitchFamily="49" charset="77"/>
              </a:rPr>
              <a:t>theSum</a:t>
            </a:r>
            <a:r>
              <a:rPr lang="en-US" sz="2000" b="1" dirty="0">
                <a:latin typeface="Inconsolata Medium" panose="020B0609030003000000" pitchFamily="49" charset="77"/>
              </a:rPr>
              <a:t>) </a:t>
            </a:r>
            <a:endParaRPr lang="en-US" sz="2000" dirty="0">
              <a:latin typeface="Inconsolata Medium" panose="020B0609030003000000" pitchFamily="49" charset="77"/>
            </a:endParaRPr>
          </a:p>
          <a:p>
            <a:pPr marL="0" indent="0">
              <a:buNone/>
            </a:pPr>
            <a:endParaRPr lang="en-US" sz="2400" b="1" dirty="0">
              <a:solidFill>
                <a:srgbClr val="193FFF"/>
              </a:solidFill>
              <a:latin typeface="LucidaSansTypewriterStd"/>
            </a:endParaRPr>
          </a:p>
          <a:p>
            <a:pPr marL="0" indent="0">
              <a:buNone/>
              <a:defRPr/>
            </a:pPr>
            <a:endParaRPr lang="en-US" dirty="0"/>
          </a:p>
          <a:p>
            <a:pPr marL="0" indent="0">
              <a:buNone/>
              <a:defRPr/>
            </a:pPr>
            <a:endParaRPr lang="en-US" dirty="0">
              <a:latin typeface="Gill Sans MT" panose="020B0502020104020203" pitchFamily="34" charset="77"/>
            </a:endParaRPr>
          </a:p>
        </p:txBody>
      </p:sp>
    </p:spTree>
    <p:extLst>
      <p:ext uri="{BB962C8B-B14F-4D97-AF65-F5344CB8AC3E}">
        <p14:creationId xmlns:p14="http://schemas.microsoft.com/office/powerpoint/2010/main" val="38942998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54496"/>
            <a:ext cx="7053542" cy="683886"/>
          </a:xfrm>
        </p:spPr>
        <p:txBody>
          <a:bodyPr/>
          <a:lstStyle/>
          <a:p>
            <a:r>
              <a:rPr lang="en-US" dirty="0"/>
              <a:t>While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583097"/>
            <a:ext cx="8051725" cy="4997896"/>
          </a:xfrm>
        </p:spPr>
        <p:txBody>
          <a:bodyPr>
            <a:normAutofit/>
          </a:bodyPr>
          <a:lstStyle/>
          <a:p>
            <a:pPr marL="0" indent="0">
              <a:buNone/>
            </a:pPr>
            <a:r>
              <a:rPr lang="en-US" sz="2000" b="1" dirty="0">
                <a:solidFill>
                  <a:srgbClr val="FF4C00"/>
                </a:solidFill>
                <a:latin typeface="LucidaSansTypewriterStd"/>
              </a:rPr>
              <a:t>while True</a:t>
            </a:r>
            <a:r>
              <a:rPr lang="en-US" sz="2000" b="1" dirty="0">
                <a:latin typeface="LucidaSansTypewriterStd"/>
              </a:rPr>
              <a:t>: </a:t>
            </a:r>
          </a:p>
          <a:p>
            <a:pPr marL="0" indent="0">
              <a:buNone/>
            </a:pPr>
            <a:r>
              <a:rPr lang="en-US" sz="2000" b="1" dirty="0">
                <a:latin typeface="LucidaSansTypewriterStd"/>
              </a:rPr>
              <a:t>	number = </a:t>
            </a:r>
            <a:r>
              <a:rPr lang="en-US" sz="2000" b="1" dirty="0">
                <a:solidFill>
                  <a:srgbClr val="990CFF"/>
                </a:solidFill>
                <a:latin typeface="LucidaSansTypewriterStd"/>
              </a:rPr>
              <a:t>int</a:t>
            </a:r>
            <a:r>
              <a:rPr lang="en-US" sz="2000" b="1" dirty="0">
                <a:latin typeface="LucidaSansTypewriterStd"/>
              </a:rPr>
              <a:t>(</a:t>
            </a:r>
            <a:r>
              <a:rPr lang="en-US" sz="2000" b="1" dirty="0">
                <a:solidFill>
                  <a:srgbClr val="990CFF"/>
                </a:solidFill>
                <a:latin typeface="LucidaSansTypewriterStd"/>
              </a:rPr>
              <a:t>input</a:t>
            </a:r>
            <a:r>
              <a:rPr lang="en-US" sz="2000" b="1" dirty="0">
                <a:latin typeface="LucidaSansTypewriterStd"/>
              </a:rPr>
              <a:t>(</a:t>
            </a:r>
            <a:r>
              <a:rPr lang="en-US" sz="2000" b="1" dirty="0">
                <a:solidFill>
                  <a:srgbClr val="0CFF00"/>
                </a:solidFill>
                <a:latin typeface="LucidaSansTypewriterStd"/>
              </a:rPr>
              <a:t>"Enter the numeric grade: "</a:t>
            </a:r>
            <a:r>
              <a:rPr lang="en-US" sz="2000" b="1" dirty="0">
                <a:latin typeface="LucidaSansTypewriterStd"/>
              </a:rPr>
              <a:t>)) </a:t>
            </a:r>
          </a:p>
          <a:p>
            <a:pPr marL="0" indent="0">
              <a:buNone/>
            </a:pPr>
            <a:r>
              <a:rPr lang="en-US" sz="2000" b="1" dirty="0">
                <a:solidFill>
                  <a:srgbClr val="FF4C00"/>
                </a:solidFill>
                <a:latin typeface="LucidaSansTypewriterStd"/>
              </a:rPr>
              <a:t>	if </a:t>
            </a:r>
            <a:r>
              <a:rPr lang="en-US" sz="2000" b="1" dirty="0">
                <a:latin typeface="LucidaSansTypewriterStd"/>
              </a:rPr>
              <a:t>number &gt;= 0 and number &lt;= 100: </a:t>
            </a:r>
          </a:p>
          <a:p>
            <a:pPr marL="0" indent="0">
              <a:buNone/>
            </a:pPr>
            <a:r>
              <a:rPr lang="en-US" sz="2000" b="1" dirty="0">
                <a:solidFill>
                  <a:srgbClr val="FF4C00"/>
                </a:solidFill>
                <a:latin typeface="LucidaSansTypewriterStd"/>
              </a:rPr>
              <a:t>		break </a:t>
            </a:r>
          </a:p>
          <a:p>
            <a:pPr marL="0" indent="0">
              <a:buNone/>
            </a:pPr>
            <a:r>
              <a:rPr lang="en-US" sz="2000" b="1" dirty="0">
                <a:solidFill>
                  <a:srgbClr val="FF4C00"/>
                </a:solidFill>
                <a:latin typeface="LucidaSansTypewriterStd"/>
              </a:rPr>
              <a:t>	else</a:t>
            </a:r>
            <a:r>
              <a:rPr lang="en-US" sz="2000" b="1" dirty="0">
                <a:latin typeface="LucidaSansTypewriterStd"/>
              </a:rPr>
              <a:t>: </a:t>
            </a:r>
            <a:endParaRPr lang="en-US" sz="2000" dirty="0"/>
          </a:p>
          <a:p>
            <a:pPr marL="0" indent="0">
              <a:buNone/>
            </a:pPr>
            <a:r>
              <a:rPr lang="en-US" sz="2000" b="1" dirty="0">
                <a:solidFill>
                  <a:srgbClr val="990CFF"/>
                </a:solidFill>
                <a:latin typeface="LucidaSansTypewriterStd"/>
              </a:rPr>
              <a:t>		print</a:t>
            </a:r>
            <a:r>
              <a:rPr lang="en-US" sz="2000" b="1" dirty="0">
                <a:latin typeface="LucidaSansTypewriterStd"/>
              </a:rPr>
              <a:t>(</a:t>
            </a:r>
            <a:r>
              <a:rPr lang="en-US" sz="2000" b="1" dirty="0">
                <a:solidFill>
                  <a:srgbClr val="0CFF00"/>
                </a:solidFill>
                <a:latin typeface="LucidaSansTypewriterStd"/>
              </a:rPr>
              <a:t>"Error: grade must be between 100 and 0"</a:t>
            </a:r>
            <a:r>
              <a:rPr lang="en-US" sz="2000" b="1" dirty="0">
                <a:latin typeface="LucidaSansTypewriterStd"/>
              </a:rPr>
              <a:t>) </a:t>
            </a:r>
          </a:p>
          <a:p>
            <a:pPr marL="0" indent="0">
              <a:buNone/>
            </a:pPr>
            <a:r>
              <a:rPr lang="en-US" sz="2000" b="1" dirty="0">
                <a:solidFill>
                  <a:srgbClr val="990CFF"/>
                </a:solidFill>
                <a:latin typeface="LucidaSansTypewriterStd"/>
              </a:rPr>
              <a:t>print</a:t>
            </a:r>
            <a:r>
              <a:rPr lang="en-US" sz="2000" b="1" dirty="0">
                <a:latin typeface="LucidaSansTypewriterStd"/>
              </a:rPr>
              <a:t>(number) </a:t>
            </a:r>
            <a:r>
              <a:rPr lang="en-US" sz="2000" b="1" dirty="0">
                <a:solidFill>
                  <a:srgbClr val="FF0000"/>
                </a:solidFill>
                <a:latin typeface="LucidaSansTypewriterStd"/>
              </a:rPr>
              <a:t># Just echo the valid input </a:t>
            </a:r>
            <a:endParaRPr lang="en-US" sz="2000" dirty="0"/>
          </a:p>
          <a:p>
            <a:pPr marL="0" indent="0">
              <a:buNone/>
            </a:pPr>
            <a:endParaRPr lang="en-US" sz="1800" b="1" dirty="0">
              <a:solidFill>
                <a:srgbClr val="193FFF"/>
              </a:solidFill>
              <a:latin typeface="LucidaSansTypewriterStd"/>
            </a:endParaRPr>
          </a:p>
          <a:p>
            <a:pPr marL="0" indent="0">
              <a:buNone/>
            </a:pPr>
            <a:r>
              <a:rPr lang="en-US" sz="1800" b="1" dirty="0">
                <a:solidFill>
                  <a:srgbClr val="193FFF"/>
                </a:solidFill>
                <a:latin typeface="LucidaSansTypewriterStd"/>
              </a:rPr>
              <a:t>Enter the numeric grade: </a:t>
            </a:r>
            <a:r>
              <a:rPr lang="en-US" sz="1800" b="1" dirty="0">
                <a:latin typeface="LucidaSansTypewriterStd"/>
              </a:rPr>
              <a:t>101 </a:t>
            </a:r>
          </a:p>
          <a:p>
            <a:pPr marL="0" indent="0">
              <a:buNone/>
            </a:pPr>
            <a:r>
              <a:rPr lang="en-US" sz="1800" b="1" dirty="0">
                <a:solidFill>
                  <a:srgbClr val="193FFF"/>
                </a:solidFill>
                <a:latin typeface="LucidaSansTypewriterStd"/>
              </a:rPr>
              <a:t>Error: grade must be between 100 and 0 </a:t>
            </a:r>
          </a:p>
          <a:p>
            <a:pPr marL="0" indent="0">
              <a:buNone/>
            </a:pPr>
            <a:r>
              <a:rPr lang="en-US" sz="1800" b="1" dirty="0">
                <a:solidFill>
                  <a:srgbClr val="193FFF"/>
                </a:solidFill>
                <a:latin typeface="LucidaSansTypewriterStd"/>
              </a:rPr>
              <a:t>Enter the numeric grade: </a:t>
            </a:r>
            <a:r>
              <a:rPr lang="en-US" sz="1800" b="1" dirty="0">
                <a:latin typeface="LucidaSansTypewriterStd"/>
              </a:rPr>
              <a:t>–1 </a:t>
            </a:r>
          </a:p>
          <a:p>
            <a:pPr marL="0" indent="0">
              <a:buNone/>
            </a:pPr>
            <a:r>
              <a:rPr lang="en-US" sz="1800" b="1" dirty="0">
                <a:solidFill>
                  <a:srgbClr val="193FFF"/>
                </a:solidFill>
                <a:latin typeface="LucidaSansTypewriterStd"/>
              </a:rPr>
              <a:t>Error: grade must be between 100 and 0 </a:t>
            </a:r>
          </a:p>
          <a:p>
            <a:pPr marL="0" indent="0">
              <a:buNone/>
            </a:pPr>
            <a:r>
              <a:rPr lang="en-US" sz="1800" b="1" dirty="0">
                <a:solidFill>
                  <a:srgbClr val="193FFF"/>
                </a:solidFill>
                <a:latin typeface="LucidaSansTypewriterStd"/>
              </a:rPr>
              <a:t>Enter the numeric grade: </a:t>
            </a:r>
            <a:r>
              <a:rPr lang="en-US" sz="1800" b="1" dirty="0">
                <a:latin typeface="LucidaSansTypewriterStd"/>
              </a:rPr>
              <a:t>45 </a:t>
            </a:r>
          </a:p>
          <a:p>
            <a:pPr marL="0" indent="0">
              <a:buNone/>
            </a:pPr>
            <a:r>
              <a:rPr lang="en-US" sz="1800" b="1" dirty="0">
                <a:solidFill>
                  <a:srgbClr val="193FFF"/>
                </a:solidFill>
                <a:latin typeface="LucidaSansTypewriterStd"/>
              </a:rPr>
              <a:t>45 </a:t>
            </a:r>
            <a:endParaRPr lang="en-US" sz="1800" dirty="0"/>
          </a:p>
          <a:p>
            <a:pPr marL="0" indent="0">
              <a:buNone/>
              <a:defRPr/>
            </a:pPr>
            <a:endParaRPr lang="en-US" dirty="0"/>
          </a:p>
          <a:p>
            <a:pPr marL="0" indent="0">
              <a:buNone/>
              <a:defRPr/>
            </a:pPr>
            <a:endParaRPr lang="en-US" dirty="0">
              <a:latin typeface="Gill Sans MT" panose="020B0502020104020203" pitchFamily="34" charset="77"/>
            </a:endParaRPr>
          </a:p>
        </p:txBody>
      </p:sp>
    </p:spTree>
    <p:extLst>
      <p:ext uri="{BB962C8B-B14F-4D97-AF65-F5344CB8AC3E}">
        <p14:creationId xmlns:p14="http://schemas.microsoft.com/office/powerpoint/2010/main" val="10256183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54496"/>
            <a:ext cx="7053542" cy="683886"/>
          </a:xfrm>
        </p:spPr>
        <p:txBody>
          <a:bodyPr/>
          <a:lstStyle/>
          <a:p>
            <a:r>
              <a:rPr lang="en-US" dirty="0"/>
              <a:t>While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715617"/>
            <a:ext cx="8051725" cy="4865375"/>
          </a:xfrm>
        </p:spPr>
        <p:txBody>
          <a:bodyPr>
            <a:normAutofit/>
          </a:bodyPr>
          <a:lstStyle/>
          <a:p>
            <a:pPr marL="0" indent="0">
              <a:buNone/>
            </a:pPr>
            <a:r>
              <a:rPr lang="en-US" sz="2200" dirty="0">
                <a:latin typeface="Gill Sans MT" panose="020B0502020104020203" pitchFamily="34" charset="77"/>
              </a:rPr>
              <a:t>What does the following program do?</a:t>
            </a:r>
          </a:p>
          <a:p>
            <a:pPr marL="0" indent="0">
              <a:buNone/>
            </a:pPr>
            <a:endParaRPr lang="en-US" sz="2000" b="1" dirty="0">
              <a:latin typeface="Inconsolata Medium" panose="020B0609030003000000" pitchFamily="49" charset="77"/>
            </a:endParaRPr>
          </a:p>
          <a:p>
            <a:pPr marL="0" indent="0">
              <a:buNone/>
            </a:pPr>
            <a:r>
              <a:rPr lang="en-US" sz="2000" b="1" dirty="0">
                <a:latin typeface="Inconsolata Medium" panose="020B0609030003000000" pitchFamily="49" charset="77"/>
              </a:rPr>
              <a:t>s = 0.0 </a:t>
            </a:r>
          </a:p>
          <a:p>
            <a:pPr marL="0" indent="0">
              <a:buNone/>
            </a:pPr>
            <a:r>
              <a:rPr lang="en-US" sz="2000" b="1" dirty="0">
                <a:latin typeface="Inconsolata Medium" panose="020B0609030003000000" pitchFamily="49" charset="77"/>
              </a:rPr>
              <a:t>data = </a:t>
            </a:r>
            <a:r>
              <a:rPr lang="en-US" sz="2000" b="1" dirty="0">
                <a:solidFill>
                  <a:srgbClr val="990CFF"/>
                </a:solidFill>
                <a:latin typeface="Inconsolata Medium" panose="020B0609030003000000" pitchFamily="49" charset="77"/>
              </a:rPr>
              <a:t>input</a:t>
            </a:r>
            <a:r>
              <a:rPr lang="en-US" sz="2000" b="1" dirty="0">
                <a:latin typeface="Inconsolata Medium" panose="020B0609030003000000" pitchFamily="49" charset="77"/>
              </a:rPr>
              <a:t>(</a:t>
            </a:r>
            <a:r>
              <a:rPr lang="en-US" sz="2000" b="1" dirty="0">
                <a:solidFill>
                  <a:srgbClr val="0CFF00"/>
                </a:solidFill>
                <a:latin typeface="Inconsolata Medium" panose="020B0609030003000000" pitchFamily="49" charset="77"/>
              </a:rPr>
              <a:t>"Enter a number or just enter to quit: "</a:t>
            </a:r>
            <a:r>
              <a:rPr lang="en-US" sz="2000" b="1" dirty="0">
                <a:latin typeface="Inconsolata Medium" panose="020B0609030003000000" pitchFamily="49" charset="77"/>
              </a:rPr>
              <a:t>) </a:t>
            </a:r>
          </a:p>
          <a:p>
            <a:pPr marL="0" indent="0">
              <a:buNone/>
            </a:pPr>
            <a:r>
              <a:rPr lang="en-US" sz="2000" b="1" dirty="0">
                <a:solidFill>
                  <a:srgbClr val="FF4C00"/>
                </a:solidFill>
                <a:latin typeface="Inconsolata Medium" panose="020B0609030003000000" pitchFamily="49" charset="77"/>
              </a:rPr>
              <a:t>while </a:t>
            </a:r>
            <a:r>
              <a:rPr lang="en-US" sz="2000" b="1" dirty="0">
                <a:latin typeface="Inconsolata Medium" panose="020B0609030003000000" pitchFamily="49" charset="77"/>
              </a:rPr>
              <a:t>data != </a:t>
            </a:r>
            <a:r>
              <a:rPr lang="en-US" sz="2000" b="1" dirty="0">
                <a:solidFill>
                  <a:srgbClr val="0CFF00"/>
                </a:solidFill>
                <a:latin typeface="Inconsolata Medium" panose="020B0609030003000000" pitchFamily="49" charset="77"/>
              </a:rPr>
              <a:t>""</a:t>
            </a:r>
            <a:r>
              <a:rPr lang="en-US" sz="2000" b="1" dirty="0">
                <a:latin typeface="Inconsolata Medium" panose="020B0609030003000000" pitchFamily="49" charset="77"/>
              </a:rPr>
              <a:t>: </a:t>
            </a:r>
          </a:p>
          <a:p>
            <a:pPr marL="0" indent="0">
              <a:buNone/>
            </a:pPr>
            <a:r>
              <a:rPr lang="en-US" sz="2000" b="1" dirty="0">
                <a:latin typeface="Inconsolata Medium" panose="020B0609030003000000" pitchFamily="49" charset="77"/>
              </a:rPr>
              <a:t>    number = </a:t>
            </a:r>
            <a:r>
              <a:rPr lang="en-US" sz="2000" b="1" dirty="0">
                <a:solidFill>
                  <a:srgbClr val="990CFF"/>
                </a:solidFill>
                <a:latin typeface="Inconsolata Medium" panose="020B0609030003000000" pitchFamily="49" charset="77"/>
              </a:rPr>
              <a:t>float</a:t>
            </a:r>
            <a:r>
              <a:rPr lang="en-US" sz="2000" b="1" dirty="0">
                <a:latin typeface="Inconsolata Medium" panose="020B0609030003000000" pitchFamily="49" charset="77"/>
              </a:rPr>
              <a:t>(data) </a:t>
            </a:r>
          </a:p>
          <a:p>
            <a:pPr marL="0" indent="0">
              <a:buNone/>
            </a:pPr>
            <a:r>
              <a:rPr lang="en-US" sz="2000" b="1" dirty="0">
                <a:latin typeface="Inconsolata Medium" panose="020B0609030003000000" pitchFamily="49" charset="77"/>
              </a:rPr>
              <a:t>    s += number </a:t>
            </a:r>
          </a:p>
          <a:p>
            <a:pPr marL="0" indent="0">
              <a:buNone/>
            </a:pPr>
            <a:r>
              <a:rPr lang="en-US" sz="2000" b="1" dirty="0">
                <a:latin typeface="Inconsolata Medium" panose="020B0609030003000000" pitchFamily="49" charset="77"/>
              </a:rPr>
              <a:t>    data = </a:t>
            </a:r>
            <a:r>
              <a:rPr lang="en-US" sz="2000" b="1" dirty="0">
                <a:solidFill>
                  <a:srgbClr val="990CFF"/>
                </a:solidFill>
                <a:latin typeface="Inconsolata Medium" panose="020B0609030003000000" pitchFamily="49" charset="77"/>
              </a:rPr>
              <a:t>input</a:t>
            </a:r>
            <a:r>
              <a:rPr lang="en-US" sz="2000" b="1" dirty="0">
                <a:latin typeface="Inconsolata Medium" panose="020B0609030003000000" pitchFamily="49" charset="77"/>
              </a:rPr>
              <a:t>(</a:t>
            </a:r>
            <a:r>
              <a:rPr lang="en-US" sz="2000" b="1" dirty="0">
                <a:solidFill>
                  <a:srgbClr val="0CFF00"/>
                </a:solidFill>
                <a:latin typeface="Inconsolata Medium" panose="020B0609030003000000" pitchFamily="49" charset="77"/>
              </a:rPr>
              <a:t>"Enter a number or just enter to quit: "</a:t>
            </a:r>
            <a:r>
              <a:rPr lang="en-US" sz="2000" b="1" dirty="0">
                <a:latin typeface="Inconsolata Medium" panose="020B0609030003000000" pitchFamily="49" charset="77"/>
              </a:rPr>
              <a:t>)   </a:t>
            </a:r>
          </a:p>
          <a:p>
            <a:pPr marL="0" indent="0">
              <a:buNone/>
            </a:pPr>
            <a:r>
              <a:rPr lang="en-US" sz="2000" b="1" dirty="0">
                <a:latin typeface="Inconsolata Medium" panose="020B0609030003000000" pitchFamily="49" charset="77"/>
              </a:rPr>
              <a:t>print(</a:t>
            </a:r>
            <a:r>
              <a:rPr lang="en-US" sz="2000" b="1" dirty="0">
                <a:solidFill>
                  <a:srgbClr val="0CFF00"/>
                </a:solidFill>
                <a:latin typeface="Inconsolata Medium" panose="020B0609030003000000" pitchFamily="49" charset="77"/>
              </a:rPr>
              <a:t>"The sum is"</a:t>
            </a:r>
            <a:r>
              <a:rPr lang="en-US" sz="2000" b="1" dirty="0">
                <a:latin typeface="Inconsolata Medium" panose="020B0609030003000000" pitchFamily="49" charset="77"/>
              </a:rPr>
              <a:t>, s) </a:t>
            </a:r>
          </a:p>
          <a:p>
            <a:pPr marL="0" indent="0">
              <a:buNone/>
            </a:pPr>
            <a:endParaRPr lang="en-US" sz="2400" b="1" dirty="0">
              <a:solidFill>
                <a:srgbClr val="193FFF"/>
              </a:solidFill>
              <a:latin typeface="LucidaSansTypewriterStd"/>
            </a:endParaRPr>
          </a:p>
          <a:p>
            <a:pPr marL="0" indent="0">
              <a:buNone/>
              <a:defRPr/>
            </a:pPr>
            <a:endParaRPr lang="en-US" dirty="0"/>
          </a:p>
          <a:p>
            <a:pPr marL="0" indent="0">
              <a:buNone/>
              <a:defRPr/>
            </a:pPr>
            <a:endParaRPr lang="en-US" dirty="0">
              <a:latin typeface="Gill Sans MT" panose="020B0502020104020203" pitchFamily="34" charset="77"/>
            </a:endParaRPr>
          </a:p>
        </p:txBody>
      </p:sp>
    </p:spTree>
    <p:extLst>
      <p:ext uri="{BB962C8B-B14F-4D97-AF65-F5344CB8AC3E}">
        <p14:creationId xmlns:p14="http://schemas.microsoft.com/office/powerpoint/2010/main" val="42941431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54496"/>
            <a:ext cx="7053542" cy="683886"/>
          </a:xfrm>
        </p:spPr>
        <p:txBody>
          <a:bodyPr/>
          <a:lstStyle/>
          <a:p>
            <a:r>
              <a:rPr lang="en-US" dirty="0"/>
              <a:t>While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715617"/>
            <a:ext cx="8051725" cy="4865375"/>
          </a:xfrm>
        </p:spPr>
        <p:txBody>
          <a:bodyPr>
            <a:normAutofit/>
          </a:bodyPr>
          <a:lstStyle/>
          <a:p>
            <a:pPr marL="0" indent="0">
              <a:buNone/>
            </a:pPr>
            <a:r>
              <a:rPr lang="en-US" sz="1800" b="1" dirty="0">
                <a:latin typeface="Inconsolata Medium" panose="020B0609030003000000" pitchFamily="49" charset="77"/>
              </a:rPr>
              <a:t>s = 0.0 </a:t>
            </a:r>
          </a:p>
          <a:p>
            <a:pPr marL="0" indent="0">
              <a:buNone/>
            </a:pPr>
            <a:r>
              <a:rPr lang="en-US" sz="1800" b="1" dirty="0">
                <a:latin typeface="Inconsolata Medium" panose="020B0609030003000000" pitchFamily="49" charset="77"/>
              </a:rPr>
              <a:t>data = </a:t>
            </a:r>
            <a:r>
              <a:rPr lang="en-US" sz="1800" b="1" dirty="0">
                <a:solidFill>
                  <a:srgbClr val="990CFF"/>
                </a:solidFill>
                <a:latin typeface="Inconsolata Medium" panose="020B0609030003000000" pitchFamily="49" charset="77"/>
              </a:rPr>
              <a:t>input</a:t>
            </a:r>
            <a:r>
              <a:rPr lang="en-US" sz="1800" b="1" dirty="0">
                <a:latin typeface="Inconsolata Medium" panose="020B0609030003000000" pitchFamily="49" charset="77"/>
              </a:rPr>
              <a:t>(</a:t>
            </a:r>
            <a:r>
              <a:rPr lang="en-US" sz="1800" b="1" dirty="0">
                <a:solidFill>
                  <a:srgbClr val="0CFF00"/>
                </a:solidFill>
                <a:latin typeface="Inconsolata Medium" panose="020B0609030003000000" pitchFamily="49" charset="77"/>
              </a:rPr>
              <a:t>"Enter a number or just enter to quit: "</a:t>
            </a:r>
            <a:r>
              <a:rPr lang="en-US" sz="1800" b="1" dirty="0">
                <a:latin typeface="Inconsolata Medium" panose="020B0609030003000000" pitchFamily="49" charset="77"/>
              </a:rPr>
              <a:t>) </a:t>
            </a:r>
          </a:p>
          <a:p>
            <a:pPr marL="0" indent="0">
              <a:buNone/>
            </a:pPr>
            <a:r>
              <a:rPr lang="en-US" sz="1800" b="1" dirty="0">
                <a:solidFill>
                  <a:srgbClr val="FF4C00"/>
                </a:solidFill>
                <a:latin typeface="Inconsolata Medium" panose="020B0609030003000000" pitchFamily="49" charset="77"/>
              </a:rPr>
              <a:t>while </a:t>
            </a:r>
            <a:r>
              <a:rPr lang="en-US" sz="1800" b="1" dirty="0">
                <a:latin typeface="Inconsolata Medium" panose="020B0609030003000000" pitchFamily="49" charset="77"/>
              </a:rPr>
              <a:t>data != </a:t>
            </a:r>
            <a:r>
              <a:rPr lang="en-US" sz="1800" b="1" dirty="0">
                <a:solidFill>
                  <a:srgbClr val="0CFF00"/>
                </a:solidFill>
                <a:latin typeface="Inconsolata Medium" panose="020B0609030003000000" pitchFamily="49" charset="77"/>
              </a:rPr>
              <a:t>""</a:t>
            </a:r>
            <a:r>
              <a:rPr lang="en-US" sz="1800" b="1" dirty="0">
                <a:latin typeface="Inconsolata Medium" panose="020B0609030003000000" pitchFamily="49" charset="77"/>
              </a:rPr>
              <a:t>: </a:t>
            </a:r>
          </a:p>
          <a:p>
            <a:pPr marL="0" indent="0">
              <a:buNone/>
            </a:pPr>
            <a:r>
              <a:rPr lang="en-US" sz="1800" b="1" dirty="0">
                <a:latin typeface="Inconsolata Medium" panose="020B0609030003000000" pitchFamily="49" charset="77"/>
              </a:rPr>
              <a:t>    number = </a:t>
            </a:r>
            <a:r>
              <a:rPr lang="en-US" sz="1800" b="1" dirty="0">
                <a:solidFill>
                  <a:srgbClr val="990CFF"/>
                </a:solidFill>
                <a:latin typeface="Inconsolata Medium" panose="020B0609030003000000" pitchFamily="49" charset="77"/>
              </a:rPr>
              <a:t>float</a:t>
            </a:r>
            <a:r>
              <a:rPr lang="en-US" sz="1800" b="1" dirty="0">
                <a:latin typeface="Inconsolata Medium" panose="020B0609030003000000" pitchFamily="49" charset="77"/>
              </a:rPr>
              <a:t>(data) </a:t>
            </a:r>
          </a:p>
          <a:p>
            <a:pPr marL="0" indent="0">
              <a:buNone/>
            </a:pPr>
            <a:r>
              <a:rPr lang="en-US" sz="1800" b="1" dirty="0">
                <a:latin typeface="Inconsolata Medium" panose="020B0609030003000000" pitchFamily="49" charset="77"/>
              </a:rPr>
              <a:t>    s += number </a:t>
            </a:r>
          </a:p>
          <a:p>
            <a:pPr marL="0" indent="0">
              <a:buNone/>
            </a:pPr>
            <a:r>
              <a:rPr lang="en-US" sz="1800" b="1" dirty="0">
                <a:latin typeface="Inconsolata Medium" panose="020B0609030003000000" pitchFamily="49" charset="77"/>
              </a:rPr>
              <a:t>    data = </a:t>
            </a:r>
            <a:r>
              <a:rPr lang="en-US" sz="1800" b="1" dirty="0">
                <a:solidFill>
                  <a:srgbClr val="990CFF"/>
                </a:solidFill>
                <a:latin typeface="Inconsolata Medium" panose="020B0609030003000000" pitchFamily="49" charset="77"/>
              </a:rPr>
              <a:t>input</a:t>
            </a:r>
            <a:r>
              <a:rPr lang="en-US" sz="1800" b="1" dirty="0">
                <a:latin typeface="Inconsolata Medium" panose="020B0609030003000000" pitchFamily="49" charset="77"/>
              </a:rPr>
              <a:t>(</a:t>
            </a:r>
            <a:r>
              <a:rPr lang="en-US" sz="1800" b="1" dirty="0">
                <a:solidFill>
                  <a:srgbClr val="0CFF00"/>
                </a:solidFill>
                <a:latin typeface="Inconsolata Medium" panose="020B0609030003000000" pitchFamily="49" charset="77"/>
              </a:rPr>
              <a:t>"Enter a number or just enter to quit: "</a:t>
            </a:r>
            <a:r>
              <a:rPr lang="en-US" sz="1800" b="1" dirty="0">
                <a:latin typeface="Inconsolata Medium" panose="020B0609030003000000" pitchFamily="49" charset="77"/>
              </a:rPr>
              <a:t>)   </a:t>
            </a:r>
          </a:p>
          <a:p>
            <a:pPr marL="0" indent="0">
              <a:buNone/>
            </a:pPr>
            <a:r>
              <a:rPr lang="en-US" sz="1800" b="1" dirty="0">
                <a:latin typeface="Inconsolata Medium" panose="020B0609030003000000" pitchFamily="49" charset="77"/>
              </a:rPr>
              <a:t>print(</a:t>
            </a:r>
            <a:r>
              <a:rPr lang="en-US" sz="1800" b="1" dirty="0">
                <a:solidFill>
                  <a:srgbClr val="0CFF00"/>
                </a:solidFill>
                <a:latin typeface="Inconsolata Medium" panose="020B0609030003000000" pitchFamily="49" charset="77"/>
              </a:rPr>
              <a:t>"The sum is"</a:t>
            </a:r>
            <a:r>
              <a:rPr lang="en-US" sz="1800" b="1" dirty="0">
                <a:latin typeface="Inconsolata Medium" panose="020B0609030003000000" pitchFamily="49" charset="77"/>
              </a:rPr>
              <a:t>, s) </a:t>
            </a:r>
          </a:p>
          <a:p>
            <a:pPr marL="0" indent="0">
              <a:buNone/>
            </a:pPr>
            <a:endParaRPr lang="en-US" sz="1800" b="1" dirty="0">
              <a:solidFill>
                <a:srgbClr val="FF0000"/>
              </a:solidFill>
              <a:latin typeface="LucidaSansTypewriterStd"/>
            </a:endParaRPr>
          </a:p>
          <a:p>
            <a:pPr marL="0" indent="0">
              <a:buNone/>
            </a:pPr>
            <a:r>
              <a:rPr lang="en-US" sz="1800" b="1" dirty="0">
                <a:solidFill>
                  <a:srgbClr val="FF0000"/>
                </a:solidFill>
                <a:latin typeface="LucidaSansTypewriterStd"/>
              </a:rPr>
              <a:t>Sample Run:</a:t>
            </a:r>
          </a:p>
          <a:p>
            <a:pPr marL="0" indent="0">
              <a:buNone/>
            </a:pPr>
            <a:r>
              <a:rPr lang="en-US" sz="1800" b="1" dirty="0">
                <a:solidFill>
                  <a:srgbClr val="193FFF"/>
                </a:solidFill>
                <a:latin typeface="LucidaSansTypewriterStd"/>
              </a:rPr>
              <a:t>Enter a number or just enter to quit: </a:t>
            </a:r>
            <a:r>
              <a:rPr lang="en-US" sz="1800" b="1" dirty="0">
                <a:latin typeface="LucidaSansTypewriterStd"/>
              </a:rPr>
              <a:t>3 </a:t>
            </a:r>
          </a:p>
          <a:p>
            <a:pPr marL="0" indent="0">
              <a:buNone/>
            </a:pPr>
            <a:r>
              <a:rPr lang="en-US" sz="1800" b="1" dirty="0">
                <a:solidFill>
                  <a:srgbClr val="193FFF"/>
                </a:solidFill>
                <a:latin typeface="LucidaSansTypewriterStd"/>
              </a:rPr>
              <a:t>Enter a number or just enter to quit: </a:t>
            </a:r>
            <a:r>
              <a:rPr lang="en-US" sz="1800" b="1" dirty="0">
                <a:latin typeface="LucidaSansTypewriterStd"/>
              </a:rPr>
              <a:t>4 </a:t>
            </a:r>
          </a:p>
          <a:p>
            <a:pPr marL="0" indent="0">
              <a:buNone/>
            </a:pPr>
            <a:r>
              <a:rPr lang="en-US" sz="1800" b="1" dirty="0">
                <a:solidFill>
                  <a:srgbClr val="193FFF"/>
                </a:solidFill>
                <a:latin typeface="LucidaSansTypewriterStd"/>
              </a:rPr>
              <a:t>Enter a number or just enter to quit: </a:t>
            </a:r>
            <a:r>
              <a:rPr lang="en-US" sz="1800" b="1" dirty="0">
                <a:latin typeface="LucidaSansTypewriterStd"/>
              </a:rPr>
              <a:t>5 </a:t>
            </a:r>
          </a:p>
          <a:p>
            <a:pPr marL="0" indent="0">
              <a:buNone/>
            </a:pPr>
            <a:r>
              <a:rPr lang="en-US" sz="1800" b="1" dirty="0">
                <a:solidFill>
                  <a:srgbClr val="193FFF"/>
                </a:solidFill>
                <a:latin typeface="LucidaSansTypewriterStd"/>
              </a:rPr>
              <a:t>Enter a number or just enter to quit: </a:t>
            </a:r>
          </a:p>
          <a:p>
            <a:pPr marL="0" indent="0">
              <a:buNone/>
            </a:pPr>
            <a:r>
              <a:rPr lang="en-US" sz="1800" b="1" dirty="0">
                <a:solidFill>
                  <a:srgbClr val="193FFF"/>
                </a:solidFill>
                <a:latin typeface="LucidaSansTypewriterStd"/>
              </a:rPr>
              <a:t>The sum is 12.0 </a:t>
            </a:r>
            <a:endParaRPr lang="en-US" sz="1800" dirty="0"/>
          </a:p>
          <a:p>
            <a:pPr marL="0" indent="0">
              <a:buNone/>
              <a:defRPr/>
            </a:pPr>
            <a:endParaRPr lang="en-US" dirty="0"/>
          </a:p>
          <a:p>
            <a:pPr marL="0" indent="0">
              <a:buNone/>
              <a:defRPr/>
            </a:pPr>
            <a:endParaRPr lang="en-US" dirty="0">
              <a:latin typeface="Gill Sans MT" panose="020B0502020104020203" pitchFamily="34" charset="77"/>
            </a:endParaRPr>
          </a:p>
        </p:txBody>
      </p:sp>
    </p:spTree>
    <p:extLst>
      <p:ext uri="{BB962C8B-B14F-4D97-AF65-F5344CB8AC3E}">
        <p14:creationId xmlns:p14="http://schemas.microsoft.com/office/powerpoint/2010/main" val="34568404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54496"/>
            <a:ext cx="7053542" cy="683886"/>
          </a:xfrm>
        </p:spPr>
        <p:txBody>
          <a:bodyPr/>
          <a:lstStyle/>
          <a:p>
            <a:r>
              <a:rPr lang="en-US" dirty="0"/>
              <a:t>While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715617"/>
            <a:ext cx="8051725" cy="4865375"/>
          </a:xfrm>
        </p:spPr>
        <p:txBody>
          <a:bodyPr>
            <a:normAutofit/>
          </a:bodyPr>
          <a:lstStyle/>
          <a:p>
            <a:pPr marL="0" indent="0">
              <a:buNone/>
            </a:pPr>
            <a:r>
              <a:rPr lang="en-US" sz="2200" dirty="0">
                <a:latin typeface="Gill Sans MT" panose="020B0502020104020203" pitchFamily="34" charset="77"/>
              </a:rPr>
              <a:t>Alternatively, the previous program can be simplified so that only one input is used. The program uses the </a:t>
            </a:r>
            <a:r>
              <a:rPr lang="en-US" sz="2200" b="1" dirty="0">
                <a:latin typeface="Gill Sans MT" panose="020B0502020104020203" pitchFamily="34" charset="77"/>
              </a:rPr>
              <a:t>break</a:t>
            </a:r>
            <a:r>
              <a:rPr lang="en-US" sz="2200" dirty="0">
                <a:latin typeface="Gill Sans MT" panose="020B0502020104020203" pitchFamily="34" charset="77"/>
              </a:rPr>
              <a:t> statement to exit the loop if the input is an empty string. </a:t>
            </a:r>
            <a:endParaRPr lang="en-US" sz="2000" b="1" dirty="0">
              <a:latin typeface="Inconsolata Medium" panose="020B0609030003000000" pitchFamily="49" charset="77"/>
            </a:endParaRPr>
          </a:p>
          <a:p>
            <a:pPr marL="0" indent="0">
              <a:buNone/>
            </a:pPr>
            <a:endParaRPr lang="en-US" sz="2000" b="1" dirty="0">
              <a:latin typeface="Inconsolata Medium" panose="020B0609030003000000" pitchFamily="49" charset="77"/>
            </a:endParaRPr>
          </a:p>
          <a:p>
            <a:pPr marL="0" indent="0">
              <a:buNone/>
            </a:pPr>
            <a:r>
              <a:rPr lang="en-US" sz="2000" b="1" dirty="0">
                <a:latin typeface="Inconsolata Medium" panose="020B0609030003000000" pitchFamily="49" charset="77"/>
              </a:rPr>
              <a:t>s = 0.0 </a:t>
            </a:r>
          </a:p>
          <a:p>
            <a:pPr marL="0" indent="0">
              <a:buNone/>
            </a:pPr>
            <a:r>
              <a:rPr lang="en-US" sz="2000" b="1" dirty="0">
                <a:solidFill>
                  <a:srgbClr val="FF4C00"/>
                </a:solidFill>
                <a:latin typeface="Inconsolata Medium" panose="020B0609030003000000" pitchFamily="49" charset="77"/>
              </a:rPr>
              <a:t>while True</a:t>
            </a:r>
            <a:r>
              <a:rPr lang="en-US" sz="2000" b="1" dirty="0">
                <a:latin typeface="Inconsolata Medium" panose="020B0609030003000000" pitchFamily="49" charset="77"/>
              </a:rPr>
              <a:t>: </a:t>
            </a:r>
          </a:p>
          <a:p>
            <a:pPr marL="0" indent="0">
              <a:buNone/>
            </a:pPr>
            <a:r>
              <a:rPr lang="en-US" sz="2000" b="1" dirty="0">
                <a:latin typeface="Inconsolata Medium" panose="020B0609030003000000" pitchFamily="49" charset="77"/>
              </a:rPr>
              <a:t>    data = </a:t>
            </a:r>
            <a:r>
              <a:rPr lang="en-US" sz="2000" b="1" dirty="0">
                <a:solidFill>
                  <a:srgbClr val="990CFF"/>
                </a:solidFill>
                <a:latin typeface="Inconsolata Medium" panose="020B0609030003000000" pitchFamily="49" charset="77"/>
              </a:rPr>
              <a:t>input</a:t>
            </a:r>
            <a:r>
              <a:rPr lang="en-US" sz="2000" b="1" dirty="0">
                <a:latin typeface="Inconsolata Medium" panose="020B0609030003000000" pitchFamily="49" charset="77"/>
              </a:rPr>
              <a:t>(</a:t>
            </a:r>
            <a:r>
              <a:rPr lang="en-US" sz="2000" b="1" dirty="0">
                <a:solidFill>
                  <a:srgbClr val="0CFF00"/>
                </a:solidFill>
                <a:latin typeface="Inconsolata Medium" panose="020B0609030003000000" pitchFamily="49" charset="77"/>
              </a:rPr>
              <a:t>"Enter a number or just enter to quit: "</a:t>
            </a:r>
            <a:r>
              <a:rPr lang="en-US" sz="2000" b="1" dirty="0">
                <a:latin typeface="Inconsolata Medium" panose="020B0609030003000000" pitchFamily="49" charset="77"/>
              </a:rPr>
              <a:t>)   </a:t>
            </a:r>
          </a:p>
          <a:p>
            <a:pPr marL="0" indent="0">
              <a:buNone/>
            </a:pPr>
            <a:r>
              <a:rPr lang="en-US" sz="2000" b="1" dirty="0">
                <a:solidFill>
                  <a:srgbClr val="FF4C00"/>
                </a:solidFill>
                <a:latin typeface="Inconsolata Medium" panose="020B0609030003000000" pitchFamily="49" charset="77"/>
              </a:rPr>
              <a:t>    if </a:t>
            </a:r>
            <a:r>
              <a:rPr lang="en-US" sz="2000" b="1" dirty="0">
                <a:latin typeface="Inconsolata Medium" panose="020B0609030003000000" pitchFamily="49" charset="77"/>
              </a:rPr>
              <a:t>data == </a:t>
            </a:r>
            <a:r>
              <a:rPr lang="en-US" sz="2000" b="1" dirty="0">
                <a:solidFill>
                  <a:srgbClr val="0CFF00"/>
                </a:solidFill>
                <a:latin typeface="Inconsolata Medium" panose="020B0609030003000000" pitchFamily="49" charset="77"/>
              </a:rPr>
              <a:t>""</a:t>
            </a:r>
            <a:r>
              <a:rPr lang="en-US" sz="2000" b="1" dirty="0">
                <a:latin typeface="Inconsolata Medium" panose="020B0609030003000000" pitchFamily="49" charset="77"/>
              </a:rPr>
              <a:t>: </a:t>
            </a:r>
          </a:p>
          <a:p>
            <a:pPr marL="0" indent="0">
              <a:buNone/>
            </a:pPr>
            <a:r>
              <a:rPr lang="en-US" sz="2000" b="1" dirty="0">
                <a:solidFill>
                  <a:srgbClr val="FF4C00"/>
                </a:solidFill>
                <a:latin typeface="Inconsolata Medium" panose="020B0609030003000000" pitchFamily="49" charset="77"/>
              </a:rPr>
              <a:t>        break </a:t>
            </a:r>
            <a:endParaRPr lang="en-US" sz="2000" b="1" dirty="0">
              <a:latin typeface="Inconsolata Medium" panose="020B0609030003000000" pitchFamily="49" charset="77"/>
            </a:endParaRPr>
          </a:p>
          <a:p>
            <a:pPr marL="0" indent="0">
              <a:buNone/>
            </a:pPr>
            <a:r>
              <a:rPr lang="en-US" sz="2000" b="1" dirty="0">
                <a:latin typeface="Inconsolata Medium" panose="020B0609030003000000" pitchFamily="49" charset="77"/>
              </a:rPr>
              <a:t>    number = </a:t>
            </a:r>
            <a:r>
              <a:rPr lang="en-US" sz="2000" b="1" dirty="0">
                <a:solidFill>
                  <a:srgbClr val="990CFF"/>
                </a:solidFill>
                <a:latin typeface="Inconsolata Medium" panose="020B0609030003000000" pitchFamily="49" charset="77"/>
              </a:rPr>
              <a:t>float</a:t>
            </a:r>
            <a:r>
              <a:rPr lang="en-US" sz="2000" b="1" dirty="0">
                <a:latin typeface="Inconsolata Medium" panose="020B0609030003000000" pitchFamily="49" charset="77"/>
              </a:rPr>
              <a:t>(data) </a:t>
            </a:r>
          </a:p>
          <a:p>
            <a:pPr marL="0" indent="0">
              <a:buNone/>
            </a:pPr>
            <a:r>
              <a:rPr lang="en-US" sz="2000" b="1" dirty="0">
                <a:latin typeface="Inconsolata Medium" panose="020B0609030003000000" pitchFamily="49" charset="77"/>
              </a:rPr>
              <a:t>    s += number </a:t>
            </a:r>
          </a:p>
          <a:p>
            <a:pPr marL="0" indent="0">
              <a:buNone/>
            </a:pPr>
            <a:r>
              <a:rPr lang="en-US" sz="2000" b="1" dirty="0">
                <a:latin typeface="Inconsolata Medium" panose="020B0609030003000000" pitchFamily="49" charset="77"/>
              </a:rPr>
              <a:t>print(</a:t>
            </a:r>
            <a:r>
              <a:rPr lang="en-US" sz="2000" b="1" dirty="0">
                <a:solidFill>
                  <a:srgbClr val="0CFF00"/>
                </a:solidFill>
                <a:latin typeface="Inconsolata Medium" panose="020B0609030003000000" pitchFamily="49" charset="77"/>
              </a:rPr>
              <a:t>"The sum is"</a:t>
            </a:r>
            <a:r>
              <a:rPr lang="en-US" sz="2000" b="1" dirty="0">
                <a:latin typeface="Inconsolata Medium" panose="020B0609030003000000" pitchFamily="49" charset="77"/>
              </a:rPr>
              <a:t>, s) </a:t>
            </a:r>
          </a:p>
          <a:p>
            <a:pPr marL="0" indent="0">
              <a:buNone/>
              <a:defRPr/>
            </a:pPr>
            <a:endParaRPr lang="en-US" dirty="0"/>
          </a:p>
          <a:p>
            <a:pPr marL="0" indent="0">
              <a:buNone/>
              <a:defRPr/>
            </a:pPr>
            <a:endParaRPr lang="en-US" dirty="0">
              <a:latin typeface="Gill Sans MT" panose="020B0502020104020203" pitchFamily="34" charset="77"/>
            </a:endParaRPr>
          </a:p>
        </p:txBody>
      </p:sp>
    </p:spTree>
    <p:extLst>
      <p:ext uri="{BB962C8B-B14F-4D97-AF65-F5344CB8AC3E}">
        <p14:creationId xmlns:p14="http://schemas.microsoft.com/office/powerpoint/2010/main" val="10620758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0"/>
            <a:ext cx="7053542" cy="683886"/>
          </a:xfrm>
        </p:spPr>
        <p:txBody>
          <a:bodyPr/>
          <a:lstStyle/>
          <a:p>
            <a:r>
              <a:rPr lang="en-US" dirty="0"/>
              <a:t>Random Numbers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530087"/>
            <a:ext cx="8051725" cy="5088835"/>
          </a:xfrm>
        </p:spPr>
        <p:txBody>
          <a:bodyPr>
            <a:normAutofit/>
          </a:bodyPr>
          <a:lstStyle/>
          <a:p>
            <a:pPr marL="0" indent="0">
              <a:buNone/>
            </a:pPr>
            <a:r>
              <a:rPr lang="en-US" sz="2000" dirty="0">
                <a:latin typeface="Gill Sans MT" panose="020B0502020104020203" pitchFamily="34" charset="77"/>
              </a:rPr>
              <a:t>In some situation, we like to be able to simulate randomness. For example, we might toss a coin or roll a die. </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The Python's random module contains many functions to do this. The function </a:t>
            </a:r>
            <a:r>
              <a:rPr lang="en-US" sz="2000" b="1" dirty="0" err="1">
                <a:latin typeface="Gill Sans MT" panose="020B0502020104020203" pitchFamily="34" charset="77"/>
              </a:rPr>
              <a:t>randrange</a:t>
            </a:r>
            <a:r>
              <a:rPr lang="en-US" sz="2000" b="1" dirty="0">
                <a:latin typeface="Gill Sans MT" panose="020B0502020104020203" pitchFamily="34" charset="77"/>
              </a:rPr>
              <a:t>()</a:t>
            </a:r>
            <a:r>
              <a:rPr lang="en-US" sz="2000" dirty="0">
                <a:latin typeface="Gill Sans MT" panose="020B0502020104020203" pitchFamily="34" charset="77"/>
              </a:rPr>
              <a:t> is easy to use since it is similar to the </a:t>
            </a:r>
            <a:r>
              <a:rPr lang="en-US" sz="2000" b="1" dirty="0">
                <a:latin typeface="Gill Sans MT" panose="020B0502020104020203" pitchFamily="34" charset="77"/>
              </a:rPr>
              <a:t>range() </a:t>
            </a:r>
            <a:r>
              <a:rPr lang="en-US" sz="2000" dirty="0">
                <a:latin typeface="Gill Sans MT" panose="020B0502020104020203" pitchFamily="34" charset="77"/>
              </a:rPr>
              <a:t>function we used in for loops. </a:t>
            </a:r>
          </a:p>
          <a:p>
            <a:pPr marL="0" indent="0">
              <a:buNone/>
            </a:pPr>
            <a:r>
              <a:rPr lang="en-US" sz="2000" b="1" dirty="0" err="1">
                <a:latin typeface="Gill Sans MT" panose="020B0502020104020203" pitchFamily="34" charset="77"/>
              </a:rPr>
              <a:t>randrange</a:t>
            </a:r>
            <a:r>
              <a:rPr lang="en-US" sz="2000" b="1" dirty="0">
                <a:latin typeface="Gill Sans MT" panose="020B0502020104020203" pitchFamily="34" charset="77"/>
              </a:rPr>
              <a:t>(start, stop, step) </a:t>
            </a:r>
            <a:r>
              <a:rPr lang="en-US" sz="2000" dirty="0">
                <a:latin typeface="Gill Sans MT" panose="020B0502020104020203" pitchFamily="34" charset="77"/>
              </a:rPr>
              <a:t>generates a random integer beginning with start(including) and ending with stop(not including) with step. </a:t>
            </a:r>
          </a:p>
          <a:p>
            <a:pPr marL="0" indent="0">
              <a:buNone/>
            </a:pPr>
            <a:endParaRPr lang="en-US" sz="2000" b="1" dirty="0">
              <a:latin typeface="Inconsolata Medium" panose="020B0609030003000000" pitchFamily="49" charset="77"/>
            </a:endParaRPr>
          </a:p>
          <a:p>
            <a:pPr marL="0" indent="0">
              <a:buNone/>
            </a:pPr>
            <a:r>
              <a:rPr lang="en-US" b="1" dirty="0">
                <a:solidFill>
                  <a:srgbClr val="34A327"/>
                </a:solidFill>
                <a:latin typeface="Inconsolata Medium" panose="020B0609030003000000" pitchFamily="49" charset="77"/>
              </a:rPr>
              <a:t>for</a:t>
            </a:r>
            <a:r>
              <a:rPr lang="en-US" b="1" dirty="0">
                <a:solidFill>
                  <a:srgbClr val="000000"/>
                </a:solidFill>
                <a:latin typeface="Inconsolata Medium" panose="020B0609030003000000" pitchFamily="49" charset="77"/>
              </a:rPr>
              <a:t> </a:t>
            </a:r>
            <a:r>
              <a:rPr lang="en-US" b="1" dirty="0" err="1">
                <a:solidFill>
                  <a:srgbClr val="000000"/>
                </a:solidFill>
                <a:latin typeface="Inconsolata Medium" panose="020B0609030003000000" pitchFamily="49" charset="77"/>
              </a:rPr>
              <a:t>i</a:t>
            </a:r>
            <a:r>
              <a:rPr lang="en-US" b="1" dirty="0">
                <a:solidFill>
                  <a:srgbClr val="000000"/>
                </a:solidFill>
                <a:latin typeface="Inconsolata Medium" panose="020B0609030003000000" pitchFamily="49" charset="77"/>
              </a:rPr>
              <a:t> </a:t>
            </a:r>
            <a:r>
              <a:rPr lang="en-US" b="1" dirty="0">
                <a:solidFill>
                  <a:srgbClr val="D03BFF"/>
                </a:solidFill>
                <a:latin typeface="Inconsolata Medium" panose="020B0609030003000000" pitchFamily="49" charset="77"/>
              </a:rPr>
              <a:t>in</a:t>
            </a:r>
            <a:r>
              <a:rPr lang="en-US" b="1" dirty="0">
                <a:solidFill>
                  <a:srgbClr val="000000"/>
                </a:solidFill>
                <a:latin typeface="Inconsolata Medium" panose="020B0609030003000000" pitchFamily="49" charset="77"/>
              </a:rPr>
              <a:t> </a:t>
            </a:r>
            <a:r>
              <a:rPr lang="en-US" b="1" dirty="0">
                <a:solidFill>
                  <a:srgbClr val="34A327"/>
                </a:solidFill>
                <a:latin typeface="Inconsolata Medium" panose="020B0609030003000000" pitchFamily="49" charset="77"/>
              </a:rPr>
              <a:t>range</a:t>
            </a:r>
            <a:r>
              <a:rPr lang="en-US" b="1" dirty="0">
                <a:solidFill>
                  <a:srgbClr val="000000"/>
                </a:solidFill>
                <a:latin typeface="Inconsolata Medium" panose="020B0609030003000000" pitchFamily="49" charset="77"/>
              </a:rPr>
              <a:t>(</a:t>
            </a:r>
            <a:r>
              <a:rPr lang="en-US" b="1" dirty="0">
                <a:solidFill>
                  <a:srgbClr val="34A327"/>
                </a:solidFill>
                <a:latin typeface="Inconsolata Medium" panose="020B0609030003000000" pitchFamily="49" charset="77"/>
              </a:rPr>
              <a:t>10</a:t>
            </a:r>
            <a:r>
              <a:rPr lang="en-US" b="1" dirty="0">
                <a:solidFill>
                  <a:srgbClr val="000000"/>
                </a:solidFill>
                <a:latin typeface="Inconsolata Medium" panose="020B0609030003000000" pitchFamily="49" charset="77"/>
              </a:rPr>
              <a:t>): </a:t>
            </a:r>
            <a:endParaRPr lang="en-US" b="1" dirty="0">
              <a:solidFill>
                <a:srgbClr val="34A327"/>
              </a:solidFill>
              <a:latin typeface="Inconsolata Medium" panose="020B0609030003000000" pitchFamily="49" charset="77"/>
            </a:endParaRPr>
          </a:p>
          <a:p>
            <a:pPr marL="0" indent="0">
              <a:buNone/>
            </a:pPr>
            <a:r>
              <a:rPr lang="en-US" b="1" dirty="0">
                <a:solidFill>
                  <a:srgbClr val="34A327"/>
                </a:solidFill>
                <a:latin typeface="Inconsolata Medium" panose="020B0609030003000000" pitchFamily="49" charset="77"/>
              </a:rPr>
              <a:t>    </a:t>
            </a:r>
            <a:r>
              <a:rPr lang="en-US" b="1" dirty="0">
                <a:solidFill>
                  <a:srgbClr val="000000"/>
                </a:solidFill>
                <a:latin typeface="Inconsolata Medium" panose="020B0609030003000000" pitchFamily="49" charset="77"/>
              </a:rPr>
              <a:t>num = </a:t>
            </a:r>
            <a:r>
              <a:rPr lang="en-US" b="1" dirty="0" err="1">
                <a:solidFill>
                  <a:srgbClr val="000000"/>
                </a:solidFill>
                <a:latin typeface="Inconsolata Medium" panose="020B0609030003000000" pitchFamily="49" charset="77"/>
              </a:rPr>
              <a:t>random.randrange</a:t>
            </a:r>
            <a:r>
              <a:rPr lang="en-US" b="1" dirty="0">
                <a:solidFill>
                  <a:srgbClr val="000000"/>
                </a:solidFill>
                <a:latin typeface="Inconsolata Medium" panose="020B0609030003000000" pitchFamily="49" charset="77"/>
              </a:rPr>
              <a:t>(</a:t>
            </a:r>
            <a:r>
              <a:rPr lang="en-US" b="1" dirty="0">
                <a:solidFill>
                  <a:srgbClr val="34A327"/>
                </a:solidFill>
                <a:latin typeface="Inconsolata Medium" panose="020B0609030003000000" pitchFamily="49" charset="77"/>
              </a:rPr>
              <a:t>1</a:t>
            </a:r>
            <a:r>
              <a:rPr lang="en-US" b="1" dirty="0">
                <a:solidFill>
                  <a:srgbClr val="000000"/>
                </a:solidFill>
                <a:latin typeface="Inconsolata Medium" panose="020B0609030003000000" pitchFamily="49" charset="77"/>
              </a:rPr>
              <a:t>, </a:t>
            </a:r>
            <a:r>
              <a:rPr lang="en-US" b="1" dirty="0">
                <a:solidFill>
                  <a:srgbClr val="34A327"/>
                </a:solidFill>
                <a:latin typeface="Inconsolata Medium" panose="020B0609030003000000" pitchFamily="49" charset="77"/>
              </a:rPr>
              <a:t>5</a:t>
            </a:r>
            <a:r>
              <a:rPr lang="en-US" b="1" dirty="0">
                <a:solidFill>
                  <a:srgbClr val="000000"/>
                </a:solidFill>
                <a:latin typeface="Inconsolata Medium" panose="020B0609030003000000" pitchFamily="49" charset="77"/>
              </a:rPr>
              <a:t>) </a:t>
            </a:r>
          </a:p>
          <a:p>
            <a:pPr marL="0" indent="0">
              <a:buNone/>
            </a:pPr>
            <a:r>
              <a:rPr lang="en-US" b="1" dirty="0">
                <a:solidFill>
                  <a:srgbClr val="34A327"/>
                </a:solidFill>
                <a:latin typeface="Inconsolata Medium" panose="020B0609030003000000" pitchFamily="49" charset="77"/>
              </a:rPr>
              <a:t>    print</a:t>
            </a:r>
            <a:r>
              <a:rPr lang="en-US" b="1" dirty="0">
                <a:solidFill>
                  <a:srgbClr val="000000"/>
                </a:solidFill>
                <a:latin typeface="Inconsolata Medium" panose="020B0609030003000000" pitchFamily="49" charset="77"/>
              </a:rPr>
              <a:t>(num, end=</a:t>
            </a:r>
            <a:r>
              <a:rPr lang="en-US" b="1" dirty="0">
                <a:solidFill>
                  <a:srgbClr val="CD7923"/>
                </a:solidFill>
                <a:latin typeface="Inconsolata Medium" panose="020B0609030003000000" pitchFamily="49" charset="77"/>
              </a:rPr>
              <a:t>" "</a:t>
            </a:r>
            <a:r>
              <a:rPr lang="en-US" b="1" dirty="0">
                <a:solidFill>
                  <a:srgbClr val="000000"/>
                </a:solidFill>
                <a:latin typeface="Inconsolata Medium" panose="020B0609030003000000" pitchFamily="49" charset="77"/>
              </a:rPr>
              <a:t>) </a:t>
            </a:r>
          </a:p>
          <a:p>
            <a:pPr marL="0" indent="0">
              <a:buNone/>
              <a:defRPr/>
            </a:pPr>
            <a:r>
              <a:rPr lang="en-US" b="1" dirty="0"/>
              <a:t>Output:</a:t>
            </a:r>
          </a:p>
          <a:p>
            <a:pPr marL="0" indent="0">
              <a:buNone/>
              <a:defRPr/>
            </a:pPr>
            <a:r>
              <a:rPr lang="en-US" dirty="0"/>
              <a:t>3 3 3 2 1 3 2 2 3 4 </a:t>
            </a:r>
          </a:p>
          <a:p>
            <a:pPr marL="0" indent="0">
              <a:buNone/>
              <a:defRPr/>
            </a:pPr>
            <a:endParaRPr lang="en-US" dirty="0">
              <a:latin typeface="Gill Sans MT" panose="020B0502020104020203" pitchFamily="34" charset="77"/>
            </a:endParaRPr>
          </a:p>
        </p:txBody>
      </p:sp>
    </p:spTree>
    <p:extLst>
      <p:ext uri="{BB962C8B-B14F-4D97-AF65-F5344CB8AC3E}">
        <p14:creationId xmlns:p14="http://schemas.microsoft.com/office/powerpoint/2010/main" val="1310010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For Loops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292919"/>
          </a:xfrm>
        </p:spPr>
        <p:txBody>
          <a:bodyPr>
            <a:normAutofit/>
          </a:bodyPr>
          <a:lstStyle/>
          <a:p>
            <a:pPr marL="0" indent="0">
              <a:buNone/>
            </a:pPr>
            <a:r>
              <a:rPr lang="en-US" dirty="0">
                <a:latin typeface="Gill Sans MT" panose="020B0502020104020203" pitchFamily="34" charset="77"/>
              </a:rPr>
              <a:t>In general, a loop allows a sequence of instructions to execute repeatedly until some condition is met. </a:t>
            </a:r>
          </a:p>
          <a:p>
            <a:pPr marL="0" indent="0">
              <a:buNone/>
            </a:pPr>
            <a:endParaRPr lang="en-US" dirty="0">
              <a:latin typeface="Gill Sans MT" panose="020B0502020104020203" pitchFamily="34" charset="77"/>
            </a:endParaRPr>
          </a:p>
          <a:p>
            <a:pPr marL="0" indent="0">
              <a:buNone/>
            </a:pPr>
            <a:r>
              <a:rPr lang="en-US" dirty="0">
                <a:latin typeface="Gill Sans MT" panose="020B0502020104020203" pitchFamily="34" charset="77"/>
              </a:rPr>
              <a:t>Python’s </a:t>
            </a:r>
            <a:r>
              <a:rPr lang="en-US" i="1" dirty="0">
                <a:latin typeface="Gill Sans MT" panose="020B0502020104020203" pitchFamily="34" charset="77"/>
              </a:rPr>
              <a:t>for</a:t>
            </a:r>
            <a:r>
              <a:rPr lang="en-US" dirty="0">
                <a:latin typeface="Gill Sans MT" panose="020B0502020104020203" pitchFamily="34" charset="77"/>
              </a:rPr>
              <a:t> loop iterates over items of a sequence(e.g. a list, string or tuple) and process them with some code. </a:t>
            </a:r>
          </a:p>
          <a:p>
            <a:pPr marL="0" indent="0">
              <a:buNone/>
            </a:pPr>
            <a:r>
              <a:rPr lang="en-US" b="1" dirty="0">
                <a:solidFill>
                  <a:srgbClr val="006699"/>
                </a:solidFill>
                <a:latin typeface="Inconsolata Medium" panose="020B0609030003000000" pitchFamily="49" charset="77"/>
              </a:rPr>
              <a:t>for </a:t>
            </a:r>
            <a:r>
              <a:rPr lang="en-US" b="1" dirty="0">
                <a:solidFill>
                  <a:srgbClr val="000087"/>
                </a:solidFill>
                <a:latin typeface="Inconsolata Medium" panose="020B0609030003000000" pitchFamily="49" charset="77"/>
              </a:rPr>
              <a:t>x </a:t>
            </a:r>
            <a:r>
              <a:rPr lang="en-US" b="1" dirty="0">
                <a:latin typeface="Inconsolata Medium" panose="020B0609030003000000" pitchFamily="49" charset="77"/>
              </a:rPr>
              <a:t>in</a:t>
            </a:r>
            <a:r>
              <a:rPr lang="en-US" b="1" dirty="0">
                <a:solidFill>
                  <a:srgbClr val="000087"/>
                </a:solidFill>
                <a:latin typeface="Inconsolata Medium" panose="020B0609030003000000" pitchFamily="49" charset="77"/>
              </a:rPr>
              <a:t> sequence</a:t>
            </a:r>
            <a:r>
              <a:rPr lang="en-US" b="1" dirty="0">
                <a:latin typeface="Inconsolata Medium" panose="020B0609030003000000" pitchFamily="49" charset="77"/>
              </a:rPr>
              <a:t>:</a:t>
            </a:r>
            <a:br>
              <a:rPr lang="en-US" b="1" dirty="0">
                <a:latin typeface="Inconsolata Medium" panose="020B0609030003000000" pitchFamily="49" charset="77"/>
              </a:rPr>
            </a:br>
            <a:r>
              <a:rPr lang="en-US" b="1" dirty="0">
                <a:latin typeface="Inconsolata Medium" panose="020B0609030003000000" pitchFamily="49" charset="77"/>
              </a:rPr>
              <a:t>	</a:t>
            </a:r>
            <a:r>
              <a:rPr lang="en-US" b="1" dirty="0">
                <a:solidFill>
                  <a:srgbClr val="006699"/>
                </a:solidFill>
                <a:latin typeface="Inconsolata Medium" panose="020B0609030003000000" pitchFamily="49" charset="77"/>
              </a:rPr>
              <a:t>block</a:t>
            </a:r>
            <a:r>
              <a:rPr lang="en-US" b="1" dirty="0">
                <a:latin typeface="Inconsolata Medium" panose="020B0609030003000000" pitchFamily="49" charset="77"/>
              </a:rPr>
              <a:t> </a:t>
            </a:r>
          </a:p>
          <a:p>
            <a:pPr marL="0" indent="0">
              <a:buNone/>
            </a:pPr>
            <a:endParaRPr lang="en-US" dirty="0">
              <a:latin typeface="Gill Sans MT" panose="020B0502020104020203" pitchFamily="34" charset="77"/>
            </a:endParaRPr>
          </a:p>
          <a:p>
            <a:pPr marL="0" indent="0">
              <a:buNone/>
            </a:pPr>
            <a:r>
              <a:rPr lang="en-US" sz="2000" b="1" dirty="0">
                <a:solidFill>
                  <a:srgbClr val="000087"/>
                </a:solidFill>
                <a:latin typeface="Inconsolata Medium" panose="020B0609030003000000" pitchFamily="49" charset="77"/>
              </a:rPr>
              <a:t>In</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1</a:t>
            </a:r>
            <a:r>
              <a:rPr lang="en-US" sz="2000" b="1" dirty="0">
                <a:latin typeface="Inconsolata Medium" panose="020B0609030003000000" pitchFamily="49" charset="77"/>
              </a:rPr>
              <a:t>]:  </a:t>
            </a:r>
            <a:r>
              <a:rPr lang="en-US" sz="2000" b="1" dirty="0">
                <a:solidFill>
                  <a:srgbClr val="006699"/>
                </a:solidFill>
                <a:latin typeface="Inconsolata Medium" panose="020B0609030003000000" pitchFamily="49" charset="77"/>
              </a:rPr>
              <a:t>for </a:t>
            </a:r>
            <a:r>
              <a:rPr lang="en-US" sz="2000" b="1" dirty="0">
                <a:solidFill>
                  <a:srgbClr val="000087"/>
                </a:solidFill>
                <a:latin typeface="Inconsolata Medium" panose="020B0609030003000000" pitchFamily="49" charset="77"/>
              </a:rPr>
              <a:t>x </a:t>
            </a:r>
            <a:r>
              <a:rPr lang="en-US" sz="2000" b="1" dirty="0">
                <a:latin typeface="Inconsolata Medium" panose="020B0609030003000000" pitchFamily="49" charset="77"/>
              </a:rPr>
              <a:t>in [</a:t>
            </a:r>
            <a:r>
              <a:rPr lang="en-US" sz="2000" b="1" dirty="0">
                <a:solidFill>
                  <a:srgbClr val="FF6600"/>
                </a:solidFill>
                <a:latin typeface="Inconsolata Medium" panose="020B0609030003000000" pitchFamily="49" charset="77"/>
              </a:rPr>
              <a:t>2</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3</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5</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7</a:t>
            </a:r>
            <a:r>
              <a:rPr lang="en-US" sz="2000" b="1" dirty="0">
                <a:latin typeface="Inconsolata Medium" panose="020B0609030003000000" pitchFamily="49" charset="77"/>
              </a:rPr>
              <a:t>]:</a:t>
            </a:r>
            <a:br>
              <a:rPr lang="en-US" sz="2000" b="1" dirty="0">
                <a:latin typeface="Inconsolata Medium" panose="020B0609030003000000" pitchFamily="49" charset="77"/>
              </a:rPr>
            </a:br>
            <a:r>
              <a:rPr lang="en-US" sz="2000" b="1" dirty="0">
                <a:latin typeface="Inconsolata Medium" panose="020B0609030003000000" pitchFamily="49" charset="77"/>
              </a:rPr>
              <a:t>		</a:t>
            </a:r>
            <a:r>
              <a:rPr lang="en-US" sz="2000" b="1" dirty="0">
                <a:solidFill>
                  <a:srgbClr val="006699"/>
                </a:solidFill>
                <a:latin typeface="Inconsolata Medium" panose="020B0609030003000000" pitchFamily="49" charset="77"/>
              </a:rPr>
              <a:t>print</a:t>
            </a:r>
            <a:r>
              <a:rPr lang="en-US" sz="2000" b="1" dirty="0">
                <a:latin typeface="Inconsolata Medium" panose="020B0609030003000000" pitchFamily="49" charset="77"/>
              </a:rPr>
              <a:t>(</a:t>
            </a:r>
            <a:r>
              <a:rPr lang="en-US" sz="2000" b="1" dirty="0">
                <a:solidFill>
                  <a:srgbClr val="000087"/>
                </a:solidFill>
                <a:latin typeface="Inconsolata Medium" panose="020B0609030003000000" pitchFamily="49" charset="77"/>
              </a:rPr>
              <a:t>x</a:t>
            </a:r>
            <a:r>
              <a:rPr lang="en-US" sz="2000" b="1" dirty="0">
                <a:latin typeface="Inconsolata Medium" panose="020B0609030003000000" pitchFamily="49" charset="77"/>
              </a:rPr>
              <a:t>, </a:t>
            </a:r>
            <a:r>
              <a:rPr lang="en-US" sz="2000" b="1" dirty="0">
                <a:solidFill>
                  <a:srgbClr val="000087"/>
                </a:solidFill>
                <a:latin typeface="Inconsolata Medium" panose="020B0609030003000000" pitchFamily="49" charset="77"/>
              </a:rPr>
              <a:t>end</a:t>
            </a:r>
            <a:r>
              <a:rPr lang="en-US" sz="2000" b="1" dirty="0">
                <a:solidFill>
                  <a:srgbClr val="545454"/>
                </a:solidFill>
                <a:latin typeface="Inconsolata Medium" panose="020B0609030003000000" pitchFamily="49" charset="77"/>
              </a:rPr>
              <a:t>=</a:t>
            </a:r>
            <a:r>
              <a:rPr lang="en-US" sz="2000" b="1" dirty="0">
                <a:solidFill>
                  <a:srgbClr val="CC3300"/>
                </a:solidFill>
                <a:latin typeface="Inconsolata Medium" panose="020B0609030003000000" pitchFamily="49" charset="77"/>
              </a:rPr>
              <a:t>“ ”</a:t>
            </a:r>
            <a:r>
              <a:rPr lang="en-US" sz="2000" b="1" dirty="0">
                <a:latin typeface="Inconsolata Medium" panose="020B0609030003000000" pitchFamily="49" charset="77"/>
              </a:rPr>
              <a:t>)    </a:t>
            </a:r>
            <a:r>
              <a:rPr lang="en-US" sz="2000" b="1" i="1" dirty="0">
                <a:solidFill>
                  <a:srgbClr val="33566B"/>
                </a:solidFill>
                <a:latin typeface="Inconsolata Medium" panose="020B0609030003000000" pitchFamily="49" charset="77"/>
              </a:rPr>
              <a:t># print all on same line </a:t>
            </a:r>
            <a:endParaRPr lang="en-US" sz="2000" b="1" dirty="0">
              <a:latin typeface="Inconsolata Medium" panose="020B0609030003000000" pitchFamily="49" charset="77"/>
            </a:endParaRPr>
          </a:p>
          <a:p>
            <a:pPr marL="0" indent="0">
              <a:buNone/>
            </a:pPr>
            <a:endParaRPr lang="en-US" dirty="0">
              <a:latin typeface="UbuntuMono"/>
            </a:endParaRPr>
          </a:p>
          <a:p>
            <a:pPr marL="0" indent="0">
              <a:buNone/>
            </a:pPr>
            <a:r>
              <a:rPr lang="en-US" dirty="0">
                <a:latin typeface="UbuntuMono"/>
              </a:rPr>
              <a:t>2 3 5 7 </a:t>
            </a:r>
            <a:endParaRPr lang="en-US" dirty="0"/>
          </a:p>
          <a:p>
            <a:pPr marL="0" indent="0">
              <a:buNone/>
            </a:pPr>
            <a:endParaRPr lang="en-US" sz="2100" dirty="0">
              <a:solidFill>
                <a:srgbClr val="000087"/>
              </a:solidFill>
              <a:latin typeface="Gill Sans MT" panose="020B0502020104020203" pitchFamily="34" charset="77"/>
            </a:endParaRPr>
          </a:p>
        </p:txBody>
      </p:sp>
      <p:sp>
        <p:nvSpPr>
          <p:cNvPr id="3" name="TextBox 2">
            <a:extLst>
              <a:ext uri="{FF2B5EF4-FFF2-40B4-BE49-F238E27FC236}">
                <a16:creationId xmlns:a16="http://schemas.microsoft.com/office/drawing/2014/main" id="{53AD888D-2F6F-BB43-86CA-1A3B376061A2}"/>
              </a:ext>
            </a:extLst>
          </p:cNvPr>
          <p:cNvSpPr txBox="1"/>
          <p:nvPr/>
        </p:nvSpPr>
        <p:spPr>
          <a:xfrm>
            <a:off x="3915263" y="3434532"/>
            <a:ext cx="4744889" cy="400110"/>
          </a:xfrm>
          <a:prstGeom prst="rect">
            <a:avLst/>
          </a:prstGeom>
          <a:noFill/>
        </p:spPr>
        <p:txBody>
          <a:bodyPr wrap="none" rtlCol="0">
            <a:spAutoFit/>
          </a:bodyPr>
          <a:lstStyle/>
          <a:p>
            <a:r>
              <a:rPr lang="en-US" sz="2000" dirty="0">
                <a:solidFill>
                  <a:srgbClr val="FF0000"/>
                </a:solidFill>
              </a:rPr>
              <a:t>This is a list. More on lists in a later lecture. </a:t>
            </a:r>
          </a:p>
        </p:txBody>
      </p:sp>
      <p:cxnSp>
        <p:nvCxnSpPr>
          <p:cNvPr id="5" name="Straight Arrow Connector 4">
            <a:extLst>
              <a:ext uri="{FF2B5EF4-FFF2-40B4-BE49-F238E27FC236}">
                <a16:creationId xmlns:a16="http://schemas.microsoft.com/office/drawing/2014/main" id="{0FA56ED4-EC25-B14C-B73E-DC4E17ADBF86}"/>
              </a:ext>
            </a:extLst>
          </p:cNvPr>
          <p:cNvCxnSpPr>
            <a:cxnSpLocks/>
          </p:cNvCxnSpPr>
          <p:nvPr/>
        </p:nvCxnSpPr>
        <p:spPr>
          <a:xfrm flipH="1">
            <a:off x="3790684" y="3768132"/>
            <a:ext cx="520059" cy="30145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6941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0"/>
            <a:ext cx="7053542" cy="683886"/>
          </a:xfrm>
        </p:spPr>
        <p:txBody>
          <a:bodyPr/>
          <a:lstStyle/>
          <a:p>
            <a:r>
              <a:rPr lang="en-US" dirty="0"/>
              <a:t>Guessing Game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808383"/>
            <a:ext cx="8051725" cy="4810539"/>
          </a:xfrm>
        </p:spPr>
        <p:txBody>
          <a:bodyPr>
            <a:normAutofit/>
          </a:bodyPr>
          <a:lstStyle/>
          <a:p>
            <a:pPr marL="0" indent="0">
              <a:buNone/>
            </a:pPr>
            <a:r>
              <a:rPr lang="en-US" dirty="0"/>
              <a:t>Let's write a simple guessing game. </a:t>
            </a:r>
          </a:p>
          <a:p>
            <a:pPr marL="0" indent="0">
              <a:buNone/>
            </a:pPr>
            <a:endParaRPr lang="en-US" dirty="0"/>
          </a:p>
          <a:p>
            <a:pPr marL="0" indent="0">
              <a:buNone/>
            </a:pPr>
            <a:r>
              <a:rPr lang="en-US" dirty="0"/>
              <a:t>The computer randomly generate a number in some given range. On each pass through the loop, the user enters a number to attempt to guess the number selected by the computer. </a:t>
            </a:r>
          </a:p>
          <a:p>
            <a:pPr marL="0" indent="0">
              <a:buNone/>
            </a:pPr>
            <a:endParaRPr lang="en-US" dirty="0"/>
          </a:p>
          <a:p>
            <a:pPr marL="0" indent="0">
              <a:buNone/>
            </a:pPr>
            <a:r>
              <a:rPr lang="en-US" dirty="0"/>
              <a:t>The program responds by saying “You’ve got it,” “Too large, try again,” or “Too small, try again.” When the user finally guesses the correct number, the program congratulates him and tells him the total number of guesses. </a:t>
            </a:r>
            <a:endParaRPr lang="en-US" sz="2000" b="1" dirty="0">
              <a:latin typeface="Inconsolata Medium" panose="020B0609030003000000" pitchFamily="49" charset="77"/>
            </a:endParaRPr>
          </a:p>
        </p:txBody>
      </p:sp>
    </p:spTree>
    <p:extLst>
      <p:ext uri="{BB962C8B-B14F-4D97-AF65-F5344CB8AC3E}">
        <p14:creationId xmlns:p14="http://schemas.microsoft.com/office/powerpoint/2010/main" val="33143729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0"/>
            <a:ext cx="7053542" cy="683886"/>
          </a:xfrm>
        </p:spPr>
        <p:txBody>
          <a:bodyPr/>
          <a:lstStyle/>
          <a:p>
            <a:r>
              <a:rPr lang="en-US" dirty="0"/>
              <a:t>Guessing Game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516835"/>
            <a:ext cx="8051725" cy="5102087"/>
          </a:xfrm>
        </p:spPr>
        <p:txBody>
          <a:bodyPr>
            <a:noAutofit/>
          </a:bodyPr>
          <a:lstStyle/>
          <a:p>
            <a:pPr marL="0" indent="0">
              <a:buNone/>
            </a:pPr>
            <a:r>
              <a:rPr lang="en-US" sz="1700" b="1" dirty="0">
                <a:solidFill>
                  <a:srgbClr val="FF4C00"/>
                </a:solidFill>
                <a:latin typeface="Inconsolata Medium" panose="020B0609030003000000" pitchFamily="49" charset="77"/>
              </a:rPr>
              <a:t>import </a:t>
            </a:r>
            <a:r>
              <a:rPr lang="en-US" sz="1700" b="1" dirty="0">
                <a:latin typeface="Inconsolata Medium" panose="020B0609030003000000" pitchFamily="49" charset="77"/>
              </a:rPr>
              <a:t>random </a:t>
            </a:r>
          </a:p>
          <a:p>
            <a:pPr marL="0" indent="0">
              <a:buNone/>
            </a:pPr>
            <a:r>
              <a:rPr lang="en-US" sz="1700" b="1" dirty="0">
                <a:latin typeface="Inconsolata Medium" panose="020B0609030003000000" pitchFamily="49" charset="77"/>
              </a:rPr>
              <a:t>smaller = </a:t>
            </a:r>
            <a:r>
              <a:rPr lang="en-US" sz="1700" b="1" dirty="0">
                <a:solidFill>
                  <a:srgbClr val="990CFF"/>
                </a:solidFill>
                <a:latin typeface="Inconsolata Medium" panose="020B0609030003000000" pitchFamily="49" charset="77"/>
              </a:rPr>
              <a:t>int</a:t>
            </a:r>
            <a:r>
              <a:rPr lang="en-US" sz="1700" b="1" dirty="0">
                <a:latin typeface="Inconsolata Medium" panose="020B0609030003000000" pitchFamily="49" charset="77"/>
              </a:rPr>
              <a:t>(</a:t>
            </a:r>
            <a:r>
              <a:rPr lang="en-US" sz="1700" b="1" dirty="0">
                <a:solidFill>
                  <a:srgbClr val="990CFF"/>
                </a:solidFill>
                <a:latin typeface="Inconsolata Medium" panose="020B0609030003000000" pitchFamily="49" charset="77"/>
              </a:rPr>
              <a:t>input</a:t>
            </a:r>
            <a:r>
              <a:rPr lang="en-US" sz="1700" b="1" dirty="0">
                <a:latin typeface="Inconsolata Medium" panose="020B0609030003000000" pitchFamily="49" charset="77"/>
              </a:rPr>
              <a:t>(</a:t>
            </a:r>
            <a:r>
              <a:rPr lang="en-US" sz="1700" b="1" dirty="0">
                <a:solidFill>
                  <a:srgbClr val="0CFF00"/>
                </a:solidFill>
                <a:latin typeface="Inconsolata Medium" panose="020B0609030003000000" pitchFamily="49" charset="77"/>
              </a:rPr>
              <a:t>"Enter the smaller number: "</a:t>
            </a:r>
            <a:r>
              <a:rPr lang="en-US" sz="1700" b="1" dirty="0">
                <a:latin typeface="Inconsolata Medium" panose="020B0609030003000000" pitchFamily="49" charset="77"/>
              </a:rPr>
              <a:t>)) </a:t>
            </a:r>
          </a:p>
          <a:p>
            <a:pPr marL="0" indent="0">
              <a:buNone/>
            </a:pPr>
            <a:r>
              <a:rPr lang="en-US" sz="1700" b="1" dirty="0">
                <a:latin typeface="Inconsolata Medium" panose="020B0609030003000000" pitchFamily="49" charset="77"/>
              </a:rPr>
              <a:t>larger = </a:t>
            </a:r>
            <a:r>
              <a:rPr lang="en-US" sz="1700" b="1" dirty="0">
                <a:solidFill>
                  <a:srgbClr val="990CFF"/>
                </a:solidFill>
                <a:latin typeface="Inconsolata Medium" panose="020B0609030003000000" pitchFamily="49" charset="77"/>
              </a:rPr>
              <a:t>int</a:t>
            </a:r>
            <a:r>
              <a:rPr lang="en-US" sz="1700" b="1" dirty="0">
                <a:latin typeface="Inconsolata Medium" panose="020B0609030003000000" pitchFamily="49" charset="77"/>
              </a:rPr>
              <a:t>(</a:t>
            </a:r>
            <a:r>
              <a:rPr lang="en-US" sz="1700" b="1" dirty="0">
                <a:solidFill>
                  <a:srgbClr val="990CFF"/>
                </a:solidFill>
                <a:latin typeface="Inconsolata Medium" panose="020B0609030003000000" pitchFamily="49" charset="77"/>
              </a:rPr>
              <a:t>input</a:t>
            </a:r>
            <a:r>
              <a:rPr lang="en-US" sz="1700" b="1" dirty="0">
                <a:latin typeface="Inconsolata Medium" panose="020B0609030003000000" pitchFamily="49" charset="77"/>
              </a:rPr>
              <a:t>(</a:t>
            </a:r>
            <a:r>
              <a:rPr lang="en-US" sz="1700" b="1" dirty="0">
                <a:solidFill>
                  <a:srgbClr val="0CFF00"/>
                </a:solidFill>
                <a:latin typeface="Inconsolata Medium" panose="020B0609030003000000" pitchFamily="49" charset="77"/>
              </a:rPr>
              <a:t>"Enter the larger number: "</a:t>
            </a:r>
            <a:r>
              <a:rPr lang="en-US" sz="1700" b="1" dirty="0">
                <a:latin typeface="Inconsolata Medium" panose="020B0609030003000000" pitchFamily="49" charset="77"/>
              </a:rPr>
              <a:t>)) </a:t>
            </a:r>
          </a:p>
          <a:p>
            <a:pPr marL="0" indent="0">
              <a:buNone/>
            </a:pPr>
            <a:r>
              <a:rPr lang="en-US" sz="1700" b="1" dirty="0" err="1">
                <a:latin typeface="Inconsolata Medium" panose="020B0609030003000000" pitchFamily="49" charset="77"/>
              </a:rPr>
              <a:t>myNumber</a:t>
            </a:r>
            <a:r>
              <a:rPr lang="en-US" sz="1700" b="1" dirty="0">
                <a:latin typeface="Inconsolata Medium" panose="020B0609030003000000" pitchFamily="49" charset="77"/>
              </a:rPr>
              <a:t> = </a:t>
            </a:r>
            <a:r>
              <a:rPr lang="en-US" sz="1700" b="1" dirty="0" err="1">
                <a:latin typeface="Inconsolata Medium" panose="020B0609030003000000" pitchFamily="49" charset="77"/>
              </a:rPr>
              <a:t>random.randint</a:t>
            </a:r>
            <a:r>
              <a:rPr lang="en-US" sz="1700" b="1" dirty="0">
                <a:latin typeface="Inconsolata Medium" panose="020B0609030003000000" pitchFamily="49" charset="77"/>
              </a:rPr>
              <a:t>(smaller, larger) </a:t>
            </a:r>
          </a:p>
          <a:p>
            <a:pPr marL="0" indent="0">
              <a:buNone/>
            </a:pPr>
            <a:r>
              <a:rPr lang="en-US" sz="1700" b="1" dirty="0">
                <a:latin typeface="Inconsolata Medium" panose="020B0609030003000000" pitchFamily="49" charset="77"/>
              </a:rPr>
              <a:t>count = 0 </a:t>
            </a:r>
          </a:p>
          <a:p>
            <a:pPr marL="0" indent="0">
              <a:buNone/>
            </a:pPr>
            <a:r>
              <a:rPr lang="en-US" sz="1700" b="1" dirty="0">
                <a:solidFill>
                  <a:srgbClr val="FF4C00"/>
                </a:solidFill>
                <a:latin typeface="Inconsolata Medium" panose="020B0609030003000000" pitchFamily="49" charset="77"/>
              </a:rPr>
              <a:t>while True</a:t>
            </a:r>
            <a:r>
              <a:rPr lang="en-US" sz="1700" b="1" dirty="0">
                <a:latin typeface="Inconsolata Medium" panose="020B0609030003000000" pitchFamily="49" charset="77"/>
              </a:rPr>
              <a:t>: </a:t>
            </a:r>
          </a:p>
          <a:p>
            <a:pPr marL="0" indent="0">
              <a:buNone/>
            </a:pPr>
            <a:r>
              <a:rPr lang="en-US" sz="1700" b="1" dirty="0">
                <a:latin typeface="Inconsolata Medium" panose="020B0609030003000000" pitchFamily="49" charset="77"/>
              </a:rPr>
              <a:t>	count += 1 </a:t>
            </a:r>
          </a:p>
          <a:p>
            <a:pPr marL="0" indent="0">
              <a:buNone/>
            </a:pPr>
            <a:r>
              <a:rPr lang="en-US" sz="1700" b="1" dirty="0">
                <a:latin typeface="Inconsolata Medium" panose="020B0609030003000000" pitchFamily="49" charset="77"/>
              </a:rPr>
              <a:t>	</a:t>
            </a:r>
            <a:r>
              <a:rPr lang="en-US" sz="1700" b="1" dirty="0" err="1">
                <a:latin typeface="Inconsolata Medium" panose="020B0609030003000000" pitchFamily="49" charset="77"/>
              </a:rPr>
              <a:t>userNumber</a:t>
            </a:r>
            <a:r>
              <a:rPr lang="en-US" sz="1700" b="1" dirty="0">
                <a:latin typeface="Inconsolata Medium" panose="020B0609030003000000" pitchFamily="49" charset="77"/>
              </a:rPr>
              <a:t> = </a:t>
            </a:r>
            <a:r>
              <a:rPr lang="en-US" sz="1700" b="1" dirty="0">
                <a:solidFill>
                  <a:srgbClr val="990CFF"/>
                </a:solidFill>
                <a:latin typeface="Inconsolata Medium" panose="020B0609030003000000" pitchFamily="49" charset="77"/>
              </a:rPr>
              <a:t>int</a:t>
            </a:r>
            <a:r>
              <a:rPr lang="en-US" sz="1700" b="1" dirty="0">
                <a:latin typeface="Inconsolata Medium" panose="020B0609030003000000" pitchFamily="49" charset="77"/>
              </a:rPr>
              <a:t>(</a:t>
            </a:r>
            <a:r>
              <a:rPr lang="en-US" sz="1700" b="1" dirty="0">
                <a:solidFill>
                  <a:srgbClr val="990CFF"/>
                </a:solidFill>
                <a:latin typeface="Inconsolata Medium" panose="020B0609030003000000" pitchFamily="49" charset="77"/>
              </a:rPr>
              <a:t>input</a:t>
            </a:r>
            <a:r>
              <a:rPr lang="en-US" sz="1700" b="1" dirty="0">
                <a:latin typeface="Inconsolata Medium" panose="020B0609030003000000" pitchFamily="49" charset="77"/>
              </a:rPr>
              <a:t>(</a:t>
            </a:r>
            <a:r>
              <a:rPr lang="en-US" sz="1700" b="1" dirty="0">
                <a:solidFill>
                  <a:srgbClr val="0CFF00"/>
                </a:solidFill>
                <a:latin typeface="Inconsolata Medium" panose="020B0609030003000000" pitchFamily="49" charset="77"/>
              </a:rPr>
              <a:t>"Enter your guess: "</a:t>
            </a:r>
            <a:r>
              <a:rPr lang="en-US" sz="1700" b="1" dirty="0">
                <a:latin typeface="Inconsolata Medium" panose="020B0609030003000000" pitchFamily="49" charset="77"/>
              </a:rPr>
              <a:t>)) </a:t>
            </a:r>
          </a:p>
          <a:p>
            <a:pPr marL="0" indent="0">
              <a:buNone/>
            </a:pPr>
            <a:r>
              <a:rPr lang="en-US" sz="1700" b="1" dirty="0">
                <a:solidFill>
                  <a:srgbClr val="FF4C00"/>
                </a:solidFill>
                <a:latin typeface="Inconsolata Medium" panose="020B0609030003000000" pitchFamily="49" charset="77"/>
              </a:rPr>
              <a:t>	if </a:t>
            </a:r>
            <a:r>
              <a:rPr lang="en-US" sz="1700" b="1" dirty="0" err="1">
                <a:latin typeface="Inconsolata Medium" panose="020B0609030003000000" pitchFamily="49" charset="77"/>
              </a:rPr>
              <a:t>userNumber</a:t>
            </a:r>
            <a:r>
              <a:rPr lang="en-US" sz="1700" b="1" dirty="0">
                <a:latin typeface="Inconsolata Medium" panose="020B0609030003000000" pitchFamily="49" charset="77"/>
              </a:rPr>
              <a:t> &lt; </a:t>
            </a:r>
            <a:r>
              <a:rPr lang="en-US" sz="1700" b="1" dirty="0" err="1">
                <a:latin typeface="Inconsolata Medium" panose="020B0609030003000000" pitchFamily="49" charset="77"/>
              </a:rPr>
              <a:t>myNumber</a:t>
            </a:r>
            <a:r>
              <a:rPr lang="en-US" sz="1700" b="1" dirty="0">
                <a:latin typeface="Inconsolata Medium" panose="020B0609030003000000" pitchFamily="49" charset="77"/>
              </a:rPr>
              <a:t>: </a:t>
            </a:r>
          </a:p>
          <a:p>
            <a:pPr marL="0" indent="0">
              <a:buNone/>
            </a:pPr>
            <a:r>
              <a:rPr lang="en-US" sz="1700" b="1" dirty="0">
                <a:solidFill>
                  <a:srgbClr val="990CFF"/>
                </a:solidFill>
                <a:latin typeface="Inconsolata Medium" panose="020B0609030003000000" pitchFamily="49" charset="77"/>
              </a:rPr>
              <a:t>		print</a:t>
            </a:r>
            <a:r>
              <a:rPr lang="en-US" sz="1700" b="1" dirty="0">
                <a:latin typeface="Inconsolata Medium" panose="020B0609030003000000" pitchFamily="49" charset="77"/>
              </a:rPr>
              <a:t>(</a:t>
            </a:r>
            <a:r>
              <a:rPr lang="en-US" sz="1700" b="1" dirty="0">
                <a:solidFill>
                  <a:srgbClr val="0CFF00"/>
                </a:solidFill>
                <a:latin typeface="Inconsolata Medium" panose="020B0609030003000000" pitchFamily="49" charset="77"/>
              </a:rPr>
              <a:t>"Too small!"</a:t>
            </a:r>
            <a:r>
              <a:rPr lang="en-US" sz="1700" b="1" dirty="0">
                <a:latin typeface="Inconsolata Medium" panose="020B0609030003000000" pitchFamily="49" charset="77"/>
              </a:rPr>
              <a:t>)</a:t>
            </a:r>
            <a:br>
              <a:rPr lang="en-US" sz="1700" b="1" dirty="0">
                <a:latin typeface="Inconsolata Medium" panose="020B0609030003000000" pitchFamily="49" charset="77"/>
              </a:rPr>
            </a:br>
            <a:r>
              <a:rPr lang="en-US" sz="1700" b="1" dirty="0">
                <a:latin typeface="Inconsolata Medium" panose="020B0609030003000000" pitchFamily="49" charset="77"/>
              </a:rPr>
              <a:t>	</a:t>
            </a:r>
            <a:r>
              <a:rPr lang="en-US" sz="1700" b="1" dirty="0" err="1">
                <a:solidFill>
                  <a:srgbClr val="FF4C00"/>
                </a:solidFill>
                <a:latin typeface="Inconsolata Medium" panose="020B0609030003000000" pitchFamily="49" charset="77"/>
              </a:rPr>
              <a:t>elif</a:t>
            </a:r>
            <a:r>
              <a:rPr lang="en-US" sz="1700" b="1" dirty="0">
                <a:solidFill>
                  <a:srgbClr val="FF4C00"/>
                </a:solidFill>
                <a:latin typeface="Inconsolata Medium" panose="020B0609030003000000" pitchFamily="49" charset="77"/>
              </a:rPr>
              <a:t> </a:t>
            </a:r>
            <a:r>
              <a:rPr lang="en-US" sz="1700" b="1" dirty="0" err="1">
                <a:latin typeface="Inconsolata Medium" panose="020B0609030003000000" pitchFamily="49" charset="77"/>
              </a:rPr>
              <a:t>userNumber</a:t>
            </a:r>
            <a:r>
              <a:rPr lang="en-US" sz="1700" b="1" dirty="0">
                <a:latin typeface="Inconsolata Medium" panose="020B0609030003000000" pitchFamily="49" charset="77"/>
              </a:rPr>
              <a:t> &gt; </a:t>
            </a:r>
            <a:r>
              <a:rPr lang="en-US" sz="1700" b="1" dirty="0" err="1">
                <a:latin typeface="Inconsolata Medium" panose="020B0609030003000000" pitchFamily="49" charset="77"/>
              </a:rPr>
              <a:t>myNumber</a:t>
            </a:r>
            <a:r>
              <a:rPr lang="en-US" sz="1700" b="1" dirty="0">
                <a:latin typeface="Inconsolata Medium" panose="020B0609030003000000" pitchFamily="49" charset="77"/>
              </a:rPr>
              <a:t>: </a:t>
            </a:r>
          </a:p>
          <a:p>
            <a:pPr marL="0" indent="0">
              <a:buNone/>
            </a:pPr>
            <a:r>
              <a:rPr lang="en-US" sz="1700" b="1" dirty="0">
                <a:solidFill>
                  <a:srgbClr val="990CFF"/>
                </a:solidFill>
                <a:latin typeface="Inconsolata Medium" panose="020B0609030003000000" pitchFamily="49" charset="77"/>
              </a:rPr>
              <a:t>		print</a:t>
            </a:r>
            <a:r>
              <a:rPr lang="en-US" sz="1700" b="1" dirty="0">
                <a:latin typeface="Inconsolata Medium" panose="020B0609030003000000" pitchFamily="49" charset="77"/>
              </a:rPr>
              <a:t>(</a:t>
            </a:r>
            <a:r>
              <a:rPr lang="en-US" sz="1700" b="1" dirty="0">
                <a:solidFill>
                  <a:srgbClr val="0CFF00"/>
                </a:solidFill>
                <a:latin typeface="Inconsolata Medium" panose="020B0609030003000000" pitchFamily="49" charset="77"/>
              </a:rPr>
              <a:t>"Too large!"</a:t>
            </a:r>
            <a:r>
              <a:rPr lang="en-US" sz="1700" b="1" dirty="0">
                <a:latin typeface="Inconsolata Medium" panose="020B0609030003000000" pitchFamily="49" charset="77"/>
              </a:rPr>
              <a:t>) </a:t>
            </a:r>
          </a:p>
          <a:p>
            <a:pPr marL="0" indent="0">
              <a:buNone/>
            </a:pPr>
            <a:r>
              <a:rPr lang="en-US" sz="1700" b="1" dirty="0">
                <a:solidFill>
                  <a:srgbClr val="FF4C00"/>
                </a:solidFill>
                <a:latin typeface="Inconsolata Medium" panose="020B0609030003000000" pitchFamily="49" charset="77"/>
              </a:rPr>
              <a:t>	else</a:t>
            </a:r>
            <a:r>
              <a:rPr lang="en-US" sz="1700" b="1" dirty="0">
                <a:latin typeface="Inconsolata Medium" panose="020B0609030003000000" pitchFamily="49" charset="77"/>
              </a:rPr>
              <a:t>: </a:t>
            </a:r>
          </a:p>
          <a:p>
            <a:pPr marL="0" indent="0">
              <a:buNone/>
            </a:pPr>
            <a:r>
              <a:rPr lang="en-US" sz="1700" b="1" dirty="0">
                <a:solidFill>
                  <a:srgbClr val="990CFF"/>
                </a:solidFill>
                <a:latin typeface="Inconsolata Medium" panose="020B0609030003000000" pitchFamily="49" charset="77"/>
              </a:rPr>
              <a:t>		print</a:t>
            </a:r>
            <a:r>
              <a:rPr lang="en-US" sz="1700" b="1" dirty="0">
                <a:latin typeface="Inconsolata Medium" panose="020B0609030003000000" pitchFamily="49" charset="77"/>
              </a:rPr>
              <a:t>(</a:t>
            </a:r>
            <a:r>
              <a:rPr lang="en-US" sz="1700" b="1" dirty="0">
                <a:solidFill>
                  <a:srgbClr val="0CFF00"/>
                </a:solidFill>
                <a:latin typeface="Inconsolata Medium" panose="020B0609030003000000" pitchFamily="49" charset="77"/>
              </a:rPr>
              <a:t>"Congratulations! You've got it in"</a:t>
            </a:r>
            <a:r>
              <a:rPr lang="en-US" sz="1700" b="1" dirty="0">
                <a:latin typeface="Inconsolata Medium" panose="020B0609030003000000" pitchFamily="49" charset="77"/>
              </a:rPr>
              <a:t>, </a:t>
            </a:r>
          </a:p>
          <a:p>
            <a:pPr marL="0" indent="0">
              <a:buNone/>
            </a:pPr>
            <a:r>
              <a:rPr lang="en-US" sz="1700" b="1" dirty="0">
                <a:latin typeface="Inconsolata Medium" panose="020B0609030003000000" pitchFamily="49" charset="77"/>
              </a:rPr>
              <a:t>			count, </a:t>
            </a:r>
            <a:r>
              <a:rPr lang="en-US" sz="1700" b="1" dirty="0">
                <a:solidFill>
                  <a:srgbClr val="0CFF00"/>
                </a:solidFill>
                <a:latin typeface="Inconsolata Medium" panose="020B0609030003000000" pitchFamily="49" charset="77"/>
              </a:rPr>
              <a:t>"tries!"</a:t>
            </a:r>
            <a:r>
              <a:rPr lang="en-US" sz="1700" b="1" dirty="0">
                <a:latin typeface="Inconsolata Medium" panose="020B0609030003000000" pitchFamily="49" charset="77"/>
              </a:rPr>
              <a:t>) </a:t>
            </a:r>
          </a:p>
          <a:p>
            <a:pPr marL="0" indent="0">
              <a:buNone/>
            </a:pPr>
            <a:r>
              <a:rPr lang="en-US" sz="1700" b="1" dirty="0">
                <a:solidFill>
                  <a:srgbClr val="FF4C00"/>
                </a:solidFill>
                <a:latin typeface="Inconsolata Medium" panose="020B0609030003000000" pitchFamily="49" charset="77"/>
              </a:rPr>
              <a:t>		break </a:t>
            </a:r>
            <a:endParaRPr lang="en-US" sz="1700" b="1" dirty="0">
              <a:latin typeface="Inconsolata Medium" panose="020B0609030003000000" pitchFamily="49" charset="77"/>
            </a:endParaRPr>
          </a:p>
          <a:p>
            <a:pPr marL="0" indent="0">
              <a:buNone/>
              <a:defRPr/>
            </a:pPr>
            <a:endParaRPr lang="en-US" sz="1700" b="1" dirty="0">
              <a:latin typeface="Inconsolata Medium" panose="020B0609030003000000" pitchFamily="49" charset="77"/>
            </a:endParaRPr>
          </a:p>
        </p:txBody>
      </p:sp>
    </p:spTree>
    <p:extLst>
      <p:ext uri="{BB962C8B-B14F-4D97-AF65-F5344CB8AC3E}">
        <p14:creationId xmlns:p14="http://schemas.microsoft.com/office/powerpoint/2010/main" val="31179431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Lab 1 </a:t>
            </a: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r>
                  <a:rPr lang="en-US" dirty="0"/>
                  <a:t>Create a new </a:t>
                </a:r>
                <a:r>
                  <a:rPr lang="en-US" dirty="0" err="1"/>
                  <a:t>repl</a:t>
                </a:r>
                <a:r>
                  <a:rPr lang="en-US" dirty="0"/>
                  <a:t> on </a:t>
                </a:r>
                <a:r>
                  <a:rPr lang="en-US" dirty="0" err="1"/>
                  <a:t>repl.it</a:t>
                </a:r>
                <a:r>
                  <a:rPr lang="en-US" dirty="0"/>
                  <a:t>.</a:t>
                </a:r>
              </a:p>
              <a:p>
                <a:pPr marL="0" indent="0">
                  <a:buNone/>
                </a:pPr>
                <a:r>
                  <a:rPr lang="en-US" dirty="0"/>
                  <a:t>Write </a:t>
                </a:r>
                <a:r>
                  <a:rPr lang="en-US" b="1" dirty="0"/>
                  <a:t>a for loop </a:t>
                </a:r>
                <a:r>
                  <a:rPr lang="en-US" dirty="0"/>
                  <a:t>to do each of the following:</a:t>
                </a:r>
              </a:p>
              <a:p>
                <a:pPr marL="0" indent="0">
                  <a:buNone/>
                </a:pPr>
                <a:endParaRPr lang="en-US" dirty="0"/>
              </a:p>
              <a:p>
                <a:pPr marL="457200" indent="-457200">
                  <a:buAutoNum type="arabicParenR"/>
                </a:pPr>
                <a:r>
                  <a:rPr lang="en-US" dirty="0"/>
                  <a:t>Print out "Hello!" 10 times, each on a different line.</a:t>
                </a:r>
              </a:p>
              <a:p>
                <a:pPr marL="457200" indent="-457200">
                  <a:buAutoNum type="arabicParenR"/>
                </a:pPr>
                <a:r>
                  <a:rPr lang="en-US" dirty="0"/>
                  <a:t>Alternate between printing "Hello" and "Hi" for a total of 20 times, each on a separate line. Use only one for loop. (Hint: Use and a conditional)</a:t>
                </a:r>
              </a:p>
              <a:p>
                <a:pPr marL="457200" indent="-457200">
                  <a:buAutoNum type="arabicParenR"/>
                </a:pPr>
                <a:r>
                  <a:rPr lang="en-US" dirty="0"/>
                  <a:t>Print 1 4 9 16 … 100</a:t>
                </a:r>
              </a:p>
              <a:p>
                <a:pPr marL="457200" indent="-457200">
                  <a:buAutoNum type="arabicParenR"/>
                </a:pPr>
                <a:r>
                  <a:rPr lang="en-US" dirty="0"/>
                  <a:t>Print 10 8 6 4 2 0 -2</a:t>
                </a:r>
              </a:p>
              <a:p>
                <a:pPr marL="457200" indent="-457200">
                  <a:buAutoNum type="arabicParenR"/>
                </a:pPr>
                <a:r>
                  <a:rPr lang="en-US" dirty="0"/>
                  <a:t>Compute the sum: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1</m:t>
                        </m:r>
                      </m:e>
                      <m:sup>
                        <m:r>
                          <a:rPr lang="en-US" b="0" i="1" smtClean="0">
                            <a:latin typeface="Cambria Math" panose="02040503050406030204" pitchFamily="18" charset="0"/>
                          </a:rPr>
                          <m:t>2</m:t>
                        </m:r>
                      </m:sup>
                    </m:sSup>
                  </m:oMath>
                </a14:m>
                <a:r>
                  <a:rPr lang="en-US" dirty="0"/>
                  <a:t>+</a:t>
                </a:r>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2</m:t>
                        </m:r>
                      </m:e>
                      <m:sup>
                        <m:r>
                          <a:rPr lang="en-US" i="1">
                            <a:latin typeface="Cambria Math" panose="02040503050406030204" pitchFamily="18" charset="0"/>
                          </a:rPr>
                          <m:t>2</m:t>
                        </m:r>
                      </m:sup>
                    </m:sSup>
                    <m:sSup>
                      <m:sSupPr>
                        <m:ctrlPr>
                          <a:rPr lang="en-US" i="1">
                            <a:latin typeface="Cambria Math" panose="02040503050406030204" pitchFamily="18" charset="0"/>
                          </a:rPr>
                        </m:ctrlPr>
                      </m:sSupPr>
                      <m:e>
                        <m:r>
                          <a:rPr lang="en-US" b="0" i="1" smtClean="0">
                            <a:latin typeface="Cambria Math" panose="02040503050406030204" pitchFamily="18" charset="0"/>
                          </a:rPr>
                          <m:t>+3</m:t>
                        </m:r>
                      </m:e>
                      <m:sup>
                        <m:r>
                          <a:rPr lang="en-US" i="1">
                            <a:latin typeface="Cambria Math" panose="02040503050406030204" pitchFamily="18" charset="0"/>
                          </a:rPr>
                          <m:t>2</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4</m:t>
                        </m:r>
                      </m:e>
                      <m:sup>
                        <m:r>
                          <a:rPr lang="en-US" i="1">
                            <a:latin typeface="Cambria Math" panose="02040503050406030204" pitchFamily="18" charset="0"/>
                          </a:rPr>
                          <m:t>2</m:t>
                        </m:r>
                      </m:sup>
                    </m:sSup>
                  </m:oMath>
                </a14:m>
                <a:r>
                  <a:rPr lang="en-US" dirty="0"/>
                  <a:t>+…+</a:t>
                </a:r>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19</m:t>
                        </m:r>
                      </m:e>
                      <m:sup>
                        <m:r>
                          <a:rPr lang="en-US" i="1">
                            <a:latin typeface="Cambria Math" panose="02040503050406030204" pitchFamily="18" charset="0"/>
                          </a:rPr>
                          <m:t>2</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20</m:t>
                        </m:r>
                      </m:e>
                      <m:sup>
                        <m:r>
                          <a:rPr lang="en-US" i="1">
                            <a:latin typeface="Cambria Math" panose="02040503050406030204" pitchFamily="18" charset="0"/>
                          </a:rPr>
                          <m:t>2</m:t>
                        </m:r>
                      </m:sup>
                    </m:sSup>
                  </m:oMath>
                </a14:m>
                <a:endParaRPr lang="en-US" dirty="0"/>
              </a:p>
              <a:p>
                <a:pPr marL="0" indent="0">
                  <a:buNone/>
                </a:pPr>
                <a:endParaRPr lang="en-US" dirty="0"/>
              </a:p>
              <a:p>
                <a:pPr marL="0" indent="0">
                  <a:buNone/>
                </a:pPr>
                <a:r>
                  <a:rPr lang="en-US" dirty="0"/>
                  <a:t>Continue on next page. </a:t>
                </a:r>
              </a:p>
              <a:p>
                <a:pPr marL="0" indent="0">
                  <a:buNone/>
                </a:pPr>
                <a:endParaRPr lang="en-US" dirty="0"/>
              </a:p>
              <a:p>
                <a:pPr marL="457200" indent="-457200">
                  <a:buAutoNum type="arabicParenR"/>
                </a:pPr>
                <a:endParaRPr lang="en-US" dirty="0"/>
              </a:p>
              <a:p>
                <a:pPr marL="457200" indent="-457200">
                  <a:buAutoNum type="arabicParenR"/>
                </a:pPr>
                <a:endParaRPr lang="en-US" dirty="0"/>
              </a:p>
            </p:txBody>
          </p:sp>
        </mc:Choice>
        <mc:Fallback xmlns="">
          <p:sp>
            <p:nvSpPr>
              <p:cNvPr id="9" name="Content Placeholder 8">
                <a:extLst>
                  <a:ext uri="{FF2B5EF4-FFF2-40B4-BE49-F238E27FC236}">
                    <a16:creationId xmlns:a16="http://schemas.microsoft.com/office/drawing/2014/main" id="{E3B2E017-30B2-884B-A113-B419A2ED51AD}"/>
                  </a:ext>
                </a:extLst>
              </p:cNvPr>
              <p:cNvSpPr>
                <a:spLocks noGrp="1" noRot="1" noChangeAspect="1" noMove="1" noResize="1" noEditPoints="1" noAdjustHandles="1" noChangeArrowheads="1" noChangeShapeType="1" noTextEdit="1"/>
              </p:cNvSpPr>
              <p:nvPr>
                <p:ph idx="1"/>
              </p:nvPr>
            </p:nvSpPr>
            <p:spPr>
              <a:xfrm>
                <a:off x="483848" y="1150913"/>
                <a:ext cx="8051725" cy="4440590"/>
              </a:xfrm>
              <a:blipFill>
                <a:blip r:embed="rId2"/>
                <a:stretch>
                  <a:fillRect l="-787" t="-1429" b="-3143"/>
                </a:stretch>
              </a:blipFill>
            </p:spPr>
            <p:txBody>
              <a:bodyPr/>
              <a:lstStyle/>
              <a:p>
                <a:r>
                  <a:rPr lang="en-US">
                    <a:noFill/>
                  </a:rPr>
                  <a:t> </a:t>
                </a:r>
              </a:p>
            </p:txBody>
          </p:sp>
        </mc:Fallback>
      </mc:AlternateContent>
    </p:spTree>
    <p:extLst>
      <p:ext uri="{BB962C8B-B14F-4D97-AF65-F5344CB8AC3E}">
        <p14:creationId xmlns:p14="http://schemas.microsoft.com/office/powerpoint/2010/main" val="17871147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Lab 1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r>
              <a:rPr lang="en-US" dirty="0"/>
              <a:t>Write </a:t>
            </a:r>
            <a:r>
              <a:rPr lang="en-US" b="1" dirty="0"/>
              <a:t>a nested for loop </a:t>
            </a:r>
            <a:r>
              <a:rPr lang="en-US" dirty="0"/>
              <a:t>to do each of the following:</a:t>
            </a:r>
          </a:p>
          <a:p>
            <a:pPr marL="457200" indent="-457200">
              <a:buAutoNum type="arabicParenR"/>
            </a:pPr>
            <a:r>
              <a:rPr lang="en-US" dirty="0"/>
              <a:t>Print out 10 lines, each line containing 5 "Hello" separated by spaces. </a:t>
            </a:r>
          </a:p>
          <a:p>
            <a:pPr marL="0" indent="0">
              <a:buNone/>
            </a:pPr>
            <a:r>
              <a:rPr lang="en-US" dirty="0"/>
              <a:t>2) 	******</a:t>
            </a:r>
          </a:p>
          <a:p>
            <a:pPr marL="0" indent="0">
              <a:buNone/>
            </a:pPr>
            <a:r>
              <a:rPr lang="en-US" dirty="0"/>
              <a:t>	******</a:t>
            </a:r>
          </a:p>
          <a:p>
            <a:pPr marL="0" indent="0">
              <a:buNone/>
            </a:pPr>
            <a:r>
              <a:rPr lang="en-US" dirty="0"/>
              <a:t>	******</a:t>
            </a:r>
          </a:p>
          <a:p>
            <a:pPr marL="0" indent="0">
              <a:buNone/>
            </a:pPr>
            <a:r>
              <a:rPr lang="en-US" dirty="0"/>
              <a:t>3)    Print</a:t>
            </a:r>
          </a:p>
          <a:p>
            <a:pPr marL="0" indent="0">
              <a:buNone/>
            </a:pPr>
            <a:r>
              <a:rPr lang="en-US" dirty="0"/>
              <a:t>*</a:t>
            </a:r>
          </a:p>
          <a:p>
            <a:pPr marL="0" indent="0">
              <a:buNone/>
            </a:pPr>
            <a:r>
              <a:rPr lang="en-US" dirty="0"/>
              <a:t>**</a:t>
            </a:r>
          </a:p>
          <a:p>
            <a:pPr marL="0" indent="0">
              <a:buNone/>
            </a:pPr>
            <a:r>
              <a:rPr lang="en-US" dirty="0"/>
              <a:t>***</a:t>
            </a:r>
          </a:p>
          <a:p>
            <a:pPr marL="0" indent="0">
              <a:buNone/>
            </a:pPr>
            <a:r>
              <a:rPr lang="en-US" dirty="0"/>
              <a:t>****</a:t>
            </a:r>
          </a:p>
          <a:p>
            <a:pPr marL="0" indent="0">
              <a:buNone/>
            </a:pPr>
            <a:r>
              <a:rPr lang="en-US" dirty="0"/>
              <a:t>*****	</a:t>
            </a:r>
          </a:p>
          <a:p>
            <a:pPr marL="0" indent="0">
              <a:buNone/>
            </a:pPr>
            <a:endParaRPr lang="en-US" dirty="0"/>
          </a:p>
          <a:p>
            <a:pPr marL="457200" indent="-457200">
              <a:buAutoNum type="arabicParenR"/>
            </a:pPr>
            <a:endParaRPr lang="en-US" dirty="0"/>
          </a:p>
        </p:txBody>
      </p:sp>
    </p:spTree>
    <p:extLst>
      <p:ext uri="{BB962C8B-B14F-4D97-AF65-F5344CB8AC3E}">
        <p14:creationId xmlns:p14="http://schemas.microsoft.com/office/powerpoint/2010/main" val="12152294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References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endParaRPr lang="en-US" dirty="0"/>
          </a:p>
          <a:p>
            <a:pPr marL="0" indent="0">
              <a:buNone/>
            </a:pPr>
            <a:endParaRPr lang="en-US" dirty="0"/>
          </a:p>
          <a:p>
            <a:pPr marL="457200" indent="-457200">
              <a:buAutoNum type="arabicParenR"/>
            </a:pPr>
            <a:r>
              <a:rPr lang="en-US" dirty="0" err="1"/>
              <a:t>Vanderplas</a:t>
            </a:r>
            <a:r>
              <a:rPr lang="en-US" dirty="0"/>
              <a:t>, Jake, A Whirlwind Tour of Python, </a:t>
            </a:r>
            <a:r>
              <a:rPr lang="en-US" dirty="0" err="1"/>
              <a:t>O’reilly</a:t>
            </a:r>
            <a:r>
              <a:rPr lang="en-US" dirty="0"/>
              <a:t> Media. </a:t>
            </a:r>
          </a:p>
          <a:p>
            <a:pPr marL="0" indent="0">
              <a:buNone/>
            </a:pPr>
            <a:endParaRPr lang="en-US" dirty="0"/>
          </a:p>
        </p:txBody>
      </p:sp>
    </p:spTree>
    <p:extLst>
      <p:ext uri="{BB962C8B-B14F-4D97-AF65-F5344CB8AC3E}">
        <p14:creationId xmlns:p14="http://schemas.microsoft.com/office/powerpoint/2010/main" val="1452600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For Loops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292919"/>
          </a:xfrm>
        </p:spPr>
        <p:txBody>
          <a:bodyPr>
            <a:normAutofit/>
          </a:bodyPr>
          <a:lstStyle/>
          <a:p>
            <a:pPr marL="0" indent="0">
              <a:buNone/>
            </a:pPr>
            <a:endParaRPr lang="en-US" dirty="0">
              <a:latin typeface="Gill Sans MT" panose="020B0502020104020203" pitchFamily="34" charset="77"/>
            </a:endParaRPr>
          </a:p>
          <a:p>
            <a:pPr marL="0" indent="0">
              <a:buNone/>
            </a:pPr>
            <a:r>
              <a:rPr lang="en-US" sz="2000" b="1" dirty="0">
                <a:solidFill>
                  <a:srgbClr val="000087"/>
                </a:solidFill>
                <a:latin typeface="Inconsolata Medium" panose="020B0609030003000000" pitchFamily="49" charset="77"/>
              </a:rPr>
              <a:t>In</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1</a:t>
            </a:r>
            <a:r>
              <a:rPr lang="en-US" sz="2000" b="1" dirty="0">
                <a:latin typeface="Inconsolata Medium" panose="020B0609030003000000" pitchFamily="49" charset="77"/>
              </a:rPr>
              <a:t>]:  </a:t>
            </a:r>
            <a:r>
              <a:rPr lang="en-US" sz="2000" b="1" dirty="0">
                <a:solidFill>
                  <a:srgbClr val="006699"/>
                </a:solidFill>
                <a:latin typeface="Inconsolata Medium" panose="020B0609030003000000" pitchFamily="49" charset="77"/>
              </a:rPr>
              <a:t>for </a:t>
            </a:r>
            <a:r>
              <a:rPr lang="en-US" sz="2000" b="1" dirty="0">
                <a:solidFill>
                  <a:srgbClr val="000087"/>
                </a:solidFill>
                <a:latin typeface="Inconsolata Medium" panose="020B0609030003000000" pitchFamily="49" charset="77"/>
              </a:rPr>
              <a:t>x </a:t>
            </a:r>
            <a:r>
              <a:rPr lang="en-US" sz="2000" b="1" dirty="0">
                <a:latin typeface="Inconsolata Medium" panose="020B0609030003000000" pitchFamily="49" charset="77"/>
              </a:rPr>
              <a:t>in [</a:t>
            </a:r>
            <a:r>
              <a:rPr lang="en-US" sz="2000" b="1" dirty="0">
                <a:solidFill>
                  <a:srgbClr val="FF6600"/>
                </a:solidFill>
                <a:latin typeface="Inconsolata Medium" panose="020B0609030003000000" pitchFamily="49" charset="77"/>
              </a:rPr>
              <a:t>2</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3</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5</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7</a:t>
            </a:r>
            <a:r>
              <a:rPr lang="en-US" sz="2000" b="1" dirty="0">
                <a:latin typeface="Inconsolata Medium" panose="020B0609030003000000" pitchFamily="49" charset="77"/>
              </a:rPr>
              <a:t>]:</a:t>
            </a:r>
            <a:br>
              <a:rPr lang="en-US" sz="2000" b="1" dirty="0">
                <a:latin typeface="Inconsolata Medium" panose="020B0609030003000000" pitchFamily="49" charset="77"/>
              </a:rPr>
            </a:br>
            <a:r>
              <a:rPr lang="en-US" sz="2000" b="1" dirty="0">
                <a:latin typeface="Inconsolata Medium" panose="020B0609030003000000" pitchFamily="49" charset="77"/>
              </a:rPr>
              <a:t>		</a:t>
            </a:r>
            <a:r>
              <a:rPr lang="en-US" sz="2000" b="1" dirty="0">
                <a:solidFill>
                  <a:srgbClr val="006699"/>
                </a:solidFill>
                <a:latin typeface="Inconsolata Medium" panose="020B0609030003000000" pitchFamily="49" charset="77"/>
              </a:rPr>
              <a:t>print</a:t>
            </a:r>
            <a:r>
              <a:rPr lang="en-US" sz="2000" b="1" dirty="0">
                <a:latin typeface="Inconsolata Medium" panose="020B0609030003000000" pitchFamily="49" charset="77"/>
              </a:rPr>
              <a:t>(</a:t>
            </a:r>
            <a:r>
              <a:rPr lang="en-US" sz="2000" b="1" dirty="0">
                <a:solidFill>
                  <a:srgbClr val="000087"/>
                </a:solidFill>
                <a:latin typeface="Inconsolata Medium" panose="020B0609030003000000" pitchFamily="49" charset="77"/>
              </a:rPr>
              <a:t>x</a:t>
            </a:r>
            <a:r>
              <a:rPr lang="en-US" sz="2000" b="1" dirty="0">
                <a:latin typeface="Inconsolata Medium" panose="020B0609030003000000" pitchFamily="49" charset="77"/>
              </a:rPr>
              <a:t>)    </a:t>
            </a:r>
          </a:p>
          <a:p>
            <a:pPr marL="0" indent="0">
              <a:buNone/>
            </a:pPr>
            <a:endParaRPr lang="en-US" dirty="0">
              <a:latin typeface="UbuntuMono"/>
            </a:endParaRPr>
          </a:p>
          <a:p>
            <a:pPr marL="0" indent="0">
              <a:buNone/>
            </a:pPr>
            <a:r>
              <a:rPr lang="en-US" dirty="0">
                <a:latin typeface="UbuntuMono"/>
              </a:rPr>
              <a:t>2 </a:t>
            </a:r>
          </a:p>
          <a:p>
            <a:pPr marL="0" indent="0">
              <a:buNone/>
            </a:pPr>
            <a:r>
              <a:rPr lang="en-US" dirty="0">
                <a:latin typeface="UbuntuMono"/>
              </a:rPr>
              <a:t>3 </a:t>
            </a:r>
          </a:p>
          <a:p>
            <a:pPr marL="0" indent="0">
              <a:buNone/>
            </a:pPr>
            <a:r>
              <a:rPr lang="en-US" dirty="0">
                <a:latin typeface="UbuntuMono"/>
              </a:rPr>
              <a:t>5 </a:t>
            </a:r>
          </a:p>
          <a:p>
            <a:pPr marL="0" indent="0">
              <a:buNone/>
            </a:pPr>
            <a:r>
              <a:rPr lang="en-US" dirty="0">
                <a:latin typeface="UbuntuMono"/>
              </a:rPr>
              <a:t>7 </a:t>
            </a:r>
            <a:endParaRPr lang="en-US" dirty="0"/>
          </a:p>
          <a:p>
            <a:pPr marL="0" indent="0">
              <a:buNone/>
            </a:pPr>
            <a:endParaRPr lang="en-US" sz="2100" dirty="0">
              <a:solidFill>
                <a:srgbClr val="000087"/>
              </a:solidFill>
              <a:latin typeface="Gill Sans MT" panose="020B0502020104020203" pitchFamily="34" charset="77"/>
            </a:endParaRPr>
          </a:p>
        </p:txBody>
      </p:sp>
    </p:spTree>
    <p:extLst>
      <p:ext uri="{BB962C8B-B14F-4D97-AF65-F5344CB8AC3E}">
        <p14:creationId xmlns:p14="http://schemas.microsoft.com/office/powerpoint/2010/main" val="2097059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range(stop)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292919"/>
          </a:xfrm>
        </p:spPr>
        <p:txBody>
          <a:bodyPr>
            <a:normAutofit/>
          </a:bodyPr>
          <a:lstStyle/>
          <a:p>
            <a:pPr marL="0" indent="0">
              <a:buNone/>
            </a:pPr>
            <a:r>
              <a:rPr lang="en-US" dirty="0">
                <a:latin typeface="Gill Sans MT" panose="020B0502020104020203" pitchFamily="34" charset="77"/>
              </a:rPr>
              <a:t>A simple use of a </a:t>
            </a:r>
            <a:r>
              <a:rPr lang="en-US" i="1" dirty="0">
                <a:latin typeface="Gill Sans MT" panose="020B0502020104020203" pitchFamily="34" charset="77"/>
              </a:rPr>
              <a:t>for</a:t>
            </a:r>
            <a:r>
              <a:rPr lang="en-US" dirty="0">
                <a:latin typeface="Gill Sans MT" panose="020B0502020104020203" pitchFamily="34" charset="77"/>
              </a:rPr>
              <a:t> loop runs some code a specified number of times using the </a:t>
            </a:r>
            <a:r>
              <a:rPr lang="en-US" i="1" dirty="0">
                <a:latin typeface="Gill Sans MT" panose="020B0502020104020203" pitchFamily="34" charset="77"/>
              </a:rPr>
              <a:t>range()</a:t>
            </a:r>
            <a:r>
              <a:rPr lang="en-US" dirty="0">
                <a:latin typeface="Gill Sans MT" panose="020B0502020104020203" pitchFamily="34" charset="77"/>
              </a:rPr>
              <a:t> function.</a:t>
            </a:r>
          </a:p>
          <a:p>
            <a:pPr marL="0" indent="0">
              <a:buNone/>
            </a:pPr>
            <a:endParaRPr lang="en-US" dirty="0">
              <a:latin typeface="Gill Sans MT" panose="020B0502020104020203" pitchFamily="34" charset="77"/>
            </a:endParaRPr>
          </a:p>
          <a:p>
            <a:pPr marL="0" indent="0">
              <a:buNone/>
            </a:pPr>
            <a:r>
              <a:rPr lang="en-US" dirty="0">
                <a:latin typeface="Gill Sans MT" panose="020B0502020104020203" pitchFamily="34" charset="77"/>
              </a:rPr>
              <a:t>range(stop): returns sequence of numbers from 0 (default) up to but not including stop. Increment by 1 (default). </a:t>
            </a:r>
          </a:p>
          <a:p>
            <a:pPr marL="0" indent="0">
              <a:buNone/>
            </a:pPr>
            <a:endParaRPr lang="en-US" dirty="0">
              <a:latin typeface="Gill Sans MT" panose="020B0502020104020203" pitchFamily="34" charset="77"/>
            </a:endParaRPr>
          </a:p>
          <a:p>
            <a:pPr marL="0" indent="0">
              <a:buNone/>
            </a:pPr>
            <a:r>
              <a:rPr lang="en-US" b="1" dirty="0">
                <a:solidFill>
                  <a:srgbClr val="000087"/>
                </a:solidFill>
                <a:latin typeface="Inconsolata Medium" panose="020B0609030003000000" pitchFamily="49" charset="77"/>
              </a:rPr>
              <a:t>In</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 </a:t>
            </a:r>
            <a:r>
              <a:rPr lang="en-US" b="1" dirty="0">
                <a:solidFill>
                  <a:srgbClr val="006699"/>
                </a:solidFill>
                <a:latin typeface="Inconsolata Medium" panose="020B0609030003000000" pitchFamily="49" charset="77"/>
              </a:rPr>
              <a:t>for </a:t>
            </a:r>
            <a:r>
              <a:rPr lang="en-US" b="1" dirty="0" err="1">
                <a:solidFill>
                  <a:srgbClr val="000087"/>
                </a:solidFill>
                <a:latin typeface="Inconsolata Medium" panose="020B0609030003000000" pitchFamily="49" charset="77"/>
              </a:rPr>
              <a:t>i</a:t>
            </a:r>
            <a:r>
              <a:rPr lang="en-US" b="1" dirty="0">
                <a:solidFill>
                  <a:srgbClr val="000087"/>
                </a:solidFill>
                <a:latin typeface="Inconsolata Medium" panose="020B0609030003000000" pitchFamily="49" charset="77"/>
              </a:rPr>
              <a:t> </a:t>
            </a:r>
            <a:r>
              <a:rPr lang="en-US" b="1" dirty="0">
                <a:latin typeface="Inconsolata Medium" panose="020B0609030003000000" pitchFamily="49" charset="77"/>
              </a:rPr>
              <a:t>in </a:t>
            </a:r>
            <a:r>
              <a:rPr lang="en-US" b="1" dirty="0">
                <a:solidFill>
                  <a:srgbClr val="336666"/>
                </a:solidFill>
                <a:latin typeface="Inconsolata Medium" panose="020B0609030003000000" pitchFamily="49" charset="77"/>
              </a:rPr>
              <a:t>range</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10</a:t>
            </a:r>
            <a:r>
              <a:rPr lang="en-US" b="1" dirty="0">
                <a:latin typeface="Inconsolata Medium" panose="020B0609030003000000" pitchFamily="49" charset="77"/>
              </a:rPr>
              <a:t>): </a:t>
            </a:r>
          </a:p>
          <a:p>
            <a:pPr marL="0" indent="0">
              <a:buNone/>
            </a:pPr>
            <a:r>
              <a:rPr lang="en-US" b="1" dirty="0">
                <a:solidFill>
                  <a:srgbClr val="006699"/>
                </a:solidFill>
                <a:latin typeface="Inconsolata Medium" panose="020B0609030003000000" pitchFamily="49" charset="77"/>
              </a:rPr>
              <a:t>		print</a:t>
            </a:r>
            <a:r>
              <a:rPr lang="en-US" b="1" dirty="0">
                <a:latin typeface="Inconsolata Medium" panose="020B0609030003000000" pitchFamily="49" charset="77"/>
              </a:rPr>
              <a:t>(</a:t>
            </a:r>
            <a:r>
              <a:rPr lang="en-US" b="1" dirty="0" err="1">
                <a:solidFill>
                  <a:srgbClr val="000087"/>
                </a:solidFill>
                <a:latin typeface="Inconsolata Medium" panose="020B0609030003000000" pitchFamily="49" charset="77"/>
              </a:rPr>
              <a:t>i</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end</a:t>
            </a:r>
            <a:r>
              <a:rPr lang="en-US" b="1" dirty="0">
                <a:solidFill>
                  <a:srgbClr val="545454"/>
                </a:solidFill>
                <a:latin typeface="Inconsolata Medium" panose="020B0609030003000000" pitchFamily="49" charset="77"/>
              </a:rPr>
              <a:t>=</a:t>
            </a:r>
            <a:r>
              <a:rPr lang="en-US" b="1" dirty="0">
                <a:solidFill>
                  <a:srgbClr val="CC3300"/>
                </a:solidFill>
                <a:latin typeface="Inconsolata Medium" panose="020B0609030003000000" pitchFamily="49" charset="77"/>
              </a:rPr>
              <a:t>" "</a:t>
            </a: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r>
              <a:rPr lang="en-US" dirty="0">
                <a:latin typeface="Gill Sans MT" panose="020B0502020104020203" pitchFamily="34" charset="77"/>
              </a:rPr>
              <a:t>0 1 2 3 4 5 6 7 8 9 </a:t>
            </a:r>
          </a:p>
          <a:p>
            <a:pPr marL="0" indent="0">
              <a:buNone/>
            </a:pPr>
            <a:endParaRPr lang="en-US" dirty="0"/>
          </a:p>
          <a:p>
            <a:pPr marL="0" indent="0">
              <a:buNone/>
            </a:pPr>
            <a:endParaRPr lang="en-US" sz="2100" dirty="0">
              <a:solidFill>
                <a:srgbClr val="000087"/>
              </a:solidFill>
              <a:latin typeface="Gill Sans MT" panose="020B0502020104020203" pitchFamily="34" charset="77"/>
            </a:endParaRPr>
          </a:p>
        </p:txBody>
      </p:sp>
    </p:spTree>
    <p:extLst>
      <p:ext uri="{BB962C8B-B14F-4D97-AF65-F5344CB8AC3E}">
        <p14:creationId xmlns:p14="http://schemas.microsoft.com/office/powerpoint/2010/main" val="553003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range(start, stop)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292919"/>
          </a:xfrm>
        </p:spPr>
        <p:txBody>
          <a:bodyPr>
            <a:normAutofit/>
          </a:bodyPr>
          <a:lstStyle/>
          <a:p>
            <a:pPr marL="0" indent="0">
              <a:buNone/>
            </a:pPr>
            <a:r>
              <a:rPr lang="en-US" dirty="0">
                <a:latin typeface="Gill Sans MT" panose="020B0502020104020203" pitchFamily="34" charset="77"/>
              </a:rPr>
              <a:t>range(start, stop): from start up to but not including stop. Increment by 1(default).</a:t>
            </a:r>
          </a:p>
          <a:p>
            <a:pPr marL="0" indent="0">
              <a:buNone/>
            </a:pPr>
            <a:endParaRPr lang="en-US" b="1" dirty="0">
              <a:solidFill>
                <a:srgbClr val="000087"/>
              </a:solidFill>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 </a:t>
            </a:r>
            <a:r>
              <a:rPr lang="en-US" b="1" dirty="0">
                <a:solidFill>
                  <a:srgbClr val="006699"/>
                </a:solidFill>
                <a:latin typeface="Inconsolata Medium" panose="020B0609030003000000" pitchFamily="49" charset="77"/>
              </a:rPr>
              <a:t>for </a:t>
            </a:r>
            <a:r>
              <a:rPr lang="en-US" b="1" dirty="0" err="1">
                <a:solidFill>
                  <a:srgbClr val="000087"/>
                </a:solidFill>
                <a:latin typeface="Inconsolata Medium" panose="020B0609030003000000" pitchFamily="49" charset="77"/>
              </a:rPr>
              <a:t>i</a:t>
            </a:r>
            <a:r>
              <a:rPr lang="en-US" b="1" dirty="0">
                <a:solidFill>
                  <a:srgbClr val="000087"/>
                </a:solidFill>
                <a:latin typeface="Inconsolata Medium" panose="020B0609030003000000" pitchFamily="49" charset="77"/>
              </a:rPr>
              <a:t> </a:t>
            </a:r>
            <a:r>
              <a:rPr lang="en-US" b="1" dirty="0">
                <a:latin typeface="Inconsolata Medium" panose="020B0609030003000000" pitchFamily="49" charset="77"/>
              </a:rPr>
              <a:t>in </a:t>
            </a:r>
            <a:r>
              <a:rPr lang="en-US" b="1" dirty="0">
                <a:solidFill>
                  <a:srgbClr val="336666"/>
                </a:solidFill>
                <a:latin typeface="Inconsolata Medium" panose="020B0609030003000000" pitchFamily="49" charset="77"/>
              </a:rPr>
              <a:t>range</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8</a:t>
            </a:r>
            <a:r>
              <a:rPr lang="en-US" b="1" dirty="0">
                <a:latin typeface="Inconsolata Medium" panose="020B0609030003000000" pitchFamily="49" charset="77"/>
              </a:rPr>
              <a:t>): </a:t>
            </a:r>
          </a:p>
          <a:p>
            <a:pPr marL="0" indent="0">
              <a:buNone/>
            </a:pPr>
            <a:r>
              <a:rPr lang="en-US" b="1" dirty="0">
                <a:solidFill>
                  <a:srgbClr val="006699"/>
                </a:solidFill>
                <a:latin typeface="Inconsolata Medium" panose="020B0609030003000000" pitchFamily="49" charset="77"/>
              </a:rPr>
              <a:t>		print</a:t>
            </a:r>
            <a:r>
              <a:rPr lang="en-US" b="1" dirty="0">
                <a:latin typeface="Inconsolata Medium" panose="020B0609030003000000" pitchFamily="49" charset="77"/>
              </a:rPr>
              <a:t>(</a:t>
            </a:r>
            <a:r>
              <a:rPr lang="en-US" b="1" dirty="0" err="1">
                <a:solidFill>
                  <a:srgbClr val="000087"/>
                </a:solidFill>
                <a:latin typeface="Inconsolata Medium" panose="020B0609030003000000" pitchFamily="49" charset="77"/>
              </a:rPr>
              <a:t>i</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end</a:t>
            </a:r>
            <a:r>
              <a:rPr lang="en-US" b="1" dirty="0">
                <a:solidFill>
                  <a:srgbClr val="545454"/>
                </a:solidFill>
                <a:latin typeface="Inconsolata Medium" panose="020B0609030003000000" pitchFamily="49" charset="77"/>
              </a:rPr>
              <a:t>=</a:t>
            </a:r>
            <a:r>
              <a:rPr lang="en-US" b="1" dirty="0">
                <a:solidFill>
                  <a:srgbClr val="CC3300"/>
                </a:solidFill>
                <a:latin typeface="Inconsolata Medium" panose="020B0609030003000000" pitchFamily="49" charset="77"/>
              </a:rPr>
              <a:t>' ‘</a:t>
            </a: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r>
              <a:rPr lang="en-US" dirty="0">
                <a:latin typeface="Gill Sans MT" panose="020B0502020104020203" pitchFamily="34" charset="77"/>
              </a:rPr>
              <a:t>2 3 4 5 6 7 </a:t>
            </a:r>
          </a:p>
          <a:p>
            <a:pPr marL="0" indent="0">
              <a:buNone/>
            </a:pPr>
            <a:endParaRPr lang="en-US" dirty="0"/>
          </a:p>
          <a:p>
            <a:pPr marL="0" indent="0">
              <a:buNone/>
            </a:pPr>
            <a:endParaRPr lang="en-US" sz="2100" dirty="0">
              <a:solidFill>
                <a:srgbClr val="000087"/>
              </a:solidFill>
              <a:latin typeface="Gill Sans MT" panose="020B0502020104020203" pitchFamily="34" charset="77"/>
            </a:endParaRPr>
          </a:p>
        </p:txBody>
      </p:sp>
    </p:spTree>
    <p:extLst>
      <p:ext uri="{BB962C8B-B14F-4D97-AF65-F5344CB8AC3E}">
        <p14:creationId xmlns:p14="http://schemas.microsoft.com/office/powerpoint/2010/main" val="3006175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range(start, stop, step)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292919"/>
          </a:xfrm>
        </p:spPr>
        <p:txBody>
          <a:bodyPr>
            <a:normAutofit/>
          </a:bodyPr>
          <a:lstStyle/>
          <a:p>
            <a:pPr marL="0" indent="0">
              <a:buNone/>
            </a:pPr>
            <a:r>
              <a:rPr lang="en-US" dirty="0">
                <a:latin typeface="Gill Sans MT" panose="020B0502020104020203" pitchFamily="34" charset="77"/>
              </a:rPr>
              <a:t>range(start, stop, step): from start up to but not including stop, increment by step.</a:t>
            </a:r>
          </a:p>
          <a:p>
            <a:pPr marL="0" indent="0">
              <a:buNone/>
            </a:pPr>
            <a:endParaRPr lang="en-US" b="1" dirty="0">
              <a:solidFill>
                <a:srgbClr val="000087"/>
              </a:solidFill>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 </a:t>
            </a:r>
            <a:r>
              <a:rPr lang="en-US" b="1" dirty="0">
                <a:solidFill>
                  <a:srgbClr val="006699"/>
                </a:solidFill>
                <a:latin typeface="Inconsolata Medium" panose="020B0609030003000000" pitchFamily="49" charset="77"/>
              </a:rPr>
              <a:t>for </a:t>
            </a:r>
            <a:r>
              <a:rPr lang="en-US" b="1" dirty="0" err="1">
                <a:solidFill>
                  <a:srgbClr val="000087"/>
                </a:solidFill>
                <a:latin typeface="Inconsolata Medium" panose="020B0609030003000000" pitchFamily="49" charset="77"/>
              </a:rPr>
              <a:t>i</a:t>
            </a:r>
            <a:r>
              <a:rPr lang="en-US" b="1" dirty="0">
                <a:solidFill>
                  <a:srgbClr val="000087"/>
                </a:solidFill>
                <a:latin typeface="Inconsolata Medium" panose="020B0609030003000000" pitchFamily="49" charset="77"/>
              </a:rPr>
              <a:t> </a:t>
            </a:r>
            <a:r>
              <a:rPr lang="en-US" b="1" dirty="0">
                <a:latin typeface="Inconsolata Medium" panose="020B0609030003000000" pitchFamily="49" charset="77"/>
              </a:rPr>
              <a:t>in </a:t>
            </a:r>
            <a:r>
              <a:rPr lang="en-US" b="1" dirty="0">
                <a:solidFill>
                  <a:srgbClr val="336666"/>
                </a:solidFill>
                <a:latin typeface="Inconsolata Medium" panose="020B0609030003000000" pitchFamily="49" charset="77"/>
              </a:rPr>
              <a:t>range</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10, 2</a:t>
            </a:r>
            <a:r>
              <a:rPr lang="en-US" b="1" dirty="0">
                <a:latin typeface="Inconsolata Medium" panose="020B0609030003000000" pitchFamily="49" charset="77"/>
              </a:rPr>
              <a:t>): </a:t>
            </a:r>
          </a:p>
          <a:p>
            <a:pPr marL="0" indent="0">
              <a:buNone/>
            </a:pPr>
            <a:r>
              <a:rPr lang="en-US" b="1" dirty="0">
                <a:solidFill>
                  <a:srgbClr val="006699"/>
                </a:solidFill>
                <a:latin typeface="Inconsolata Medium" panose="020B0609030003000000" pitchFamily="49" charset="77"/>
              </a:rPr>
              <a:t>		print</a:t>
            </a:r>
            <a:r>
              <a:rPr lang="en-US" b="1" dirty="0">
                <a:latin typeface="Inconsolata Medium" panose="020B0609030003000000" pitchFamily="49" charset="77"/>
              </a:rPr>
              <a:t>(</a:t>
            </a:r>
            <a:r>
              <a:rPr lang="en-US" b="1" dirty="0" err="1">
                <a:solidFill>
                  <a:srgbClr val="000087"/>
                </a:solidFill>
                <a:latin typeface="Inconsolata Medium" panose="020B0609030003000000" pitchFamily="49" charset="77"/>
              </a:rPr>
              <a:t>i</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end</a:t>
            </a:r>
            <a:r>
              <a:rPr lang="en-US" b="1" dirty="0">
                <a:solidFill>
                  <a:srgbClr val="545454"/>
                </a:solidFill>
                <a:latin typeface="Inconsolata Medium" panose="020B0609030003000000" pitchFamily="49" charset="77"/>
              </a:rPr>
              <a:t>=</a:t>
            </a:r>
            <a:r>
              <a:rPr lang="en-US" b="1" dirty="0">
                <a:solidFill>
                  <a:srgbClr val="CC3300"/>
                </a:solidFill>
                <a:latin typeface="Inconsolata Medium" panose="020B0609030003000000" pitchFamily="49" charset="77"/>
              </a:rPr>
              <a:t>' '</a:t>
            </a:r>
            <a:r>
              <a:rPr lang="en-US" b="1" dirty="0">
                <a:latin typeface="Inconsolata Medium" panose="020B0609030003000000" pitchFamily="49" charset="77"/>
              </a:rPr>
              <a:t>) </a:t>
            </a:r>
          </a:p>
          <a:p>
            <a:pPr marL="0" indent="0">
              <a:buNone/>
            </a:pPr>
            <a:r>
              <a:rPr lang="en-US" dirty="0">
                <a:latin typeface="Gill Sans MT" panose="020B0502020104020203" pitchFamily="34" charset="77"/>
              </a:rPr>
              <a:t>1 3 5 7 9 </a:t>
            </a:r>
          </a:p>
          <a:p>
            <a:pPr marL="0" indent="0">
              <a:buNone/>
            </a:pPr>
            <a:r>
              <a:rPr lang="en-US" dirty="0">
                <a:latin typeface="Gill Sans MT" panose="020B0502020104020203" pitchFamily="34" charset="77"/>
              </a:rPr>
              <a:t>If step is negative, a list can be traversed backwards. </a:t>
            </a:r>
            <a:endParaRPr lang="en-US" b="1" dirty="0">
              <a:solidFill>
                <a:srgbClr val="000087"/>
              </a:solidFill>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4</a:t>
            </a:r>
            <a:r>
              <a:rPr lang="en-US" b="1" dirty="0">
                <a:latin typeface="Inconsolata Medium" panose="020B0609030003000000" pitchFamily="49" charset="77"/>
              </a:rPr>
              <a:t>]: </a:t>
            </a:r>
            <a:r>
              <a:rPr lang="en-US" b="1" dirty="0">
                <a:solidFill>
                  <a:srgbClr val="006699"/>
                </a:solidFill>
                <a:latin typeface="Inconsolata Medium" panose="020B0609030003000000" pitchFamily="49" charset="77"/>
              </a:rPr>
              <a:t>for </a:t>
            </a:r>
            <a:r>
              <a:rPr lang="en-US" b="1" dirty="0" err="1">
                <a:solidFill>
                  <a:srgbClr val="000087"/>
                </a:solidFill>
                <a:latin typeface="Inconsolata Medium" panose="020B0609030003000000" pitchFamily="49" charset="77"/>
              </a:rPr>
              <a:t>i</a:t>
            </a:r>
            <a:r>
              <a:rPr lang="en-US" b="1" dirty="0">
                <a:solidFill>
                  <a:srgbClr val="000087"/>
                </a:solidFill>
                <a:latin typeface="Inconsolata Medium" panose="020B0609030003000000" pitchFamily="49" charset="77"/>
              </a:rPr>
              <a:t> </a:t>
            </a:r>
            <a:r>
              <a:rPr lang="en-US" b="1" dirty="0">
                <a:latin typeface="Inconsolata Medium" panose="020B0609030003000000" pitchFamily="49" charset="77"/>
              </a:rPr>
              <a:t>in </a:t>
            </a:r>
            <a:r>
              <a:rPr lang="en-US" b="1" dirty="0">
                <a:solidFill>
                  <a:srgbClr val="336666"/>
                </a:solidFill>
                <a:latin typeface="Inconsolata Medium" panose="020B0609030003000000" pitchFamily="49" charset="77"/>
              </a:rPr>
              <a:t>range</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10</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2, -1</a:t>
            </a:r>
            <a:r>
              <a:rPr lang="en-US" b="1" dirty="0">
                <a:latin typeface="Inconsolata Medium" panose="020B0609030003000000" pitchFamily="49" charset="77"/>
              </a:rPr>
              <a:t>): </a:t>
            </a:r>
          </a:p>
          <a:p>
            <a:pPr marL="0" indent="0">
              <a:buNone/>
            </a:pPr>
            <a:r>
              <a:rPr lang="en-US" b="1" dirty="0">
                <a:solidFill>
                  <a:srgbClr val="006699"/>
                </a:solidFill>
                <a:latin typeface="Inconsolata Medium" panose="020B0609030003000000" pitchFamily="49" charset="77"/>
              </a:rPr>
              <a:t>		print</a:t>
            </a:r>
            <a:r>
              <a:rPr lang="en-US" b="1" dirty="0">
                <a:latin typeface="Inconsolata Medium" panose="020B0609030003000000" pitchFamily="49" charset="77"/>
              </a:rPr>
              <a:t>(</a:t>
            </a:r>
            <a:r>
              <a:rPr lang="en-US" b="1" dirty="0" err="1">
                <a:solidFill>
                  <a:srgbClr val="000087"/>
                </a:solidFill>
                <a:latin typeface="Inconsolata Medium" panose="020B0609030003000000" pitchFamily="49" charset="77"/>
              </a:rPr>
              <a:t>i</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end</a:t>
            </a:r>
            <a:r>
              <a:rPr lang="en-US" b="1" dirty="0">
                <a:solidFill>
                  <a:srgbClr val="545454"/>
                </a:solidFill>
                <a:latin typeface="Inconsolata Medium" panose="020B0609030003000000" pitchFamily="49" charset="77"/>
              </a:rPr>
              <a:t>=</a:t>
            </a:r>
            <a:r>
              <a:rPr lang="en-US" b="1" dirty="0">
                <a:solidFill>
                  <a:srgbClr val="CC3300"/>
                </a:solidFill>
                <a:latin typeface="Inconsolata Medium" panose="020B0609030003000000" pitchFamily="49" charset="77"/>
              </a:rPr>
              <a:t>' '</a:t>
            </a:r>
            <a:r>
              <a:rPr lang="en-US" b="1" dirty="0">
                <a:latin typeface="Inconsolata Medium" panose="020B0609030003000000" pitchFamily="49" charset="77"/>
              </a:rPr>
              <a:t>) </a:t>
            </a:r>
          </a:p>
          <a:p>
            <a:pPr marL="0" indent="0">
              <a:buNone/>
            </a:pPr>
            <a:r>
              <a:rPr lang="en-US" dirty="0">
                <a:latin typeface="Gill Sans MT" panose="020B0502020104020203" pitchFamily="34" charset="77"/>
              </a:rPr>
              <a:t>10 9 8 7 6 5 4 3</a:t>
            </a:r>
            <a:endParaRPr lang="en-US" dirty="0"/>
          </a:p>
          <a:p>
            <a:pPr marL="0" indent="0">
              <a:buNone/>
            </a:pPr>
            <a:endParaRPr lang="en-US" dirty="0"/>
          </a:p>
          <a:p>
            <a:pPr marL="0" indent="0">
              <a:buNone/>
            </a:pPr>
            <a:endParaRPr lang="en-US" sz="2100" dirty="0">
              <a:solidFill>
                <a:srgbClr val="000087"/>
              </a:solidFill>
              <a:latin typeface="Gill Sans MT" panose="020B0502020104020203" pitchFamily="34" charset="77"/>
            </a:endParaRPr>
          </a:p>
        </p:txBody>
      </p:sp>
    </p:spTree>
    <p:extLst>
      <p:ext uri="{BB962C8B-B14F-4D97-AF65-F5344CB8AC3E}">
        <p14:creationId xmlns:p14="http://schemas.microsoft.com/office/powerpoint/2010/main" val="3150557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continue vs. break</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292919"/>
          </a:xfrm>
        </p:spPr>
        <p:txBody>
          <a:bodyPr>
            <a:normAutofit/>
          </a:bodyPr>
          <a:lstStyle/>
          <a:p>
            <a:pPr marL="0" indent="0">
              <a:buNone/>
            </a:pPr>
            <a:r>
              <a:rPr lang="en-US" dirty="0">
                <a:latin typeface="Gill Sans MT" panose="020B0502020104020203" pitchFamily="34" charset="77"/>
              </a:rPr>
              <a:t>The </a:t>
            </a:r>
            <a:r>
              <a:rPr lang="en-US" b="1" dirty="0">
                <a:latin typeface="Gill Sans MT" panose="020B0502020104020203" pitchFamily="34" charset="77"/>
              </a:rPr>
              <a:t>continue</a:t>
            </a:r>
            <a:r>
              <a:rPr lang="en-US" dirty="0">
                <a:latin typeface="Gill Sans MT" panose="020B0502020104020203" pitchFamily="34" charset="77"/>
              </a:rPr>
              <a:t> statement is used to skip the current iteration and move to the next iteration whereas the </a:t>
            </a:r>
            <a:r>
              <a:rPr lang="en-US" b="1" dirty="0">
                <a:latin typeface="Gill Sans MT" panose="020B0502020104020203" pitchFamily="34" charset="77"/>
              </a:rPr>
              <a:t>break</a:t>
            </a:r>
            <a:r>
              <a:rPr lang="en-US" dirty="0">
                <a:latin typeface="Gill Sans MT" panose="020B0502020104020203" pitchFamily="34" charset="77"/>
              </a:rPr>
              <a:t> statement is used to exit a for loop.</a:t>
            </a:r>
          </a:p>
          <a:p>
            <a:pPr marL="0" indent="0">
              <a:buNone/>
            </a:pPr>
            <a:endParaRPr lang="en-US" dirty="0">
              <a:latin typeface="Gill Sans MT" panose="020B0502020104020203" pitchFamily="34"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  </a:t>
            </a:r>
            <a:r>
              <a:rPr lang="en-US" b="1" dirty="0">
                <a:solidFill>
                  <a:srgbClr val="006699"/>
                </a:solidFill>
                <a:latin typeface="Inconsolata Medium" panose="020B0609030003000000" pitchFamily="49" charset="77"/>
              </a:rPr>
              <a:t>for </a:t>
            </a:r>
            <a:r>
              <a:rPr lang="en-US" b="1" dirty="0">
                <a:solidFill>
                  <a:srgbClr val="000087"/>
                </a:solidFill>
                <a:latin typeface="Inconsolata Medium" panose="020B0609030003000000" pitchFamily="49" charset="77"/>
              </a:rPr>
              <a:t>n </a:t>
            </a:r>
            <a:r>
              <a:rPr lang="en-US" b="1" dirty="0">
                <a:latin typeface="Inconsolata Medium" panose="020B0609030003000000" pitchFamily="49" charset="77"/>
              </a:rPr>
              <a:t>in </a:t>
            </a:r>
            <a:r>
              <a:rPr lang="en-US" b="1" dirty="0">
                <a:solidFill>
                  <a:srgbClr val="336666"/>
                </a:solidFill>
                <a:latin typeface="Inconsolata Medium" panose="020B0609030003000000" pitchFamily="49" charset="77"/>
              </a:rPr>
              <a:t>range</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10</a:t>
            </a:r>
            <a:r>
              <a:rPr lang="en-US" b="1" dirty="0">
                <a:latin typeface="Inconsolata Medium" panose="020B0609030003000000" pitchFamily="49" charset="77"/>
              </a:rPr>
              <a:t>):</a:t>
            </a:r>
            <a:br>
              <a:rPr lang="en-US" b="1" dirty="0">
                <a:latin typeface="Inconsolata Medium" panose="020B0609030003000000" pitchFamily="49" charset="77"/>
              </a:rPr>
            </a:br>
            <a:r>
              <a:rPr lang="en-US" b="1" dirty="0">
                <a:solidFill>
                  <a:srgbClr val="006699"/>
                </a:solidFill>
                <a:latin typeface="Inconsolata Medium" panose="020B0609030003000000" pitchFamily="49" charset="77"/>
              </a:rPr>
              <a:t>		  if </a:t>
            </a:r>
            <a:r>
              <a:rPr lang="en-US" b="1" dirty="0">
                <a:solidFill>
                  <a:srgbClr val="000087"/>
                </a:solidFill>
                <a:latin typeface="Inconsolata Medium" panose="020B0609030003000000" pitchFamily="49" charset="77"/>
              </a:rPr>
              <a:t>n </a:t>
            </a:r>
            <a:r>
              <a:rPr lang="en-US" b="1" dirty="0">
                <a:solidFill>
                  <a:srgbClr val="545454"/>
                </a:solidFill>
                <a:latin typeface="Inconsolata Medium" panose="020B0609030003000000" pitchFamily="49" charset="77"/>
              </a:rPr>
              <a:t>% </a:t>
            </a:r>
            <a:r>
              <a:rPr lang="en-US" b="1" dirty="0">
                <a:solidFill>
                  <a:srgbClr val="FF6600"/>
                </a:solidFill>
                <a:latin typeface="Inconsolata Medium" panose="020B0609030003000000" pitchFamily="49" charset="77"/>
              </a:rPr>
              <a:t>2 </a:t>
            </a:r>
            <a:r>
              <a:rPr lang="en-US" b="1" dirty="0">
                <a:solidFill>
                  <a:srgbClr val="545454"/>
                </a:solidFill>
                <a:latin typeface="Inconsolata Medium" panose="020B0609030003000000" pitchFamily="49" charset="77"/>
              </a:rPr>
              <a:t>== </a:t>
            </a:r>
            <a:r>
              <a:rPr lang="en-US" b="1" dirty="0">
                <a:solidFill>
                  <a:srgbClr val="FF6600"/>
                </a:solidFill>
                <a:latin typeface="Inconsolata Medium" panose="020B0609030003000000" pitchFamily="49" charset="77"/>
              </a:rPr>
              <a:t>0</a:t>
            </a:r>
            <a:r>
              <a:rPr lang="en-US" b="1" dirty="0">
                <a:latin typeface="Inconsolata Medium" panose="020B0609030003000000" pitchFamily="49" charset="77"/>
              </a:rPr>
              <a:t>: </a:t>
            </a:r>
          </a:p>
          <a:p>
            <a:pPr marL="0" indent="0">
              <a:buNone/>
            </a:pPr>
            <a:r>
              <a:rPr lang="en-US" b="1" dirty="0">
                <a:solidFill>
                  <a:srgbClr val="006699"/>
                </a:solidFill>
                <a:latin typeface="Inconsolata Medium" panose="020B0609030003000000" pitchFamily="49" charset="77"/>
              </a:rPr>
              <a:t>			continue </a:t>
            </a:r>
            <a:endParaRPr lang="en-US" b="1" dirty="0">
              <a:latin typeface="Inconsolata Medium" panose="020B0609030003000000" pitchFamily="49" charset="77"/>
            </a:endParaRPr>
          </a:p>
          <a:p>
            <a:pPr marL="0" indent="0">
              <a:buNone/>
            </a:pPr>
            <a:r>
              <a:rPr lang="en-US" b="1" dirty="0">
                <a:solidFill>
                  <a:srgbClr val="006699"/>
                </a:solidFill>
                <a:latin typeface="Inconsolata Medium" panose="020B0609030003000000" pitchFamily="49" charset="77"/>
              </a:rPr>
              <a:t>		  print</a:t>
            </a:r>
            <a:r>
              <a:rPr lang="en-US" b="1" dirty="0">
                <a:latin typeface="Inconsolata Medium" panose="020B0609030003000000" pitchFamily="49" charset="77"/>
              </a:rPr>
              <a:t>(</a:t>
            </a:r>
            <a:r>
              <a:rPr lang="en-US" b="1" dirty="0">
                <a:solidFill>
                  <a:srgbClr val="000087"/>
                </a:solidFill>
                <a:latin typeface="Inconsolata Medium" panose="020B0609030003000000" pitchFamily="49" charset="77"/>
              </a:rPr>
              <a:t>n</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end</a:t>
            </a:r>
            <a:r>
              <a:rPr lang="en-US" b="1" dirty="0">
                <a:solidFill>
                  <a:srgbClr val="545454"/>
                </a:solidFill>
                <a:latin typeface="Inconsolata Medium" panose="020B0609030003000000" pitchFamily="49" charset="77"/>
              </a:rPr>
              <a:t>=</a:t>
            </a:r>
            <a:r>
              <a:rPr lang="en-US" b="1" dirty="0">
                <a:solidFill>
                  <a:srgbClr val="CC3300"/>
                </a:solidFill>
                <a:latin typeface="Inconsolata Medium" panose="020B0609030003000000" pitchFamily="49" charset="77"/>
              </a:rPr>
              <a:t>‘ ’</a:t>
            </a: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1 3 5 7 9 </a:t>
            </a:r>
          </a:p>
          <a:p>
            <a:pPr marL="0" indent="0">
              <a:buNone/>
            </a:pPr>
            <a:br>
              <a:rPr lang="en-US" b="1" dirty="0">
                <a:latin typeface="Inconsolata Medium" panose="020B0609030003000000" pitchFamily="49" charset="77"/>
              </a:rPr>
            </a:br>
            <a:endParaRPr lang="en-US" b="1" dirty="0">
              <a:latin typeface="Inconsolata Medium" panose="020B0609030003000000" pitchFamily="49" charset="77"/>
            </a:endParaRPr>
          </a:p>
          <a:p>
            <a:pPr marL="0" indent="0">
              <a:buNone/>
            </a:pPr>
            <a:endParaRPr lang="en-US" sz="2100" dirty="0">
              <a:solidFill>
                <a:srgbClr val="000087"/>
              </a:solidFill>
              <a:latin typeface="Gill Sans MT" panose="020B0502020104020203" pitchFamily="34" charset="77"/>
            </a:endParaRPr>
          </a:p>
        </p:txBody>
      </p:sp>
    </p:spTree>
    <p:extLst>
      <p:ext uri="{BB962C8B-B14F-4D97-AF65-F5344CB8AC3E}">
        <p14:creationId xmlns:p14="http://schemas.microsoft.com/office/powerpoint/2010/main" val="3275945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continue vs. break</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292919"/>
          </a:xfrm>
        </p:spPr>
        <p:txBody>
          <a:bodyPr>
            <a:normAutofit/>
          </a:bodyPr>
          <a:lstStyle/>
          <a:p>
            <a:pPr marL="0" indent="0">
              <a:buNone/>
            </a:pPr>
            <a:r>
              <a:rPr lang="en-US" dirty="0">
                <a:latin typeface="Gill Sans MT" panose="020B0502020104020203" pitchFamily="34" charset="77"/>
              </a:rPr>
              <a:t>The </a:t>
            </a:r>
            <a:r>
              <a:rPr lang="en-US" b="1" dirty="0">
                <a:latin typeface="Gill Sans MT" panose="020B0502020104020203" pitchFamily="34" charset="77"/>
              </a:rPr>
              <a:t>continue</a:t>
            </a:r>
            <a:r>
              <a:rPr lang="en-US" dirty="0">
                <a:latin typeface="Gill Sans MT" panose="020B0502020104020203" pitchFamily="34" charset="77"/>
              </a:rPr>
              <a:t> statement is used to skip the current iteration and move to the next iteration whereas the </a:t>
            </a:r>
            <a:r>
              <a:rPr lang="en-US" b="1" dirty="0">
                <a:latin typeface="Gill Sans MT" panose="020B0502020104020203" pitchFamily="34" charset="77"/>
              </a:rPr>
              <a:t>break</a:t>
            </a:r>
            <a:r>
              <a:rPr lang="en-US" dirty="0">
                <a:latin typeface="Gill Sans MT" panose="020B0502020104020203" pitchFamily="34" charset="77"/>
              </a:rPr>
              <a:t> statement is used to exit a loop.</a:t>
            </a:r>
          </a:p>
          <a:p>
            <a:pPr marL="0" indent="0">
              <a:buNone/>
            </a:pPr>
            <a:endParaRPr lang="en-US" dirty="0">
              <a:latin typeface="Gill Sans MT" panose="020B0502020104020203" pitchFamily="34"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  </a:t>
            </a:r>
            <a:r>
              <a:rPr lang="en-US" b="1" dirty="0">
                <a:solidFill>
                  <a:srgbClr val="006699"/>
                </a:solidFill>
                <a:latin typeface="Inconsolata Medium" panose="020B0609030003000000" pitchFamily="49" charset="77"/>
              </a:rPr>
              <a:t>for </a:t>
            </a:r>
            <a:r>
              <a:rPr lang="en-US" b="1" dirty="0">
                <a:solidFill>
                  <a:srgbClr val="000087"/>
                </a:solidFill>
                <a:latin typeface="Inconsolata Medium" panose="020B0609030003000000" pitchFamily="49" charset="77"/>
              </a:rPr>
              <a:t>n </a:t>
            </a:r>
            <a:r>
              <a:rPr lang="en-US" b="1" dirty="0">
                <a:latin typeface="Inconsolata Medium" panose="020B0609030003000000" pitchFamily="49" charset="77"/>
              </a:rPr>
              <a:t>in </a:t>
            </a:r>
            <a:r>
              <a:rPr lang="en-US" b="1" dirty="0">
                <a:solidFill>
                  <a:srgbClr val="336666"/>
                </a:solidFill>
                <a:latin typeface="Inconsolata Medium" panose="020B0609030003000000" pitchFamily="49" charset="77"/>
              </a:rPr>
              <a:t>range</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5</a:t>
            </a:r>
            <a:r>
              <a:rPr lang="en-US" b="1" dirty="0">
                <a:latin typeface="Inconsolata Medium" panose="020B0609030003000000" pitchFamily="49" charset="77"/>
              </a:rPr>
              <a:t>):</a:t>
            </a:r>
            <a:br>
              <a:rPr lang="en-US" b="1" dirty="0">
                <a:latin typeface="Inconsolata Medium" panose="020B0609030003000000" pitchFamily="49" charset="77"/>
              </a:rPr>
            </a:br>
            <a:r>
              <a:rPr lang="en-US" b="1" dirty="0">
                <a:solidFill>
                  <a:srgbClr val="006699"/>
                </a:solidFill>
                <a:latin typeface="Inconsolata Medium" panose="020B0609030003000000" pitchFamily="49" charset="77"/>
              </a:rPr>
              <a:t>		  if </a:t>
            </a:r>
            <a:r>
              <a:rPr lang="en-US" b="1" dirty="0">
                <a:solidFill>
                  <a:srgbClr val="000087"/>
                </a:solidFill>
                <a:latin typeface="Inconsolata Medium" panose="020B0609030003000000" pitchFamily="49" charset="77"/>
              </a:rPr>
              <a:t>n </a:t>
            </a:r>
            <a:r>
              <a:rPr lang="en-US" b="1" dirty="0">
                <a:solidFill>
                  <a:srgbClr val="545454"/>
                </a:solidFill>
                <a:latin typeface="Inconsolata Medium" panose="020B0609030003000000" pitchFamily="49" charset="77"/>
              </a:rPr>
              <a:t>== </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 </a:t>
            </a:r>
          </a:p>
          <a:p>
            <a:pPr marL="0" indent="0">
              <a:buNone/>
            </a:pPr>
            <a:r>
              <a:rPr lang="en-US" b="1" dirty="0">
                <a:solidFill>
                  <a:srgbClr val="006699"/>
                </a:solidFill>
                <a:latin typeface="Inconsolata Medium" panose="020B0609030003000000" pitchFamily="49" charset="77"/>
              </a:rPr>
              <a:t>			break </a:t>
            </a:r>
            <a:endParaRPr lang="en-US" b="1" dirty="0">
              <a:latin typeface="Inconsolata Medium" panose="020B0609030003000000" pitchFamily="49" charset="77"/>
            </a:endParaRPr>
          </a:p>
          <a:p>
            <a:pPr marL="0" indent="0">
              <a:buNone/>
            </a:pPr>
            <a:r>
              <a:rPr lang="en-US" b="1" dirty="0">
                <a:solidFill>
                  <a:srgbClr val="006699"/>
                </a:solidFill>
                <a:latin typeface="Inconsolata Medium" panose="020B0609030003000000" pitchFamily="49" charset="77"/>
              </a:rPr>
              <a:t>		  print</a:t>
            </a:r>
            <a:r>
              <a:rPr lang="en-US" b="1" dirty="0">
                <a:latin typeface="Inconsolata Medium" panose="020B0609030003000000" pitchFamily="49" charset="77"/>
              </a:rPr>
              <a:t>(</a:t>
            </a:r>
            <a:r>
              <a:rPr lang="en-US" b="1" dirty="0">
                <a:solidFill>
                  <a:srgbClr val="000087"/>
                </a:solidFill>
                <a:latin typeface="Inconsolata Medium" panose="020B0609030003000000" pitchFamily="49" charset="77"/>
              </a:rPr>
              <a:t>n</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end</a:t>
            </a:r>
            <a:r>
              <a:rPr lang="en-US" b="1" dirty="0">
                <a:solidFill>
                  <a:srgbClr val="545454"/>
                </a:solidFill>
                <a:latin typeface="Inconsolata Medium" panose="020B0609030003000000" pitchFamily="49" charset="77"/>
              </a:rPr>
              <a:t>=</a:t>
            </a:r>
            <a:r>
              <a:rPr lang="en-US" b="1" dirty="0">
                <a:solidFill>
                  <a:srgbClr val="CC3300"/>
                </a:solidFill>
                <a:latin typeface="Inconsolata Medium" panose="020B0609030003000000" pitchFamily="49" charset="77"/>
              </a:rPr>
              <a:t>‘ ’</a:t>
            </a: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0 1 2 </a:t>
            </a:r>
          </a:p>
          <a:p>
            <a:pPr marL="0" indent="0">
              <a:buNone/>
            </a:pPr>
            <a:br>
              <a:rPr lang="en-US" b="1" dirty="0">
                <a:latin typeface="Inconsolata Medium" panose="020B0609030003000000" pitchFamily="49" charset="77"/>
              </a:rPr>
            </a:br>
            <a:endParaRPr lang="en-US" b="1" dirty="0">
              <a:latin typeface="Inconsolata Medium" panose="020B0609030003000000" pitchFamily="49" charset="77"/>
            </a:endParaRPr>
          </a:p>
          <a:p>
            <a:pPr marL="0" indent="0">
              <a:buNone/>
            </a:pPr>
            <a:endParaRPr lang="en-US" sz="2100" dirty="0">
              <a:solidFill>
                <a:srgbClr val="000087"/>
              </a:solidFill>
              <a:latin typeface="Gill Sans MT" panose="020B0502020104020203" pitchFamily="34" charset="77"/>
            </a:endParaRPr>
          </a:p>
        </p:txBody>
      </p:sp>
    </p:spTree>
    <p:extLst>
      <p:ext uri="{BB962C8B-B14F-4D97-AF65-F5344CB8AC3E}">
        <p14:creationId xmlns:p14="http://schemas.microsoft.com/office/powerpoint/2010/main" val="406772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3866</TotalTime>
  <Words>2523</Words>
  <Application>Microsoft Macintosh PowerPoint</Application>
  <PresentationFormat>On-screen Show (16:10)</PresentationFormat>
  <Paragraphs>345</Paragraphs>
  <Slides>34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LucidaSansTypewriterStd</vt:lpstr>
      <vt:lpstr>UbuntuMono</vt:lpstr>
      <vt:lpstr>Arial</vt:lpstr>
      <vt:lpstr>Cambria Math</vt:lpstr>
      <vt:lpstr>Courier New</vt:lpstr>
      <vt:lpstr>Gill Sans MT</vt:lpstr>
      <vt:lpstr>Inconsolata Medium</vt:lpstr>
      <vt:lpstr>Office Theme</vt:lpstr>
      <vt:lpstr>Introduction to Python</vt:lpstr>
      <vt:lpstr>Topics</vt:lpstr>
      <vt:lpstr>For Loops</vt:lpstr>
      <vt:lpstr>For Loops</vt:lpstr>
      <vt:lpstr>range(stop)</vt:lpstr>
      <vt:lpstr>range(start, stop)</vt:lpstr>
      <vt:lpstr>range(start, stop, step)</vt:lpstr>
      <vt:lpstr>continue vs. break</vt:lpstr>
      <vt:lpstr>continue vs. break</vt:lpstr>
      <vt:lpstr>Definite Loop</vt:lpstr>
      <vt:lpstr>Summing Values</vt:lpstr>
      <vt:lpstr>Writing a function to sum</vt:lpstr>
      <vt:lpstr>Conditional Summing</vt:lpstr>
      <vt:lpstr>Conditional Summing Example</vt:lpstr>
      <vt:lpstr>Conditional Summing Solution?</vt:lpstr>
      <vt:lpstr>Conditional Summing Solution</vt:lpstr>
      <vt:lpstr>Nested Loops</vt:lpstr>
      <vt:lpstr>Nested Loops Example 1</vt:lpstr>
      <vt:lpstr>Nested Loops Example 2</vt:lpstr>
      <vt:lpstr>For Loop in Movies and TV-Shows</vt:lpstr>
      <vt:lpstr>Indefinite Loop</vt:lpstr>
      <vt:lpstr>While Loop</vt:lpstr>
      <vt:lpstr>While vs For Loops 1</vt:lpstr>
      <vt:lpstr>While vs For Loops 2</vt:lpstr>
      <vt:lpstr>While Loop</vt:lpstr>
      <vt:lpstr>While Loop</vt:lpstr>
      <vt:lpstr>While Loop</vt:lpstr>
      <vt:lpstr>While Loop</vt:lpstr>
      <vt:lpstr>Random Numbers</vt:lpstr>
      <vt:lpstr>Guessing Game</vt:lpstr>
      <vt:lpstr>Guessing Game</vt:lpstr>
      <vt:lpstr>Lab 1 </vt:lpstr>
      <vt:lpstr>Lab 1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B Nguyen</cp:lastModifiedBy>
  <cp:revision>1</cp:revision>
  <dcterms:created xsi:type="dcterms:W3CDTF">2019-05-29T16:38:51Z</dcterms:created>
  <dcterms:modified xsi:type="dcterms:W3CDTF">2020-10-30T16:06:23Z</dcterms:modified>
</cp:coreProperties>
</file>