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545" r:id="rId4"/>
    <p:sldId id="556" r:id="rId5"/>
    <p:sldId id="257" r:id="rId6"/>
    <p:sldId id="555" r:id="rId7"/>
    <p:sldId id="342" r:id="rId8"/>
    <p:sldId id="341" r:id="rId9"/>
    <p:sldId id="339" r:id="rId10"/>
    <p:sldId id="340" r:id="rId11"/>
    <p:sldId id="547" r:id="rId12"/>
    <p:sldId id="324" r:id="rId13"/>
    <p:sldId id="328" r:id="rId14"/>
    <p:sldId id="333" r:id="rId15"/>
    <p:sldId id="335" r:id="rId16"/>
    <p:sldId id="548" r:id="rId17"/>
    <p:sldId id="332" r:id="rId18"/>
    <p:sldId id="336" r:id="rId19"/>
    <p:sldId id="321" r:id="rId20"/>
    <p:sldId id="331" r:id="rId21"/>
    <p:sldId id="334" r:id="rId22"/>
    <p:sldId id="346" r:id="rId23"/>
    <p:sldId id="347" r:id="rId24"/>
    <p:sldId id="348" r:id="rId25"/>
    <p:sldId id="351" r:id="rId26"/>
    <p:sldId id="349" r:id="rId27"/>
    <p:sldId id="350" r:id="rId28"/>
    <p:sldId id="553" r:id="rId29"/>
    <p:sldId id="337" r:id="rId30"/>
    <p:sldId id="338" r:id="rId31"/>
    <p:sldId id="549" r:id="rId32"/>
    <p:sldId id="551" r:id="rId33"/>
    <p:sldId id="546" r:id="rId34"/>
    <p:sldId id="554" r:id="rId35"/>
    <p:sldId id="284" r:id="rId3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2DF25-63F7-764C-A9B1-5CAE69E0622F}" v="583" dt="2021-03-11T14:46:49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1"/>
    <p:restoredTop sz="90539"/>
  </p:normalViewPr>
  <p:slideViewPr>
    <p:cSldViewPr snapToGrid="0" snapToObjects="1">
      <p:cViewPr varScale="1">
        <p:scale>
          <a:sx n="120" d="100"/>
          <a:sy n="120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">
        <pc:chgData name="Long B Nguyen" userId="f59fb8f3-a021-417a-8bc1-65c8d471c621" providerId="ADAL" clId="{59CB9C7B-CBC7-E549-B176-97F9C29CB310}" dt="2019-11-14T13:12:40.926" v="12956" actId="1076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14T13:12:40.926" v="12956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CA2DF25-63F7-764C-A9B1-5CAE69E0622F}"/>
    <pc:docChg chg="undo custSel addSld delSld modSld">
      <pc:chgData name="Long B Nguyen" userId="f59fb8f3-a021-417a-8bc1-65c8d471c621" providerId="ADAL" clId="{0CA2DF25-63F7-764C-A9B1-5CAE69E0622F}" dt="2021-03-11T14:46:49.597" v="1455" actId="20577"/>
      <pc:docMkLst>
        <pc:docMk/>
      </pc:docMkLst>
      <pc:sldChg chg="del">
        <pc:chgData name="Long B Nguyen" userId="f59fb8f3-a021-417a-8bc1-65c8d471c621" providerId="ADAL" clId="{0CA2DF25-63F7-764C-A9B1-5CAE69E0622F}" dt="2021-03-11T11:50:12.431" v="862" actId="2696"/>
        <pc:sldMkLst>
          <pc:docMk/>
          <pc:sldMk cId="278045358" sldId="257"/>
        </pc:sldMkLst>
      </pc:sldChg>
      <pc:sldChg chg="modSp add mod modAnim">
        <pc:chgData name="Long B Nguyen" userId="f59fb8f3-a021-417a-8bc1-65c8d471c621" providerId="ADAL" clId="{0CA2DF25-63F7-764C-A9B1-5CAE69E0622F}" dt="2021-03-11T13:59:51.369" v="1233" actId="20577"/>
        <pc:sldMkLst>
          <pc:docMk/>
          <pc:sldMk cId="3098356658" sldId="257"/>
        </pc:sldMkLst>
        <pc:spChg chg="mod">
          <ac:chgData name="Long B Nguyen" userId="f59fb8f3-a021-417a-8bc1-65c8d471c621" providerId="ADAL" clId="{0CA2DF25-63F7-764C-A9B1-5CAE69E0622F}" dt="2021-03-11T11:50:17.860" v="864" actId="1076"/>
          <ac:spMkLst>
            <pc:docMk/>
            <pc:sldMk cId="30983566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3:59:51.369" v="1233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addSp delSp modSp mod">
        <pc:chgData name="Long B Nguyen" userId="f59fb8f3-a021-417a-8bc1-65c8d471c621" providerId="ADAL" clId="{0CA2DF25-63F7-764C-A9B1-5CAE69E0622F}" dt="2021-03-11T11:54:30.782" v="1099"/>
        <pc:sldMkLst>
          <pc:docMk/>
          <pc:sldMk cId="3768911574" sldId="333"/>
        </pc:sldMkLst>
        <pc:spChg chg="add del mod">
          <ac:chgData name="Long B Nguyen" userId="f59fb8f3-a021-417a-8bc1-65c8d471c621" providerId="ADAL" clId="{0CA2DF25-63F7-764C-A9B1-5CAE69E0622F}" dt="2021-03-11T11:54:30.782" v="1099"/>
          <ac:spMkLst>
            <pc:docMk/>
            <pc:sldMk cId="3768911574" sldId="333"/>
            <ac:spMk id="3" creationId="{42AB63FA-AA1F-494E-8C39-6E8F82903207}"/>
          </ac:spMkLst>
        </pc:spChg>
      </pc:sldChg>
      <pc:sldChg chg="modSp mod">
        <pc:chgData name="Long B Nguyen" userId="f59fb8f3-a021-417a-8bc1-65c8d471c621" providerId="ADAL" clId="{0CA2DF25-63F7-764C-A9B1-5CAE69E0622F}" dt="2021-03-11T11:41:15.150" v="6" actId="14100"/>
        <pc:sldMkLst>
          <pc:docMk/>
          <pc:sldMk cId="2700872664" sldId="339"/>
        </pc:sldMkLst>
        <pc:spChg chg="mod">
          <ac:chgData name="Long B Nguyen" userId="f59fb8f3-a021-417a-8bc1-65c8d471c621" providerId="ADAL" clId="{0CA2DF25-63F7-764C-A9B1-5CAE69E0622F}" dt="2021-03-11T11:41:13.059" v="5" actId="1076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15.150" v="6" actId="14100"/>
          <ac:spMkLst>
            <pc:docMk/>
            <pc:sldMk cId="2700872664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22.878" v="8" actId="14100"/>
        <pc:sldMkLst>
          <pc:docMk/>
          <pc:sldMk cId="2044636910" sldId="340"/>
        </pc:sldMkLst>
        <pc:spChg chg="mod">
          <ac:chgData name="Long B Nguyen" userId="f59fb8f3-a021-417a-8bc1-65c8d471c621" providerId="ADAL" clId="{0CA2DF25-63F7-764C-A9B1-5CAE69E0622F}" dt="2021-03-11T11:41:20.353" v="7" actId="1076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22.878" v="8" actId="14100"/>
          <ac:spMkLst>
            <pc:docMk/>
            <pc:sldMk cId="2044636910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4:03:06.538" v="1279" actId="14100"/>
        <pc:sldMkLst>
          <pc:docMk/>
          <pc:sldMk cId="2849583976" sldId="341"/>
        </pc:sldMkLst>
        <pc:spChg chg="mod">
          <ac:chgData name="Long B Nguyen" userId="f59fb8f3-a021-417a-8bc1-65c8d471c621" providerId="ADAL" clId="{0CA2DF25-63F7-764C-A9B1-5CAE69E0622F}" dt="2021-03-11T14:03:00.707" v="1277" actId="1076"/>
          <ac:spMkLst>
            <pc:docMk/>
            <pc:sldMk cId="2849583976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3:06.538" v="1279" actId="14100"/>
          <ac:spMkLst>
            <pc:docMk/>
            <pc:sldMk cId="2849583976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CA2DF25-63F7-764C-A9B1-5CAE69E0622F}" dt="2021-03-11T14:02:51.555" v="1276" actId="20577"/>
        <pc:sldMkLst>
          <pc:docMk/>
          <pc:sldMk cId="1097937752" sldId="342"/>
        </pc:sldMkLst>
        <pc:spChg chg="mod">
          <ac:chgData name="Long B Nguyen" userId="f59fb8f3-a021-417a-8bc1-65c8d471c621" providerId="ADAL" clId="{0CA2DF25-63F7-764C-A9B1-5CAE69E0622F}" dt="2021-03-11T11:40:57.534" v="3" actId="1076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2:51.555" v="1276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0CA2DF25-63F7-764C-A9B1-5CAE69E0622F}" dt="2021-03-11T14:02:33.129" v="1275"/>
        <pc:sldMkLst>
          <pc:docMk/>
          <pc:sldMk cId="2101795491" sldId="545"/>
        </pc:sldMkLst>
        <pc:spChg chg="add mod">
          <ac:chgData name="Long B Nguyen" userId="f59fb8f3-a021-417a-8bc1-65c8d471c621" providerId="ADAL" clId="{0CA2DF25-63F7-764C-A9B1-5CAE69E0622F}" dt="2021-03-11T14:02:12.382" v="1270" actId="14100"/>
          <ac:spMkLst>
            <pc:docMk/>
            <pc:sldMk cId="2101795491" sldId="545"/>
            <ac:spMk id="3" creationId="{8BA9D0DA-1D67-ED43-A19F-6557EAD9C067}"/>
          </ac:spMkLst>
        </pc:spChg>
        <pc:spChg chg="mod">
          <ac:chgData name="Long B Nguyen" userId="f59fb8f3-a021-417a-8bc1-65c8d471c621" providerId="ADAL" clId="{0CA2DF25-63F7-764C-A9B1-5CAE69E0622F}" dt="2021-03-11T14:01:55.857" v="1264" actId="1076"/>
          <ac:spMkLst>
            <pc:docMk/>
            <pc:sldMk cId="2101795491" sldId="545"/>
            <ac:spMk id="23554" creationId="{4A410BF0-5019-0D40-8CE7-D9E5FEAB56F9}"/>
          </ac:spMkLst>
        </pc:spChg>
        <pc:spChg chg="del mod">
          <ac:chgData name="Long B Nguyen" userId="f59fb8f3-a021-417a-8bc1-65c8d471c621" providerId="ADAL" clId="{0CA2DF25-63F7-764C-A9B1-5CAE69E0622F}" dt="2021-03-11T11:44:41.228" v="55" actId="478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mod">
        <pc:chgData name="Long B Nguyen" userId="f59fb8f3-a021-417a-8bc1-65c8d471c621" providerId="ADAL" clId="{0CA2DF25-63F7-764C-A9B1-5CAE69E0622F}" dt="2021-03-11T14:04:17.913" v="1281" actId="14100"/>
        <pc:sldMkLst>
          <pc:docMk/>
          <pc:sldMk cId="1854861563" sldId="546"/>
        </pc:sldMkLst>
        <pc:spChg chg="mod">
          <ac:chgData name="Long B Nguyen" userId="f59fb8f3-a021-417a-8bc1-65c8d471c621" providerId="ADAL" clId="{0CA2DF25-63F7-764C-A9B1-5CAE69E0622F}" dt="2021-03-11T14:04:13.968" v="1280" actId="1076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4:17.913" v="1281" actId="14100"/>
          <ac:spMkLst>
            <pc:docMk/>
            <pc:sldMk cId="1854861563" sldId="5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42.346" v="10" actId="14100"/>
        <pc:sldMkLst>
          <pc:docMk/>
          <pc:sldMk cId="906346442" sldId="547"/>
        </pc:sldMkLst>
        <pc:spChg chg="mod">
          <ac:chgData name="Long B Nguyen" userId="f59fb8f3-a021-417a-8bc1-65c8d471c621" providerId="ADAL" clId="{0CA2DF25-63F7-764C-A9B1-5CAE69E0622F}" dt="2021-03-11T11:41:39.930" v="9" actId="1076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42.346" v="10" actId="14100"/>
          <ac:spMkLst>
            <pc:docMk/>
            <pc:sldMk cId="906346442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CA2DF25-63F7-764C-A9B1-5CAE69E0622F}" dt="2021-03-11T11:50:00.900" v="861" actId="20577"/>
        <pc:sldMkLst>
          <pc:docMk/>
          <pc:sldMk cId="1226276962" sldId="555"/>
        </pc:sldMkLst>
        <pc:spChg chg="mod">
          <ac:chgData name="Long B Nguyen" userId="f59fb8f3-a021-417a-8bc1-65c8d471c621" providerId="ADAL" clId="{0CA2DF25-63F7-764C-A9B1-5CAE69E0622F}" dt="2021-03-11T11:50:00.900" v="861" actId="20577"/>
          <ac:spMkLst>
            <pc:docMk/>
            <pc:sldMk cId="1226276962" sldId="555"/>
            <ac:spMk id="27650" creationId="{CDDBD0B0-F30B-EE40-92BE-F8B3992FD62C}"/>
          </ac:spMkLst>
        </pc:spChg>
      </pc:sldChg>
      <pc:sldChg chg="addSp modSp add mod modAnim">
        <pc:chgData name="Long B Nguyen" userId="f59fb8f3-a021-417a-8bc1-65c8d471c621" providerId="ADAL" clId="{0CA2DF25-63F7-764C-A9B1-5CAE69E0622F}" dt="2021-03-11T14:46:49.597" v="1455" actId="20577"/>
        <pc:sldMkLst>
          <pc:docMk/>
          <pc:sldMk cId="290283863" sldId="556"/>
        </pc:sldMkLst>
        <pc:spChg chg="mod">
          <ac:chgData name="Long B Nguyen" userId="f59fb8f3-a021-417a-8bc1-65c8d471c621" providerId="ADAL" clId="{0CA2DF25-63F7-764C-A9B1-5CAE69E0622F}" dt="2021-03-11T14:01:45.803" v="1263" actId="20577"/>
          <ac:spMkLst>
            <pc:docMk/>
            <pc:sldMk cId="290283863" sldId="556"/>
            <ac:spMk id="2" creationId="{AA3A228F-61D0-D949-A5E7-F83756230BF8}"/>
          </ac:spMkLst>
        </pc:spChg>
        <pc:spChg chg="add mod">
          <ac:chgData name="Long B Nguyen" userId="f59fb8f3-a021-417a-8bc1-65c8d471c621" providerId="ADAL" clId="{0CA2DF25-63F7-764C-A9B1-5CAE69E0622F}" dt="2021-03-11T11:55:25.131" v="1169" actId="1076"/>
          <ac:spMkLst>
            <pc:docMk/>
            <pc:sldMk cId="290283863" sldId="556"/>
            <ac:spMk id="4" creationId="{337D7E28-6576-C043-832E-2CDC9179B6E0}"/>
          </ac:spMkLst>
        </pc:spChg>
        <pc:spChg chg="mod">
          <ac:chgData name="Long B Nguyen" userId="f59fb8f3-a021-417a-8bc1-65c8d471c621" providerId="ADAL" clId="{0CA2DF25-63F7-764C-A9B1-5CAE69E0622F}" dt="2021-03-11T14:46:49.597" v="1455" actId="20577"/>
          <ac:spMkLst>
            <pc:docMk/>
            <pc:sldMk cId="290283863" sldId="556"/>
            <ac:spMk id="9" creationId="{E3B2E017-30B2-884B-A113-B419A2ED51AD}"/>
          </ac:spMkLst>
        </pc:spChg>
        <pc:cxnChg chg="add mod">
          <ac:chgData name="Long B Nguyen" userId="f59fb8f3-a021-417a-8bc1-65c8d471c621" providerId="ADAL" clId="{0CA2DF25-63F7-764C-A9B1-5CAE69E0622F}" dt="2021-03-11T14:46:29.463" v="1453" actId="1076"/>
          <ac:cxnSpMkLst>
            <pc:docMk/>
            <pc:sldMk cId="290283863" sldId="556"/>
            <ac:cxnSpMk id="5" creationId="{574B46E1-76CC-9549-A9EA-426276DA9BB1}"/>
          </ac:cxnSpMkLst>
        </pc:cxnChg>
        <pc:cxnChg chg="add mod">
          <ac:chgData name="Long B Nguyen" userId="f59fb8f3-a021-417a-8bc1-65c8d471c621" providerId="ADAL" clId="{0CA2DF25-63F7-764C-A9B1-5CAE69E0622F}" dt="2021-03-11T14:46:23.618" v="1451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0CA2DF25-63F7-764C-A9B1-5CAE69E0622F}" dt="2021-03-11T14:46:17.880" v="1449" actId="14100"/>
          <ac:cxnSpMkLst>
            <pc:docMk/>
            <pc:sldMk cId="290283863" sldId="556"/>
            <ac:cxnSpMk id="10" creationId="{A7554D4B-A0AA-934D-95C7-A5055505D0B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LongNguyen18/ImportModulesPyth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8" y="1622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846113"/>
            <a:ext cx="8326023" cy="455651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52702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933451"/>
            <a:ext cx="8278398" cy="4469182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" panose="020B0609030003000000" pitchFamily="49" charset="77"/>
              </a:rPr>
              <a:t>ClassName</a:t>
            </a:r>
            <a:r>
              <a:rPr lang="en-US" sz="20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An example of a class.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9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2756594" y="527266"/>
            <a:ext cx="350929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2) 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349951" y="1751888"/>
            <a:ext cx="401653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232994" y="1751888"/>
            <a:ext cx="525590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666004" y="1734921"/>
            <a:ext cx="888762" cy="1717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166347" y="1751888"/>
            <a:ext cx="833227" cy="1895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5290438" y="2857500"/>
            <a:ext cx="389234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1) An object is first 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689255-3173-164C-A63E-73DEF65651F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630988" y="3296082"/>
            <a:ext cx="659450" cy="320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606804" y="1818200"/>
            <a:ext cx="36908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3) The self reference is then used to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 and initialize the other attributes</a:t>
            </a:r>
          </a:p>
          <a:p>
            <a:r>
              <a:rPr lang="en-US" sz="1700" dirty="0">
                <a:solidFill>
                  <a:srgbClr val="FF0000"/>
                </a:solidFill>
              </a:rPr>
              <a:t>or variables of the object.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A8034-18BF-A04B-95E1-E02483E3609C}"/>
              </a:ext>
            </a:extLst>
          </p:cNvPr>
          <p:cNvSpPr txBox="1"/>
          <p:nvPr/>
        </p:nvSpPr>
        <p:spPr>
          <a:xfrm>
            <a:off x="82999" y="1751888"/>
            <a:ext cx="13772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4) The address or</a:t>
            </a:r>
          </a:p>
          <a:p>
            <a:r>
              <a:rPr lang="en-US" sz="1700" dirty="0">
                <a:solidFill>
                  <a:srgbClr val="FF0000"/>
                </a:solidFill>
              </a:rPr>
              <a:t>reference of the object</a:t>
            </a:r>
          </a:p>
          <a:p>
            <a:r>
              <a:rPr lang="en-US" sz="1700" dirty="0">
                <a:solidFill>
                  <a:srgbClr val="FF0000"/>
                </a:solidFill>
              </a:rPr>
              <a:t>is returned.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C5B7ED-9686-3549-A3DD-5DD0CF6E8DED}"/>
              </a:ext>
            </a:extLst>
          </p:cNvPr>
          <p:cNvCxnSpPr>
            <a:cxnSpLocks/>
          </p:cNvCxnSpPr>
          <p:nvPr/>
        </p:nvCxnSpPr>
        <p:spPr>
          <a:xfrm>
            <a:off x="1156521" y="2649197"/>
            <a:ext cx="579099" cy="10268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9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72000" y="1920151"/>
            <a:ext cx="4400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</a:t>
            </a:r>
            <a:r>
              <a:rPr lang="en-US" sz="1800" b="1" dirty="0">
                <a:solidFill>
                  <a:srgbClr val="FF0000"/>
                </a:solidFill>
              </a:rPr>
              <a:t>class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b="1" dirty="0">
                <a:solidFill>
                  <a:srgbClr val="FF0000"/>
                </a:solidFill>
              </a:rPr>
              <a:t> type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</a:t>
            </a:r>
            <a:r>
              <a:rPr lang="en-US" sz="1800" b="1" dirty="0">
                <a:solidFill>
                  <a:srgbClr val="FF0000"/>
                </a:solidFill>
              </a:rPr>
              <a:t>instance</a:t>
            </a:r>
            <a:r>
              <a:rPr lang="en-US" sz="1800" dirty="0">
                <a:solidFill>
                  <a:srgbClr val="FF0000"/>
                </a:solidFill>
              </a:rPr>
              <a:t>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</a:t>
            </a:r>
            <a:r>
              <a:rPr lang="en-US" sz="1800" b="1" dirty="0">
                <a:solidFill>
                  <a:srgbClr val="FF0000"/>
                </a:solidFill>
              </a:rPr>
              <a:t>object</a:t>
            </a:r>
            <a:r>
              <a:rPr lang="en-US" sz="1800" dirty="0">
                <a:solidFill>
                  <a:srgbClr val="FF0000"/>
                </a:solidFill>
              </a:rPr>
              <a:t>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4)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for now.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9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	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4960043" y="1642791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459699" y="2317898"/>
            <a:ext cx="1060217" cy="13129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3C1516-15E0-6241-839C-CC896EC7C958}"/>
              </a:ext>
            </a:extLst>
          </p:cNvPr>
          <p:cNvSpPr txBox="1"/>
          <p:nvPr/>
        </p:nvSpPr>
        <p:spPr>
          <a:xfrm>
            <a:off x="5493345" y="3639831"/>
            <a:ext cx="339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have seen this notation before. For example: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a = [1, 2 ,3]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a.pop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9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	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5048914" y="345055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9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p2.move()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p2.x = 17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i_name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i_x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i_speed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6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enemies</a:t>
            </a:r>
            <a:r>
              <a:rPr lang="en-US" sz="1600" b="1" dirty="0">
                <a:latin typeface="Inconsolata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x</a:t>
            </a:r>
            <a:r>
              <a:rPr lang="en-US" sz="1600" b="1" dirty="0">
                <a:latin typeface="Inconsolata" panose="020B0609030003000000" pitchFamily="49" charset="77"/>
              </a:rPr>
              <a:t> = </a:t>
            </a:r>
            <a:r>
              <a:rPr lang="en-US" sz="1600" b="1" dirty="0" err="1">
                <a:latin typeface="Inconsolata" panose="020B0609030003000000" pitchFamily="49" charset="77"/>
              </a:rPr>
              <a:t>random.randrange</a:t>
            </a:r>
            <a:r>
              <a:rPr lang="en-US" sz="1600" b="1" dirty="0">
                <a:latin typeface="Inconsolata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enemies.append</a:t>
            </a:r>
            <a:r>
              <a:rPr lang="en-US" sz="1600" b="1" dirty="0">
                <a:latin typeface="Inconsolata" panose="020B0609030003000000" pitchFamily="49" charset="77"/>
              </a:rPr>
              <a:t>(Character(“</a:t>
            </a:r>
            <a:r>
              <a:rPr lang="en-US" sz="1600" b="1" dirty="0" err="1">
                <a:latin typeface="Inconsolata" panose="020B0609030003000000" pitchFamily="49" charset="77"/>
              </a:rPr>
              <a:t>Goomba</a:t>
            </a:r>
            <a:r>
              <a:rPr lang="en-US" sz="1600" b="1" dirty="0">
                <a:latin typeface="Inconsolata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5429081" y="4093310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837062" y="3319353"/>
            <a:ext cx="734938" cy="1200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shoot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target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6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1341690" y="2580689"/>
            <a:ext cx="1076770" cy="13332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2178799" y="2563528"/>
            <a:ext cx="820396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487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above main()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the entire code can be implemented in </a:t>
            </a:r>
            <a:r>
              <a:rPr lang="en-US" sz="2000" dirty="0" err="1">
                <a:solidFill>
                  <a:srgbClr val="FF0000"/>
                </a:solidFill>
              </a:rPr>
              <a:t>main.py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" panose="020B0609030003000000" pitchFamily="49" charset="77"/>
              </a:rPr>
              <a:t>helper.lst.append</a:t>
            </a:r>
            <a:r>
              <a:rPr lang="en-US" sz="1800" b="1" dirty="0">
                <a:latin typeface="Inconsolata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72431-8FFA-904A-BC8A-F824A588FCDD}"/>
              </a:ext>
            </a:extLst>
          </p:cNvPr>
          <p:cNvSpPr txBox="1"/>
          <p:nvPr/>
        </p:nvSpPr>
        <p:spPr>
          <a:xfrm>
            <a:off x="2982858" y="4567116"/>
            <a:ext cx="5360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You can see the code for this example on </a:t>
            </a:r>
            <a:r>
              <a:rPr lang="en-US" sz="1800" dirty="0" err="1">
                <a:solidFill>
                  <a:srgbClr val="00B0F0"/>
                </a:solidFill>
              </a:rPr>
              <a:t>repl.it</a:t>
            </a:r>
            <a:r>
              <a:rPr lang="en-US" sz="1800" dirty="0">
                <a:solidFill>
                  <a:srgbClr val="00B0F0"/>
                </a:solidFill>
              </a:rPr>
              <a:t> at:</a:t>
            </a: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rgbClr val="00B0F0"/>
                </a:solidFill>
                <a:hlinkClick r:id="rId2"/>
              </a:rPr>
              <a:t>https://repl.it/@LongNguyen18/ImportModulesPython  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02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selectively import certain objects.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from helper import </a:t>
            </a:r>
            <a:r>
              <a:rPr lang="en-US" sz="18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, add</a:t>
            </a:r>
          </a:p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</a:p>
          <a:p>
            <a:r>
              <a:rPr lang="en-US" sz="1800" b="1" dirty="0" err="1">
                <a:latin typeface="Inconsolata" panose="020B0609030003000000" pitchFamily="49" charset="77"/>
              </a:rPr>
              <a:t>lst.append</a:t>
            </a:r>
            <a:r>
              <a:rPr lang="en-US" sz="1800" b="1" dirty="0">
                <a:latin typeface="Inconsolata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3929017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930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import vs from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generally better to use the import statement than to use the from statement.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Even though using import is less concise, it is more explicit and readable. Other programmers can see from the syntax which module contains the imported attributes and functions. For example: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better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math.pi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than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pi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(pi)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872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a 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0, 5, 2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" panose="020B0609030003000000" pitchFamily="49" charset="77"/>
              </a:rPr>
              <a:t>str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b = "hi"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(b, </a:t>
            </a:r>
            <a:r>
              <a:rPr lang="en-US" b="1" dirty="0">
                <a:solidFill>
                  <a:srgbClr val="00B050"/>
                </a:solidFill>
                <a:latin typeface="Inconsolata" panose="020B0609030003000000" pitchFamily="49" charset="77"/>
              </a:rPr>
              <a:t>str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True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8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74732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0DA-1D67-ED43-A19F-6557EA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688190"/>
            <a:ext cx="9058940" cy="5026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 far, our data has been one piece of information: an int, a float, a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we are writing a program that manages a database of students. We need a data type that contains information about a student.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student has more than just one piece of information: name, age, id, address, </a:t>
            </a:r>
            <a:r>
              <a:rPr lang="en-US" dirty="0" err="1"/>
              <a:t>etc</a:t>
            </a:r>
            <a:r>
              <a:rPr lang="en-US" dirty="0"/>
              <a:t>…These collectively are the </a:t>
            </a:r>
            <a:r>
              <a:rPr lang="en-US" b="1" dirty="0"/>
              <a:t>data</a:t>
            </a:r>
            <a:r>
              <a:rPr lang="en-US" dirty="0"/>
              <a:t> of a student.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student might have some </a:t>
            </a:r>
            <a:r>
              <a:rPr lang="en-US" b="1" dirty="0"/>
              <a:t>functionality</a:t>
            </a:r>
            <a:r>
              <a:rPr lang="en-US" dirty="0"/>
              <a:t>: ability to print personal information, change their address, update school information.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a data type that can bundle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functionality</a:t>
            </a:r>
            <a:r>
              <a:rPr lang="en-US" dirty="0"/>
              <a:t> into one variable.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p = Character("Mario", 100, 5)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(p, Character)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18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name, 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 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self.salary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 = salary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print(emp1.name)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print(emp2.salary)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98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list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</a:t>
            </a:r>
            <a:r>
              <a:rPr lang="en-US" sz="1600" b="1" dirty="0">
                <a:latin typeface="Inconsolata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>
                <a:latin typeface="Inconsolata" panose="020B0609030003000000" pitchFamily="49" charset="77"/>
              </a:rPr>
              <a:t>salary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self.salary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salary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for emp in 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	print("Name: ", 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emp.name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	print("Salary: ", 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emp.salary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 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employees = [emp1]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employees.append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(emp2)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(employees)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09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123498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914401"/>
            <a:ext cx="8301657" cy="467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Modify the previous lab by putting Student class and the average </a:t>
            </a:r>
            <a:r>
              <a:rPr lang="en-US" dirty="0" err="1"/>
              <a:t>gpa</a:t>
            </a:r>
            <a:r>
              <a:rPr lang="en-US" dirty="0"/>
              <a:t> function in a different module(.</a:t>
            </a:r>
            <a:r>
              <a:rPr lang="en-US" dirty="0" err="1"/>
              <a:t>py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the necessary import statement to make your code runs correctly.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7756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An Example of a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</a:t>
            </a:r>
            <a:r>
              <a:rPr lang="en-US" sz="1600" b="1" dirty="0">
                <a:latin typeface="Inconsolata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>
                <a:latin typeface="Inconsolata" panose="020B0609030003000000" pitchFamily="49" charset="77"/>
              </a:rPr>
              <a:t>id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id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print_info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>
                <a:latin typeface="Inconsolata" panose="020B0609030003000000" pitchFamily="49" charset="77"/>
              </a:rPr>
              <a:t>print(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)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s1 = Student("Mike Smith", 34323)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s2 = Student("Sarah Jones", 67432)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print(s1.name)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print(s2.name)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print(s1.id)	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s1.print_info()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s2.print_info()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 67432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7E28-6576-C043-832E-2CDC9179B6E0}"/>
              </a:ext>
            </a:extLst>
          </p:cNvPr>
          <p:cNvSpPr txBox="1"/>
          <p:nvPr/>
        </p:nvSpPr>
        <p:spPr>
          <a:xfrm>
            <a:off x="3554035" y="546340"/>
            <a:ext cx="34015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We'll discuss "self" later in the slides.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4B46E1-76CC-9549-A9EA-426276DA9BB1}"/>
              </a:ext>
            </a:extLst>
          </p:cNvPr>
          <p:cNvCxnSpPr>
            <a:cxnSpLocks/>
          </p:cNvCxnSpPr>
          <p:nvPr/>
        </p:nvCxnSpPr>
        <p:spPr>
          <a:xfrm flipV="1">
            <a:off x="3578061" y="1573619"/>
            <a:ext cx="0" cy="17012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FB062-DB15-4646-AE2B-FEAD356A26B0}"/>
              </a:ext>
            </a:extLst>
          </p:cNvPr>
          <p:cNvCxnSpPr>
            <a:cxnSpLocks/>
          </p:cNvCxnSpPr>
          <p:nvPr/>
        </p:nvCxnSpPr>
        <p:spPr>
          <a:xfrm flipH="1" flipV="1">
            <a:off x="3987209" y="1573619"/>
            <a:ext cx="318978" cy="15934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554D4B-A0AA-934D-95C7-A5055505D0B9}"/>
              </a:ext>
            </a:extLst>
          </p:cNvPr>
          <p:cNvCxnSpPr>
            <a:cxnSpLocks/>
          </p:cNvCxnSpPr>
          <p:nvPr/>
        </p:nvCxnSpPr>
        <p:spPr>
          <a:xfrm flipH="1">
            <a:off x="3048849" y="900283"/>
            <a:ext cx="1523152" cy="311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08959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92845"/>
            <a:ext cx="8287923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the previous example, Student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(or </a:t>
            </a:r>
            <a:r>
              <a:rPr lang="en-US" sz="2000" b="1" dirty="0">
                <a:latin typeface="Gill Sans MT" panose="020B0502020104020203" pitchFamily="34" charset="77"/>
              </a:rPr>
              <a:t>type</a:t>
            </a:r>
            <a:r>
              <a:rPr lang="en-US" sz="2000" dirty="0">
                <a:latin typeface="Gill Sans MT" panose="020B0502020104020203" pitchFamily="34" charset="77"/>
              </a:rPr>
              <a:t>) and s1 and s2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83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19169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" y="1019176"/>
            <a:ext cx="8334375" cy="4128294"/>
          </a:xfrm>
        </p:spPr>
        <p:txBody>
          <a:bodyPr/>
          <a:lstStyle/>
          <a:p>
            <a:pPr marL="0" indent="0">
              <a:buNone/>
            </a:pPr>
            <a:endParaRPr lang="en-US" altLang="en-US" sz="1833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1833" dirty="0">
                <a:ea typeface="ＭＳ Ｐゴシック" panose="020B0600070205080204" pitchFamily="34" charset="-128"/>
              </a:rPr>
              <a:t>(OOP) is a programming paradigm based on the concepts of objects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methods). 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Many popular languages are object-oriented(C++, Java, </a:t>
            </a:r>
            <a:r>
              <a:rPr lang="en-US" altLang="en-US" sz="1833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1833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2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8127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65163"/>
            <a:ext cx="8356525" cy="474087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provides the ability for programmers to design their own types or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6" y="169316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69" y="853202"/>
            <a:ext cx="8617622" cy="44737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71752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55639"/>
            <a:ext cx="8356525" cy="4546994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Variables/Attributes/Data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3922</TotalTime>
  <Words>3144</Words>
  <Application>Microsoft Macintosh PowerPoint</Application>
  <PresentationFormat>On-screen Show (16:10)</PresentationFormat>
  <Paragraphs>490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Courier New</vt:lpstr>
      <vt:lpstr>Gill Sans MT</vt:lpstr>
      <vt:lpstr>Inconsolata</vt:lpstr>
      <vt:lpstr>Inconsolata Medium</vt:lpstr>
      <vt:lpstr>Office Theme</vt:lpstr>
      <vt:lpstr>Introduction to Python</vt:lpstr>
      <vt:lpstr>Topics</vt:lpstr>
      <vt:lpstr>An Example</vt:lpstr>
      <vt:lpstr>An Example of a class</vt:lpstr>
      <vt:lpstr>Class vs Objects</vt:lpstr>
      <vt:lpstr>OOP/OOD</vt:lpstr>
      <vt:lpstr>Custom Classes</vt:lpstr>
      <vt:lpstr>Class</vt:lpstr>
      <vt:lpstr>Examples</vt:lpstr>
      <vt:lpstr>Examples</vt:lpstr>
      <vt:lpstr>Class Declaration</vt:lpstr>
      <vt:lpstr>The Character Class</vt:lpstr>
      <vt:lpstr>A Class Diagram</vt:lpstr>
      <vt:lpstr>game.py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A Program with Multiple Modules</vt:lpstr>
      <vt:lpstr>import vs from</vt:lpstr>
      <vt:lpstr>isinstance</vt:lpstr>
      <vt:lpstr>isinstance</vt:lpstr>
      <vt:lpstr>A Simple Example</vt:lpstr>
      <vt:lpstr>A list of objects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2021-03-11T14:46:59Z</dcterms:modified>
</cp:coreProperties>
</file>