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319" r:id="rId3"/>
    <p:sldId id="320" r:id="rId4"/>
    <p:sldId id="321" r:id="rId5"/>
    <p:sldId id="328" r:id="rId6"/>
    <p:sldId id="329" r:id="rId7"/>
    <p:sldId id="322" r:id="rId8"/>
    <p:sldId id="323" r:id="rId9"/>
    <p:sldId id="327" r:id="rId10"/>
    <p:sldId id="330" r:id="rId11"/>
    <p:sldId id="324" r:id="rId12"/>
    <p:sldId id="332" r:id="rId13"/>
    <p:sldId id="325" r:id="rId14"/>
    <p:sldId id="331" r:id="rId15"/>
    <p:sldId id="316" r:id="rId16"/>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090DEB-D33E-0146-8FDE-1BD7A7A456A7}" v="293" dt="2020-11-20T14:06:48.6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922"/>
    <p:restoredTop sz="93692"/>
  </p:normalViewPr>
  <p:slideViewPr>
    <p:cSldViewPr snapToGrid="0" snapToObjects="1">
      <p:cViewPr varScale="1">
        <p:scale>
          <a:sx n="129" d="100"/>
          <a:sy n="129" d="100"/>
        </p:scale>
        <p:origin x="200"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4D090DEB-D33E-0146-8FDE-1BD7A7A456A7}"/>
    <pc:docChg chg="undo custSel modSld">
      <pc:chgData name="Long B Nguyen" userId="f59fb8f3-a021-417a-8bc1-65c8d471c621" providerId="ADAL" clId="{4D090DEB-D33E-0146-8FDE-1BD7A7A456A7}" dt="2020-11-20T14:06:48.637" v="1117" actId="20577"/>
      <pc:docMkLst>
        <pc:docMk/>
      </pc:docMkLst>
      <pc:sldChg chg="modSp mod modAnim">
        <pc:chgData name="Long B Nguyen" userId="f59fb8f3-a021-417a-8bc1-65c8d471c621" providerId="ADAL" clId="{4D090DEB-D33E-0146-8FDE-1BD7A7A456A7}" dt="2020-11-19T04:45:19.757" v="781" actId="1076"/>
        <pc:sldMkLst>
          <pc:docMk/>
          <pc:sldMk cId="924617162" sldId="319"/>
        </pc:sldMkLst>
        <pc:spChg chg="mod">
          <ac:chgData name="Long B Nguyen" userId="f59fb8f3-a021-417a-8bc1-65c8d471c621" providerId="ADAL" clId="{4D090DEB-D33E-0146-8FDE-1BD7A7A456A7}" dt="2020-11-19T04:45:19.757" v="781" actId="1076"/>
          <ac:spMkLst>
            <pc:docMk/>
            <pc:sldMk cId="924617162" sldId="319"/>
            <ac:spMk id="2" creationId="{AA3A228F-61D0-D949-A5E7-F83756230BF8}"/>
          </ac:spMkLst>
        </pc:spChg>
        <pc:spChg chg="mod">
          <ac:chgData name="Long B Nguyen" userId="f59fb8f3-a021-417a-8bc1-65c8d471c621" providerId="ADAL" clId="{4D090DEB-D33E-0146-8FDE-1BD7A7A456A7}" dt="2020-11-19T04:45:14.666" v="779" actId="14100"/>
          <ac:spMkLst>
            <pc:docMk/>
            <pc:sldMk cId="924617162" sldId="319"/>
            <ac:spMk id="9" creationId="{E3B2E017-30B2-884B-A113-B419A2ED51AD}"/>
          </ac:spMkLst>
        </pc:spChg>
      </pc:sldChg>
      <pc:sldChg chg="modSp mod modAnim">
        <pc:chgData name="Long B Nguyen" userId="f59fb8f3-a021-417a-8bc1-65c8d471c621" providerId="ADAL" clId="{4D090DEB-D33E-0146-8FDE-1BD7A7A456A7}" dt="2020-11-19T04:33:36.604" v="547"/>
        <pc:sldMkLst>
          <pc:docMk/>
          <pc:sldMk cId="3758830494" sldId="320"/>
        </pc:sldMkLst>
        <pc:spChg chg="mod">
          <ac:chgData name="Long B Nguyen" userId="f59fb8f3-a021-417a-8bc1-65c8d471c621" providerId="ADAL" clId="{4D090DEB-D33E-0146-8FDE-1BD7A7A456A7}" dt="2020-11-19T04:26:47.866" v="412" actId="1076"/>
          <ac:spMkLst>
            <pc:docMk/>
            <pc:sldMk cId="3758830494" sldId="320"/>
            <ac:spMk id="2" creationId="{AA3A228F-61D0-D949-A5E7-F83756230BF8}"/>
          </ac:spMkLst>
        </pc:spChg>
        <pc:spChg chg="mod">
          <ac:chgData name="Long B Nguyen" userId="f59fb8f3-a021-417a-8bc1-65c8d471c621" providerId="ADAL" clId="{4D090DEB-D33E-0146-8FDE-1BD7A7A456A7}" dt="2020-11-19T04:26:45.399" v="411" actId="14100"/>
          <ac:spMkLst>
            <pc:docMk/>
            <pc:sldMk cId="3758830494" sldId="320"/>
            <ac:spMk id="9" creationId="{E3B2E017-30B2-884B-A113-B419A2ED51AD}"/>
          </ac:spMkLst>
        </pc:spChg>
      </pc:sldChg>
      <pc:sldChg chg="addSp modSp mod modAnim">
        <pc:chgData name="Long B Nguyen" userId="f59fb8f3-a021-417a-8bc1-65c8d471c621" providerId="ADAL" clId="{4D090DEB-D33E-0146-8FDE-1BD7A7A456A7}" dt="2020-11-19T13:05:31.040" v="1113"/>
        <pc:sldMkLst>
          <pc:docMk/>
          <pc:sldMk cId="1022945305" sldId="321"/>
        </pc:sldMkLst>
        <pc:spChg chg="mod">
          <ac:chgData name="Long B Nguyen" userId="f59fb8f3-a021-417a-8bc1-65c8d471c621" providerId="ADAL" clId="{4D090DEB-D33E-0146-8FDE-1BD7A7A456A7}" dt="2020-11-19T04:26:53.269" v="413" actId="1076"/>
          <ac:spMkLst>
            <pc:docMk/>
            <pc:sldMk cId="1022945305" sldId="321"/>
            <ac:spMk id="2" creationId="{AA3A228F-61D0-D949-A5E7-F83756230BF8}"/>
          </ac:spMkLst>
        </pc:spChg>
        <pc:spChg chg="add mod">
          <ac:chgData name="Long B Nguyen" userId="f59fb8f3-a021-417a-8bc1-65c8d471c621" providerId="ADAL" clId="{4D090DEB-D33E-0146-8FDE-1BD7A7A456A7}" dt="2020-11-19T13:05:18.398" v="1111" actId="1076"/>
          <ac:spMkLst>
            <pc:docMk/>
            <pc:sldMk cId="1022945305" sldId="321"/>
            <ac:spMk id="3" creationId="{3C72A7FE-2096-AA46-B5B0-556366A0BFB1}"/>
          </ac:spMkLst>
        </pc:spChg>
        <pc:spChg chg="add mod">
          <ac:chgData name="Long B Nguyen" userId="f59fb8f3-a021-417a-8bc1-65c8d471c621" providerId="ADAL" clId="{4D090DEB-D33E-0146-8FDE-1BD7A7A456A7}" dt="2020-11-19T13:05:16.504" v="1110" actId="1076"/>
          <ac:spMkLst>
            <pc:docMk/>
            <pc:sldMk cId="1022945305" sldId="321"/>
            <ac:spMk id="5" creationId="{DD72A416-729A-D14D-937B-E31E95D5697D}"/>
          </ac:spMkLst>
        </pc:spChg>
        <pc:spChg chg="mod">
          <ac:chgData name="Long B Nguyen" userId="f59fb8f3-a021-417a-8bc1-65c8d471c621" providerId="ADAL" clId="{4D090DEB-D33E-0146-8FDE-1BD7A7A456A7}" dt="2020-11-19T13:03:48.213" v="952" actId="20577"/>
          <ac:spMkLst>
            <pc:docMk/>
            <pc:sldMk cId="1022945305" sldId="321"/>
            <ac:spMk id="9" creationId="{E3B2E017-30B2-884B-A113-B419A2ED51AD}"/>
          </ac:spMkLst>
        </pc:spChg>
      </pc:sldChg>
      <pc:sldChg chg="modSp mod modAnim">
        <pc:chgData name="Long B Nguyen" userId="f59fb8f3-a021-417a-8bc1-65c8d471c621" providerId="ADAL" clId="{4D090DEB-D33E-0146-8FDE-1BD7A7A456A7}" dt="2020-11-19T04:38:55.983" v="637"/>
        <pc:sldMkLst>
          <pc:docMk/>
          <pc:sldMk cId="3456840474" sldId="322"/>
        </pc:sldMkLst>
        <pc:spChg chg="mod">
          <ac:chgData name="Long B Nguyen" userId="f59fb8f3-a021-417a-8bc1-65c8d471c621" providerId="ADAL" clId="{4D090DEB-D33E-0146-8FDE-1BD7A7A456A7}" dt="2020-11-19T04:37:10.670" v="621" actId="1076"/>
          <ac:spMkLst>
            <pc:docMk/>
            <pc:sldMk cId="3456840474" sldId="322"/>
            <ac:spMk id="2" creationId="{AA3A228F-61D0-D949-A5E7-F83756230BF8}"/>
          </ac:spMkLst>
        </pc:spChg>
        <pc:spChg chg="mod">
          <ac:chgData name="Long B Nguyen" userId="f59fb8f3-a021-417a-8bc1-65c8d471c621" providerId="ADAL" clId="{4D090DEB-D33E-0146-8FDE-1BD7A7A456A7}" dt="2020-11-19T04:36:58.455" v="610" actId="20577"/>
          <ac:spMkLst>
            <pc:docMk/>
            <pc:sldMk cId="3456840474" sldId="322"/>
            <ac:spMk id="9" creationId="{E3B2E017-30B2-884B-A113-B419A2ED51AD}"/>
          </ac:spMkLst>
        </pc:spChg>
      </pc:sldChg>
      <pc:sldChg chg="modSp mod modAnim">
        <pc:chgData name="Long B Nguyen" userId="f59fb8f3-a021-417a-8bc1-65c8d471c621" providerId="ADAL" clId="{4D090DEB-D33E-0146-8FDE-1BD7A7A456A7}" dt="2020-11-19T04:37:41.967" v="627"/>
        <pc:sldMkLst>
          <pc:docMk/>
          <pc:sldMk cId="1062075874" sldId="323"/>
        </pc:sldMkLst>
        <pc:spChg chg="mod">
          <ac:chgData name="Long B Nguyen" userId="f59fb8f3-a021-417a-8bc1-65c8d471c621" providerId="ADAL" clId="{4D090DEB-D33E-0146-8FDE-1BD7A7A456A7}" dt="2020-11-19T04:30:28.655" v="535" actId="20577"/>
          <ac:spMkLst>
            <pc:docMk/>
            <pc:sldMk cId="1062075874" sldId="323"/>
            <ac:spMk id="2" creationId="{AA3A228F-61D0-D949-A5E7-F83756230BF8}"/>
          </ac:spMkLst>
        </pc:spChg>
        <pc:spChg chg="mod">
          <ac:chgData name="Long B Nguyen" userId="f59fb8f3-a021-417a-8bc1-65c8d471c621" providerId="ADAL" clId="{4D090DEB-D33E-0146-8FDE-1BD7A7A456A7}" dt="2020-11-19T04:29:52.399" v="506" actId="14100"/>
          <ac:spMkLst>
            <pc:docMk/>
            <pc:sldMk cId="1062075874" sldId="323"/>
            <ac:spMk id="9" creationId="{E3B2E017-30B2-884B-A113-B419A2ED51AD}"/>
          </ac:spMkLst>
        </pc:spChg>
      </pc:sldChg>
      <pc:sldChg chg="modSp mod modAnim">
        <pc:chgData name="Long B Nguyen" userId="f59fb8f3-a021-417a-8bc1-65c8d471c621" providerId="ADAL" clId="{4D090DEB-D33E-0146-8FDE-1BD7A7A456A7}" dt="2020-11-19T04:48:10.088" v="870"/>
        <pc:sldMkLst>
          <pc:docMk/>
          <pc:sldMk cId="1310010799" sldId="324"/>
        </pc:sldMkLst>
        <pc:spChg chg="mod">
          <ac:chgData name="Long B Nguyen" userId="f59fb8f3-a021-417a-8bc1-65c8d471c621" providerId="ADAL" clId="{4D090DEB-D33E-0146-8FDE-1BD7A7A456A7}" dt="2020-11-19T04:31:04.571" v="539" actId="1076"/>
          <ac:spMkLst>
            <pc:docMk/>
            <pc:sldMk cId="1310010799" sldId="324"/>
            <ac:spMk id="2" creationId="{AA3A228F-61D0-D949-A5E7-F83756230BF8}"/>
          </ac:spMkLst>
        </pc:spChg>
        <pc:spChg chg="mod">
          <ac:chgData name="Long B Nguyen" userId="f59fb8f3-a021-417a-8bc1-65c8d471c621" providerId="ADAL" clId="{4D090DEB-D33E-0146-8FDE-1BD7A7A456A7}" dt="2020-11-19T04:30:58.529" v="538" actId="1076"/>
          <ac:spMkLst>
            <pc:docMk/>
            <pc:sldMk cId="1310010799" sldId="324"/>
            <ac:spMk id="9" creationId="{E3B2E017-30B2-884B-A113-B419A2ED51AD}"/>
          </ac:spMkLst>
        </pc:spChg>
      </pc:sldChg>
      <pc:sldChg chg="modSp mod modAnim">
        <pc:chgData name="Long B Nguyen" userId="f59fb8f3-a021-417a-8bc1-65c8d471c621" providerId="ADAL" clId="{4D090DEB-D33E-0146-8FDE-1BD7A7A456A7}" dt="2020-11-19T04:49:22.406" v="887"/>
        <pc:sldMkLst>
          <pc:docMk/>
          <pc:sldMk cId="3314372952" sldId="325"/>
        </pc:sldMkLst>
        <pc:spChg chg="mod">
          <ac:chgData name="Long B Nguyen" userId="f59fb8f3-a021-417a-8bc1-65c8d471c621" providerId="ADAL" clId="{4D090DEB-D33E-0146-8FDE-1BD7A7A456A7}" dt="2020-11-12T12:08:02.340" v="146" actId="1076"/>
          <ac:spMkLst>
            <pc:docMk/>
            <pc:sldMk cId="3314372952" sldId="325"/>
            <ac:spMk id="2" creationId="{AA3A228F-61D0-D949-A5E7-F83756230BF8}"/>
          </ac:spMkLst>
        </pc:spChg>
        <pc:spChg chg="mod">
          <ac:chgData name="Long B Nguyen" userId="f59fb8f3-a021-417a-8bc1-65c8d471c621" providerId="ADAL" clId="{4D090DEB-D33E-0146-8FDE-1BD7A7A456A7}" dt="2020-11-19T04:49:09.844" v="883" actId="20577"/>
          <ac:spMkLst>
            <pc:docMk/>
            <pc:sldMk cId="3314372952" sldId="325"/>
            <ac:spMk id="9" creationId="{E3B2E017-30B2-884B-A113-B419A2ED51AD}"/>
          </ac:spMkLst>
        </pc:spChg>
      </pc:sldChg>
      <pc:sldChg chg="modSp mod modAnim">
        <pc:chgData name="Long B Nguyen" userId="f59fb8f3-a021-417a-8bc1-65c8d471c621" providerId="ADAL" clId="{4D090DEB-D33E-0146-8FDE-1BD7A7A456A7}" dt="2020-11-19T04:38:18.076" v="631"/>
        <pc:sldMkLst>
          <pc:docMk/>
          <pc:sldMk cId="1724104636" sldId="327"/>
        </pc:sldMkLst>
        <pc:spChg chg="mod">
          <ac:chgData name="Long B Nguyen" userId="f59fb8f3-a021-417a-8bc1-65c8d471c621" providerId="ADAL" clId="{4D090DEB-D33E-0146-8FDE-1BD7A7A456A7}" dt="2020-11-19T04:30:22.456" v="522" actId="20577"/>
          <ac:spMkLst>
            <pc:docMk/>
            <pc:sldMk cId="1724104636" sldId="327"/>
            <ac:spMk id="2" creationId="{AA3A228F-61D0-D949-A5E7-F83756230BF8}"/>
          </ac:spMkLst>
        </pc:spChg>
        <pc:spChg chg="mod">
          <ac:chgData name="Long B Nguyen" userId="f59fb8f3-a021-417a-8bc1-65c8d471c621" providerId="ADAL" clId="{4D090DEB-D33E-0146-8FDE-1BD7A7A456A7}" dt="2020-11-19T04:30:06.009" v="508" actId="14100"/>
          <ac:spMkLst>
            <pc:docMk/>
            <pc:sldMk cId="1724104636" sldId="327"/>
            <ac:spMk id="9" creationId="{E3B2E017-30B2-884B-A113-B419A2ED51AD}"/>
          </ac:spMkLst>
        </pc:spChg>
      </pc:sldChg>
      <pc:sldChg chg="modSp mod modAnim">
        <pc:chgData name="Long B Nguyen" userId="f59fb8f3-a021-417a-8bc1-65c8d471c621" providerId="ADAL" clId="{4D090DEB-D33E-0146-8FDE-1BD7A7A456A7}" dt="2020-11-19T04:35:29.630" v="597"/>
        <pc:sldMkLst>
          <pc:docMk/>
          <pc:sldMk cId="3894299887" sldId="328"/>
        </pc:sldMkLst>
        <pc:spChg chg="mod">
          <ac:chgData name="Long B Nguyen" userId="f59fb8f3-a021-417a-8bc1-65c8d471c621" providerId="ADAL" clId="{4D090DEB-D33E-0146-8FDE-1BD7A7A456A7}" dt="2020-11-19T04:28:32.104" v="469" actId="1076"/>
          <ac:spMkLst>
            <pc:docMk/>
            <pc:sldMk cId="3894299887" sldId="328"/>
            <ac:spMk id="2" creationId="{AA3A228F-61D0-D949-A5E7-F83756230BF8}"/>
          </ac:spMkLst>
        </pc:spChg>
        <pc:spChg chg="mod">
          <ac:chgData name="Long B Nguyen" userId="f59fb8f3-a021-417a-8bc1-65c8d471c621" providerId="ADAL" clId="{4D090DEB-D33E-0146-8FDE-1BD7A7A456A7}" dt="2020-11-19T04:35:17.641" v="595" actId="20577"/>
          <ac:spMkLst>
            <pc:docMk/>
            <pc:sldMk cId="3894299887" sldId="328"/>
            <ac:spMk id="9" creationId="{E3B2E017-30B2-884B-A113-B419A2ED51AD}"/>
          </ac:spMkLst>
        </pc:spChg>
      </pc:sldChg>
      <pc:sldChg chg="modSp mod modAnim">
        <pc:chgData name="Long B Nguyen" userId="f59fb8f3-a021-417a-8bc1-65c8d471c621" providerId="ADAL" clId="{4D090DEB-D33E-0146-8FDE-1BD7A7A456A7}" dt="2020-11-19T04:35:59.803" v="602"/>
        <pc:sldMkLst>
          <pc:docMk/>
          <pc:sldMk cId="4294143140" sldId="329"/>
        </pc:sldMkLst>
        <pc:spChg chg="mod">
          <ac:chgData name="Long B Nguyen" userId="f59fb8f3-a021-417a-8bc1-65c8d471c621" providerId="ADAL" clId="{4D090DEB-D33E-0146-8FDE-1BD7A7A456A7}" dt="2020-11-19T04:29:15.696" v="503" actId="1076"/>
          <ac:spMkLst>
            <pc:docMk/>
            <pc:sldMk cId="4294143140" sldId="329"/>
            <ac:spMk id="2" creationId="{AA3A228F-61D0-D949-A5E7-F83756230BF8}"/>
          </ac:spMkLst>
        </pc:spChg>
        <pc:spChg chg="mod">
          <ac:chgData name="Long B Nguyen" userId="f59fb8f3-a021-417a-8bc1-65c8d471c621" providerId="ADAL" clId="{4D090DEB-D33E-0146-8FDE-1BD7A7A456A7}" dt="2020-11-19T04:29:13.159" v="502" actId="14100"/>
          <ac:spMkLst>
            <pc:docMk/>
            <pc:sldMk cId="4294143140" sldId="329"/>
            <ac:spMk id="9" creationId="{E3B2E017-30B2-884B-A113-B419A2ED51AD}"/>
          </ac:spMkLst>
        </pc:spChg>
      </pc:sldChg>
      <pc:sldChg chg="modSp mod modAnim">
        <pc:chgData name="Long B Nguyen" userId="f59fb8f3-a021-417a-8bc1-65c8d471c621" providerId="ADAL" clId="{4D090DEB-D33E-0146-8FDE-1BD7A7A456A7}" dt="2020-11-19T04:47:48.607" v="864"/>
        <pc:sldMkLst>
          <pc:docMk/>
          <pc:sldMk cId="3594730708" sldId="330"/>
        </pc:sldMkLst>
        <pc:spChg chg="mod">
          <ac:chgData name="Long B Nguyen" userId="f59fb8f3-a021-417a-8bc1-65c8d471c621" providerId="ADAL" clId="{4D090DEB-D33E-0146-8FDE-1BD7A7A456A7}" dt="2020-11-19T04:30:51.008" v="537" actId="1076"/>
          <ac:spMkLst>
            <pc:docMk/>
            <pc:sldMk cId="3594730708" sldId="330"/>
            <ac:spMk id="2" creationId="{AA3A228F-61D0-D949-A5E7-F83756230BF8}"/>
          </ac:spMkLst>
        </pc:spChg>
        <pc:spChg chg="mod">
          <ac:chgData name="Long B Nguyen" userId="f59fb8f3-a021-417a-8bc1-65c8d471c621" providerId="ADAL" clId="{4D090DEB-D33E-0146-8FDE-1BD7A7A456A7}" dt="2020-11-19T04:47:45.452" v="863" actId="14100"/>
          <ac:spMkLst>
            <pc:docMk/>
            <pc:sldMk cId="3594730708" sldId="330"/>
            <ac:spMk id="9" creationId="{E3B2E017-30B2-884B-A113-B419A2ED51AD}"/>
          </ac:spMkLst>
        </pc:spChg>
      </pc:sldChg>
      <pc:sldChg chg="addSp delSp modSp mod modAnim">
        <pc:chgData name="Long B Nguyen" userId="f59fb8f3-a021-417a-8bc1-65c8d471c621" providerId="ADAL" clId="{4D090DEB-D33E-0146-8FDE-1BD7A7A456A7}" dt="2020-11-19T04:50:19.326" v="901"/>
        <pc:sldMkLst>
          <pc:docMk/>
          <pc:sldMk cId="3870816631" sldId="331"/>
        </pc:sldMkLst>
        <pc:spChg chg="mod">
          <ac:chgData name="Long B Nguyen" userId="f59fb8f3-a021-417a-8bc1-65c8d471c621" providerId="ADAL" clId="{4D090DEB-D33E-0146-8FDE-1BD7A7A456A7}" dt="2020-11-19T04:32:15.917" v="542" actId="255"/>
          <ac:spMkLst>
            <pc:docMk/>
            <pc:sldMk cId="3870816631" sldId="331"/>
            <ac:spMk id="2" creationId="{AA3A228F-61D0-D949-A5E7-F83756230BF8}"/>
          </ac:spMkLst>
        </pc:spChg>
        <pc:spChg chg="add del mod">
          <ac:chgData name="Long B Nguyen" userId="f59fb8f3-a021-417a-8bc1-65c8d471c621" providerId="ADAL" clId="{4D090DEB-D33E-0146-8FDE-1BD7A7A456A7}" dt="2020-11-12T13:15:47.185" v="400"/>
          <ac:spMkLst>
            <pc:docMk/>
            <pc:sldMk cId="3870816631" sldId="331"/>
            <ac:spMk id="3" creationId="{E68AA33E-8791-084B-A0F9-C8D0D2031050}"/>
          </ac:spMkLst>
        </pc:spChg>
        <pc:spChg chg="add mod">
          <ac:chgData name="Long B Nguyen" userId="f59fb8f3-a021-417a-8bc1-65c8d471c621" providerId="ADAL" clId="{4D090DEB-D33E-0146-8FDE-1BD7A7A456A7}" dt="2020-11-12T13:15:40.658" v="398" actId="207"/>
          <ac:spMkLst>
            <pc:docMk/>
            <pc:sldMk cId="3870816631" sldId="331"/>
            <ac:spMk id="4" creationId="{82B7CFAA-F2D6-8B42-AC58-997AD5662DAB}"/>
          </ac:spMkLst>
        </pc:spChg>
        <pc:spChg chg="mod">
          <ac:chgData name="Long B Nguyen" userId="f59fb8f3-a021-417a-8bc1-65c8d471c621" providerId="ADAL" clId="{4D090DEB-D33E-0146-8FDE-1BD7A7A456A7}" dt="2020-11-19T04:32:21.193" v="543" actId="14100"/>
          <ac:spMkLst>
            <pc:docMk/>
            <pc:sldMk cId="3870816631" sldId="331"/>
            <ac:spMk id="9" creationId="{E3B2E017-30B2-884B-A113-B419A2ED51AD}"/>
          </ac:spMkLst>
        </pc:spChg>
      </pc:sldChg>
      <pc:sldChg chg="modSp mod modAnim">
        <pc:chgData name="Long B Nguyen" userId="f59fb8f3-a021-417a-8bc1-65c8d471c621" providerId="ADAL" clId="{4D090DEB-D33E-0146-8FDE-1BD7A7A456A7}" dt="2020-11-20T14:06:48.637" v="1117" actId="20577"/>
        <pc:sldMkLst>
          <pc:docMk/>
          <pc:sldMk cId="3124353102" sldId="332"/>
        </pc:sldMkLst>
        <pc:spChg chg="mod">
          <ac:chgData name="Long B Nguyen" userId="f59fb8f3-a021-417a-8bc1-65c8d471c621" providerId="ADAL" clId="{4D090DEB-D33E-0146-8FDE-1BD7A7A456A7}" dt="2020-11-19T04:31:26.138" v="540" actId="1076"/>
          <ac:spMkLst>
            <pc:docMk/>
            <pc:sldMk cId="3124353102" sldId="332"/>
            <ac:spMk id="2" creationId="{AA3A228F-61D0-D949-A5E7-F83756230BF8}"/>
          </ac:spMkLst>
        </pc:spChg>
        <pc:spChg chg="mod">
          <ac:chgData name="Long B Nguyen" userId="f59fb8f3-a021-417a-8bc1-65c8d471c621" providerId="ADAL" clId="{4D090DEB-D33E-0146-8FDE-1BD7A7A456A7}" dt="2020-11-20T14:06:48.637" v="1117" actId="20577"/>
          <ac:spMkLst>
            <pc:docMk/>
            <pc:sldMk cId="3124353102" sldId="332"/>
            <ac:spMk id="9" creationId="{E3B2E017-30B2-884B-A113-B419A2ED51AD}"/>
          </ac:spMkLst>
        </pc:spChg>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11/20/20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49821" y="2550187"/>
            <a:ext cx="5414104" cy="1277135"/>
          </a:xfrm>
        </p:spPr>
        <p:txBody>
          <a:bodyPr>
            <a:normAutofit/>
          </a:bodyPr>
          <a:lstStyle/>
          <a:p>
            <a:pPr algn="l"/>
            <a:r>
              <a:rPr lang="en-US" sz="2400" b="1" dirty="0"/>
              <a:t>Indirect Loops</a:t>
            </a:r>
            <a:r>
              <a:rPr lang="en-US" sz="2400" b="1"/>
              <a:t>: While Loops</a:t>
            </a:r>
            <a:endParaRPr lang="en-US" sz="2400" b="1" dirty="0"/>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0256" y="54495"/>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0257" y="738381"/>
            <a:ext cx="8374144" cy="4976619"/>
          </a:xfrm>
        </p:spPr>
        <p:txBody>
          <a:bodyPr>
            <a:normAutofit/>
          </a:bodyPr>
          <a:lstStyle/>
          <a:p>
            <a:pPr marL="0" indent="0">
              <a:buNone/>
            </a:pPr>
            <a:r>
              <a:rPr lang="en-US" sz="2000" b="1" dirty="0">
                <a:solidFill>
                  <a:srgbClr val="FF4C00"/>
                </a:solidFill>
                <a:latin typeface="Inconsolata" panose="020B0609030003000000" pitchFamily="49" charset="77"/>
              </a:rPr>
              <a:t>while True</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number = </a:t>
            </a:r>
            <a:r>
              <a:rPr lang="en-US" sz="2000" b="1" dirty="0">
                <a:solidFill>
                  <a:srgbClr val="990CFF"/>
                </a:solidFill>
                <a:latin typeface="Inconsolata" panose="020B0609030003000000" pitchFamily="49" charset="77"/>
              </a:rPr>
              <a:t>int</a:t>
            </a:r>
            <a:r>
              <a:rPr lang="en-US" sz="2000" b="1" dirty="0">
                <a:latin typeface="Inconsolata" panose="020B0609030003000000" pitchFamily="49" charset="77"/>
              </a:rPr>
              <a:t>(</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"Enter the numeric grade: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if </a:t>
            </a:r>
            <a:r>
              <a:rPr lang="en-US" sz="2000" b="1" dirty="0">
                <a:latin typeface="Inconsolata" panose="020B0609030003000000" pitchFamily="49" charset="77"/>
              </a:rPr>
              <a:t>number &gt;= 0 and number &lt;= 100: </a:t>
            </a:r>
          </a:p>
          <a:p>
            <a:pPr marL="0" indent="0">
              <a:buNone/>
            </a:pPr>
            <a:r>
              <a:rPr lang="en-US" sz="2000" b="1" dirty="0">
                <a:solidFill>
                  <a:srgbClr val="FF4C00"/>
                </a:solidFill>
                <a:latin typeface="Inconsolata" panose="020B0609030003000000" pitchFamily="49" charset="77"/>
              </a:rPr>
              <a:t>		break </a:t>
            </a:r>
          </a:p>
          <a:p>
            <a:pPr marL="0" indent="0">
              <a:buNone/>
            </a:pPr>
            <a:r>
              <a:rPr lang="en-US" sz="2000" b="1" dirty="0">
                <a:solidFill>
                  <a:srgbClr val="FF4C00"/>
                </a:solidFill>
                <a:latin typeface="Inconsolata" panose="020B0609030003000000" pitchFamily="49" charset="77"/>
              </a:rPr>
              <a:t>	else</a:t>
            </a:r>
            <a:r>
              <a:rPr lang="en-US" sz="2000" b="1" dirty="0">
                <a:latin typeface="Inconsolata" panose="020B0609030003000000" pitchFamily="49" charset="77"/>
              </a:rPr>
              <a:t>: </a:t>
            </a:r>
            <a:endParaRPr lang="en-US" sz="2000" dirty="0">
              <a:latin typeface="Inconsolata" panose="020B0609030003000000" pitchFamily="49" charset="77"/>
            </a:endParaRPr>
          </a:p>
          <a:p>
            <a:pPr marL="0" indent="0">
              <a:buNone/>
            </a:pPr>
            <a:r>
              <a:rPr lang="en-US" sz="2000" b="1" dirty="0">
                <a:solidFill>
                  <a:srgbClr val="990CFF"/>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"Error: grade must be between 100 and 0"</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print</a:t>
            </a:r>
            <a:r>
              <a:rPr lang="en-US" sz="2000" b="1" dirty="0">
                <a:latin typeface="Inconsolata" panose="020B0609030003000000" pitchFamily="49" charset="77"/>
              </a:rPr>
              <a:t>(number)   </a:t>
            </a:r>
            <a:r>
              <a:rPr lang="en-US" sz="2000" b="1" dirty="0">
                <a:solidFill>
                  <a:schemeClr val="accent1">
                    <a:lumMod val="75000"/>
                  </a:schemeClr>
                </a:solidFill>
                <a:latin typeface="Inconsolata" panose="020B0609030003000000" pitchFamily="49" charset="77"/>
              </a:rPr>
              <a:t># Just echo the valid input </a:t>
            </a:r>
            <a:endParaRPr lang="en-US" sz="2000" dirty="0">
              <a:solidFill>
                <a:schemeClr val="accent1">
                  <a:lumMod val="75000"/>
                </a:schemeClr>
              </a:solidFill>
              <a:latin typeface="Inconsolata" panose="020B0609030003000000" pitchFamily="49" charset="77"/>
            </a:endParaRPr>
          </a:p>
          <a:p>
            <a:pPr marL="0" indent="0">
              <a:buNone/>
            </a:pPr>
            <a:endParaRPr lang="en-US" sz="1800" b="1" dirty="0">
              <a:solidFill>
                <a:srgbClr val="193FFF"/>
              </a:solidFill>
              <a:latin typeface="LucidaSansTypewriterStd"/>
            </a:endParaRPr>
          </a:p>
          <a:p>
            <a:pPr marL="0" indent="0">
              <a:buNone/>
            </a:pPr>
            <a:r>
              <a:rPr lang="en-US" sz="1800" b="1" dirty="0">
                <a:solidFill>
                  <a:srgbClr val="193FFF"/>
                </a:solidFill>
                <a:latin typeface="LucidaSansTypewriterStd"/>
              </a:rPr>
              <a:t>Enter the numeric grade: </a:t>
            </a:r>
            <a:r>
              <a:rPr lang="en-US" sz="1800" b="1" dirty="0">
                <a:latin typeface="LucidaSansTypewriterStd"/>
              </a:rPr>
              <a:t>101 </a:t>
            </a:r>
          </a:p>
          <a:p>
            <a:pPr marL="0" indent="0">
              <a:buNone/>
            </a:pPr>
            <a:r>
              <a:rPr lang="en-US" sz="1800" b="1" dirty="0">
                <a:solidFill>
                  <a:srgbClr val="193FFF"/>
                </a:solidFill>
                <a:latin typeface="LucidaSansTypewriterStd"/>
              </a:rPr>
              <a:t>Error: grade must be between 100 and 0 </a:t>
            </a:r>
          </a:p>
          <a:p>
            <a:pPr marL="0" indent="0">
              <a:buNone/>
            </a:pPr>
            <a:r>
              <a:rPr lang="en-US" sz="1800" b="1" dirty="0">
                <a:solidFill>
                  <a:srgbClr val="193FFF"/>
                </a:solidFill>
                <a:latin typeface="LucidaSansTypewriterStd"/>
              </a:rPr>
              <a:t>Enter the numeric grade: </a:t>
            </a:r>
            <a:r>
              <a:rPr lang="en-US" sz="1800" b="1" dirty="0">
                <a:latin typeface="LucidaSansTypewriterStd"/>
              </a:rPr>
              <a:t>–1 </a:t>
            </a:r>
          </a:p>
          <a:p>
            <a:pPr marL="0" indent="0">
              <a:buNone/>
            </a:pPr>
            <a:r>
              <a:rPr lang="en-US" sz="1800" b="1" dirty="0">
                <a:solidFill>
                  <a:srgbClr val="193FFF"/>
                </a:solidFill>
                <a:latin typeface="LucidaSansTypewriterStd"/>
              </a:rPr>
              <a:t>Error: grade must be between 100 and 0 </a:t>
            </a:r>
          </a:p>
          <a:p>
            <a:pPr marL="0" indent="0">
              <a:buNone/>
            </a:pPr>
            <a:r>
              <a:rPr lang="en-US" sz="1800" b="1" dirty="0">
                <a:solidFill>
                  <a:srgbClr val="193FFF"/>
                </a:solidFill>
                <a:latin typeface="LucidaSansTypewriterStd"/>
              </a:rPr>
              <a:t>Enter the numeric grade: </a:t>
            </a:r>
            <a:r>
              <a:rPr lang="en-US" sz="1800" b="1" dirty="0">
                <a:latin typeface="LucidaSansTypewriterStd"/>
              </a:rPr>
              <a:t>45 </a:t>
            </a:r>
          </a:p>
          <a:p>
            <a:pPr marL="0" indent="0">
              <a:buNone/>
            </a:pPr>
            <a:r>
              <a:rPr lang="en-US" sz="1800" b="1" dirty="0">
                <a:solidFill>
                  <a:srgbClr val="193FFF"/>
                </a:solidFill>
                <a:latin typeface="LucidaSansTypewriterStd"/>
              </a:rPr>
              <a:t>45 </a:t>
            </a:r>
            <a:endParaRPr lang="en-US" sz="1800" dirty="0"/>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59473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8536" y="0"/>
            <a:ext cx="7053542" cy="683886"/>
          </a:xfrm>
        </p:spPr>
        <p:txBody>
          <a:bodyPr/>
          <a:lstStyle/>
          <a:p>
            <a:r>
              <a:rPr lang="en-US" dirty="0"/>
              <a:t>Random Numbers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8536" y="626165"/>
            <a:ext cx="8766927" cy="5088835"/>
          </a:xfrm>
        </p:spPr>
        <p:txBody>
          <a:bodyPr>
            <a:normAutofit/>
          </a:bodyPr>
          <a:lstStyle/>
          <a:p>
            <a:pPr marL="0" indent="0">
              <a:buNone/>
            </a:pPr>
            <a:r>
              <a:rPr lang="en-US" sz="2000" dirty="0">
                <a:latin typeface="Gill Sans MT" panose="020B0502020104020203" pitchFamily="34" charset="77"/>
              </a:rPr>
              <a:t>In some situation, we like to be able to simulate randomness. For example, we might toss a coin or roll a die. </a:t>
            </a:r>
          </a:p>
          <a:p>
            <a:pPr marL="0" indent="0">
              <a:buNone/>
            </a:pPr>
            <a:r>
              <a:rPr lang="en-US" sz="2000" dirty="0">
                <a:latin typeface="Gill Sans MT" panose="020B0502020104020203" pitchFamily="34" charset="77"/>
              </a:rPr>
              <a:t>The Python's random module contains many functions to do this. The function </a:t>
            </a:r>
            <a:r>
              <a:rPr lang="en-US" sz="2000" b="1" dirty="0" err="1">
                <a:latin typeface="Gill Sans MT" panose="020B0502020104020203" pitchFamily="34" charset="77"/>
              </a:rPr>
              <a:t>randrange</a:t>
            </a:r>
            <a:r>
              <a:rPr lang="en-US" sz="2000" b="1" dirty="0">
                <a:latin typeface="Gill Sans MT" panose="020B0502020104020203" pitchFamily="34" charset="77"/>
              </a:rPr>
              <a:t>()</a:t>
            </a:r>
            <a:r>
              <a:rPr lang="en-US" sz="2000" dirty="0">
                <a:latin typeface="Gill Sans MT" panose="020B0502020104020203" pitchFamily="34" charset="77"/>
              </a:rPr>
              <a:t> is easy to use since it is similar to the </a:t>
            </a:r>
            <a:r>
              <a:rPr lang="en-US" sz="2000" b="1" dirty="0">
                <a:latin typeface="Gill Sans MT" panose="020B0502020104020203" pitchFamily="34" charset="77"/>
              </a:rPr>
              <a:t>range() </a:t>
            </a:r>
            <a:r>
              <a:rPr lang="en-US" sz="2000" dirty="0">
                <a:latin typeface="Gill Sans MT" panose="020B0502020104020203" pitchFamily="34" charset="77"/>
              </a:rPr>
              <a:t>function we used in for loops. We must first import the random module to access its code. This is done using the statement "import random".</a:t>
            </a:r>
          </a:p>
          <a:p>
            <a:pPr marL="0" indent="0">
              <a:buNone/>
            </a:pPr>
            <a:r>
              <a:rPr lang="en-US" sz="2000" b="1" dirty="0" err="1">
                <a:latin typeface="Gill Sans MT" panose="020B0502020104020203" pitchFamily="34" charset="77"/>
              </a:rPr>
              <a:t>randrange</a:t>
            </a:r>
            <a:r>
              <a:rPr lang="en-US" sz="2000" b="1" dirty="0">
                <a:latin typeface="Gill Sans MT" panose="020B0502020104020203" pitchFamily="34" charset="77"/>
              </a:rPr>
              <a:t>(start, stop, step) </a:t>
            </a:r>
            <a:r>
              <a:rPr lang="en-US" sz="2000" dirty="0">
                <a:latin typeface="Gill Sans MT" panose="020B0502020104020203" pitchFamily="34" charset="77"/>
              </a:rPr>
              <a:t>generates a random integer beginning with start(including) and ending with stop(not including) with step. </a:t>
            </a:r>
          </a:p>
          <a:p>
            <a:pPr marL="0" indent="0">
              <a:buNone/>
            </a:pPr>
            <a:r>
              <a:rPr lang="en-US" sz="2000" b="1" dirty="0">
                <a:solidFill>
                  <a:srgbClr val="FF0000"/>
                </a:solidFill>
                <a:latin typeface="Inconsolata" panose="020B0609030003000000" pitchFamily="49" charset="77"/>
              </a:rPr>
              <a:t>import random</a:t>
            </a:r>
          </a:p>
          <a:p>
            <a:pPr marL="0" indent="0">
              <a:buNone/>
            </a:pPr>
            <a:r>
              <a:rPr lang="en-US" b="1" dirty="0">
                <a:solidFill>
                  <a:srgbClr val="34A327"/>
                </a:solidFill>
                <a:latin typeface="Inconsolata" panose="020B0609030003000000" pitchFamily="49" charset="77"/>
              </a:rPr>
              <a:t>for</a:t>
            </a:r>
            <a:r>
              <a:rPr lang="en-US" b="1" dirty="0">
                <a:solidFill>
                  <a:srgbClr val="000000"/>
                </a:solidFill>
                <a:latin typeface="Inconsolata" panose="020B0609030003000000" pitchFamily="49" charset="77"/>
              </a:rPr>
              <a:t> </a:t>
            </a:r>
            <a:r>
              <a:rPr lang="en-US" b="1" dirty="0" err="1">
                <a:solidFill>
                  <a:srgbClr val="000000"/>
                </a:solidFill>
                <a:latin typeface="Inconsolata" panose="020B0609030003000000" pitchFamily="49" charset="77"/>
              </a:rPr>
              <a:t>i</a:t>
            </a:r>
            <a:r>
              <a:rPr lang="en-US" b="1" dirty="0">
                <a:solidFill>
                  <a:srgbClr val="000000"/>
                </a:solidFill>
                <a:latin typeface="Inconsolata" panose="020B0609030003000000" pitchFamily="49" charset="77"/>
              </a:rPr>
              <a:t> </a:t>
            </a:r>
            <a:r>
              <a:rPr lang="en-US" b="1" dirty="0">
                <a:solidFill>
                  <a:srgbClr val="D03BFF"/>
                </a:solidFill>
                <a:latin typeface="Inconsolata" panose="020B0609030003000000" pitchFamily="49" charset="77"/>
              </a:rPr>
              <a:t>in</a:t>
            </a:r>
            <a:r>
              <a:rPr lang="en-US" b="1" dirty="0">
                <a:solidFill>
                  <a:srgbClr val="000000"/>
                </a:solidFill>
                <a:latin typeface="Inconsolata" panose="020B0609030003000000" pitchFamily="49" charset="77"/>
              </a:rPr>
              <a:t> </a:t>
            </a:r>
            <a:r>
              <a:rPr lang="en-US" b="1" dirty="0">
                <a:solidFill>
                  <a:srgbClr val="34A327"/>
                </a:solidFill>
                <a:latin typeface="Inconsolata" panose="020B0609030003000000" pitchFamily="49" charset="77"/>
              </a:rPr>
              <a:t>range</a:t>
            </a:r>
            <a:r>
              <a:rPr lang="en-US" b="1" dirty="0">
                <a:solidFill>
                  <a:srgbClr val="000000"/>
                </a:solidFill>
                <a:latin typeface="Inconsolata" panose="020B0609030003000000" pitchFamily="49" charset="77"/>
              </a:rPr>
              <a:t>(</a:t>
            </a:r>
            <a:r>
              <a:rPr lang="en-US" b="1" dirty="0">
                <a:solidFill>
                  <a:srgbClr val="34A327"/>
                </a:solidFill>
                <a:latin typeface="Inconsolata" panose="020B0609030003000000" pitchFamily="49" charset="77"/>
              </a:rPr>
              <a:t>10</a:t>
            </a:r>
            <a:r>
              <a:rPr lang="en-US" b="1" dirty="0">
                <a:solidFill>
                  <a:srgbClr val="000000"/>
                </a:solidFill>
                <a:latin typeface="Inconsolata" panose="020B0609030003000000" pitchFamily="49" charset="77"/>
              </a:rPr>
              <a:t>): </a:t>
            </a:r>
            <a:endParaRPr lang="en-US" b="1" dirty="0">
              <a:solidFill>
                <a:srgbClr val="34A327"/>
              </a:solidFill>
              <a:latin typeface="Inconsolata" panose="020B0609030003000000" pitchFamily="49" charset="77"/>
            </a:endParaRPr>
          </a:p>
          <a:p>
            <a:pPr marL="0" indent="0">
              <a:buNone/>
            </a:pPr>
            <a:r>
              <a:rPr lang="en-US" b="1" dirty="0">
                <a:solidFill>
                  <a:srgbClr val="34A327"/>
                </a:solidFill>
                <a:latin typeface="Inconsolata" panose="020B0609030003000000" pitchFamily="49" charset="77"/>
              </a:rPr>
              <a:t>    </a:t>
            </a:r>
            <a:r>
              <a:rPr lang="en-US" b="1" dirty="0">
                <a:solidFill>
                  <a:srgbClr val="000000"/>
                </a:solidFill>
                <a:latin typeface="Inconsolata" panose="020B0609030003000000" pitchFamily="49" charset="77"/>
              </a:rPr>
              <a:t>num = </a:t>
            </a:r>
            <a:r>
              <a:rPr lang="en-US" b="1" dirty="0" err="1">
                <a:solidFill>
                  <a:srgbClr val="000000"/>
                </a:solidFill>
                <a:latin typeface="Inconsolata" panose="020B0609030003000000" pitchFamily="49" charset="77"/>
              </a:rPr>
              <a:t>random.randrange</a:t>
            </a:r>
            <a:r>
              <a:rPr lang="en-US" b="1" dirty="0">
                <a:solidFill>
                  <a:srgbClr val="000000"/>
                </a:solidFill>
                <a:latin typeface="Inconsolata" panose="020B0609030003000000" pitchFamily="49" charset="77"/>
              </a:rPr>
              <a:t>(</a:t>
            </a:r>
            <a:r>
              <a:rPr lang="en-US" b="1" dirty="0">
                <a:solidFill>
                  <a:srgbClr val="34A327"/>
                </a:solidFill>
                <a:latin typeface="Inconsolata" panose="020B0609030003000000" pitchFamily="49" charset="77"/>
              </a:rPr>
              <a:t>1</a:t>
            </a:r>
            <a:r>
              <a:rPr lang="en-US" b="1" dirty="0">
                <a:solidFill>
                  <a:srgbClr val="000000"/>
                </a:solidFill>
                <a:latin typeface="Inconsolata" panose="020B0609030003000000" pitchFamily="49" charset="77"/>
              </a:rPr>
              <a:t>, </a:t>
            </a:r>
            <a:r>
              <a:rPr lang="en-US" b="1" dirty="0">
                <a:solidFill>
                  <a:srgbClr val="34A327"/>
                </a:solidFill>
                <a:latin typeface="Inconsolata" panose="020B0609030003000000" pitchFamily="49" charset="77"/>
              </a:rPr>
              <a:t>5</a:t>
            </a:r>
            <a:r>
              <a:rPr lang="en-US" b="1" dirty="0">
                <a:solidFill>
                  <a:srgbClr val="000000"/>
                </a:solidFill>
                <a:latin typeface="Inconsolata" panose="020B0609030003000000" pitchFamily="49" charset="77"/>
              </a:rPr>
              <a:t>) </a:t>
            </a:r>
          </a:p>
          <a:p>
            <a:pPr marL="0" indent="0">
              <a:buNone/>
            </a:pPr>
            <a:r>
              <a:rPr lang="en-US" b="1" dirty="0">
                <a:solidFill>
                  <a:srgbClr val="34A327"/>
                </a:solidFill>
                <a:latin typeface="Inconsolata" panose="020B0609030003000000" pitchFamily="49" charset="77"/>
              </a:rPr>
              <a:t>    print</a:t>
            </a:r>
            <a:r>
              <a:rPr lang="en-US" b="1" dirty="0">
                <a:solidFill>
                  <a:srgbClr val="000000"/>
                </a:solidFill>
                <a:latin typeface="Inconsolata" panose="020B0609030003000000" pitchFamily="49" charset="77"/>
              </a:rPr>
              <a:t>(num, end=</a:t>
            </a:r>
            <a:r>
              <a:rPr lang="en-US" b="1" dirty="0">
                <a:solidFill>
                  <a:srgbClr val="CD7923"/>
                </a:solidFill>
                <a:latin typeface="Inconsolata" panose="020B0609030003000000" pitchFamily="49" charset="77"/>
              </a:rPr>
              <a:t>" "</a:t>
            </a:r>
            <a:r>
              <a:rPr lang="en-US" b="1" dirty="0">
                <a:solidFill>
                  <a:srgbClr val="000000"/>
                </a:solidFill>
                <a:latin typeface="Inconsolata" panose="020B0609030003000000" pitchFamily="49" charset="77"/>
              </a:rPr>
              <a:t>) </a:t>
            </a:r>
          </a:p>
          <a:p>
            <a:pPr marL="0" indent="0">
              <a:buNone/>
              <a:defRPr/>
            </a:pPr>
            <a:r>
              <a:rPr lang="en-US" b="1" dirty="0"/>
              <a:t>Output:</a:t>
            </a:r>
          </a:p>
          <a:p>
            <a:pPr marL="0" indent="0">
              <a:buNone/>
              <a:defRPr/>
            </a:pPr>
            <a:r>
              <a:rPr lang="en-US" dirty="0"/>
              <a:t>3 3 3 2 1 3 2 2 3 4 </a:t>
            </a:r>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31001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8496" y="9427"/>
            <a:ext cx="7053542" cy="683886"/>
          </a:xfrm>
        </p:spPr>
        <p:txBody>
          <a:bodyPr/>
          <a:lstStyle/>
          <a:p>
            <a:r>
              <a:rPr lang="en-US" dirty="0"/>
              <a:t>Generate random sequence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8536" y="683886"/>
            <a:ext cx="8719794" cy="4811941"/>
          </a:xfrm>
        </p:spPr>
        <p:txBody>
          <a:bodyPr>
            <a:normAutofit/>
          </a:bodyPr>
          <a:lstStyle/>
          <a:p>
            <a:pPr marL="0" indent="0">
              <a:buNone/>
            </a:pPr>
            <a:r>
              <a:rPr lang="en-US" sz="2000" dirty="0">
                <a:latin typeface="Gill Sans MT" panose="020B0502020104020203" pitchFamily="34" charset="77"/>
              </a:rPr>
              <a:t>Write a segment of code that prints out a sequence of random numbers from 1 to 100. Stop once there are exactly 5 numbers from 1 to 10. </a:t>
            </a:r>
          </a:p>
          <a:p>
            <a:pPr marL="0" indent="0">
              <a:buNone/>
            </a:pPr>
            <a:r>
              <a:rPr lang="en-US" sz="2000" dirty="0">
                <a:latin typeface="Gill Sans MT" panose="020B0502020104020203" pitchFamily="34" charset="77"/>
              </a:rPr>
              <a:t>Note that, we don't know how many iterations we need to get 5 numbers from 1 to 10. This is an indefinite loop. It's better to use a while loop.</a:t>
            </a:r>
          </a:p>
          <a:p>
            <a:pPr marL="0" indent="0">
              <a:buNone/>
            </a:pPr>
            <a:r>
              <a:rPr lang="en-US" sz="2000" b="1" dirty="0">
                <a:solidFill>
                  <a:srgbClr val="FF0000"/>
                </a:solidFill>
                <a:latin typeface="Inconsolata" panose="020B0609030003000000" pitchFamily="49" charset="77"/>
              </a:rPr>
              <a:t>import random</a:t>
            </a:r>
          </a:p>
          <a:p>
            <a:pPr marL="0" indent="0">
              <a:buNone/>
            </a:pPr>
            <a:r>
              <a:rPr lang="en-US" sz="2000" b="1" dirty="0">
                <a:latin typeface="Inconsolata" panose="020B0609030003000000" pitchFamily="49" charset="77"/>
              </a:rPr>
              <a:t>count = 0 </a:t>
            </a:r>
          </a:p>
          <a:p>
            <a:pPr marL="0" indent="0">
              <a:buNone/>
            </a:pPr>
            <a:r>
              <a:rPr lang="en-US" sz="2000" b="1" dirty="0">
                <a:solidFill>
                  <a:srgbClr val="FF4C00"/>
                </a:solidFill>
                <a:latin typeface="Inconsolata" panose="020B0609030003000000" pitchFamily="49" charset="77"/>
              </a:rPr>
              <a:t>while count &lt; 5</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num = </a:t>
            </a:r>
            <a:r>
              <a:rPr lang="en-US" sz="2000" b="1" dirty="0" err="1">
                <a:solidFill>
                  <a:srgbClr val="990CFF"/>
                </a:solidFill>
                <a:latin typeface="Inconsolata" panose="020B0609030003000000" pitchFamily="49" charset="77"/>
              </a:rPr>
              <a:t>random.randrange</a:t>
            </a:r>
            <a:r>
              <a:rPr lang="en-US" sz="2000" b="1" dirty="0">
                <a:solidFill>
                  <a:srgbClr val="990CFF"/>
                </a:solidFill>
                <a:latin typeface="Inconsolata" panose="020B0609030003000000" pitchFamily="49" charset="77"/>
              </a:rPr>
              <a:t>(1, 101)</a:t>
            </a:r>
          </a:p>
          <a:p>
            <a:pPr marL="0" indent="0">
              <a:buNone/>
            </a:pPr>
            <a:r>
              <a:rPr lang="en-US" sz="2000" b="1" dirty="0">
                <a:solidFill>
                  <a:srgbClr val="990CFF"/>
                </a:solidFill>
                <a:latin typeface="Inconsolata" panose="020B0609030003000000" pitchFamily="49" charset="77"/>
              </a:rPr>
              <a:t>    </a:t>
            </a:r>
            <a:r>
              <a:rPr lang="en-US" sz="2000" b="1" dirty="0">
                <a:latin typeface="Inconsolata" panose="020B0609030003000000" pitchFamily="49" charset="77"/>
              </a:rPr>
              <a:t>print(</a:t>
            </a:r>
            <a:r>
              <a:rPr lang="en-US" sz="2000" b="1" dirty="0">
                <a:solidFill>
                  <a:srgbClr val="0CFF00"/>
                </a:solidFill>
                <a:latin typeface="Inconsolata" panose="020B0609030003000000" pitchFamily="49" charset="77"/>
              </a:rPr>
              <a:t>num</a:t>
            </a:r>
            <a:r>
              <a:rPr lang="en-US" sz="2000" b="1" dirty="0">
                <a:latin typeface="Inconsolata" panose="020B0609030003000000" pitchFamily="49" charset="77"/>
              </a:rPr>
              <a:t>, end=" ") </a:t>
            </a:r>
          </a:p>
          <a:p>
            <a:pPr marL="0" indent="0">
              <a:buNone/>
            </a:pPr>
            <a:r>
              <a:rPr lang="en-US" sz="2000" b="1" dirty="0">
                <a:solidFill>
                  <a:srgbClr val="FF4C00"/>
                </a:solidFill>
                <a:latin typeface="Inconsolata" panose="020B0609030003000000" pitchFamily="49" charset="77"/>
              </a:rPr>
              <a:t>    if num</a:t>
            </a:r>
            <a:r>
              <a:rPr lang="en-US" sz="2000" b="1" dirty="0">
                <a:latin typeface="Inconsolata" panose="020B0609030003000000" pitchFamily="49" charset="77"/>
              </a:rPr>
              <a:t> &lt;= </a:t>
            </a:r>
            <a:r>
              <a:rPr lang="en-US" sz="2000" b="1" dirty="0">
                <a:solidFill>
                  <a:srgbClr val="0CFF00"/>
                </a:solidFill>
                <a:latin typeface="Inconsolata" panose="020B0609030003000000" pitchFamily="49" charset="77"/>
              </a:rPr>
              <a:t>10</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count += 1 </a:t>
            </a:r>
            <a:endParaRPr lang="en-US" b="1" dirty="0">
              <a:solidFill>
                <a:srgbClr val="000000"/>
              </a:solidFill>
              <a:latin typeface="Inconsolata" panose="020B0609030003000000" pitchFamily="49" charset="77"/>
            </a:endParaRPr>
          </a:p>
          <a:p>
            <a:pPr marL="0" indent="0">
              <a:buNone/>
              <a:defRPr/>
            </a:pPr>
            <a:r>
              <a:rPr lang="en-US" b="1" dirty="0"/>
              <a:t>Output:</a:t>
            </a:r>
          </a:p>
          <a:p>
            <a:pPr marL="0" indent="0">
              <a:buNone/>
            </a:pPr>
            <a:r>
              <a:rPr lang="en-US" dirty="0"/>
              <a:t>3 26 22 5 69 86 45 30 45 53 34 82 94 4 21 30 2 87 94 80 41 </a:t>
            </a:r>
            <a:r>
              <a:rPr lang="en-US"/>
              <a:t>8 </a:t>
            </a:r>
            <a:endParaRPr lang="en-US" dirty="0">
              <a:latin typeface="Gill Sans MT" panose="020B0502020104020203" pitchFamily="34" charset="77"/>
            </a:endParaRPr>
          </a:p>
        </p:txBody>
      </p:sp>
    </p:spTree>
    <p:extLst>
      <p:ext uri="{BB962C8B-B14F-4D97-AF65-F5344CB8AC3E}">
        <p14:creationId xmlns:p14="http://schemas.microsoft.com/office/powerpoint/2010/main" val="312435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6816" y="97887"/>
            <a:ext cx="6962355" cy="587809"/>
          </a:xfrm>
        </p:spPr>
        <p:txBody>
          <a:bodyPr/>
          <a:lstStyle/>
          <a:p>
            <a:r>
              <a:rPr lang="en-US" dirty="0"/>
              <a:t>Lab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6816" y="683887"/>
            <a:ext cx="8318757" cy="4935036"/>
          </a:xfrm>
        </p:spPr>
        <p:txBody>
          <a:bodyPr>
            <a:normAutofit/>
          </a:bodyPr>
          <a:lstStyle/>
          <a:p>
            <a:pPr marL="0" indent="0">
              <a:buNone/>
            </a:pPr>
            <a:r>
              <a:rPr lang="en-US" dirty="0"/>
              <a:t>In this lab, we will write a simple guessing game. </a:t>
            </a:r>
          </a:p>
          <a:p>
            <a:pPr marL="0" indent="0">
              <a:buNone/>
            </a:pPr>
            <a:endParaRPr lang="en-US" dirty="0"/>
          </a:p>
          <a:p>
            <a:pPr marL="0" indent="0">
              <a:buNone/>
            </a:pPr>
            <a:r>
              <a:rPr lang="en-US" dirty="0"/>
              <a:t>The computer randomly generate a number in some given range. On each pass through the loop, the user enters a number to attempt to guess the number selected by the computer. </a:t>
            </a:r>
          </a:p>
          <a:p>
            <a:pPr marL="0" indent="0">
              <a:buNone/>
            </a:pPr>
            <a:endParaRPr lang="en-US" dirty="0"/>
          </a:p>
          <a:p>
            <a:pPr marL="0" indent="0">
              <a:buNone/>
            </a:pPr>
            <a:r>
              <a:rPr lang="en-US" dirty="0"/>
              <a:t>The program responds by saying “You’ve got it,” “Too large, try again,” or “Too small, try again.” When the user finally guesses the correct number, the program congratulates him and tells him the total number of guesses. </a:t>
            </a:r>
          </a:p>
          <a:p>
            <a:pPr marL="0" indent="0">
              <a:buNone/>
            </a:pPr>
            <a:endParaRPr lang="en-US" sz="2000" b="1" dirty="0">
              <a:latin typeface="Inconsolata" panose="020B0609030003000000" pitchFamily="49" charset="77"/>
            </a:endParaRPr>
          </a:p>
          <a:p>
            <a:pPr marL="0" indent="0">
              <a:buNone/>
            </a:pPr>
            <a:r>
              <a:rPr lang="en-US" sz="2400" b="1" dirty="0">
                <a:solidFill>
                  <a:srgbClr val="FF0000"/>
                </a:solidFill>
                <a:latin typeface="Inconsolata" panose="020B0609030003000000" pitchFamily="49" charset="77"/>
              </a:rPr>
              <a:t>There is a template </a:t>
            </a:r>
            <a:r>
              <a:rPr lang="en-US" sz="2400" b="1" dirty="0" err="1">
                <a:solidFill>
                  <a:srgbClr val="FF0000"/>
                </a:solidFill>
                <a:latin typeface="Inconsolata" panose="020B0609030003000000" pitchFamily="49" charset="77"/>
              </a:rPr>
              <a:t>repl</a:t>
            </a:r>
            <a:r>
              <a:rPr lang="en-US" sz="2400" b="1" dirty="0">
                <a:solidFill>
                  <a:srgbClr val="FF0000"/>
                </a:solidFill>
                <a:latin typeface="Inconsolata" panose="020B0609030003000000" pitchFamily="49" charset="77"/>
              </a:rPr>
              <a:t> for this lab at here:</a:t>
            </a:r>
            <a:endParaRPr lang="en-US" sz="2000" b="1" dirty="0">
              <a:solidFill>
                <a:srgbClr val="FF0000"/>
              </a:solidFill>
              <a:latin typeface="Inconsolata" panose="020B0609030003000000" pitchFamily="49" charset="77"/>
            </a:endParaRPr>
          </a:p>
          <a:p>
            <a:pPr marL="0" indent="0">
              <a:buNone/>
            </a:pPr>
            <a:r>
              <a:rPr lang="en-US" sz="2000" b="1" dirty="0">
                <a:solidFill>
                  <a:srgbClr val="FF0000"/>
                </a:solidFill>
                <a:latin typeface="Inconsolata" panose="020B0609030003000000" pitchFamily="49" charset="77"/>
              </a:rPr>
              <a:t>https://</a:t>
            </a:r>
            <a:r>
              <a:rPr lang="en-US" sz="2000" b="1" dirty="0" err="1">
                <a:solidFill>
                  <a:srgbClr val="FF0000"/>
                </a:solidFill>
                <a:latin typeface="Inconsolata" panose="020B0609030003000000" pitchFamily="49" charset="77"/>
              </a:rPr>
              <a:t>repl.it</a:t>
            </a:r>
            <a:r>
              <a:rPr lang="en-US" sz="2000" b="1" dirty="0">
                <a:solidFill>
                  <a:srgbClr val="FF0000"/>
                </a:solidFill>
                <a:latin typeface="Inconsolata" panose="020B0609030003000000" pitchFamily="49" charset="77"/>
              </a:rPr>
              <a:t>/@LongNguyen18/</a:t>
            </a:r>
            <a:r>
              <a:rPr lang="en-US" sz="2000" b="1" dirty="0" err="1">
                <a:solidFill>
                  <a:srgbClr val="FF0000"/>
                </a:solidFill>
                <a:latin typeface="Inconsolata" panose="020B0609030003000000" pitchFamily="49" charset="77"/>
              </a:rPr>
              <a:t>GuessingGameLab</a:t>
            </a: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Let's look at a sample run. What's the strategy for guessing the number?</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p:txBody>
      </p:sp>
    </p:spTree>
    <p:extLst>
      <p:ext uri="{BB962C8B-B14F-4D97-AF65-F5344CB8AC3E}">
        <p14:creationId xmlns:p14="http://schemas.microsoft.com/office/powerpoint/2010/main" val="331437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65988" y="-48459"/>
            <a:ext cx="6849233" cy="580191"/>
          </a:xfrm>
        </p:spPr>
        <p:txBody>
          <a:bodyPr>
            <a:normAutofit/>
          </a:bodyPr>
          <a:lstStyle/>
          <a:p>
            <a:r>
              <a:rPr lang="en-US" sz="3000" dirty="0"/>
              <a:t>Guessing Game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65988" y="531732"/>
            <a:ext cx="9012024" cy="5183268"/>
          </a:xfrm>
        </p:spPr>
        <p:txBody>
          <a:bodyPr>
            <a:normAutofit/>
          </a:bodyPr>
          <a:lstStyle/>
          <a:p>
            <a:pPr marL="0" indent="0">
              <a:buNone/>
            </a:pPr>
            <a:r>
              <a:rPr lang="en-US" sz="1800" b="1" dirty="0">
                <a:solidFill>
                  <a:srgbClr val="193FFF"/>
                </a:solidFill>
                <a:latin typeface="LucidaSansTypewriterStd"/>
              </a:rPr>
              <a:t>Enter the smaller number: </a:t>
            </a:r>
            <a:r>
              <a:rPr lang="en-US" sz="1800" b="1" dirty="0">
                <a:latin typeface="LucidaSansTypewriterStd"/>
              </a:rPr>
              <a:t>10 </a:t>
            </a:r>
          </a:p>
          <a:p>
            <a:pPr marL="0" indent="0">
              <a:buNone/>
            </a:pPr>
            <a:r>
              <a:rPr lang="en-US" sz="1800" b="1" dirty="0">
                <a:solidFill>
                  <a:srgbClr val="193FFF"/>
                </a:solidFill>
                <a:latin typeface="LucidaSansTypewriterStd"/>
              </a:rPr>
              <a:t>Enter the larger number: </a:t>
            </a:r>
            <a:r>
              <a:rPr lang="en-US" sz="1800" b="1" dirty="0">
                <a:latin typeface="LucidaSansTypewriterStd"/>
              </a:rPr>
              <a:t>5</a:t>
            </a:r>
          </a:p>
          <a:p>
            <a:pPr marL="0" indent="0">
              <a:buNone/>
            </a:pPr>
            <a:r>
              <a:rPr lang="en-US" sz="1800" b="1" dirty="0">
                <a:solidFill>
                  <a:srgbClr val="193FFF"/>
                </a:solidFill>
                <a:latin typeface="LucidaSansTypewriterStd"/>
              </a:rPr>
              <a:t>Error! The small number must be &lt;= the larger number. Try again!</a:t>
            </a:r>
            <a:endParaRPr lang="en-US" sz="1800" b="1" dirty="0">
              <a:latin typeface="LucidaSansTypewriterStd"/>
            </a:endParaRPr>
          </a:p>
          <a:p>
            <a:pPr marL="0" indent="0">
              <a:buNone/>
            </a:pPr>
            <a:r>
              <a:rPr lang="en-US" sz="1800" b="1" dirty="0">
                <a:latin typeface="LucidaSansTypewriterStd"/>
              </a:rPr>
              <a:t> </a:t>
            </a:r>
            <a:r>
              <a:rPr lang="en-US" sz="1800" b="1" dirty="0">
                <a:solidFill>
                  <a:srgbClr val="193FFF"/>
                </a:solidFill>
                <a:latin typeface="LucidaSansTypewriterStd"/>
              </a:rPr>
              <a:t>Enter the smaller number: </a:t>
            </a:r>
            <a:r>
              <a:rPr lang="en-US" sz="1800" b="1" dirty="0">
                <a:latin typeface="LucidaSansTypewriterStd"/>
              </a:rPr>
              <a:t>1</a:t>
            </a:r>
          </a:p>
          <a:p>
            <a:pPr marL="0" indent="0">
              <a:buNone/>
            </a:pPr>
            <a:r>
              <a:rPr lang="en-US" sz="1800" b="1" dirty="0">
                <a:solidFill>
                  <a:srgbClr val="193FFF"/>
                </a:solidFill>
                <a:latin typeface="LucidaSansTypewriterStd"/>
              </a:rPr>
              <a:t>Enter the larger number: </a:t>
            </a:r>
            <a:r>
              <a:rPr lang="en-US" sz="1800" b="1" dirty="0">
                <a:latin typeface="LucidaSansTypewriterStd"/>
              </a:rPr>
              <a:t>100</a:t>
            </a:r>
          </a:p>
          <a:p>
            <a:pPr marL="0" indent="0">
              <a:buNone/>
            </a:pPr>
            <a:r>
              <a:rPr lang="en-US" sz="1800" b="1" dirty="0">
                <a:solidFill>
                  <a:srgbClr val="193FFF"/>
                </a:solidFill>
                <a:latin typeface="LucidaSansTypewriterStd"/>
              </a:rPr>
              <a:t>Enter your guess: </a:t>
            </a:r>
            <a:r>
              <a:rPr lang="en-US" sz="1800" b="1" dirty="0">
                <a:latin typeface="LucidaSansTypewriterStd"/>
              </a:rPr>
              <a:t>50 </a:t>
            </a:r>
          </a:p>
          <a:p>
            <a:pPr marL="0" indent="0">
              <a:buNone/>
            </a:pPr>
            <a:r>
              <a:rPr lang="en-US" sz="1800" b="1" dirty="0">
                <a:solidFill>
                  <a:srgbClr val="193FFF"/>
                </a:solidFill>
                <a:latin typeface="LucidaSansTypewriterStd"/>
              </a:rPr>
              <a:t>Too small! </a:t>
            </a:r>
          </a:p>
          <a:p>
            <a:pPr marL="0" indent="0">
              <a:buNone/>
            </a:pPr>
            <a:r>
              <a:rPr lang="en-US" sz="1800" b="1" dirty="0">
                <a:solidFill>
                  <a:srgbClr val="193FFF"/>
                </a:solidFill>
                <a:latin typeface="LucidaSansTypewriterStd"/>
              </a:rPr>
              <a:t>Enter your guess: </a:t>
            </a:r>
            <a:r>
              <a:rPr lang="en-US" sz="1800" b="1" dirty="0">
                <a:latin typeface="LucidaSansTypewriterStd"/>
              </a:rPr>
              <a:t>75 </a:t>
            </a:r>
          </a:p>
          <a:p>
            <a:pPr marL="0" indent="0">
              <a:buNone/>
            </a:pPr>
            <a:r>
              <a:rPr lang="en-US" sz="1800" b="1" dirty="0">
                <a:solidFill>
                  <a:srgbClr val="193FFF"/>
                </a:solidFill>
                <a:latin typeface="LucidaSansTypewriterStd"/>
              </a:rPr>
              <a:t>Too large! </a:t>
            </a:r>
          </a:p>
          <a:p>
            <a:pPr marL="0" indent="0">
              <a:buNone/>
            </a:pPr>
            <a:r>
              <a:rPr lang="en-US" sz="1800" b="1" dirty="0">
                <a:solidFill>
                  <a:srgbClr val="193FFF"/>
                </a:solidFill>
                <a:latin typeface="LucidaSansTypewriterStd"/>
              </a:rPr>
              <a:t>Enter your guess: </a:t>
            </a:r>
            <a:r>
              <a:rPr lang="en-US" sz="1800" b="1" dirty="0">
                <a:latin typeface="LucidaSansTypewriterStd"/>
              </a:rPr>
              <a:t>62</a:t>
            </a:r>
          </a:p>
          <a:p>
            <a:pPr marL="0" indent="0">
              <a:buNone/>
            </a:pPr>
            <a:r>
              <a:rPr lang="en-US" sz="1800" b="1" dirty="0">
                <a:solidFill>
                  <a:srgbClr val="193FFF"/>
                </a:solidFill>
                <a:latin typeface="LucidaSansTypewriterStd"/>
              </a:rPr>
              <a:t>Too small! </a:t>
            </a:r>
          </a:p>
          <a:p>
            <a:pPr marL="0" indent="0">
              <a:buNone/>
            </a:pPr>
            <a:r>
              <a:rPr lang="en-US" sz="1800" b="1" dirty="0">
                <a:solidFill>
                  <a:srgbClr val="193FFF"/>
                </a:solidFill>
                <a:latin typeface="LucidaSansTypewriterStd"/>
              </a:rPr>
              <a:t>Enter your guess: </a:t>
            </a:r>
            <a:r>
              <a:rPr lang="en-US" sz="1800" b="1" dirty="0">
                <a:latin typeface="LucidaSansTypewriterStd"/>
              </a:rPr>
              <a:t>68</a:t>
            </a:r>
          </a:p>
          <a:p>
            <a:pPr marL="0" indent="0">
              <a:buNone/>
            </a:pPr>
            <a:r>
              <a:rPr lang="en-US" sz="1800" b="1" dirty="0">
                <a:solidFill>
                  <a:srgbClr val="193FFF"/>
                </a:solidFill>
                <a:latin typeface="LucidaSansTypewriterStd"/>
              </a:rPr>
              <a:t>Too large! </a:t>
            </a:r>
          </a:p>
          <a:p>
            <a:pPr marL="0" indent="0">
              <a:buNone/>
            </a:pPr>
            <a:r>
              <a:rPr lang="en-US" sz="1800" b="1" dirty="0">
                <a:solidFill>
                  <a:srgbClr val="193FFF"/>
                </a:solidFill>
                <a:latin typeface="LucidaSansTypewriterStd"/>
              </a:rPr>
              <a:t>Enter your guess: </a:t>
            </a:r>
            <a:r>
              <a:rPr lang="en-US" sz="1800" b="1" dirty="0">
                <a:latin typeface="LucidaSansTypewriterStd"/>
              </a:rPr>
              <a:t>65 </a:t>
            </a:r>
          </a:p>
          <a:p>
            <a:pPr marL="0" indent="0">
              <a:buNone/>
            </a:pPr>
            <a:r>
              <a:rPr lang="en-US" sz="1800" b="1" dirty="0">
                <a:solidFill>
                  <a:srgbClr val="193FFF"/>
                </a:solidFill>
                <a:latin typeface="LucidaSansTypewriterStd"/>
              </a:rPr>
              <a:t>You've got it in 5 tries! </a:t>
            </a:r>
            <a:endParaRPr lang="en-US" sz="1800" dirty="0"/>
          </a:p>
        </p:txBody>
      </p:sp>
      <p:sp>
        <p:nvSpPr>
          <p:cNvPr id="4" name="TextBox 3">
            <a:extLst>
              <a:ext uri="{FF2B5EF4-FFF2-40B4-BE49-F238E27FC236}">
                <a16:creationId xmlns:a16="http://schemas.microsoft.com/office/drawing/2014/main" id="{82B7CFAA-F2D6-8B42-AC58-997AD5662DAB}"/>
              </a:ext>
            </a:extLst>
          </p:cNvPr>
          <p:cNvSpPr txBox="1"/>
          <p:nvPr/>
        </p:nvSpPr>
        <p:spPr>
          <a:xfrm>
            <a:off x="3070683" y="2439389"/>
            <a:ext cx="5771659" cy="1077859"/>
          </a:xfrm>
          <a:prstGeom prst="rect">
            <a:avLst/>
          </a:prstGeom>
          <a:noFill/>
        </p:spPr>
        <p:txBody>
          <a:bodyPr wrap="square" rtlCol="0">
            <a:spAutoFit/>
          </a:bodyPr>
          <a:lstStyle/>
          <a:p>
            <a:r>
              <a:rPr lang="en-US" sz="1800" b="1" dirty="0">
                <a:solidFill>
                  <a:srgbClr val="FF0000"/>
                </a:solidFill>
                <a:latin typeface="Inconsolata" panose="020B0609030003000000" pitchFamily="49" charset="77"/>
              </a:rPr>
              <a:t>There is a template </a:t>
            </a:r>
            <a:r>
              <a:rPr lang="en-US" sz="1800" b="1" dirty="0" err="1">
                <a:solidFill>
                  <a:srgbClr val="FF0000"/>
                </a:solidFill>
                <a:latin typeface="Inconsolata" panose="020B0609030003000000" pitchFamily="49" charset="77"/>
              </a:rPr>
              <a:t>repl</a:t>
            </a:r>
            <a:r>
              <a:rPr lang="en-US" sz="1800" b="1" dirty="0">
                <a:solidFill>
                  <a:srgbClr val="FF0000"/>
                </a:solidFill>
                <a:latin typeface="Inconsolata" panose="020B0609030003000000" pitchFamily="49" charset="77"/>
              </a:rPr>
              <a:t> for this lab at here:</a:t>
            </a:r>
          </a:p>
          <a:p>
            <a:endParaRPr lang="en-US" sz="1600" b="1" dirty="0">
              <a:solidFill>
                <a:srgbClr val="FF0000"/>
              </a:solidFill>
              <a:latin typeface="Inconsolata" panose="020B0609030003000000" pitchFamily="49" charset="77"/>
            </a:endParaRPr>
          </a:p>
          <a:p>
            <a:r>
              <a:rPr lang="en-US" sz="1600" b="1" dirty="0">
                <a:solidFill>
                  <a:srgbClr val="FF0000"/>
                </a:solidFill>
                <a:latin typeface="Inconsolata" panose="020B0609030003000000" pitchFamily="49" charset="77"/>
              </a:rPr>
              <a:t>https://</a:t>
            </a:r>
            <a:r>
              <a:rPr lang="en-US" sz="1600" b="1" dirty="0" err="1">
                <a:solidFill>
                  <a:srgbClr val="FF0000"/>
                </a:solidFill>
                <a:latin typeface="Inconsolata" panose="020B0609030003000000" pitchFamily="49" charset="77"/>
              </a:rPr>
              <a:t>repl.it</a:t>
            </a:r>
            <a:r>
              <a:rPr lang="en-US" sz="1600" b="1" dirty="0">
                <a:solidFill>
                  <a:srgbClr val="FF0000"/>
                </a:solidFill>
                <a:latin typeface="Inconsolata" panose="020B0609030003000000" pitchFamily="49" charset="77"/>
              </a:rPr>
              <a:t>/@LongNguyen18/</a:t>
            </a:r>
            <a:r>
              <a:rPr lang="en-US" sz="1600" b="1" dirty="0" err="1">
                <a:solidFill>
                  <a:srgbClr val="FF0000"/>
                </a:solidFill>
                <a:latin typeface="Inconsolata" panose="020B0609030003000000" pitchFamily="49" charset="77"/>
              </a:rPr>
              <a:t>GuessingGameLab</a:t>
            </a:r>
            <a:endParaRPr lang="en-US" sz="1600" b="1" dirty="0">
              <a:solidFill>
                <a:srgbClr val="FF0000"/>
              </a:solidFill>
              <a:latin typeface="Inconsolata" panose="020B0609030003000000" pitchFamily="49" charset="77"/>
            </a:endParaRPr>
          </a:p>
          <a:p>
            <a:endParaRPr lang="en-US" dirty="0"/>
          </a:p>
        </p:txBody>
      </p:sp>
    </p:spTree>
    <p:extLst>
      <p:ext uri="{BB962C8B-B14F-4D97-AF65-F5344CB8AC3E}">
        <p14:creationId xmlns:p14="http://schemas.microsoft.com/office/powerpoint/2010/main" val="387081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a:t>Lambert</a:t>
            </a:r>
            <a:r>
              <a:rPr lang="en-US"/>
              <a:t>, Kenneth, </a:t>
            </a:r>
            <a:r>
              <a:rPr lang="en-US" dirty="0"/>
              <a:t>Fundamentals of Python: First Programs, </a:t>
            </a:r>
            <a:r>
              <a:rPr lang="en-US"/>
              <a:t>Cengage Learning, 2017.</a:t>
            </a:r>
            <a:endParaRPr lang="en-US" dirty="0"/>
          </a:p>
          <a:p>
            <a:pPr marL="0" indent="0">
              <a:buNone/>
            </a:pPr>
            <a:endParaRPr lang="en-US" dirty="0"/>
          </a:p>
        </p:txBody>
      </p:sp>
    </p:spTree>
    <p:extLst>
      <p:ext uri="{BB962C8B-B14F-4D97-AF65-F5344CB8AC3E}">
        <p14:creationId xmlns:p14="http://schemas.microsoft.com/office/powerpoint/2010/main" val="1452600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1007165"/>
            <a:ext cx="8804636" cy="4573828"/>
          </a:xfrm>
        </p:spPr>
        <p:txBody>
          <a:bodyPr>
            <a:normAutofit/>
          </a:bodyPr>
          <a:lstStyle/>
          <a:p>
            <a:pPr marL="0" indent="0">
              <a:buNone/>
            </a:pPr>
            <a:r>
              <a:rPr lang="en-US" dirty="0"/>
              <a:t>A </a:t>
            </a:r>
            <a:r>
              <a:rPr lang="en-US" b="1" dirty="0"/>
              <a:t>for </a:t>
            </a:r>
            <a:r>
              <a:rPr lang="en-US" dirty="0"/>
              <a:t>loop, we discussed earlier is an example of a </a:t>
            </a:r>
            <a:r>
              <a:rPr lang="en-US" b="1" dirty="0"/>
              <a:t>definite loop</a:t>
            </a:r>
            <a:r>
              <a:rPr lang="en-US" dirty="0"/>
              <a:t>, the number of iterations can be specified ahead of time by the programmer.</a:t>
            </a:r>
          </a:p>
          <a:p>
            <a:pPr marL="0" indent="0">
              <a:buNone/>
            </a:pPr>
            <a:endParaRPr lang="en-US" dirty="0"/>
          </a:p>
          <a:p>
            <a:pPr marL="0" indent="0">
              <a:buNone/>
            </a:pPr>
            <a:r>
              <a:rPr lang="en-US" dirty="0"/>
              <a:t>In some cases, however, the number of iterations can be unknown.  This type of loop is called an </a:t>
            </a:r>
            <a:r>
              <a:rPr lang="en-US" b="1" dirty="0"/>
              <a:t>indefinite loop.  </a:t>
            </a:r>
            <a:r>
              <a:rPr lang="en-US" dirty="0"/>
              <a:t>For example, a user is asked to enter a set of inputs. The number of inputs the user enter is not known in advance. The program’s input loop accepts these values until the user enters a special value or </a:t>
            </a:r>
            <a:r>
              <a:rPr lang="en-US" b="1" dirty="0"/>
              <a:t>sentinel </a:t>
            </a:r>
            <a:r>
              <a:rPr lang="en-US" dirty="0"/>
              <a:t>that terminates the input. </a:t>
            </a:r>
          </a:p>
          <a:p>
            <a:pPr marL="0" indent="0">
              <a:buNone/>
            </a:pPr>
            <a:endParaRPr lang="en-US" dirty="0"/>
          </a:p>
          <a:p>
            <a:pPr marL="0" indent="0">
              <a:buNone/>
            </a:pPr>
            <a:r>
              <a:rPr lang="en-US" dirty="0"/>
              <a:t>In this section, we explore the use of the </a:t>
            </a:r>
            <a:r>
              <a:rPr lang="en-US" b="1" dirty="0"/>
              <a:t>while </a:t>
            </a:r>
            <a:r>
              <a:rPr lang="en-US" dirty="0"/>
              <a:t>loop to describe conditional iteration: iteration that repeats as long as a condition is true. </a:t>
            </a:r>
          </a:p>
          <a:p>
            <a:pPr marL="0" indent="0">
              <a:buNone/>
            </a:pPr>
            <a:endParaRPr lang="en-US" dirty="0"/>
          </a:p>
          <a:p>
            <a:pPr marL="0" indent="0">
              <a:buNone/>
            </a:pPr>
            <a:r>
              <a:rPr lang="en-US" dirty="0"/>
              <a:t>Between the two loops, the for loop is more common.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2461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7964" y="134007"/>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7964" y="817894"/>
            <a:ext cx="8337610" cy="4763099"/>
          </a:xfrm>
        </p:spPr>
        <p:txBody>
          <a:bodyPr>
            <a:normAutofit/>
          </a:bodyPr>
          <a:lstStyle/>
          <a:p>
            <a:pPr marL="0" indent="0">
              <a:buNone/>
            </a:pPr>
            <a:r>
              <a:rPr lang="en-US" dirty="0"/>
              <a:t>The </a:t>
            </a:r>
            <a:r>
              <a:rPr lang="en-US" b="1" dirty="0"/>
              <a:t>while loop</a:t>
            </a:r>
            <a:r>
              <a:rPr lang="en-US" dirty="0"/>
              <a:t> has the syntax:</a:t>
            </a:r>
          </a:p>
          <a:p>
            <a:pPr marL="0" indent="0">
              <a:buNone/>
            </a:pPr>
            <a:endParaRPr lang="en-US" dirty="0"/>
          </a:p>
          <a:p>
            <a:pPr marL="0" indent="0">
              <a:buNone/>
            </a:pPr>
            <a:r>
              <a:rPr lang="en-US" b="1" dirty="0">
                <a:solidFill>
                  <a:srgbClr val="006699"/>
                </a:solidFill>
                <a:latin typeface="Inconsolata" panose="020B0609030003000000" pitchFamily="49" charset="77"/>
              </a:rPr>
              <a:t>while </a:t>
            </a:r>
            <a:r>
              <a:rPr lang="en-US" b="1" dirty="0">
                <a:solidFill>
                  <a:srgbClr val="FF0000"/>
                </a:solidFill>
                <a:latin typeface="Inconsolata" panose="020B0609030003000000" pitchFamily="49" charset="77"/>
              </a:rPr>
              <a:t>&lt;condition&gt;</a:t>
            </a:r>
            <a:r>
              <a:rPr lang="en-US" b="1" dirty="0">
                <a:latin typeface="Inconsolata" panose="020B0609030003000000" pitchFamily="49" charset="77"/>
              </a:rPr>
              <a:t>:</a:t>
            </a:r>
            <a:br>
              <a:rPr lang="en-US" b="1" dirty="0">
                <a:latin typeface="Inconsolata" panose="020B0609030003000000" pitchFamily="49" charset="77"/>
              </a:rPr>
            </a:br>
            <a:r>
              <a:rPr lang="en-US" b="1" dirty="0">
                <a:latin typeface="Inconsolata" panose="020B0609030003000000" pitchFamily="49" charset="77"/>
              </a:rPr>
              <a:t>	</a:t>
            </a:r>
            <a:r>
              <a:rPr lang="en-US" b="1" dirty="0">
                <a:solidFill>
                  <a:srgbClr val="006699"/>
                </a:solidFill>
                <a:latin typeface="Inconsolata" panose="020B0609030003000000" pitchFamily="49" charset="77"/>
              </a:rPr>
              <a:t>block</a:t>
            </a:r>
            <a:r>
              <a:rPr lang="en-US" b="1" dirty="0">
                <a:latin typeface="Inconsolata" panose="020B0609030003000000" pitchFamily="49" charset="77"/>
              </a:rPr>
              <a:t> </a:t>
            </a:r>
          </a:p>
          <a:p>
            <a:pPr marL="0" indent="0">
              <a:buNone/>
              <a:defRPr/>
            </a:pPr>
            <a:endParaRPr lang="en-US" b="1" dirty="0">
              <a:latin typeface="Courier New" charset="0"/>
            </a:endParaRPr>
          </a:p>
          <a:p>
            <a:pPr marL="0" indent="0">
              <a:buNone/>
              <a:defRPr/>
            </a:pPr>
            <a:r>
              <a:rPr lang="en-US" dirty="0">
                <a:latin typeface="Gill Sans MT" panose="020B0502020104020203" pitchFamily="34" charset="77"/>
              </a:rPr>
              <a:t>The loop</a:t>
            </a:r>
            <a:r>
              <a:rPr lang="en-US" b="1" dirty="0">
                <a:latin typeface="Gill Sans MT" panose="020B0502020104020203" pitchFamily="34" charset="77"/>
              </a:rPr>
              <a:t> r</a:t>
            </a:r>
            <a:r>
              <a:rPr lang="en-US" dirty="0">
                <a:latin typeface="Gill Sans MT" panose="020B0502020104020203" pitchFamily="34" charset="77"/>
              </a:rPr>
              <a:t>epeatedly executes its block of code as long as the condition is true. </a:t>
            </a:r>
          </a:p>
          <a:p>
            <a:pPr marL="0" indent="0">
              <a:buNone/>
              <a:defRPr/>
            </a:pPr>
            <a:endParaRPr lang="en-US" dirty="0">
              <a:latin typeface="Gill Sans MT" panose="020B0502020104020203" pitchFamily="34" charset="77"/>
            </a:endParaRPr>
          </a:p>
          <a:p>
            <a:pPr marL="0" indent="0">
              <a:buNone/>
              <a:defRPr/>
            </a:pPr>
            <a:r>
              <a:rPr lang="en-US" dirty="0"/>
              <a:t>At least one statement in the block of the loop must update a variable that affects the value of the condition. Otherwise, the loop will continue forever, an error known as an </a:t>
            </a:r>
            <a:r>
              <a:rPr lang="en-US" b="1" dirty="0"/>
              <a:t>infinite loop</a:t>
            </a:r>
            <a:r>
              <a:rPr lang="en-US" dirty="0"/>
              <a:t>. </a:t>
            </a: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75883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0470" y="31731"/>
            <a:ext cx="7053542" cy="683886"/>
          </a:xfrm>
        </p:spPr>
        <p:txBody>
          <a:bodyPr/>
          <a:lstStyle/>
          <a:p>
            <a:r>
              <a:rPr lang="en-US" dirty="0"/>
              <a:t>While vs For Loops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0470" y="829559"/>
            <a:ext cx="8325103" cy="4751433"/>
          </a:xfrm>
        </p:spPr>
        <p:txBody>
          <a:bodyPr>
            <a:normAutofit/>
          </a:bodyPr>
          <a:lstStyle/>
          <a:p>
            <a:pPr marL="0" indent="0">
              <a:buNone/>
            </a:pPr>
            <a:r>
              <a:rPr lang="en-US" sz="2200" dirty="0">
                <a:latin typeface="Gill Sans MT" panose="020B0502020104020203" pitchFamily="34" charset="77"/>
              </a:rPr>
              <a:t>The following two segments of code are equivalent.</a:t>
            </a:r>
          </a:p>
          <a:p>
            <a:pPr marL="0" indent="0">
              <a:buNone/>
            </a:pPr>
            <a:endParaRPr lang="en-US" sz="2000" b="1" dirty="0">
              <a:latin typeface="Inconsolata" panose="020B0609030003000000" pitchFamily="49" charset="77"/>
            </a:endParaRPr>
          </a:p>
          <a:p>
            <a:pPr marL="0" indent="0">
              <a:buNone/>
            </a:pPr>
            <a:r>
              <a:rPr lang="en-US" sz="2000" b="1" dirty="0">
                <a:solidFill>
                  <a:srgbClr val="00B0F0"/>
                </a:solidFill>
                <a:latin typeface="Inconsolata" panose="020B0609030003000000" pitchFamily="49" charset="77"/>
              </a:rPr>
              <a:t># Counting using a for loop from 1 to 10.</a:t>
            </a:r>
          </a:p>
          <a:p>
            <a:pPr marL="0" indent="0">
              <a:buNone/>
            </a:pPr>
            <a:r>
              <a:rPr lang="en-US" sz="2000" b="1" dirty="0">
                <a:solidFill>
                  <a:srgbClr val="FF4C00"/>
                </a:solidFill>
                <a:latin typeface="Inconsolata" panose="020B0609030003000000" pitchFamily="49" charset="77"/>
              </a:rPr>
              <a:t>for </a:t>
            </a:r>
            <a:r>
              <a:rPr lang="en-US" sz="2000" b="1" dirty="0" err="1">
                <a:latin typeface="Inconsolata" panose="020B0609030003000000" pitchFamily="49" charset="77"/>
              </a:rPr>
              <a:t>i</a:t>
            </a:r>
            <a:r>
              <a:rPr lang="en-US" sz="2000" b="1" dirty="0">
                <a:latin typeface="Inconsolata" panose="020B0609030003000000" pitchFamily="49" charset="77"/>
              </a:rPr>
              <a:t> </a:t>
            </a:r>
            <a:r>
              <a:rPr lang="en-US" sz="2000" b="1" dirty="0">
                <a:solidFill>
                  <a:srgbClr val="FF4C00"/>
                </a:solidFill>
                <a:latin typeface="Inconsolata" panose="020B0609030003000000" pitchFamily="49" charset="77"/>
              </a:rPr>
              <a:t>in </a:t>
            </a:r>
            <a:r>
              <a:rPr lang="en-US" sz="2000" b="1" dirty="0">
                <a:latin typeface="Inconsolata" panose="020B0609030003000000" pitchFamily="49" charset="77"/>
              </a:rPr>
              <a:t>range(1, 11): </a:t>
            </a:r>
          </a:p>
          <a:p>
            <a:pPr marL="0" indent="0">
              <a:buNone/>
            </a:pPr>
            <a:r>
              <a:rPr lang="en-US" sz="2000" b="1" dirty="0">
                <a:solidFill>
                  <a:srgbClr val="990CFF"/>
                </a:solidFill>
                <a:latin typeface="Inconsolata" panose="020B0609030003000000" pitchFamily="49" charset="77"/>
              </a:rPr>
              <a:t>	print</a:t>
            </a:r>
            <a:r>
              <a:rPr lang="en-US" sz="2000" b="1" dirty="0">
                <a:latin typeface="Inconsolata" panose="020B0609030003000000" pitchFamily="49" charset="77"/>
              </a:rPr>
              <a:t>(</a:t>
            </a:r>
            <a:r>
              <a:rPr lang="en-US" sz="2000" b="1" dirty="0" err="1">
                <a:latin typeface="Inconsolata" panose="020B0609030003000000" pitchFamily="49" charset="77"/>
              </a:rPr>
              <a:t>i</a:t>
            </a:r>
            <a:r>
              <a:rPr lang="en-US" sz="2000" b="1" dirty="0">
                <a:latin typeface="Inconsolata" panose="020B0609030003000000" pitchFamily="49" charset="77"/>
              </a:rPr>
              <a:t>, end=</a:t>
            </a:r>
            <a:r>
              <a:rPr lang="en-US" sz="2000" b="1" dirty="0">
                <a:solidFill>
                  <a:srgbClr val="0CFF00"/>
                </a:solidFill>
                <a:latin typeface="Inconsolata" panose="020B0609030003000000" pitchFamily="49" charset="77"/>
              </a:rPr>
              <a:t>" "</a:t>
            </a:r>
            <a:r>
              <a:rPr lang="en-US" sz="2000" b="1" dirty="0">
                <a:latin typeface="Inconsolata" panose="020B0609030003000000" pitchFamily="49" charset="77"/>
              </a:rPr>
              <a:t>) </a:t>
            </a:r>
          </a:p>
          <a:p>
            <a:pPr marL="0" indent="0">
              <a:buNone/>
            </a:pPr>
            <a:endParaRPr lang="en-US" sz="2000" b="1" dirty="0">
              <a:solidFill>
                <a:srgbClr val="FF0000"/>
              </a:solidFill>
              <a:latin typeface="Inconsolata" panose="020B0609030003000000" pitchFamily="49" charset="77"/>
            </a:endParaRPr>
          </a:p>
          <a:p>
            <a:pPr marL="0" indent="0">
              <a:buNone/>
            </a:pPr>
            <a:endParaRPr lang="en-US" sz="2000" b="1" dirty="0">
              <a:solidFill>
                <a:srgbClr val="FF0000"/>
              </a:solidFill>
              <a:latin typeface="Inconsolata" panose="020B0609030003000000" pitchFamily="49" charset="77"/>
            </a:endParaRPr>
          </a:p>
          <a:p>
            <a:pPr marL="0" indent="0">
              <a:buNone/>
            </a:pPr>
            <a:r>
              <a:rPr lang="en-US" sz="2000" b="1" dirty="0">
                <a:solidFill>
                  <a:srgbClr val="00B0F0"/>
                </a:solidFill>
                <a:latin typeface="Inconsolata" panose="020B0609030003000000" pitchFamily="49" charset="77"/>
              </a:rPr>
              <a:t># Counting using a while loop from 1 to 10.</a:t>
            </a:r>
          </a:p>
          <a:p>
            <a:pPr marL="0" indent="0">
              <a:buNone/>
            </a:pPr>
            <a:r>
              <a:rPr lang="en-US" sz="2000" b="1" dirty="0" err="1">
                <a:latin typeface="Inconsolata" panose="020B0609030003000000" pitchFamily="49" charset="77"/>
              </a:rPr>
              <a:t>i</a:t>
            </a:r>
            <a:r>
              <a:rPr lang="en-US" sz="2000" b="1" dirty="0">
                <a:latin typeface="Inconsolata" panose="020B0609030003000000" pitchFamily="49" charset="77"/>
              </a:rPr>
              <a:t> = 1 </a:t>
            </a:r>
          </a:p>
          <a:p>
            <a:pPr marL="0" indent="0">
              <a:buNone/>
            </a:pPr>
            <a:r>
              <a:rPr lang="en-US" sz="2000" b="1" dirty="0">
                <a:solidFill>
                  <a:srgbClr val="FF4C00"/>
                </a:solidFill>
                <a:latin typeface="Inconsolata" panose="020B0609030003000000" pitchFamily="49" charset="77"/>
              </a:rPr>
              <a:t>while </a:t>
            </a:r>
            <a:r>
              <a:rPr lang="en-US" sz="2000" b="1" dirty="0" err="1">
                <a:latin typeface="Inconsolata" panose="020B0609030003000000" pitchFamily="49" charset="77"/>
              </a:rPr>
              <a:t>i</a:t>
            </a:r>
            <a:r>
              <a:rPr lang="en-US" sz="2000" b="1" dirty="0">
                <a:latin typeface="Inconsolata" panose="020B0609030003000000" pitchFamily="49" charset="77"/>
              </a:rPr>
              <a:t> &lt; 11: </a:t>
            </a:r>
          </a:p>
          <a:p>
            <a:pPr marL="0" indent="0">
              <a:buNone/>
            </a:pPr>
            <a:r>
              <a:rPr lang="en-US" sz="2000" b="1" dirty="0">
                <a:solidFill>
                  <a:srgbClr val="990CFF"/>
                </a:solidFill>
                <a:latin typeface="Inconsolata" panose="020B0609030003000000" pitchFamily="49" charset="77"/>
              </a:rPr>
              <a:t>	print</a:t>
            </a:r>
            <a:r>
              <a:rPr lang="en-US" sz="2000" b="1" dirty="0">
                <a:latin typeface="Inconsolata" panose="020B0609030003000000" pitchFamily="49" charset="77"/>
              </a:rPr>
              <a:t>(</a:t>
            </a:r>
            <a:r>
              <a:rPr lang="en-US" sz="2000" b="1" dirty="0" err="1">
                <a:latin typeface="Inconsolata" panose="020B0609030003000000" pitchFamily="49" charset="77"/>
              </a:rPr>
              <a:t>i</a:t>
            </a:r>
            <a:r>
              <a:rPr lang="en-US" sz="2000" b="1" dirty="0">
                <a:latin typeface="Inconsolata" panose="020B0609030003000000" pitchFamily="49" charset="77"/>
              </a:rPr>
              <a:t>, end=</a:t>
            </a:r>
            <a:r>
              <a:rPr lang="en-US" sz="2000" b="1" dirty="0">
                <a:solidFill>
                  <a:srgbClr val="0CFF00"/>
                </a:solidFill>
                <a:latin typeface="Inconsolata" panose="020B0609030003000000" pitchFamily="49" charset="77"/>
              </a:rPr>
              <a:t>" "</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a:t>
            </a:r>
            <a:r>
              <a:rPr lang="en-US" sz="2000" b="1" dirty="0" err="1">
                <a:latin typeface="Inconsolata" panose="020B0609030003000000" pitchFamily="49" charset="77"/>
              </a:rPr>
              <a:t>i</a:t>
            </a:r>
            <a:r>
              <a:rPr lang="en-US" sz="2000" b="1" dirty="0">
                <a:latin typeface="Inconsolata" panose="020B0609030003000000" pitchFamily="49" charset="77"/>
              </a:rPr>
              <a:t> += 1 </a:t>
            </a: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TextBox 2">
            <a:extLst>
              <a:ext uri="{FF2B5EF4-FFF2-40B4-BE49-F238E27FC236}">
                <a16:creationId xmlns:a16="http://schemas.microsoft.com/office/drawing/2014/main" id="{3C72A7FE-2096-AA46-B5B0-556366A0BFB1}"/>
              </a:ext>
            </a:extLst>
          </p:cNvPr>
          <p:cNvSpPr txBox="1"/>
          <p:nvPr/>
        </p:nvSpPr>
        <p:spPr>
          <a:xfrm>
            <a:off x="4151935" y="2041892"/>
            <a:ext cx="4215898" cy="1631216"/>
          </a:xfrm>
          <a:prstGeom prst="rect">
            <a:avLst/>
          </a:prstGeom>
          <a:noFill/>
        </p:spPr>
        <p:txBody>
          <a:bodyPr wrap="none" rtlCol="0">
            <a:spAutoFit/>
          </a:bodyPr>
          <a:lstStyle/>
          <a:p>
            <a:r>
              <a:rPr lang="en-US" sz="2000" dirty="0">
                <a:solidFill>
                  <a:srgbClr val="FF0000"/>
                </a:solidFill>
              </a:rPr>
              <a:t>For loop syntax is more </a:t>
            </a:r>
          </a:p>
          <a:p>
            <a:r>
              <a:rPr lang="en-US" sz="2000" dirty="0">
                <a:solidFill>
                  <a:srgbClr val="FF0000"/>
                </a:solidFill>
              </a:rPr>
              <a:t>rigid and structured. </a:t>
            </a:r>
          </a:p>
          <a:p>
            <a:r>
              <a:rPr lang="en-US" sz="2000" dirty="0">
                <a:solidFill>
                  <a:srgbClr val="FF0000"/>
                </a:solidFill>
              </a:rPr>
              <a:t>The index </a:t>
            </a:r>
            <a:r>
              <a:rPr lang="en-US" sz="2000" dirty="0" err="1">
                <a:solidFill>
                  <a:srgbClr val="FF0000"/>
                </a:solidFill>
              </a:rPr>
              <a:t>i</a:t>
            </a:r>
            <a:r>
              <a:rPr lang="en-US" sz="2000" dirty="0">
                <a:solidFill>
                  <a:srgbClr val="FF0000"/>
                </a:solidFill>
              </a:rPr>
              <a:t> initialization and increment</a:t>
            </a:r>
          </a:p>
          <a:p>
            <a:r>
              <a:rPr lang="en-US" sz="2000" dirty="0">
                <a:solidFill>
                  <a:srgbClr val="FF0000"/>
                </a:solidFill>
              </a:rPr>
              <a:t>is done compactly.</a:t>
            </a:r>
          </a:p>
          <a:p>
            <a:endParaRPr lang="en-US" sz="2000" dirty="0">
              <a:solidFill>
                <a:srgbClr val="FF0000"/>
              </a:solidFill>
            </a:endParaRPr>
          </a:p>
        </p:txBody>
      </p:sp>
      <p:sp>
        <p:nvSpPr>
          <p:cNvPr id="5" name="TextBox 4">
            <a:extLst>
              <a:ext uri="{FF2B5EF4-FFF2-40B4-BE49-F238E27FC236}">
                <a16:creationId xmlns:a16="http://schemas.microsoft.com/office/drawing/2014/main" id="{DD72A416-729A-D14D-937B-E31E95D5697D}"/>
              </a:ext>
            </a:extLst>
          </p:cNvPr>
          <p:cNvSpPr txBox="1"/>
          <p:nvPr/>
        </p:nvSpPr>
        <p:spPr>
          <a:xfrm>
            <a:off x="4151935" y="4034617"/>
            <a:ext cx="4658070" cy="1015663"/>
          </a:xfrm>
          <a:prstGeom prst="rect">
            <a:avLst/>
          </a:prstGeom>
          <a:noFill/>
        </p:spPr>
        <p:txBody>
          <a:bodyPr wrap="none" rtlCol="0">
            <a:spAutoFit/>
          </a:bodyPr>
          <a:lstStyle/>
          <a:p>
            <a:r>
              <a:rPr lang="en-US" sz="2000" dirty="0">
                <a:solidFill>
                  <a:srgbClr val="FF0000"/>
                </a:solidFill>
              </a:rPr>
              <a:t>The while loop has a looser syntax.</a:t>
            </a:r>
          </a:p>
          <a:p>
            <a:r>
              <a:rPr lang="en-US" sz="2000" dirty="0">
                <a:solidFill>
                  <a:srgbClr val="FF0000"/>
                </a:solidFill>
              </a:rPr>
              <a:t>The index </a:t>
            </a:r>
            <a:r>
              <a:rPr lang="en-US" sz="2000" dirty="0" err="1">
                <a:solidFill>
                  <a:srgbClr val="FF0000"/>
                </a:solidFill>
              </a:rPr>
              <a:t>i</a:t>
            </a:r>
            <a:r>
              <a:rPr lang="en-US" sz="2000" dirty="0">
                <a:solidFill>
                  <a:srgbClr val="FF0000"/>
                </a:solidFill>
              </a:rPr>
              <a:t> initialization, conditional check</a:t>
            </a:r>
          </a:p>
          <a:p>
            <a:r>
              <a:rPr lang="en-US" sz="2000" dirty="0">
                <a:solidFill>
                  <a:srgbClr val="FF0000"/>
                </a:solidFill>
              </a:rPr>
              <a:t>and increment are at three different places.</a:t>
            </a:r>
          </a:p>
        </p:txBody>
      </p:sp>
    </p:spTree>
    <p:extLst>
      <p:ext uri="{BB962C8B-B14F-4D97-AF65-F5344CB8AC3E}">
        <p14:creationId xmlns:p14="http://schemas.microsoft.com/office/powerpoint/2010/main" val="102294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9110" y="115154"/>
            <a:ext cx="7053542" cy="683886"/>
          </a:xfrm>
        </p:spPr>
        <p:txBody>
          <a:bodyPr/>
          <a:lstStyle/>
          <a:p>
            <a:r>
              <a:rPr lang="en-US" dirty="0"/>
              <a:t>While vs For Loops 2</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9110" y="799040"/>
            <a:ext cx="8785780" cy="4800806"/>
          </a:xfrm>
        </p:spPr>
        <p:txBody>
          <a:bodyPr>
            <a:normAutofit/>
          </a:bodyPr>
          <a:lstStyle/>
          <a:p>
            <a:pPr marL="0" indent="0">
              <a:buNone/>
            </a:pPr>
            <a:r>
              <a:rPr lang="en-US" sz="2200" dirty="0">
                <a:latin typeface="Gill Sans MT" panose="020B0502020104020203" pitchFamily="34" charset="77"/>
              </a:rPr>
              <a:t>The following two segments of code are equivalent.</a:t>
            </a:r>
            <a:endParaRPr lang="en-US" sz="2000" b="1" dirty="0">
              <a:latin typeface="Inconsolata" panose="020B0609030003000000" pitchFamily="49" charset="77"/>
            </a:endParaRPr>
          </a:p>
          <a:p>
            <a:pPr marL="0" indent="0">
              <a:buNone/>
            </a:pPr>
            <a:r>
              <a:rPr lang="en-US" sz="2000" b="1" dirty="0">
                <a:solidFill>
                  <a:srgbClr val="FF0000"/>
                </a:solidFill>
                <a:latin typeface="Inconsolata" panose="020B0609030003000000" pitchFamily="49" charset="77"/>
              </a:rPr>
              <a:t># Summation with a for loop </a:t>
            </a:r>
          </a:p>
          <a:p>
            <a:pPr marL="0" indent="0">
              <a:buNone/>
            </a:pPr>
            <a:r>
              <a:rPr lang="en-US" sz="2000" b="1" dirty="0">
                <a:latin typeface="Inconsolata" panose="020B0609030003000000" pitchFamily="49" charset="77"/>
              </a:rPr>
              <a:t>sum = 0 </a:t>
            </a:r>
          </a:p>
          <a:p>
            <a:pPr marL="0" indent="0">
              <a:buNone/>
            </a:pPr>
            <a:r>
              <a:rPr lang="en-US" sz="2000" b="1" dirty="0">
                <a:solidFill>
                  <a:srgbClr val="FF4C00"/>
                </a:solidFill>
                <a:latin typeface="Inconsolata" panose="020B0609030003000000" pitchFamily="49" charset="77"/>
              </a:rPr>
              <a:t>for </a:t>
            </a:r>
            <a:r>
              <a:rPr lang="en-US" sz="2000" b="1" dirty="0" err="1">
                <a:solidFill>
                  <a:srgbClr val="FF4C00"/>
                </a:solidFill>
                <a:latin typeface="Inconsolata" panose="020B0609030003000000" pitchFamily="49" charset="77"/>
              </a:rPr>
              <a:t>i</a:t>
            </a:r>
            <a:r>
              <a:rPr lang="en-US" sz="2000" b="1" dirty="0">
                <a:latin typeface="Inconsolata" panose="020B0609030003000000" pitchFamily="49" charset="77"/>
              </a:rPr>
              <a:t> </a:t>
            </a:r>
            <a:r>
              <a:rPr lang="en-US" sz="2000" b="1" dirty="0">
                <a:solidFill>
                  <a:srgbClr val="FF4C00"/>
                </a:solidFill>
                <a:latin typeface="Inconsolata" panose="020B0609030003000000" pitchFamily="49" charset="77"/>
              </a:rPr>
              <a:t>in </a:t>
            </a:r>
            <a:r>
              <a:rPr lang="en-US" sz="2000" b="1" dirty="0">
                <a:solidFill>
                  <a:srgbClr val="990CFF"/>
                </a:solidFill>
                <a:latin typeface="Inconsolata" panose="020B0609030003000000" pitchFamily="49" charset="77"/>
              </a:rPr>
              <a:t>range</a:t>
            </a:r>
            <a:r>
              <a:rPr lang="en-US" sz="2000" b="1" dirty="0">
                <a:latin typeface="Inconsolata" panose="020B0609030003000000" pitchFamily="49" charset="77"/>
              </a:rPr>
              <a:t>(1, 101): </a:t>
            </a:r>
          </a:p>
          <a:p>
            <a:pPr marL="0" indent="0">
              <a:buNone/>
            </a:pPr>
            <a:r>
              <a:rPr lang="en-US" sz="2000" b="1" dirty="0">
                <a:latin typeface="Inconsolata" panose="020B0609030003000000" pitchFamily="49" charset="77"/>
              </a:rPr>
              <a:t>	sum += </a:t>
            </a:r>
            <a:r>
              <a:rPr lang="en-US" sz="2000" b="1" dirty="0" err="1">
                <a:latin typeface="Inconsolata" panose="020B0609030003000000" pitchFamily="49" charset="77"/>
              </a:rPr>
              <a:t>i</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print</a:t>
            </a:r>
            <a:r>
              <a:rPr lang="en-US" sz="2000" b="1" dirty="0">
                <a:latin typeface="Inconsolata" panose="020B0609030003000000" pitchFamily="49" charset="77"/>
              </a:rPr>
              <a:t>(sum) </a:t>
            </a:r>
            <a:endParaRPr lang="en-US" sz="2000" b="1" dirty="0">
              <a:solidFill>
                <a:srgbClr val="FF0000"/>
              </a:solidFill>
              <a:latin typeface="Inconsolata" panose="020B0609030003000000" pitchFamily="49" charset="77"/>
            </a:endParaRPr>
          </a:p>
          <a:p>
            <a:pPr marL="0" indent="0">
              <a:buNone/>
            </a:pPr>
            <a:r>
              <a:rPr lang="en-US" sz="2000" b="1" dirty="0">
                <a:solidFill>
                  <a:srgbClr val="FF0000"/>
                </a:solidFill>
                <a:latin typeface="Inconsolata" panose="020B0609030003000000" pitchFamily="49" charset="77"/>
              </a:rPr>
              <a:t># Summation with a while loop </a:t>
            </a:r>
          </a:p>
          <a:p>
            <a:pPr marL="0" indent="0">
              <a:buNone/>
            </a:pPr>
            <a:r>
              <a:rPr lang="en-US" sz="2000" b="1" dirty="0">
                <a:latin typeface="Inconsolata" panose="020B0609030003000000" pitchFamily="49" charset="77"/>
              </a:rPr>
              <a:t>sum = 0 </a:t>
            </a:r>
          </a:p>
          <a:p>
            <a:pPr marL="0" indent="0">
              <a:buNone/>
            </a:pPr>
            <a:r>
              <a:rPr lang="en-US" sz="2000" b="1" dirty="0" err="1">
                <a:latin typeface="Inconsolata" panose="020B0609030003000000" pitchFamily="49" charset="77"/>
              </a:rPr>
              <a:t>i</a:t>
            </a:r>
            <a:r>
              <a:rPr lang="en-US" sz="2000" b="1" dirty="0">
                <a:latin typeface="Inconsolata" panose="020B0609030003000000" pitchFamily="49" charset="77"/>
              </a:rPr>
              <a:t> = 1 </a:t>
            </a:r>
          </a:p>
          <a:p>
            <a:pPr marL="0" indent="0">
              <a:buNone/>
            </a:pPr>
            <a:r>
              <a:rPr lang="en-US" sz="2000" b="1" dirty="0">
                <a:solidFill>
                  <a:srgbClr val="FF4C00"/>
                </a:solidFill>
                <a:latin typeface="Inconsolata" panose="020B0609030003000000" pitchFamily="49" charset="77"/>
              </a:rPr>
              <a:t>while </a:t>
            </a:r>
            <a:r>
              <a:rPr lang="en-US" sz="2000" b="1" dirty="0" err="1">
                <a:latin typeface="Inconsolata" panose="020B0609030003000000" pitchFamily="49" charset="77"/>
              </a:rPr>
              <a:t>i</a:t>
            </a:r>
            <a:r>
              <a:rPr lang="en-US" sz="2000" b="1" dirty="0">
                <a:latin typeface="Inconsolata" panose="020B0609030003000000" pitchFamily="49" charset="77"/>
              </a:rPr>
              <a:t> &lt;= 100:</a:t>
            </a:r>
          </a:p>
          <a:p>
            <a:pPr marL="0" indent="0">
              <a:buNone/>
            </a:pPr>
            <a:r>
              <a:rPr lang="en-US" sz="2000" b="1" dirty="0">
                <a:latin typeface="Inconsolata" panose="020B0609030003000000" pitchFamily="49" charset="77"/>
              </a:rPr>
              <a:t>	sum += </a:t>
            </a:r>
            <a:r>
              <a:rPr lang="en-US" sz="2000" b="1" dirty="0" err="1">
                <a:latin typeface="Inconsolata" panose="020B0609030003000000" pitchFamily="49" charset="77"/>
              </a:rPr>
              <a:t>i</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a:t>
            </a:r>
            <a:r>
              <a:rPr lang="en-US" sz="2000" b="1" dirty="0" err="1">
                <a:latin typeface="Inconsolata" panose="020B0609030003000000" pitchFamily="49" charset="77"/>
              </a:rPr>
              <a:t>i</a:t>
            </a:r>
            <a:r>
              <a:rPr lang="en-US" sz="2000" b="1" dirty="0">
                <a:latin typeface="Inconsolata" panose="020B0609030003000000" pitchFamily="49" charset="77"/>
              </a:rPr>
              <a:t> += 1 </a:t>
            </a:r>
          </a:p>
          <a:p>
            <a:pPr marL="0" indent="0">
              <a:buNone/>
            </a:pPr>
            <a:r>
              <a:rPr lang="en-US" sz="2000" b="1" dirty="0">
                <a:solidFill>
                  <a:srgbClr val="990CFF"/>
                </a:solidFill>
                <a:latin typeface="Inconsolata" panose="020B0609030003000000" pitchFamily="49" charset="77"/>
              </a:rPr>
              <a:t>print</a:t>
            </a:r>
            <a:r>
              <a:rPr lang="en-US" sz="2000" b="1" dirty="0">
                <a:latin typeface="Inconsolata" panose="020B0609030003000000" pitchFamily="49" charset="77"/>
              </a:rPr>
              <a:t>(sum) </a:t>
            </a:r>
            <a:endParaRPr lang="en-US" sz="2000" dirty="0">
              <a:latin typeface="Inconsolata" panose="020B0609030003000000" pitchFamily="49" charset="77"/>
            </a:endParaRP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89429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0256" y="77447"/>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0256" y="738382"/>
            <a:ext cx="8375317" cy="4842610"/>
          </a:xfrm>
        </p:spPr>
        <p:txBody>
          <a:bodyPr>
            <a:normAutofit/>
          </a:bodyPr>
          <a:lstStyle/>
          <a:p>
            <a:pPr marL="0" indent="0">
              <a:buNone/>
            </a:pPr>
            <a:r>
              <a:rPr lang="en-US" sz="2200" dirty="0">
                <a:latin typeface="Gill Sans MT" panose="020B0502020104020203" pitchFamily="34" charset="77"/>
              </a:rPr>
              <a:t>Here's an example of a loop where the number of iterations is unknown in advance. Suppose a program computes a sum of a set of inputs. We don't know when the user finishes entering the inputs. Instead of a for loop, a while loop is more appropriate.</a:t>
            </a:r>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s = 0.0 </a:t>
            </a:r>
          </a:p>
          <a:p>
            <a:pPr marL="0" indent="0">
              <a:buNone/>
            </a:pPr>
            <a:r>
              <a:rPr lang="en-US" sz="2000" b="1" dirty="0">
                <a:latin typeface="Inconsolata" panose="020B0609030003000000" pitchFamily="49" charset="77"/>
              </a:rPr>
              <a:t>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"Enter a number or just enter to quit: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while </a:t>
            </a:r>
            <a:r>
              <a:rPr lang="en-US" sz="2000" b="1" dirty="0">
                <a:latin typeface="Inconsolata" panose="020B0609030003000000" pitchFamily="49" charset="77"/>
              </a:rPr>
              <a:t>data != </a:t>
            </a:r>
            <a:r>
              <a:rPr lang="en-US" sz="2000" b="1" dirty="0">
                <a:solidFill>
                  <a:srgbClr val="0CFF00"/>
                </a:solidFill>
                <a:latin typeface="Inconsolata" panose="020B0609030003000000" pitchFamily="49" charset="77"/>
              </a:rPr>
              <a:t>""</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number = </a:t>
            </a:r>
            <a:r>
              <a:rPr lang="en-US" sz="2000" b="1" dirty="0">
                <a:solidFill>
                  <a:srgbClr val="990CFF"/>
                </a:solidFill>
                <a:latin typeface="Inconsolata" panose="020B0609030003000000" pitchFamily="49" charset="77"/>
              </a:rPr>
              <a:t>float</a:t>
            </a:r>
            <a:r>
              <a:rPr lang="en-US" sz="2000" b="1" dirty="0">
                <a:latin typeface="Inconsolata" panose="020B0609030003000000" pitchFamily="49" charset="77"/>
              </a:rPr>
              <a:t>(data) </a:t>
            </a:r>
          </a:p>
          <a:p>
            <a:pPr marL="0" indent="0">
              <a:buNone/>
            </a:pPr>
            <a:r>
              <a:rPr lang="en-US" sz="2000" b="1" dirty="0">
                <a:latin typeface="Inconsolata" panose="020B0609030003000000" pitchFamily="49" charset="77"/>
              </a:rPr>
              <a:t>    s += number </a:t>
            </a:r>
          </a:p>
          <a:p>
            <a:pPr marL="0" indent="0">
              <a:buNone/>
            </a:pPr>
            <a:r>
              <a:rPr lang="en-US" sz="2000" b="1" dirty="0">
                <a:latin typeface="Inconsolata" panose="020B0609030003000000" pitchFamily="49" charset="77"/>
              </a:rPr>
              <a:t>    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"Enter a number or just enter to quit: "</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print(</a:t>
            </a:r>
            <a:r>
              <a:rPr lang="en-US" sz="2000" b="1" dirty="0">
                <a:solidFill>
                  <a:srgbClr val="0CFF00"/>
                </a:solidFill>
                <a:latin typeface="Inconsolata" panose="020B0609030003000000" pitchFamily="49" charset="77"/>
              </a:rPr>
              <a:t>"The sum is"</a:t>
            </a:r>
            <a:r>
              <a:rPr lang="en-US" sz="2000" b="1" dirty="0">
                <a:latin typeface="Inconsolata" panose="020B0609030003000000" pitchFamily="49" charset="77"/>
              </a:rPr>
              <a:t>, s) </a:t>
            </a: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429414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122" y="134008"/>
            <a:ext cx="7053542" cy="683886"/>
          </a:xfrm>
        </p:spPr>
        <p:txBody>
          <a:bodyPr/>
          <a:lstStyle/>
          <a:p>
            <a:r>
              <a:rPr lang="en-US" dirty="0"/>
              <a:t>Sample Run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2190" y="631596"/>
            <a:ext cx="8518750" cy="4949396"/>
          </a:xfrm>
        </p:spPr>
        <p:txBody>
          <a:bodyPr>
            <a:normAutofit/>
          </a:bodyPr>
          <a:lstStyle/>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s = 0.0 </a:t>
            </a:r>
          </a:p>
          <a:p>
            <a:pPr marL="0" indent="0">
              <a:buNone/>
            </a:pPr>
            <a:r>
              <a:rPr lang="en-US" sz="1800" b="1" dirty="0">
                <a:latin typeface="Inconsolata" panose="020B0609030003000000" pitchFamily="49" charset="77"/>
              </a:rPr>
              <a:t>data = </a:t>
            </a:r>
            <a:r>
              <a:rPr lang="en-US" sz="1800" b="1" dirty="0">
                <a:solidFill>
                  <a:srgbClr val="990CFF"/>
                </a:solidFill>
                <a:latin typeface="Inconsolata" panose="020B0609030003000000" pitchFamily="49" charset="77"/>
              </a:rPr>
              <a:t>input</a:t>
            </a:r>
            <a:r>
              <a:rPr lang="en-US" sz="1800" b="1" dirty="0">
                <a:latin typeface="Inconsolata" panose="020B0609030003000000" pitchFamily="49" charset="77"/>
              </a:rPr>
              <a:t>(</a:t>
            </a:r>
            <a:r>
              <a:rPr lang="en-US" sz="1800" b="1" dirty="0">
                <a:solidFill>
                  <a:srgbClr val="0CFF00"/>
                </a:solidFill>
                <a:latin typeface="Inconsolata" panose="020B0609030003000000" pitchFamily="49" charset="77"/>
              </a:rPr>
              <a:t>"Enter a number or just enter to quit: "</a:t>
            </a:r>
            <a:r>
              <a:rPr lang="en-US" sz="1800" b="1" dirty="0">
                <a:latin typeface="Inconsolata" panose="020B0609030003000000" pitchFamily="49" charset="77"/>
              </a:rPr>
              <a:t>) </a:t>
            </a:r>
          </a:p>
          <a:p>
            <a:pPr marL="0" indent="0">
              <a:buNone/>
            </a:pPr>
            <a:r>
              <a:rPr lang="en-US" sz="1800" b="1" dirty="0">
                <a:solidFill>
                  <a:srgbClr val="FF4C00"/>
                </a:solidFill>
                <a:latin typeface="Inconsolata" panose="020B0609030003000000" pitchFamily="49" charset="77"/>
              </a:rPr>
              <a:t>while </a:t>
            </a:r>
            <a:r>
              <a:rPr lang="en-US" sz="1800" b="1" dirty="0">
                <a:latin typeface="Inconsolata" panose="020B0609030003000000" pitchFamily="49" charset="77"/>
              </a:rPr>
              <a:t>data != </a:t>
            </a:r>
            <a:r>
              <a:rPr lang="en-US" sz="1800" b="1" dirty="0">
                <a:solidFill>
                  <a:srgbClr val="0CFF00"/>
                </a:solidFill>
                <a:latin typeface="Inconsolata" panose="020B0609030003000000" pitchFamily="49" charset="77"/>
              </a:rPr>
              <a:t>""</a:t>
            </a:r>
            <a:r>
              <a:rPr lang="en-US" sz="1800" b="1" dirty="0">
                <a:latin typeface="Inconsolata" panose="020B0609030003000000" pitchFamily="49" charset="77"/>
              </a:rPr>
              <a:t>: </a:t>
            </a:r>
          </a:p>
          <a:p>
            <a:pPr marL="0" indent="0">
              <a:buNone/>
            </a:pPr>
            <a:r>
              <a:rPr lang="en-US" sz="1800" b="1" dirty="0">
                <a:latin typeface="Inconsolata" panose="020B0609030003000000" pitchFamily="49" charset="77"/>
              </a:rPr>
              <a:t>    number = </a:t>
            </a:r>
            <a:r>
              <a:rPr lang="en-US" sz="1800" b="1" dirty="0">
                <a:solidFill>
                  <a:srgbClr val="990CFF"/>
                </a:solidFill>
                <a:latin typeface="Inconsolata" panose="020B0609030003000000" pitchFamily="49" charset="77"/>
              </a:rPr>
              <a:t>float</a:t>
            </a:r>
            <a:r>
              <a:rPr lang="en-US" sz="1800" b="1" dirty="0">
                <a:latin typeface="Inconsolata" panose="020B0609030003000000" pitchFamily="49" charset="77"/>
              </a:rPr>
              <a:t>(data) </a:t>
            </a:r>
          </a:p>
          <a:p>
            <a:pPr marL="0" indent="0">
              <a:buNone/>
            </a:pPr>
            <a:r>
              <a:rPr lang="en-US" sz="1800" b="1" dirty="0">
                <a:latin typeface="Inconsolata" panose="020B0609030003000000" pitchFamily="49" charset="77"/>
              </a:rPr>
              <a:t>    s += number </a:t>
            </a:r>
          </a:p>
          <a:p>
            <a:pPr marL="0" indent="0">
              <a:buNone/>
            </a:pPr>
            <a:r>
              <a:rPr lang="en-US" sz="1800" b="1" dirty="0">
                <a:latin typeface="Inconsolata" panose="020B0609030003000000" pitchFamily="49" charset="77"/>
              </a:rPr>
              <a:t>    data = </a:t>
            </a:r>
            <a:r>
              <a:rPr lang="en-US" sz="1800" b="1" dirty="0">
                <a:solidFill>
                  <a:srgbClr val="990CFF"/>
                </a:solidFill>
                <a:latin typeface="Inconsolata" panose="020B0609030003000000" pitchFamily="49" charset="77"/>
              </a:rPr>
              <a:t>input</a:t>
            </a:r>
            <a:r>
              <a:rPr lang="en-US" sz="1800" b="1" dirty="0">
                <a:latin typeface="Inconsolata" panose="020B0609030003000000" pitchFamily="49" charset="77"/>
              </a:rPr>
              <a:t>(</a:t>
            </a:r>
            <a:r>
              <a:rPr lang="en-US" sz="1800" b="1" dirty="0">
                <a:solidFill>
                  <a:srgbClr val="0CFF00"/>
                </a:solidFill>
                <a:latin typeface="Inconsolata" panose="020B0609030003000000" pitchFamily="49" charset="77"/>
              </a:rPr>
              <a:t>"Enter a number or just enter to quit: "</a:t>
            </a:r>
            <a:r>
              <a:rPr lang="en-US" sz="1800" b="1" dirty="0">
                <a:latin typeface="Inconsolata" panose="020B0609030003000000" pitchFamily="49" charset="77"/>
              </a:rPr>
              <a:t>)   </a:t>
            </a:r>
          </a:p>
          <a:p>
            <a:pPr marL="0" indent="0">
              <a:buNone/>
            </a:pPr>
            <a:r>
              <a:rPr lang="en-US" sz="1800" b="1" dirty="0">
                <a:latin typeface="Inconsolata" panose="020B0609030003000000" pitchFamily="49" charset="77"/>
              </a:rPr>
              <a:t>print(</a:t>
            </a:r>
            <a:r>
              <a:rPr lang="en-US" sz="1800" b="1" dirty="0">
                <a:solidFill>
                  <a:srgbClr val="0CFF00"/>
                </a:solidFill>
                <a:latin typeface="Inconsolata" panose="020B0609030003000000" pitchFamily="49" charset="77"/>
              </a:rPr>
              <a:t>"The sum is"</a:t>
            </a:r>
            <a:r>
              <a:rPr lang="en-US" sz="1800" b="1" dirty="0">
                <a:latin typeface="Inconsolata" panose="020B0609030003000000" pitchFamily="49" charset="77"/>
              </a:rPr>
              <a:t>, s) </a:t>
            </a:r>
          </a:p>
          <a:p>
            <a:pPr marL="0" indent="0">
              <a:buNone/>
            </a:pPr>
            <a:r>
              <a:rPr lang="en-US" sz="1800" b="1" dirty="0">
                <a:solidFill>
                  <a:srgbClr val="FF0000"/>
                </a:solidFill>
                <a:latin typeface="LucidaSansTypewriterStd"/>
              </a:rPr>
              <a:t>Sample Run:</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3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4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5 </a:t>
            </a:r>
          </a:p>
          <a:p>
            <a:pPr marL="0" indent="0">
              <a:buNone/>
            </a:pPr>
            <a:r>
              <a:rPr lang="en-US" sz="1800" b="1" dirty="0">
                <a:solidFill>
                  <a:srgbClr val="193FFF"/>
                </a:solidFill>
                <a:latin typeface="LucidaSansTypewriterStd"/>
              </a:rPr>
              <a:t>Enter a number or just enter to quit: </a:t>
            </a:r>
          </a:p>
          <a:p>
            <a:pPr marL="0" indent="0">
              <a:buNone/>
            </a:pPr>
            <a:r>
              <a:rPr lang="en-US" sz="1800" b="1" dirty="0">
                <a:solidFill>
                  <a:srgbClr val="193FFF"/>
                </a:solidFill>
                <a:latin typeface="LucidaSansTypewriterStd"/>
              </a:rPr>
              <a:t>The sum is 12.0 </a:t>
            </a:r>
            <a:endParaRPr lang="en-US" sz="1800" dirty="0"/>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45684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3910" y="54496"/>
            <a:ext cx="7053542" cy="683886"/>
          </a:xfrm>
        </p:spPr>
        <p:txBody>
          <a:bodyPr/>
          <a:lstStyle/>
          <a:p>
            <a:r>
              <a:rPr lang="en-US" dirty="0"/>
              <a:t>While and Break</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26244" y="738382"/>
            <a:ext cx="8309330" cy="4842610"/>
          </a:xfrm>
        </p:spPr>
        <p:txBody>
          <a:bodyPr>
            <a:normAutofit/>
          </a:bodyPr>
          <a:lstStyle/>
          <a:p>
            <a:pPr marL="0" indent="0">
              <a:buNone/>
            </a:pPr>
            <a:r>
              <a:rPr lang="en-US" sz="2200" dirty="0">
                <a:latin typeface="Gill Sans MT" panose="020B0502020104020203" pitchFamily="34" charset="77"/>
              </a:rPr>
              <a:t>Alternatively, the previous program can be simplified so that only one input is used. The program uses the </a:t>
            </a:r>
            <a:r>
              <a:rPr lang="en-US" sz="2200" b="1" dirty="0">
                <a:latin typeface="Gill Sans MT" panose="020B0502020104020203" pitchFamily="34" charset="77"/>
              </a:rPr>
              <a:t>break</a:t>
            </a:r>
            <a:r>
              <a:rPr lang="en-US" sz="2200" dirty="0">
                <a:latin typeface="Gill Sans MT" panose="020B0502020104020203" pitchFamily="34" charset="77"/>
              </a:rPr>
              <a:t> statement to exit the loop if the input is an empty string. </a:t>
            </a: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s = 0.0 </a:t>
            </a:r>
          </a:p>
          <a:p>
            <a:pPr marL="0" indent="0">
              <a:buNone/>
            </a:pPr>
            <a:r>
              <a:rPr lang="en-US" sz="2000" b="1" dirty="0">
                <a:solidFill>
                  <a:srgbClr val="FF4C00"/>
                </a:solidFill>
                <a:latin typeface="Inconsolata" panose="020B0609030003000000" pitchFamily="49" charset="77"/>
              </a:rPr>
              <a:t>while True</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"Enter a number or just enter to quit: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if </a:t>
            </a:r>
            <a:r>
              <a:rPr lang="en-US" sz="2000" b="1" dirty="0">
                <a:latin typeface="Inconsolata" panose="020B0609030003000000" pitchFamily="49" charset="77"/>
              </a:rPr>
              <a:t>data == </a:t>
            </a:r>
            <a:r>
              <a:rPr lang="en-US" sz="2000" b="1" dirty="0">
                <a:solidFill>
                  <a:srgbClr val="0CFF00"/>
                </a:solidFill>
                <a:latin typeface="Inconsolata" panose="020B0609030003000000" pitchFamily="49" charset="77"/>
              </a:rPr>
              <a:t>""</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break </a:t>
            </a: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    number = </a:t>
            </a:r>
            <a:r>
              <a:rPr lang="en-US" sz="2000" b="1" dirty="0">
                <a:solidFill>
                  <a:srgbClr val="990CFF"/>
                </a:solidFill>
                <a:latin typeface="Inconsolata" panose="020B0609030003000000" pitchFamily="49" charset="77"/>
              </a:rPr>
              <a:t>float</a:t>
            </a:r>
            <a:r>
              <a:rPr lang="en-US" sz="2000" b="1" dirty="0">
                <a:latin typeface="Inconsolata" panose="020B0609030003000000" pitchFamily="49" charset="77"/>
              </a:rPr>
              <a:t>(data) </a:t>
            </a:r>
          </a:p>
          <a:p>
            <a:pPr marL="0" indent="0">
              <a:buNone/>
            </a:pPr>
            <a:r>
              <a:rPr lang="en-US" sz="2000" b="1" dirty="0">
                <a:latin typeface="Inconsolata" panose="020B0609030003000000" pitchFamily="49" charset="77"/>
              </a:rPr>
              <a:t>    s += number </a:t>
            </a:r>
          </a:p>
          <a:p>
            <a:pPr marL="0" indent="0">
              <a:buNone/>
            </a:pPr>
            <a:r>
              <a:rPr lang="en-US" sz="2000" b="1" dirty="0">
                <a:latin typeface="Inconsolata" panose="020B0609030003000000" pitchFamily="49" charset="77"/>
              </a:rPr>
              <a:t>print(</a:t>
            </a:r>
            <a:r>
              <a:rPr lang="en-US" sz="2000" b="1" dirty="0">
                <a:solidFill>
                  <a:srgbClr val="0CFF00"/>
                </a:solidFill>
                <a:latin typeface="Inconsolata" panose="020B0609030003000000" pitchFamily="49" charset="77"/>
              </a:rPr>
              <a:t>"The sum is"</a:t>
            </a:r>
            <a:r>
              <a:rPr lang="en-US" sz="2000" b="1" dirty="0">
                <a:latin typeface="Inconsolata" panose="020B0609030003000000" pitchFamily="49" charset="77"/>
              </a:rPr>
              <a:t>, s) </a:t>
            </a: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06207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41402" y="54497"/>
            <a:ext cx="7053542" cy="683886"/>
          </a:xfrm>
        </p:spPr>
        <p:txBody>
          <a:bodyPr/>
          <a:lstStyle/>
          <a:p>
            <a:r>
              <a:rPr lang="en-US" dirty="0"/>
              <a:t>While and Break</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41402" y="829558"/>
            <a:ext cx="8394171" cy="4830945"/>
          </a:xfrm>
        </p:spPr>
        <p:txBody>
          <a:bodyPr>
            <a:normAutofit/>
          </a:bodyPr>
          <a:lstStyle/>
          <a:p>
            <a:pPr marL="0" indent="0">
              <a:buNone/>
            </a:pPr>
            <a:r>
              <a:rPr lang="en-US" sz="2000" dirty="0">
                <a:latin typeface="Gill Sans MT" panose="020B0502020104020203" pitchFamily="34" charset="77"/>
              </a:rPr>
              <a:t>As another example of an indefinite loop, suppose the user is asked to enter a numeric grade. The program will keep asking the user until he enters a value in the appropriate range(0 – 100).</a:t>
            </a:r>
            <a:endParaRPr lang="en-US" sz="2000" b="1" dirty="0">
              <a:solidFill>
                <a:srgbClr val="FF4C00"/>
              </a:solidFill>
              <a:latin typeface="LucidaSansTypewriterStd"/>
            </a:endParaRPr>
          </a:p>
          <a:p>
            <a:pPr marL="0" indent="0">
              <a:buNone/>
            </a:pPr>
            <a:endParaRPr lang="en-US" sz="2000" b="1" dirty="0">
              <a:solidFill>
                <a:srgbClr val="FF4C00"/>
              </a:solidFill>
              <a:latin typeface="LucidaSansTypewriterStd"/>
            </a:endParaRPr>
          </a:p>
          <a:p>
            <a:pPr marL="0" indent="0">
              <a:buNone/>
            </a:pPr>
            <a:r>
              <a:rPr lang="en-US" sz="2000" b="1" dirty="0">
                <a:solidFill>
                  <a:srgbClr val="FF4C00"/>
                </a:solidFill>
                <a:latin typeface="Inconsolata" panose="020B0609030003000000" pitchFamily="49" charset="77"/>
              </a:rPr>
              <a:t>while True</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number = </a:t>
            </a:r>
            <a:r>
              <a:rPr lang="en-US" sz="2000" b="1" dirty="0">
                <a:solidFill>
                  <a:srgbClr val="990CFF"/>
                </a:solidFill>
                <a:latin typeface="Inconsolata" panose="020B0609030003000000" pitchFamily="49" charset="77"/>
              </a:rPr>
              <a:t>int</a:t>
            </a:r>
            <a:r>
              <a:rPr lang="en-US" sz="2000" b="1" dirty="0">
                <a:latin typeface="Inconsolata" panose="020B0609030003000000" pitchFamily="49" charset="77"/>
              </a:rPr>
              <a:t>(</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"Enter the numeric grade: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if </a:t>
            </a:r>
            <a:r>
              <a:rPr lang="en-US" sz="2000" b="1" dirty="0">
                <a:latin typeface="Inconsolata" panose="020B0609030003000000" pitchFamily="49" charset="77"/>
              </a:rPr>
              <a:t>number &gt;= 0 and number &lt;= 100: </a:t>
            </a:r>
          </a:p>
          <a:p>
            <a:pPr marL="0" indent="0">
              <a:buNone/>
            </a:pPr>
            <a:r>
              <a:rPr lang="en-US" sz="2000" b="1" dirty="0">
                <a:solidFill>
                  <a:srgbClr val="FF4C00"/>
                </a:solidFill>
                <a:latin typeface="Inconsolata" panose="020B0609030003000000" pitchFamily="49" charset="77"/>
              </a:rPr>
              <a:t>		break </a:t>
            </a:r>
          </a:p>
          <a:p>
            <a:pPr marL="0" indent="0">
              <a:buNone/>
            </a:pPr>
            <a:r>
              <a:rPr lang="en-US" sz="2000" b="1" dirty="0">
                <a:solidFill>
                  <a:srgbClr val="FF4C00"/>
                </a:solidFill>
                <a:latin typeface="Inconsolata" panose="020B0609030003000000" pitchFamily="49" charset="77"/>
              </a:rPr>
              <a:t>	else</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"Error: grade must be between 100 and 0"</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print</a:t>
            </a:r>
            <a:r>
              <a:rPr lang="en-US" sz="2000" b="1" dirty="0">
                <a:latin typeface="Inconsolata" panose="020B0609030003000000" pitchFamily="49" charset="77"/>
              </a:rPr>
              <a:t>(number)    </a:t>
            </a:r>
            <a:r>
              <a:rPr lang="en-US" sz="2000" b="1" dirty="0">
                <a:solidFill>
                  <a:schemeClr val="accent1">
                    <a:lumMod val="75000"/>
                  </a:schemeClr>
                </a:solidFill>
                <a:latin typeface="Inconsolata" panose="020B0609030003000000" pitchFamily="49" charset="77"/>
              </a:rPr>
              <a:t># Just echo the valid input </a:t>
            </a:r>
          </a:p>
          <a:p>
            <a:pPr marL="0" indent="0">
              <a:buNone/>
            </a:pPr>
            <a:endParaRPr lang="en-US" sz="1800" b="1" dirty="0">
              <a:solidFill>
                <a:srgbClr val="193FFF"/>
              </a:solidFill>
              <a:latin typeface="Inconsolata" panose="020B0609030003000000" pitchFamily="49" charset="77"/>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72410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3813</TotalTime>
  <Words>1445</Words>
  <Application>Microsoft Macintosh PowerPoint</Application>
  <PresentationFormat>On-screen Show (16:10)</PresentationFormat>
  <Paragraphs>174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LucidaSansTypewriterStd</vt:lpstr>
      <vt:lpstr>Arial</vt:lpstr>
      <vt:lpstr>Courier New</vt:lpstr>
      <vt:lpstr>Gill Sans MT</vt:lpstr>
      <vt:lpstr>Inconsolata</vt:lpstr>
      <vt:lpstr>Office Theme</vt:lpstr>
      <vt:lpstr>Introduction to Python</vt:lpstr>
      <vt:lpstr>Indefinite Loop</vt:lpstr>
      <vt:lpstr>While Loop</vt:lpstr>
      <vt:lpstr>While vs For Loops 1</vt:lpstr>
      <vt:lpstr>While vs For Loops 2</vt:lpstr>
      <vt:lpstr>While Loop</vt:lpstr>
      <vt:lpstr>Sample Run</vt:lpstr>
      <vt:lpstr>While and Break</vt:lpstr>
      <vt:lpstr>While and Break</vt:lpstr>
      <vt:lpstr>While Loop</vt:lpstr>
      <vt:lpstr>Random Numbers</vt:lpstr>
      <vt:lpstr>Generate random sequence</vt:lpstr>
      <vt:lpstr>Lab 1</vt:lpstr>
      <vt:lpstr>Guessing Game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2020-11-20T14:06:57Z</dcterms:modified>
</cp:coreProperties>
</file>