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45" r:id="rId9"/>
    <p:sldId id="352" r:id="rId10"/>
    <p:sldId id="307" r:id="rId11"/>
    <p:sldId id="309" r:id="rId12"/>
    <p:sldId id="336" r:id="rId13"/>
    <p:sldId id="310" r:id="rId14"/>
    <p:sldId id="306" r:id="rId15"/>
    <p:sldId id="300" r:id="rId16"/>
    <p:sldId id="332" r:id="rId17"/>
    <p:sldId id="342" r:id="rId18"/>
    <p:sldId id="343" r:id="rId19"/>
    <p:sldId id="344" r:id="rId20"/>
    <p:sldId id="329" r:id="rId21"/>
    <p:sldId id="321" r:id="rId22"/>
    <p:sldId id="333" r:id="rId23"/>
    <p:sldId id="322" r:id="rId24"/>
    <p:sldId id="330" r:id="rId25"/>
    <p:sldId id="315" r:id="rId26"/>
    <p:sldId id="337" r:id="rId27"/>
    <p:sldId id="338" r:id="rId28"/>
    <p:sldId id="324" r:id="rId29"/>
    <p:sldId id="325" r:id="rId30"/>
    <p:sldId id="334" r:id="rId31"/>
    <p:sldId id="288" r:id="rId32"/>
    <p:sldId id="319" r:id="rId33"/>
    <p:sldId id="266" r:id="rId34"/>
    <p:sldId id="339" r:id="rId35"/>
    <p:sldId id="340" r:id="rId36"/>
    <p:sldId id="335" r:id="rId37"/>
    <p:sldId id="341" r:id="rId38"/>
    <p:sldId id="346" r:id="rId39"/>
    <p:sldId id="284" r:id="rId4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DBDEAB-F9E9-2A4E-837A-14AD33E68FC8}" v="25" dt="2021-01-05T13:50:39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/>
    <p:restoredTop sz="93692"/>
  </p:normalViewPr>
  <p:slideViewPr>
    <p:cSldViewPr snapToGrid="0" snapToObjects="1">
      <p:cViewPr varScale="1">
        <p:scale>
          <a:sx n="89" d="100"/>
          <a:sy n="89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5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16" y="807385"/>
            <a:ext cx="8385358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:3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-3: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420265" y="3294887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420265" y="4443195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660152" cy="47841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# equivalent to L[0:len(L):2]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3778187" y="2529049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2938244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2904390" y="365261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056836" y="4521162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99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395" y="2600678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70465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54351"/>
            <a:ext cx="8437730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+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19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5079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74" y="934678"/>
            <a:ext cx="8726597" cy="4656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r>
              <a:rPr lang="en-US" dirty="0">
                <a:solidFill>
                  <a:srgbClr val="FF0000"/>
                </a:solidFill>
              </a:rPr>
              <a:t>(memorize the method highlighted in red)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94349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[3,"hello","hi",-4,6,2]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[3,"hello","hi",6,2]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remove</a:t>
            </a:r>
            <a:r>
              <a:rPr lang="en-US" b="1" dirty="0">
                <a:latin typeface="Inconsolata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latin typeface="Inconsolata" panose="020B0609030003000000" pitchFamily="49" charset="77"/>
              </a:rPr>
              <a:t>ind</a:t>
            </a:r>
            <a:r>
              <a:rPr lang="en-US" b="1" dirty="0"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index</a:t>
            </a:r>
            <a:r>
              <a:rPr lang="en-US" b="1" dirty="0">
                <a:latin typeface="Inconsolata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count</a:t>
            </a:r>
            <a:r>
              <a:rPr lang="en-US" b="1" dirty="0">
                <a:latin typeface="Inconsolata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59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6" y="926757"/>
            <a:ext cx="8798010" cy="4788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400" b="1" dirty="0">
                <a:latin typeface="Inconsolata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lst.remove</a:t>
            </a:r>
            <a:r>
              <a:rPr lang="en-US" sz="2400" b="1" dirty="0">
                <a:latin typeface="Inconsolata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1688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35574"/>
            <a:ext cx="8323573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0, 5, 0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sz="2400" b="1" dirty="0">
                <a:latin typeface="Inconsolata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)-1, -1, -1</a:t>
            </a:r>
            <a:r>
              <a:rPr lang="en-US" sz="2400" b="1" dirty="0">
                <a:latin typeface="Inconsolata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2400" b="1" dirty="0">
                <a:latin typeface="Inconsolata" panose="020B0609030003000000" pitchFamily="49" charset="77"/>
              </a:rPr>
              <a:t> if 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[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		</a:t>
            </a:r>
            <a:r>
              <a:rPr lang="en-US" sz="2400" b="1" dirty="0" err="1">
                <a:latin typeface="Inconsolata" panose="020B0609030003000000" pitchFamily="49" charset="77"/>
              </a:rPr>
              <a:t>lst.pop</a:t>
            </a:r>
            <a:r>
              <a:rPr lang="en-US" sz="2400" b="1" dirty="0">
                <a:latin typeface="Inconsolata" panose="020B0609030003000000" pitchFamily="49" charset="77"/>
              </a:rPr>
              <a:t>(</a:t>
            </a:r>
            <a:r>
              <a:rPr lang="en-US" sz="2400" b="1" dirty="0" err="1">
                <a:latin typeface="Inconsolata" panose="020B0609030003000000" pitchFamily="49" charset="77"/>
              </a:rPr>
              <a:t>i</a:t>
            </a:r>
            <a:r>
              <a:rPr lang="en-US" sz="2400" b="1" dirty="0">
                <a:latin typeface="Inconsolata" panose="020B0609030003000000" pitchFamily="49" charset="77"/>
              </a:rPr>
              <a:t>) 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" panose="020B0609030003000000" pitchFamily="49" charset="77"/>
              </a:rPr>
              <a:t>	   print(</a:t>
            </a:r>
            <a:r>
              <a:rPr lang="en-US" sz="2400" b="1" dirty="0" err="1">
                <a:latin typeface="Inconsolata" panose="020B0609030003000000" pitchFamily="49" charset="77"/>
              </a:rPr>
              <a:t>lst</a:t>
            </a:r>
            <a:r>
              <a:rPr lang="en-US" sz="24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8" y="121039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8" y="804925"/>
            <a:ext cx="8311216" cy="4910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3, 4, 5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 err="1">
                <a:latin typeface="Inconsolata" panose="020B0609030003000000" pitchFamily="49" charset="77"/>
              </a:rPr>
              <a:t>lst.insert</a:t>
            </a:r>
            <a:r>
              <a:rPr lang="en-US" b="1" dirty="0">
                <a:latin typeface="Inconsolata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   print(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32248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16134"/>
            <a:ext cx="8373001" cy="47988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		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56" y="20753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56" y="891422"/>
            <a:ext cx="8311217" cy="482357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1900" b="1" dirty="0">
                <a:latin typeface="Inconsolata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19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1900" b="1" dirty="0">
                <a:latin typeface="Inconsolata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</a:t>
            </a:r>
            <a:r>
              <a:rPr lang="en-US" sz="1900" b="1" dirty="0">
                <a:latin typeface="Inconsolata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new_lst</a:t>
            </a:r>
            <a:r>
              <a:rPr lang="en-US" sz="19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2" y="170465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2" y="854352"/>
            <a:ext cx="8335931" cy="486064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70464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854350"/>
            <a:ext cx="8373001" cy="48606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</a:t>
            </a:r>
            <a:r>
              <a:rPr lang="en-US" b="1" dirty="0"/>
              <a:t>list of lists </a:t>
            </a:r>
            <a:r>
              <a:rPr lang="en-US" dirty="0"/>
              <a:t>can be created in this way.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"red", "black"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r>
              <a:rPr lang="en-US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" panose="020B0609030003000000" pitchFamily="49" charset="77"/>
              </a:rPr>
              <a:t>"S, "M", "L"</a:t>
            </a:r>
            <a:r>
              <a:rPr lang="en-US" sz="2000" b="1" dirty="0">
                <a:latin typeface="Inconsolata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 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2" y="145751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2" y="829638"/>
            <a:ext cx="8410071" cy="4885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b="1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message</a:t>
            </a:r>
            <a:r>
              <a:rPr lang="en-US" b="1" dirty="0">
                <a:latin typeface="Inconsolata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   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 ’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76184"/>
            <a:ext cx="8373001" cy="4738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(", 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19517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88542"/>
            <a:ext cx="8373001" cy="47264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latin typeface="Inconsolata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" panose="020B0609030003000000" pitchFamily="49" charset="77"/>
              </a:rPr>
              <a:t>s.split</a:t>
            </a:r>
            <a:r>
              <a:rPr lang="en-US" sz="2000" b="1" dirty="0">
                <a:latin typeface="Inconsolata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They check whether two variable </a:t>
            </a:r>
            <a:r>
              <a:rPr lang="en-US" b="1" dirty="0"/>
              <a:t>references</a:t>
            </a:r>
            <a:r>
              <a:rPr lang="en-US" dirty="0"/>
              <a:t>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latin typeface="Inconsolata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	a </a:t>
            </a:r>
            <a:r>
              <a:rPr lang="en-US" b="1" dirty="0">
                <a:latin typeface="Inconsolata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218090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988541"/>
            <a:ext cx="8339624" cy="45083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  <a:r>
              <a:rPr lang="en-US" b="1" dirty="0">
                <a:latin typeface="Inconsolata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latin typeface="Inconsolata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a' </a:t>
            </a:r>
            <a:r>
              <a:rPr lang="en-US" b="1" dirty="0">
                <a:latin typeface="Inconsolata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136" y="190580"/>
            <a:ext cx="7053542" cy="683886"/>
          </a:xfrm>
        </p:spPr>
        <p:txBody>
          <a:bodyPr/>
          <a:lstStyle/>
          <a:p>
            <a:r>
              <a:rPr lang="en-US" dirty="0"/>
              <a:t>list() + make copies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8" y="1041992"/>
            <a:ext cx="8591106" cy="4482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(message)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r>
              <a:rPr lang="en-US" dirty="0"/>
              <a:t>Calling a list constructor on another list will make a </a:t>
            </a:r>
            <a:r>
              <a:rPr lang="en-US" dirty="0">
                <a:solidFill>
                  <a:srgbClr val="FF0000"/>
                </a:solidFill>
              </a:rPr>
              <a:t>copy</a:t>
            </a:r>
            <a:r>
              <a:rPr lang="en-US" dirty="0"/>
              <a:t> of that list.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[1,2,3]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list(a)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is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a == b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[1]: True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8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61" y="190686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62" y="963828"/>
            <a:ext cx="8284512" cy="4751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</a:t>
            </a:r>
            <a:r>
              <a:rPr lang="en-US" b="1" dirty="0">
                <a:latin typeface="Gill Sans MT" panose="020B0502020104020203" pitchFamily="34" charset="77"/>
              </a:rPr>
              <a:t>address</a:t>
            </a:r>
            <a:r>
              <a:rPr lang="en-US" dirty="0">
                <a:latin typeface="Gill Sans MT" panose="020B0502020104020203" pitchFamily="34" charset="77"/>
              </a:rPr>
              <a:t> or </a:t>
            </a:r>
            <a:r>
              <a:rPr lang="en-US" b="1" dirty="0">
                <a:latin typeface="Gill Sans MT" panose="020B0502020104020203" pitchFamily="34" charset="77"/>
              </a:rPr>
              <a:t>reference</a:t>
            </a:r>
            <a:r>
              <a:rPr lang="en-US" dirty="0">
                <a:latin typeface="Gill Sans MT" panose="020B0502020104020203" pitchFamily="34" charset="77"/>
              </a:rPr>
              <a:t>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 is b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6" y="232249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6" y="916136"/>
            <a:ext cx="8251368" cy="4798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print(x, 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676987" y="2592634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43" y="244606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44" y="928492"/>
            <a:ext cx="8335930" cy="47865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 is y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print(y)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print(x)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[4</a:t>
            </a:r>
            <a:r>
              <a:rPr lang="en-US" b="1">
                <a:latin typeface="Inconsolata" panose="020B0609030003000000" pitchFamily="49" charset="77"/>
              </a:rPr>
              <a:t>, 2, </a:t>
            </a:r>
            <a:r>
              <a:rPr lang="en-US" b="1" dirty="0">
                <a:latin typeface="Inconsolata" panose="020B0609030003000000" pitchFamily="49" charset="77"/>
              </a:rPr>
              <a:t>3</a:t>
            </a:r>
            <a:r>
              <a:rPr lang="en-US" b="1">
                <a:latin typeface="Inconsolata" panose="020B0609030003000000" pitchFamily="49" charset="77"/>
              </a:rPr>
              <a:t>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9" y="96324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8" y="889686"/>
            <a:ext cx="8300795" cy="48253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or addresses to objects they contain.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[3, 4, 5]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x[2]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y[1] = 44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" panose="020B0609030003000000" pitchFamily="49" charset="77"/>
              </a:rPr>
              <a:t># modifying y will modify x[2] also!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</a:t>
            </a:r>
            <a:r>
              <a:rPr lang="en-US"/>
              <a:t>lists.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The nested 2D list: 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 also worked with strings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append to the end of the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index out of bounds error.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'two'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[0, 3, 5]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]: L[3][2]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[5</a:t>
            </a:r>
            <a:r>
              <a:rPr lang="en-US" b="1">
                <a:latin typeface="Inconsolata" panose="020B0609030003000000" pitchFamily="49" charset="77"/>
              </a:rPr>
              <a:t>]: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list of lists in Python is a list object where each list element is a list by itself.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9</a:t>
            </a:r>
            <a:r>
              <a:rPr lang="en-US" b="1" dirty="0">
                <a:latin typeface="Inconsolata" panose="020B0609030003000000" pitchFamily="49" charset="77"/>
              </a:rPr>
              <a:t>],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[2]: [1, -5, 9]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]: L[1]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[3]: [0,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L[0][1]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-5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]: L[1][2]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 [4]: 4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5542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11" y="181277"/>
            <a:ext cx="7053542" cy="683886"/>
          </a:xfrm>
        </p:spPr>
        <p:txBody>
          <a:bodyPr/>
          <a:lstStyle/>
          <a:p>
            <a:r>
              <a:rPr lang="en-US" dirty="0"/>
              <a:t>List of Lists(2D lists)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12" y="865164"/>
            <a:ext cx="8351762" cy="48498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Compute the sum of a 2D list </a:t>
            </a:r>
            <a:r>
              <a:rPr lang="en-US"/>
              <a:t>using nested loops. </a:t>
            </a:r>
            <a:endParaRPr lang="en-US" dirty="0"/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[1, 2, 3],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[4, 5, 6],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            [7, 8, 9]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for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row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in </a:t>
            </a:r>
            <a:r>
              <a:rPr lang="en-US" sz="2000" b="1" dirty="0" err="1">
                <a:solidFill>
                  <a:srgbClr val="00B050"/>
                </a:solidFill>
                <a:latin typeface="Inconsolata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FF0000"/>
                </a:solidFill>
                <a:latin typeface="Inconsolata" panose="020B0609030003000000" pitchFamily="49" charset="77"/>
              </a:rPr>
              <a:t>item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in 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row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		sum += item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print(sum)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45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	  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4247</TotalTime>
  <Words>3437</Words>
  <Application>Microsoft Macintosh PowerPoint</Application>
  <PresentationFormat>On-screen Show (16:10)</PresentationFormat>
  <Paragraphs>446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UbuntuMono</vt:lpstr>
      <vt:lpstr>Arial</vt:lpstr>
      <vt:lpstr>Gill Sans MT</vt:lpstr>
      <vt:lpstr>Inconsolata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List of lists(2D lists)</vt:lpstr>
      <vt:lpstr>List of Lists(2D lists)</vt:lpstr>
      <vt:lpstr>Slicing</vt:lpstr>
      <vt:lpstr>Slicing</vt:lpstr>
      <vt:lpstr>Slicing</vt:lpstr>
      <vt:lpstr>Modifying a List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list() + make copies of a list</vt:lpstr>
      <vt:lpstr>Variables Are Pointers</vt:lpstr>
      <vt:lpstr>Mutable vs Immutable</vt:lpstr>
      <vt:lpstr>Mutable vs Immutable</vt:lpstr>
      <vt:lpstr>List items hold references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2021-01-05T13:50:41Z</dcterms:modified>
</cp:coreProperties>
</file>