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3"/>
  </p:notesMasterIdLst>
  <p:sldIdLst>
    <p:sldId id="256" r:id="rId2"/>
    <p:sldId id="594" r:id="rId3"/>
    <p:sldId id="595" r:id="rId4"/>
    <p:sldId id="584" r:id="rId5"/>
    <p:sldId id="349" r:id="rId6"/>
    <p:sldId id="605" r:id="rId7"/>
    <p:sldId id="585" r:id="rId8"/>
    <p:sldId id="586" r:id="rId9"/>
    <p:sldId id="587" r:id="rId10"/>
    <p:sldId id="589" r:id="rId11"/>
    <p:sldId id="590" r:id="rId12"/>
    <p:sldId id="591" r:id="rId13"/>
    <p:sldId id="592" r:id="rId14"/>
    <p:sldId id="593" r:id="rId15"/>
    <p:sldId id="598" r:id="rId16"/>
    <p:sldId id="601" r:id="rId17"/>
    <p:sldId id="596" r:id="rId18"/>
    <p:sldId id="599" r:id="rId19"/>
    <p:sldId id="600" r:id="rId20"/>
    <p:sldId id="602" r:id="rId21"/>
    <p:sldId id="603" r:id="rId22"/>
    <p:sldId id="604" r:id="rId23"/>
    <p:sldId id="606" r:id="rId24"/>
    <p:sldId id="607" r:id="rId25"/>
    <p:sldId id="608" r:id="rId26"/>
    <p:sldId id="609" r:id="rId27"/>
    <p:sldId id="610" r:id="rId28"/>
    <p:sldId id="611" r:id="rId29"/>
    <p:sldId id="613" r:id="rId30"/>
    <p:sldId id="614" r:id="rId31"/>
    <p:sldId id="344" r:id="rId3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6A6D3-80E1-E648-9A65-3053C53C3489}" v="1" dt="2020-01-13T13:50:10.484"/>
    <p1510:client id="{6AC26564-89E3-E046-BFB4-F80582D7E17B}" v="2" dt="2020-01-13T13:46:19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068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E5BF62A1-4F8A-BC49-8FD7-ABEA3D28ED25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1/28/20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25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378677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0541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047639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9299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2971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67650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4314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05590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77098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40670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F2439F32-A561-F649-9CE3-7F8935A25D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687ABB-6F21-8E4E-B625-2D472598DAEC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0B31717D-B6FA-F948-8E92-223CBED2F6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20E6764-EE4D-5B46-8D46-71E5CBF61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2398647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336384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56169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386609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9135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703538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80635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3140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8066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68542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1EDC80A0-815D-604B-AE94-2F025C8ED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142CFF-7A60-8E45-AA14-F148DD503103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DA9F29C-6C42-9E4D-A358-8F51C654C4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DC41D4E-1E84-EF4E-8250-6D71AAFF53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58673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436366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9020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86021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3180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416959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1/28/20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4026" y="1703052"/>
            <a:ext cx="4578895" cy="169254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Understanding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Images and Their Pixels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8300" y="857250"/>
            <a:ext cx="8407400" cy="47307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throws away some data in the interest of compressing the file even more.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 wat r u </a:t>
            </a:r>
            <a:r>
              <a:rPr lang="en-US" altLang="en-US" sz="1500" dirty="0" err="1">
                <a:latin typeface="Tahoma" panose="020B0604030504040204" pitchFamily="34" charset="0"/>
              </a:rPr>
              <a:t>doin</a:t>
            </a:r>
            <a:r>
              <a:rPr lang="en-US" altLang="en-US" sz="1500" dirty="0">
                <a:latin typeface="Tahoma" panose="020B0604030504040204" pitchFamily="34" charset="0"/>
              </a:rPr>
              <a:t> tmrw? I </a:t>
            </a:r>
            <a:r>
              <a:rPr lang="en-US" altLang="en-US" sz="1500" dirty="0" err="1">
                <a:latin typeface="Tahoma" panose="020B0604030504040204" pitchFamily="34" charset="0"/>
              </a:rPr>
              <a:t>wntd</a:t>
            </a:r>
            <a:r>
              <a:rPr lang="en-US" altLang="en-US" sz="1500" dirty="0">
                <a:latin typeface="Tahoma" panose="020B0604030504040204" pitchFamily="34" charset="0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(you can “</a:t>
            </a:r>
            <a:r>
              <a:rPr lang="en-US" altLang="ja-JP" sz="1500" dirty="0">
                <a:latin typeface="Tahoma" panose="020B0604030504040204" pitchFamily="34" charset="0"/>
              </a:rPr>
              <a:t>probs</a:t>
            </a:r>
            <a:r>
              <a:rPr lang="en-US" altLang="en-US" sz="1500" dirty="0">
                <a:latin typeface="Tahoma" panose="020B0604030504040204" pitchFamily="34" charset="0"/>
              </a:rPr>
              <a:t>”</a:t>
            </a:r>
            <a:r>
              <a:rPr lang="en-US" altLang="ja-JP" sz="1500" dirty="0">
                <a:latin typeface="Tahoma" panose="020B0604030504040204" pitchFamily="34" charset="0"/>
              </a:rPr>
              <a:t> do even better.)</a:t>
            </a:r>
          </a:p>
          <a:p>
            <a:pPr marL="342900" lvl="1" indent="0" eaLnBrk="1" hangingPunct="1">
              <a:buNone/>
            </a:pPr>
            <a:endParaRPr lang="en-US" altLang="ja-JP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the original creators of PNG actually picked the acronym for "PNG is Not GIF" as a reaction to some of the dubious licensing issues with the GIF format.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341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7723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5881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302659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04" y="3790240"/>
            <a:ext cx="5772105" cy="15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67449"/>
            <a:ext cx="2903053" cy="98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848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2000" b="1" dirty="0">
                <a:latin typeface="Inconsolata Medium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latin typeface="Inconsolata Medium" panose="020B0609030003000000" pitchFamily="49" charset="77"/>
              </a:rPr>
              <a:t>b.dtype</a:t>
            </a:r>
            <a:r>
              <a:rPr lang="en-US" sz="2000" b="1" dirty="0">
                <a:latin typeface="Inconsolata Medium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</p:spTree>
    <p:extLst>
      <p:ext uri="{BB962C8B-B14F-4D97-AF65-F5344CB8AC3E}">
        <p14:creationId xmlns:p14="http://schemas.microsoft.com/office/powerpoint/2010/main" val="1454939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a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02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4670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031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950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multimedia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file(audio, video, image) is simply a sequence of 0’s and 1s.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previous lecture, with character encoding, this sequence can be translated into text.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ASCII, UTF-8. In ASCII, 65 is an A, etc.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Encoding such as ASCII, however, doesn’t specify, for example, font color.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HTML provides one way of specifying font, background color.</a:t>
            </a: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But a Word document(file ends in .doc and .docx) doesn’t use HTML.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.doc is called a </a:t>
            </a:r>
            <a:r>
              <a:rPr lang="en-US" altLang="en-US" sz="1500" b="1" dirty="0">
                <a:latin typeface="Tahoma" panose="020B0604030504040204" pitchFamily="34" charset="0"/>
              </a:rPr>
              <a:t>filename extension</a:t>
            </a:r>
            <a:r>
              <a:rPr lang="en-US" altLang="en-US" sz="1500" dirty="0">
                <a:latin typeface="Tahoma" panose="020B0604030504040204" pitchFamily="34" charset="0"/>
              </a:rPr>
              <a:t>, indicates file’s format.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purpose of a file format is to define a standardized way of representing information.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342900" lvl="1" indent="0" eaLnBrk="1" hangingPunct="1">
              <a:buNone/>
            </a:pPr>
            <a:endParaRPr lang="en-US" altLang="en-US" sz="1500" dirty="0">
              <a:latin typeface="Tahoma" panose="020B0604030504040204" pitchFamily="34" charset="0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734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23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 Medium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294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, all zeroes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575839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9819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7501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01448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5484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63059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40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F96E7E34-3237-2443-ACC6-6242E124C9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747" y="127000"/>
            <a:ext cx="7886700" cy="82779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File Formats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0A31EDA-9825-5E46-973B-3905F98B3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193" y="854579"/>
            <a:ext cx="8289421" cy="473342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format simply tells your computer how the bits of a files should be interpreted.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Those 0s and 1s could represent an image, a sound, or a video, but without any kind of rules for interpreting a file's bits, they're essentially meaningless.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 file's extension usually indicates the format of the file, but isn't a definitive answer. 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Microsoft word can open both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important.doc</a:t>
            </a:r>
            <a:r>
              <a:rPr lang="en-US" altLang="en-US" sz="1667" dirty="0">
                <a:latin typeface="Tahoma" panose="020B0604030504040204" pitchFamily="34" charset="0"/>
              </a:rPr>
              <a:t> to </a:t>
            </a:r>
            <a:r>
              <a:rPr lang="en-US" altLang="en-US" sz="1667" dirty="0" err="1">
                <a:latin typeface="Tahoma" panose="020B0604030504040204" pitchFamily="34" charset="0"/>
              </a:rPr>
              <a:t>important.whatever</a:t>
            </a:r>
            <a:endParaRPr lang="en-US" altLang="en-US" sz="1667" dirty="0">
              <a:latin typeface="Tahoma" panose="020B0604030504040204" pitchFamily="34" charset="0"/>
            </a:endParaRP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 PPM file for example is a text file if open with Notepad or TextEdit but is an image if open with GIMP.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Popular image file formats: BMP, JPEG, PNG, GIF.</a:t>
            </a:r>
          </a:p>
          <a:p>
            <a:pPr marL="342900" lvl="1" indent="0">
              <a:buNone/>
            </a:pPr>
            <a:r>
              <a:rPr lang="en-US" altLang="en-US" sz="1667" dirty="0">
                <a:latin typeface="Tahoma" panose="020B0604030504040204" pitchFamily="34" charset="0"/>
              </a:rPr>
              <a:t>All of these acronyms are just different ways of representing images using binary data.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 b="1" dirty="0">
              <a:solidFill>
                <a:srgbClr val="008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457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3344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024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495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0099" y="940037"/>
            <a:ext cx="8111901" cy="4647963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An image is 2D grid of squares(</a:t>
            </a:r>
            <a:r>
              <a:rPr lang="en-US" sz="1833" b="1" dirty="0">
                <a:latin typeface="Tahoma" charset="0"/>
              </a:rPr>
              <a:t>bitmap</a:t>
            </a:r>
            <a:r>
              <a:rPr lang="en-US" sz="1833" dirty="0">
                <a:latin typeface="Tahoma" charset="0"/>
              </a:rPr>
              <a:t>), where each square is filled with only one color; this is kind of structure is called a </a:t>
            </a:r>
            <a:r>
              <a:rPr lang="en-US" sz="1833" b="1" dirty="0">
                <a:latin typeface="Tahoma" charset="0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of these small squares, called a </a:t>
            </a:r>
            <a:r>
              <a:rPr lang="en-US" sz="1833" b="1" dirty="0">
                <a:latin typeface="Tahoma" charset="0"/>
              </a:rPr>
              <a:t>pixel</a:t>
            </a:r>
            <a:r>
              <a:rPr lang="en-US" sz="1833" dirty="0">
                <a:latin typeface="Tahoma" charset="0"/>
              </a:rPr>
              <a:t>, can be filled with exactly one color.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Computers use </a:t>
            </a:r>
            <a:r>
              <a:rPr lang="en-US" sz="1833" b="1" dirty="0">
                <a:latin typeface="Tahoma" charset="0"/>
              </a:rPr>
              <a:t>additive color mixing </a:t>
            </a:r>
            <a:r>
              <a:rPr lang="en-US" sz="1833" dirty="0">
                <a:latin typeface="Tahoma" charset="0"/>
              </a:rPr>
              <a:t>to produce 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1833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each color has values 0 to 255.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- 24-bit equals approximately 16.8 million colors. 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494" y="2609507"/>
            <a:ext cx="2869407" cy="263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17616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E4B9AF-3C62-2D48-9956-AA3566757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1408907"/>
            <a:ext cx="41275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99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Encoding Data in Binary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2773" name="Picture 3" descr="matrix.png">
            <a:extLst>
              <a:ext uri="{FF2B5EF4-FFF2-40B4-BE49-F238E27FC236}">
                <a16:creationId xmlns:a16="http://schemas.microsoft.com/office/drawing/2014/main" id="{7371F625-AAF4-D343-ABD8-E805C66B0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46" y="1899463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73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CC789D21-6605-6A4F-8E82-FA1784227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474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0D80EE7-29AE-AE4C-8195-4D59F658F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4740" y="965675"/>
            <a:ext cx="8057260" cy="462232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Colors often are represented in hexadecimal.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Each color is stored using 8 bits, need six hexadecimal digits to express a 24-bit color. (</a:t>
            </a:r>
            <a:r>
              <a:rPr lang="en-US" sz="1500" dirty="0">
                <a:latin typeface="Tahoma" charset="0"/>
              </a:rPr>
              <a:t>a hexadecimal is 4 bits.)</a:t>
            </a:r>
          </a:p>
          <a:p>
            <a:pPr marL="0" indent="0" eaLnBrk="1" hangingPunct="1">
              <a:buNone/>
              <a:defRPr/>
            </a:pPr>
            <a:endParaRPr lang="en-US" sz="1500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As a convention, hexadecimal colors are prefixed with either the hash character (#) or sometimes (0x)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latin typeface="Tahoma" charset="0"/>
              </a:rPr>
              <a:t>the color #FF0000 (red) is a lot of red, no green, and no blue, while the color #0088FF (sky blue) is no red, a bit of green, and a lot of blue</a:t>
            </a:r>
          </a:p>
          <a:p>
            <a:pPr marL="342900" lvl="1" indent="0" eaLnBrk="1" hangingPunct="1">
              <a:buNone/>
              <a:defRPr/>
            </a:pPr>
            <a:endParaRPr lang="en-US" sz="1667" dirty="0">
              <a:latin typeface="Tahoma" charset="0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</a:rPr>
              <a:t>.bmp is a bitmap file format. 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 first two bytes of any bitmap file are the same: the magic number 0x42 0x4D. 0x42 is the same as the decimal number 66, while 0x4D is the same as the decimal number 77.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some </a:t>
            </a:r>
            <a:r>
              <a:rPr lang="en-US" sz="1667" b="1" dirty="0">
                <a:solidFill>
                  <a:srgbClr val="000000"/>
                </a:solidFill>
                <a:latin typeface="Tahoma"/>
                <a:cs typeface="Tahoma"/>
              </a:rPr>
              <a:t>metadata</a:t>
            </a: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(data that describes a file's data) such as width, height, size.</a:t>
            </a:r>
          </a:p>
          <a:p>
            <a:pPr marL="342900" lvl="1" indent="0" eaLnBrk="1" hangingPunct="1">
              <a:buNone/>
              <a:defRPr/>
            </a:pPr>
            <a:r>
              <a:rPr lang="en-US" sz="1667" dirty="0">
                <a:solidFill>
                  <a:srgbClr val="000000"/>
                </a:solidFill>
                <a:latin typeface="Tahoma"/>
                <a:cs typeface="Tahoma"/>
              </a:rPr>
              <a:t>then the bytes that describe the pixels of the image.</a:t>
            </a: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  <a:p>
            <a:pPr marL="380985" lvl="1" indent="0">
              <a:buNone/>
              <a:defRPr/>
            </a:pPr>
            <a:endParaRPr lang="en-US" sz="1500" b="1" dirty="0">
              <a:solidFill>
                <a:srgbClr val="008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5991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9282" y="2226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9282" y="948583"/>
            <a:ext cx="8142718" cy="463941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41" y="3255697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081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492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4920" y="1079500"/>
            <a:ext cx="811708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What would the bitmap data look like for the image below?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 lot of the bytes are exactly the same!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CompuServe develops GIF, or the Graphics Interchange Format, in 1987.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be pronounced “GIF” or “JIF”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bitmaps, GIFs are compressed,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can represent exactly the same information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as some bitmaps using a smaller number of bits.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essentially, if two pixels that are horizontally 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adjacent are exactly the same, then GIF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compresses the data.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i.e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, no data is lost. 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Besides images, RAR, ZIP, GZIP, LZW compress any file.</a:t>
            </a:r>
          </a:p>
          <a:p>
            <a:pPr marL="342900" lvl="1" indent="0" eaLnBrk="1" hangingPunct="1">
              <a:buNone/>
            </a:pPr>
            <a:endParaRPr lang="en-US" altLang="en-US" sz="1167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48" y="2617523"/>
            <a:ext cx="2872052" cy="1736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6993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</TotalTime>
  <Words>2736</Words>
  <Application>Microsoft Macintosh PowerPoint</Application>
  <PresentationFormat>On-screen Show (16:10)</PresentationFormat>
  <Paragraphs>336</Paragraphs>
  <Slides>31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 Medium</vt:lpstr>
      <vt:lpstr>Menlo</vt:lpstr>
      <vt:lpstr>Tahoma</vt:lpstr>
      <vt:lpstr>Office Theme</vt:lpstr>
      <vt:lpstr>Understanding Data</vt:lpstr>
      <vt:lpstr>File Formats</vt:lpstr>
      <vt:lpstr>File Formats</vt:lpstr>
      <vt:lpstr>Bitmap</vt:lpstr>
      <vt:lpstr>RGB Model</vt:lpstr>
      <vt:lpstr>Encoding Data in Binary</vt:lpstr>
      <vt:lpstr>Bitmap</vt:lpstr>
      <vt:lpstr>Resolution</vt:lpstr>
      <vt:lpstr>Lossless Compression</vt:lpstr>
      <vt:lpstr>Lossy Compression</vt:lpstr>
      <vt:lpstr>Comparison</vt:lpstr>
      <vt:lpstr>Comparison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B Nguyen</cp:lastModifiedBy>
  <cp:revision>23</cp:revision>
  <dcterms:created xsi:type="dcterms:W3CDTF">2020-01-25T14:46:43Z</dcterms:created>
  <dcterms:modified xsi:type="dcterms:W3CDTF">2020-01-29T14:44:26Z</dcterms:modified>
</cp:coreProperties>
</file>