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8" r:id="rId4"/>
    <p:sldId id="263" r:id="rId5"/>
    <p:sldId id="297" r:id="rId6"/>
    <p:sldId id="264" r:id="rId7"/>
    <p:sldId id="269" r:id="rId8"/>
    <p:sldId id="280" r:id="rId9"/>
    <p:sldId id="281" r:id="rId10"/>
    <p:sldId id="271" r:id="rId11"/>
    <p:sldId id="272" r:id="rId12"/>
    <p:sldId id="278" r:id="rId13"/>
    <p:sldId id="279" r:id="rId14"/>
    <p:sldId id="288" r:id="rId15"/>
    <p:sldId id="289" r:id="rId16"/>
    <p:sldId id="290" r:id="rId17"/>
    <p:sldId id="292" r:id="rId18"/>
    <p:sldId id="291" r:id="rId19"/>
    <p:sldId id="295" r:id="rId20"/>
    <p:sldId id="294" r:id="rId21"/>
  </p:sldIdLst>
  <p:sldSz cx="9144000" cy="6858000" type="screen4x3"/>
  <p:notesSz cx="6858000" cy="9144000"/>
  <p:defaultTextStyle>
    <a:defPPr>
      <a:defRPr lang="en-US"/>
    </a:defPPr>
    <a:lvl1pPr algn="r"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r"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r"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r"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r"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FFFFC0"/>
    <a:srgbClr val="FFFF80"/>
    <a:srgbClr val="0080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63982B-545A-7945-90FE-824E03F5EE19}" v="5" dt="2019-02-11T00:00:13.3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p:restoredTop sz="93692"/>
  </p:normalViewPr>
  <p:slideViewPr>
    <p:cSldViewPr>
      <p:cViewPr varScale="1">
        <p:scale>
          <a:sx n="66" d="100"/>
          <a:sy n="66" d="100"/>
        </p:scale>
        <p:origin x="800"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CE63982B-545A-7945-90FE-824E03F5EE19}"/>
    <pc:docChg chg="delSld modSld">
      <pc:chgData name="Long B Nguyen" userId="f59fb8f3-a021-417a-8bc1-65c8d471c621" providerId="ADAL" clId="{CE63982B-545A-7945-90FE-824E03F5EE19}" dt="2019-02-11T00:00:13.385" v="4" actId="2696"/>
      <pc:docMkLst>
        <pc:docMk/>
      </pc:docMkLst>
      <pc:sldChg chg="modSp">
        <pc:chgData name="Long B Nguyen" userId="f59fb8f3-a021-417a-8bc1-65c8d471c621" providerId="ADAL" clId="{CE63982B-545A-7945-90FE-824E03F5EE19}" dt="2019-02-10T23:58:17.614" v="3" actId="20577"/>
        <pc:sldMkLst>
          <pc:docMk/>
          <pc:sldMk cId="0" sldId="256"/>
        </pc:sldMkLst>
        <pc:spChg chg="mod">
          <ac:chgData name="Long B Nguyen" userId="f59fb8f3-a021-417a-8bc1-65c8d471c621" providerId="ADAL" clId="{CE63982B-545A-7945-90FE-824E03F5EE19}" dt="2019-02-10T23:58:17.614" v="3" actId="20577"/>
          <ac:spMkLst>
            <pc:docMk/>
            <pc:sldMk cId="0" sldId="256"/>
            <ac:spMk id="3074" creationId="{00000000-0000-0000-0000-000000000000}"/>
          </ac:spMkLst>
        </pc:spChg>
      </pc:sldChg>
      <pc:sldChg chg="del">
        <pc:chgData name="Long B Nguyen" userId="f59fb8f3-a021-417a-8bc1-65c8d471c621" providerId="ADAL" clId="{CE63982B-545A-7945-90FE-824E03F5EE19}" dt="2019-02-11T00:00:13.385" v="4" actId="2696"/>
        <pc:sldMkLst>
          <pc:docMk/>
          <pc:sldMk cId="1545031485" sldId="29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l">
              <a:defRPr sz="1200">
                <a:cs typeface="+mn-cs"/>
              </a:defRPr>
            </a:lvl1pPr>
          </a:lstStyle>
          <a:p>
            <a:pPr>
              <a:defRPr/>
            </a:pPr>
            <a:endParaRPr lang="en-US"/>
          </a:p>
        </p:txBody>
      </p:sp>
      <p:sp>
        <p:nvSpPr>
          <p:cNvPr id="5123"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51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l">
              <a:defRPr sz="1200">
                <a:cs typeface="+mn-cs"/>
              </a:defRPr>
            </a:lvl1pPr>
          </a:lstStyle>
          <a:p>
            <a:pPr>
              <a:defRPr/>
            </a:pPr>
            <a:endParaRPr lang="en-U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fld id="{AA74DEBD-B1CE-4F48-A4DB-ACB6D5F2C826}" type="slidenum">
              <a:rPr lang="en-US"/>
              <a:pPr>
                <a:defRPr/>
              </a:pPr>
              <a:t>‹#›</a:t>
            </a:fld>
            <a:endParaRPr lang="en-US"/>
          </a:p>
        </p:txBody>
      </p:sp>
    </p:spTree>
    <p:extLst>
      <p:ext uri="{BB962C8B-B14F-4D97-AF65-F5344CB8AC3E}">
        <p14:creationId xmlns:p14="http://schemas.microsoft.com/office/powerpoint/2010/main" val="38866275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3"/>
          <p:cNvSpPr>
            <a:spLocks noChangeArrowheads="1"/>
          </p:cNvSpPr>
          <p:nvPr userDrawn="1"/>
        </p:nvSpPr>
        <p:spPr bwMode="auto">
          <a:xfrm>
            <a:off x="0" y="0"/>
            <a:ext cx="9144000" cy="1390650"/>
          </a:xfrm>
          <a:prstGeom prst="roundRect">
            <a:avLst>
              <a:gd name="adj" fmla="val 111"/>
            </a:avLst>
          </a:prstGeom>
          <a:gradFill rotWithShape="0">
            <a:gsLst>
              <a:gs pos="0">
                <a:srgbClr val="244E72"/>
              </a:gs>
              <a:gs pos="100000">
                <a:srgbClr val="5A9FD4"/>
              </a:gs>
            </a:gsLst>
            <a:lin ang="4500000" scaled="1"/>
          </a:gradFill>
          <a:ln w="9360">
            <a:solidFill>
              <a:srgbClr val="000000"/>
            </a:solidFill>
            <a:miter lim="800000"/>
            <a:headEnd/>
            <a:tailEnd/>
          </a:ln>
        </p:spPr>
        <p:txBody>
          <a:bodyPr wrap="none" lIns="91432" tIns="45716" rIns="91432" bIns="45716" anchor="ctr"/>
          <a:lstStyle/>
          <a:p>
            <a:pPr algn="l" defTabSz="457200">
              <a:lnSpc>
                <a:spcPct val="93000"/>
              </a:lnSpc>
              <a:buClr>
                <a:srgbClr val="000000"/>
              </a:buClr>
              <a:buSzPct val="100000"/>
              <a:buFont typeface="Andale Mono" charset="0"/>
              <a:buNone/>
            </a:pPr>
            <a:endParaRPr lang="en-US">
              <a:latin typeface="Tahoma" charset="0"/>
              <a:cs typeface="Arial" charset="0"/>
            </a:endParaRPr>
          </a:p>
        </p:txBody>
      </p:sp>
      <p:sp>
        <p:nvSpPr>
          <p:cNvPr id="18435" name="Rectangle 3"/>
          <p:cNvSpPr>
            <a:spLocks noGrp="1" noChangeArrowheads="1"/>
          </p:cNvSpPr>
          <p:nvPr>
            <p:ph type="ctrTitle"/>
          </p:nvPr>
        </p:nvSpPr>
        <p:spPr>
          <a:xfrm>
            <a:off x="685800" y="1600200"/>
            <a:ext cx="7772400" cy="2286000"/>
          </a:xfrm>
        </p:spPr>
        <p:txBody>
          <a:bodyPr/>
          <a:lstStyle>
            <a:lvl1pPr>
              <a:defRPr>
                <a:solidFill>
                  <a:schemeClr val="tx1"/>
                </a:solidFill>
              </a:defRPr>
            </a:lvl1pPr>
          </a:lstStyle>
          <a:p>
            <a:pPr lvl="0"/>
            <a:r>
              <a:rPr lang="en-US" noProof="0"/>
              <a:t>Click to edit title style</a:t>
            </a:r>
          </a:p>
        </p:txBody>
      </p:sp>
      <p:sp>
        <p:nvSpPr>
          <p:cNvPr id="18436" name="Rectangle 4"/>
          <p:cNvSpPr>
            <a:spLocks noGrp="1" noChangeArrowheads="1"/>
          </p:cNvSpPr>
          <p:nvPr>
            <p:ph type="subTitle" idx="1"/>
          </p:nvPr>
        </p:nvSpPr>
        <p:spPr>
          <a:xfrm>
            <a:off x="1371600" y="4038600"/>
            <a:ext cx="64008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990617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01116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0"/>
            <a:ext cx="2247900" cy="6477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0"/>
            <a:ext cx="6591300" cy="6477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718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1804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478614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1295400"/>
            <a:ext cx="4419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295400"/>
            <a:ext cx="44196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175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78416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92605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7698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28108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514239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AutoShape 3"/>
          <p:cNvSpPr>
            <a:spLocks noChangeArrowheads="1"/>
          </p:cNvSpPr>
          <p:nvPr userDrawn="1"/>
        </p:nvSpPr>
        <p:spPr bwMode="auto">
          <a:xfrm>
            <a:off x="0" y="0"/>
            <a:ext cx="9144000" cy="1066800"/>
          </a:xfrm>
          <a:prstGeom prst="roundRect">
            <a:avLst>
              <a:gd name="adj" fmla="val 111"/>
            </a:avLst>
          </a:prstGeom>
          <a:gradFill rotWithShape="0">
            <a:gsLst>
              <a:gs pos="0">
                <a:srgbClr val="244E72"/>
              </a:gs>
              <a:gs pos="100000">
                <a:srgbClr val="5A9FD4"/>
              </a:gs>
            </a:gsLst>
            <a:lin ang="4500000" scaled="1"/>
          </a:gradFill>
          <a:ln w="9360">
            <a:solidFill>
              <a:srgbClr val="000000"/>
            </a:solidFill>
            <a:miter lim="800000"/>
            <a:headEnd/>
            <a:tailEnd/>
          </a:ln>
        </p:spPr>
        <p:txBody>
          <a:bodyPr wrap="none" lIns="91432" tIns="45716" rIns="91432" bIns="45716" anchor="ctr"/>
          <a:lstStyle/>
          <a:p>
            <a:pPr algn="l" defTabSz="457200">
              <a:lnSpc>
                <a:spcPct val="93000"/>
              </a:lnSpc>
              <a:buClr>
                <a:srgbClr val="000000"/>
              </a:buClr>
              <a:buSzPct val="100000"/>
              <a:buFont typeface="Andale Mono" charset="0"/>
              <a:buNone/>
            </a:pPr>
            <a:endParaRPr lang="en-US">
              <a:latin typeface="Tahoma" charset="0"/>
              <a:cs typeface="Arial" charset="0"/>
            </a:endParaRPr>
          </a:p>
        </p:txBody>
      </p:sp>
      <p:sp>
        <p:nvSpPr>
          <p:cNvPr id="2" name="Rectangle 2"/>
          <p:cNvSpPr>
            <a:spLocks noGrp="1" noChangeArrowheads="1"/>
          </p:cNvSpPr>
          <p:nvPr>
            <p:ph type="title"/>
          </p:nvPr>
        </p:nvSpPr>
        <p:spPr bwMode="auto">
          <a:xfrm>
            <a:off x="457200" y="0"/>
            <a:ext cx="8229600" cy="1143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t>Click to edit title style</a:t>
            </a:r>
          </a:p>
        </p:txBody>
      </p:sp>
      <p:sp>
        <p:nvSpPr>
          <p:cNvPr id="1027" name="Rectangle 3"/>
          <p:cNvSpPr>
            <a:spLocks noGrp="1" noChangeArrowheads="1"/>
          </p:cNvSpPr>
          <p:nvPr>
            <p:ph type="body" idx="1"/>
          </p:nvPr>
        </p:nvSpPr>
        <p:spPr bwMode="auto">
          <a:xfrm>
            <a:off x="152400" y="1295400"/>
            <a:ext cx="8991600" cy="5181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Slide Number Placeholder 3"/>
          <p:cNvSpPr txBox="1">
            <a:spLocks noGrp="1"/>
          </p:cNvSpPr>
          <p:nvPr userDrawn="1"/>
        </p:nvSpPr>
        <p:spPr bwMode="auto">
          <a:xfrm>
            <a:off x="8229600" y="6356350"/>
            <a:ext cx="762000" cy="365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b"/>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algn="r" eaLnBrk="0" fontAlgn="base" hangingPunct="0">
              <a:spcBef>
                <a:spcPct val="0"/>
              </a:spcBef>
              <a:spcAft>
                <a:spcPct val="0"/>
              </a:spcAft>
              <a:defRPr sz="2400">
                <a:solidFill>
                  <a:schemeClr val="tx1"/>
                </a:solidFill>
                <a:latin typeface="Arial" charset="0"/>
                <a:ea typeface="ＭＳ Ｐゴシック" charset="0"/>
              </a:defRPr>
            </a:lvl6pPr>
            <a:lvl7pPr marL="2971800" indent="-228600" algn="r" eaLnBrk="0" fontAlgn="base" hangingPunct="0">
              <a:spcBef>
                <a:spcPct val="0"/>
              </a:spcBef>
              <a:spcAft>
                <a:spcPct val="0"/>
              </a:spcAft>
              <a:defRPr sz="2400">
                <a:solidFill>
                  <a:schemeClr val="tx1"/>
                </a:solidFill>
                <a:latin typeface="Arial" charset="0"/>
                <a:ea typeface="ＭＳ Ｐゴシック" charset="0"/>
              </a:defRPr>
            </a:lvl7pPr>
            <a:lvl8pPr marL="3429000" indent="-228600" algn="r" eaLnBrk="0" fontAlgn="base" hangingPunct="0">
              <a:spcBef>
                <a:spcPct val="0"/>
              </a:spcBef>
              <a:spcAft>
                <a:spcPct val="0"/>
              </a:spcAft>
              <a:defRPr sz="2400">
                <a:solidFill>
                  <a:schemeClr val="tx1"/>
                </a:solidFill>
                <a:latin typeface="Arial" charset="0"/>
                <a:ea typeface="ＭＳ Ｐゴシック" charset="0"/>
              </a:defRPr>
            </a:lvl8pPr>
            <a:lvl9pPr marL="3886200" indent="-228600" algn="r"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ts val="500"/>
              </a:spcBef>
              <a:defRPr/>
            </a:pPr>
            <a:fld id="{9E1E7AF8-FB70-6740-AB65-AA1EDD6EDAC9}" type="slidenum">
              <a:rPr lang="en-US" sz="1200" smtClean="0">
                <a:solidFill>
                  <a:srgbClr val="424242"/>
                </a:solidFill>
                <a:latin typeface="Verdana" charset="0"/>
              </a:rPr>
              <a:pPr eaLnBrk="1" hangingPunct="1">
                <a:spcBef>
                  <a:spcPts val="500"/>
                </a:spcBef>
                <a:defRPr/>
              </a:pPr>
              <a:t>‹#›</a:t>
            </a:fld>
            <a:endParaRPr lang="en-US" sz="1800"/>
          </a:p>
        </p:txBody>
      </p:sp>
    </p:spTree>
  </p:cSld>
  <p:clrMap bg1="lt1" tx1="dk1" bg2="lt2" tx2="dk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ctr" rtl="0" eaLnBrk="0" fontAlgn="base" hangingPunct="0">
        <a:spcBef>
          <a:spcPct val="0"/>
        </a:spcBef>
        <a:spcAft>
          <a:spcPct val="0"/>
        </a:spcAft>
        <a:defRPr sz="4400" b="1">
          <a:solidFill>
            <a:schemeClr val="bg1"/>
          </a:solidFill>
          <a:latin typeface="+mj-lt"/>
          <a:ea typeface="+mj-ea"/>
          <a:cs typeface="ＭＳ Ｐゴシック" charset="0"/>
        </a:defRPr>
      </a:lvl1pPr>
      <a:lvl2pPr algn="ctr" rtl="0" eaLnBrk="0" fontAlgn="base" hangingPunct="0">
        <a:spcBef>
          <a:spcPct val="0"/>
        </a:spcBef>
        <a:spcAft>
          <a:spcPct val="0"/>
        </a:spcAft>
        <a:defRPr sz="4400" b="1">
          <a:solidFill>
            <a:schemeClr val="bg1"/>
          </a:solidFill>
          <a:latin typeface="Tahoma" charset="0"/>
          <a:ea typeface="ＭＳ Ｐゴシック" charset="0"/>
          <a:cs typeface="ＭＳ Ｐゴシック" charset="0"/>
        </a:defRPr>
      </a:lvl2pPr>
      <a:lvl3pPr algn="ctr" rtl="0" eaLnBrk="0" fontAlgn="base" hangingPunct="0">
        <a:spcBef>
          <a:spcPct val="0"/>
        </a:spcBef>
        <a:spcAft>
          <a:spcPct val="0"/>
        </a:spcAft>
        <a:defRPr sz="4400" b="1">
          <a:solidFill>
            <a:schemeClr val="bg1"/>
          </a:solidFill>
          <a:latin typeface="Tahoma" charset="0"/>
          <a:ea typeface="ＭＳ Ｐゴシック" charset="0"/>
          <a:cs typeface="ＭＳ Ｐゴシック" charset="0"/>
        </a:defRPr>
      </a:lvl3pPr>
      <a:lvl4pPr algn="ctr" rtl="0" eaLnBrk="0" fontAlgn="base" hangingPunct="0">
        <a:spcBef>
          <a:spcPct val="0"/>
        </a:spcBef>
        <a:spcAft>
          <a:spcPct val="0"/>
        </a:spcAft>
        <a:defRPr sz="4400" b="1">
          <a:solidFill>
            <a:schemeClr val="bg1"/>
          </a:solidFill>
          <a:latin typeface="Tahoma" charset="0"/>
          <a:ea typeface="ＭＳ Ｐゴシック" charset="0"/>
          <a:cs typeface="ＭＳ Ｐゴシック" charset="0"/>
        </a:defRPr>
      </a:lvl4pPr>
      <a:lvl5pPr algn="ctr" rtl="0" eaLnBrk="0" fontAlgn="base" hangingPunct="0">
        <a:spcBef>
          <a:spcPct val="0"/>
        </a:spcBef>
        <a:spcAft>
          <a:spcPct val="0"/>
        </a:spcAft>
        <a:defRPr sz="4400" b="1">
          <a:solidFill>
            <a:schemeClr val="bg1"/>
          </a:solidFill>
          <a:latin typeface="Tahoma" charset="0"/>
          <a:ea typeface="ＭＳ Ｐゴシック" charset="0"/>
          <a:cs typeface="ＭＳ Ｐゴシック" charset="0"/>
        </a:defRPr>
      </a:lvl5pPr>
      <a:lvl6pPr marL="457200" algn="ctr" rtl="0" fontAlgn="base">
        <a:spcBef>
          <a:spcPct val="0"/>
        </a:spcBef>
        <a:spcAft>
          <a:spcPct val="0"/>
        </a:spcAft>
        <a:defRPr sz="4400" b="1">
          <a:solidFill>
            <a:schemeClr val="bg1"/>
          </a:solidFill>
          <a:latin typeface="Tahoma" charset="0"/>
          <a:ea typeface="ＭＳ Ｐゴシック" charset="0"/>
        </a:defRPr>
      </a:lvl6pPr>
      <a:lvl7pPr marL="914400" algn="ctr" rtl="0" fontAlgn="base">
        <a:spcBef>
          <a:spcPct val="0"/>
        </a:spcBef>
        <a:spcAft>
          <a:spcPct val="0"/>
        </a:spcAft>
        <a:defRPr sz="4400" b="1">
          <a:solidFill>
            <a:schemeClr val="bg1"/>
          </a:solidFill>
          <a:latin typeface="Tahoma" charset="0"/>
          <a:ea typeface="ＭＳ Ｐゴシック" charset="0"/>
        </a:defRPr>
      </a:lvl7pPr>
      <a:lvl8pPr marL="1371600" algn="ctr" rtl="0" fontAlgn="base">
        <a:spcBef>
          <a:spcPct val="0"/>
        </a:spcBef>
        <a:spcAft>
          <a:spcPct val="0"/>
        </a:spcAft>
        <a:defRPr sz="4400" b="1">
          <a:solidFill>
            <a:schemeClr val="bg1"/>
          </a:solidFill>
          <a:latin typeface="Tahoma" charset="0"/>
          <a:ea typeface="ＭＳ Ｐゴシック" charset="0"/>
        </a:defRPr>
      </a:lvl8pPr>
      <a:lvl9pPr marL="1828800" algn="ctr" rtl="0" fontAlgn="base">
        <a:spcBef>
          <a:spcPct val="0"/>
        </a:spcBef>
        <a:spcAft>
          <a:spcPct val="0"/>
        </a:spcAft>
        <a:defRPr sz="4400" b="1">
          <a:solidFill>
            <a:schemeClr val="bg1"/>
          </a:solidFill>
          <a:latin typeface="Tahoma" charset="0"/>
          <a:ea typeface="ＭＳ Ｐゴシック" charset="0"/>
        </a:defRPr>
      </a:lvl9pPr>
    </p:titleStyle>
    <p:bodyStyle>
      <a:lvl1pPr marL="231775" indent="-231775" algn="l" rtl="0" eaLnBrk="0" fontAlgn="base" hangingPunct="0">
        <a:spcBef>
          <a:spcPct val="20000"/>
        </a:spcBef>
        <a:spcAft>
          <a:spcPct val="0"/>
        </a:spcAft>
        <a:buChar char="•"/>
        <a:defRPr sz="2400">
          <a:solidFill>
            <a:schemeClr val="tx1"/>
          </a:solidFill>
          <a:latin typeface="+mn-lt"/>
          <a:ea typeface="+mn-ea"/>
          <a:cs typeface="ＭＳ Ｐゴシック" charset="0"/>
        </a:defRPr>
      </a:lvl1pPr>
      <a:lvl2pPr marL="625475" indent="-279400" algn="l" rtl="0" eaLnBrk="0" fontAlgn="base" hangingPunct="0">
        <a:spcBef>
          <a:spcPct val="20000"/>
        </a:spcBef>
        <a:spcAft>
          <a:spcPct val="0"/>
        </a:spcAft>
        <a:buChar char="–"/>
        <a:defRPr sz="2200">
          <a:solidFill>
            <a:schemeClr val="tx1"/>
          </a:solidFill>
          <a:latin typeface="+mn-lt"/>
          <a:ea typeface="+mn-ea"/>
        </a:defRPr>
      </a:lvl2pPr>
      <a:lvl3pPr marL="914400" indent="-174625" algn="l" rtl="0" eaLnBrk="0" fontAlgn="base" hangingPunct="0">
        <a:spcBef>
          <a:spcPct val="20000"/>
        </a:spcBef>
        <a:spcAft>
          <a:spcPct val="0"/>
        </a:spcAft>
        <a:buChar char="•"/>
        <a:defRPr sz="2000">
          <a:solidFill>
            <a:schemeClr val="tx1"/>
          </a:solidFill>
          <a:latin typeface="+mn-lt"/>
          <a:ea typeface="+mn-ea"/>
        </a:defRPr>
      </a:lvl3pPr>
      <a:lvl4pPr marL="1203325" indent="-173038" algn="l" rtl="0" eaLnBrk="0" fontAlgn="base" hangingPunct="0">
        <a:spcBef>
          <a:spcPct val="20000"/>
        </a:spcBef>
        <a:spcAft>
          <a:spcPct val="0"/>
        </a:spcAft>
        <a:buChar char="–"/>
        <a:defRPr>
          <a:solidFill>
            <a:schemeClr val="tx1"/>
          </a:solidFill>
          <a:latin typeface="+mn-lt"/>
          <a:ea typeface="+mn-ea"/>
        </a:defRPr>
      </a:lvl4pPr>
      <a:lvl5pPr marL="1597025" indent="-220663" algn="l" rtl="0" eaLnBrk="0" fontAlgn="base" hangingPunct="0">
        <a:spcBef>
          <a:spcPct val="20000"/>
        </a:spcBef>
        <a:spcAft>
          <a:spcPct val="0"/>
        </a:spcAft>
        <a:buChar char="»"/>
        <a:defRPr>
          <a:solidFill>
            <a:schemeClr val="tx1"/>
          </a:solidFill>
          <a:latin typeface="+mn-lt"/>
          <a:ea typeface="+mn-ea"/>
        </a:defRPr>
      </a:lvl5pPr>
      <a:lvl6pPr marL="2054225" indent="-220663" algn="l" rtl="0" fontAlgn="base">
        <a:spcBef>
          <a:spcPct val="20000"/>
        </a:spcBef>
        <a:spcAft>
          <a:spcPct val="0"/>
        </a:spcAft>
        <a:buChar char="»"/>
        <a:defRPr>
          <a:solidFill>
            <a:schemeClr val="tx1"/>
          </a:solidFill>
          <a:latin typeface="+mn-lt"/>
          <a:ea typeface="+mn-ea"/>
        </a:defRPr>
      </a:lvl6pPr>
      <a:lvl7pPr marL="2511425" indent="-220663" algn="l" rtl="0" fontAlgn="base">
        <a:spcBef>
          <a:spcPct val="20000"/>
        </a:spcBef>
        <a:spcAft>
          <a:spcPct val="0"/>
        </a:spcAft>
        <a:buChar char="»"/>
        <a:defRPr>
          <a:solidFill>
            <a:schemeClr val="tx1"/>
          </a:solidFill>
          <a:latin typeface="+mn-lt"/>
          <a:ea typeface="+mn-ea"/>
        </a:defRPr>
      </a:lvl7pPr>
      <a:lvl8pPr marL="2968625" indent="-220663" algn="l" rtl="0" fontAlgn="base">
        <a:spcBef>
          <a:spcPct val="20000"/>
        </a:spcBef>
        <a:spcAft>
          <a:spcPct val="0"/>
        </a:spcAft>
        <a:buChar char="»"/>
        <a:defRPr>
          <a:solidFill>
            <a:schemeClr val="tx1"/>
          </a:solidFill>
          <a:latin typeface="+mn-lt"/>
          <a:ea typeface="+mn-ea"/>
        </a:defRPr>
      </a:lvl8pPr>
      <a:lvl9pPr marL="3425825" indent="-220663" algn="l" rtl="0" fontAlgn="base">
        <a:spcBef>
          <a:spcPct val="20000"/>
        </a:spcBef>
        <a:spcAft>
          <a:spcPct val="0"/>
        </a:spcAft>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defRPr/>
            </a:pPr>
            <a:r>
              <a:rPr lang="en-US" dirty="0">
                <a:cs typeface="+mj-cs"/>
              </a:rPr>
              <a:t>Lecture 19: Recursion</a:t>
            </a:r>
          </a:p>
        </p:txBody>
      </p:sp>
      <p:sp>
        <p:nvSpPr>
          <p:cNvPr id="3075" name="Rectangle 3"/>
          <p:cNvSpPr>
            <a:spLocks noGrp="1" noChangeArrowheads="1"/>
          </p:cNvSpPr>
          <p:nvPr>
            <p:ph type="subTitle" idx="1"/>
          </p:nvPr>
        </p:nvSpPr>
        <p:spPr/>
        <p:txBody>
          <a:bodyPr/>
          <a:lstStyle/>
          <a:p>
            <a:pPr eaLnBrk="1" hangingPunct="1">
              <a:defRPr/>
            </a:pPr>
            <a:endParaRPr lang="en-US" dirty="0">
              <a:cs typeface="+mn-cs"/>
            </a:endParaRPr>
          </a:p>
          <a:p>
            <a:pPr eaLnBrk="1" hangingPunct="1">
              <a:defRPr/>
            </a:pPr>
            <a:r>
              <a:rPr lang="en-US" sz="2000" dirty="0"/>
              <a:t>Building Java Programs: A Back to Basics Approach </a:t>
            </a:r>
          </a:p>
          <a:p>
            <a:pPr eaLnBrk="1" hangingPunct="1">
              <a:defRPr/>
            </a:pPr>
            <a:r>
              <a:rPr lang="en-US" sz="2000" dirty="0"/>
              <a:t>by Stuart </a:t>
            </a:r>
            <a:r>
              <a:rPr lang="en-US" sz="2000" dirty="0" err="1"/>
              <a:t>Reges</a:t>
            </a:r>
            <a:r>
              <a:rPr lang="en-US" sz="2000" dirty="0"/>
              <a:t> and Marty </a:t>
            </a:r>
            <a:r>
              <a:rPr lang="en-US" sz="2000" dirty="0" err="1"/>
              <a:t>Stepp</a:t>
            </a:r>
            <a:endParaRPr lang="en-US" sz="2000" dirty="0"/>
          </a:p>
          <a:p>
            <a:pPr eaLnBrk="1" hangingPunct="1">
              <a:defRPr/>
            </a:pPr>
            <a:r>
              <a:rPr lang="en-US" sz="1600" dirty="0"/>
              <a:t>Copyright (c) Pearson 2013.</a:t>
            </a:r>
            <a:br>
              <a:rPr lang="en-US" sz="1600" dirty="0"/>
            </a:br>
            <a:r>
              <a:rPr lang="en-US" sz="1600"/>
              <a:t>All rights reserved.</a:t>
            </a:r>
          </a:p>
          <a:p>
            <a:pPr eaLnBrk="1" hangingPunct="1">
              <a:defRPr/>
            </a:pPr>
            <a:endParaRPr lang="en-US" sz="2200" dirty="0">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title"/>
          </p:nvPr>
        </p:nvSpPr>
        <p:spPr/>
        <p:txBody>
          <a:bodyPr/>
          <a:lstStyle/>
          <a:p>
            <a:pPr eaLnBrk="1" hangingPunct="1">
              <a:defRPr/>
            </a:pPr>
            <a:r>
              <a:rPr lang="en-US">
                <a:cs typeface="+mj-cs"/>
              </a:rPr>
              <a:t>Recursive tracing</a:t>
            </a:r>
          </a:p>
        </p:txBody>
      </p:sp>
      <p:sp>
        <p:nvSpPr>
          <p:cNvPr id="367619" name="Rectangle 3"/>
          <p:cNvSpPr>
            <a:spLocks noGrp="1" noChangeArrowheads="1"/>
          </p:cNvSpPr>
          <p:nvPr>
            <p:ph type="body" idx="1"/>
          </p:nvPr>
        </p:nvSpPr>
        <p:spPr/>
        <p:txBody>
          <a:bodyPr/>
          <a:lstStyle/>
          <a:p>
            <a:pPr eaLnBrk="1" hangingPunct="1">
              <a:defRPr/>
            </a:pPr>
            <a:r>
              <a:rPr lang="en-US" dirty="0">
                <a:cs typeface="+mn-cs"/>
              </a:rPr>
              <a:t>Consider the following recursive method:</a:t>
            </a:r>
          </a:p>
          <a:p>
            <a:pPr lvl="1" eaLnBrk="1" hangingPunct="1">
              <a:lnSpc>
                <a:spcPct val="80000"/>
              </a:lnSpc>
              <a:buFontTx/>
              <a:buNone/>
              <a:defRPr/>
            </a:pPr>
            <a:endParaRPr lang="en-US" sz="800" dirty="0">
              <a:latin typeface="Courier New" charset="0"/>
            </a:endParaRPr>
          </a:p>
          <a:p>
            <a:pPr lvl="1" eaLnBrk="1" hangingPunct="1">
              <a:lnSpc>
                <a:spcPct val="80000"/>
              </a:lnSpc>
              <a:buFontTx/>
              <a:buNone/>
              <a:defRPr/>
            </a:pPr>
            <a:r>
              <a:rPr lang="en-US" dirty="0">
                <a:latin typeface="Courier New" charset="0"/>
              </a:rPr>
              <a:t>public static </a:t>
            </a:r>
            <a:r>
              <a:rPr lang="en-US" dirty="0" err="1">
                <a:latin typeface="Courier New" charset="0"/>
              </a:rPr>
              <a:t>int</a:t>
            </a:r>
            <a:r>
              <a:rPr lang="en-US" dirty="0">
                <a:latin typeface="Courier New" charset="0"/>
              </a:rPr>
              <a:t> mystery(</a:t>
            </a:r>
            <a:r>
              <a:rPr lang="en-US" dirty="0" err="1">
                <a:latin typeface="Courier New" charset="0"/>
              </a:rPr>
              <a:t>int</a:t>
            </a:r>
            <a:r>
              <a:rPr lang="en-US" dirty="0">
                <a:latin typeface="Courier New" charset="0"/>
              </a:rPr>
              <a:t> n) {</a:t>
            </a:r>
          </a:p>
          <a:p>
            <a:pPr lvl="1" eaLnBrk="1" hangingPunct="1">
              <a:lnSpc>
                <a:spcPct val="80000"/>
              </a:lnSpc>
              <a:buFontTx/>
              <a:buNone/>
              <a:defRPr/>
            </a:pPr>
            <a:r>
              <a:rPr lang="en-US" dirty="0">
                <a:latin typeface="Courier New" charset="0"/>
              </a:rPr>
              <a:t>    if (n &lt; 10) {</a:t>
            </a:r>
          </a:p>
          <a:p>
            <a:pPr lvl="1" eaLnBrk="1" hangingPunct="1">
              <a:lnSpc>
                <a:spcPct val="80000"/>
              </a:lnSpc>
              <a:buFontTx/>
              <a:buNone/>
              <a:defRPr/>
            </a:pPr>
            <a:r>
              <a:rPr lang="en-US" dirty="0">
                <a:latin typeface="Courier New" charset="0"/>
              </a:rPr>
              <a:t>        return n;</a:t>
            </a:r>
          </a:p>
          <a:p>
            <a:pPr lvl="1" eaLnBrk="1" hangingPunct="1">
              <a:lnSpc>
                <a:spcPct val="80000"/>
              </a:lnSpc>
              <a:buFontTx/>
              <a:buNone/>
              <a:defRPr/>
            </a:pPr>
            <a:r>
              <a:rPr lang="en-US" dirty="0">
                <a:latin typeface="Courier New" charset="0"/>
              </a:rPr>
              <a:t>    } else {</a:t>
            </a:r>
          </a:p>
          <a:p>
            <a:pPr lvl="1" eaLnBrk="1" hangingPunct="1">
              <a:lnSpc>
                <a:spcPct val="80000"/>
              </a:lnSpc>
              <a:buFontTx/>
              <a:buNone/>
              <a:defRPr/>
            </a:pPr>
            <a:r>
              <a:rPr lang="en-US" dirty="0">
                <a:latin typeface="Courier New" charset="0"/>
              </a:rPr>
              <a:t>        </a:t>
            </a:r>
            <a:r>
              <a:rPr lang="en-US" dirty="0" err="1">
                <a:latin typeface="Courier New" charset="0"/>
              </a:rPr>
              <a:t>int</a:t>
            </a:r>
            <a:r>
              <a:rPr lang="en-US" dirty="0">
                <a:latin typeface="Courier New" charset="0"/>
              </a:rPr>
              <a:t> a = n / 10;</a:t>
            </a:r>
          </a:p>
          <a:p>
            <a:pPr lvl="1" eaLnBrk="1" hangingPunct="1">
              <a:lnSpc>
                <a:spcPct val="80000"/>
              </a:lnSpc>
              <a:buFontTx/>
              <a:buNone/>
              <a:defRPr/>
            </a:pPr>
            <a:r>
              <a:rPr lang="en-US" dirty="0">
                <a:latin typeface="Courier New" charset="0"/>
              </a:rPr>
              <a:t>        </a:t>
            </a:r>
            <a:r>
              <a:rPr lang="en-US" dirty="0" err="1">
                <a:latin typeface="Courier New" charset="0"/>
              </a:rPr>
              <a:t>int</a:t>
            </a:r>
            <a:r>
              <a:rPr lang="en-US" dirty="0">
                <a:latin typeface="Courier New" charset="0"/>
              </a:rPr>
              <a:t> b = n % 10;</a:t>
            </a:r>
          </a:p>
          <a:p>
            <a:pPr lvl="1" eaLnBrk="1" hangingPunct="1">
              <a:lnSpc>
                <a:spcPct val="80000"/>
              </a:lnSpc>
              <a:buFontTx/>
              <a:buNone/>
              <a:defRPr/>
            </a:pPr>
            <a:r>
              <a:rPr lang="en-US" dirty="0">
                <a:latin typeface="Courier New" charset="0"/>
              </a:rPr>
              <a:t>        return </a:t>
            </a:r>
            <a:r>
              <a:rPr lang="en-US" b="1" dirty="0">
                <a:latin typeface="Courier New" charset="0"/>
              </a:rPr>
              <a:t>mystery(a + b)</a:t>
            </a:r>
            <a:r>
              <a:rPr lang="en-US" dirty="0">
                <a:latin typeface="Courier New" charset="0"/>
              </a:rPr>
              <a:t>;</a:t>
            </a:r>
          </a:p>
          <a:p>
            <a:pPr lvl="1" eaLnBrk="1" hangingPunct="1">
              <a:lnSpc>
                <a:spcPct val="80000"/>
              </a:lnSpc>
              <a:buFontTx/>
              <a:buNone/>
              <a:defRPr/>
            </a:pPr>
            <a:r>
              <a:rPr lang="en-US" dirty="0">
                <a:latin typeface="Courier New" charset="0"/>
              </a:rPr>
              <a:t>    }</a:t>
            </a:r>
          </a:p>
          <a:p>
            <a:pPr lvl="1" eaLnBrk="1" hangingPunct="1">
              <a:lnSpc>
                <a:spcPct val="80000"/>
              </a:lnSpc>
              <a:buFontTx/>
              <a:buNone/>
              <a:defRPr/>
            </a:pPr>
            <a:r>
              <a:rPr lang="en-US" dirty="0">
                <a:latin typeface="Courier New" charset="0"/>
              </a:rPr>
              <a:t>}</a:t>
            </a:r>
          </a:p>
          <a:p>
            <a:pPr lvl="1" eaLnBrk="1" hangingPunct="1">
              <a:lnSpc>
                <a:spcPct val="80000"/>
              </a:lnSpc>
              <a:buFontTx/>
              <a:buNone/>
              <a:defRPr/>
            </a:pPr>
            <a:endParaRPr lang="en-US" dirty="0">
              <a:latin typeface="Courier New" charset="0"/>
            </a:endParaRPr>
          </a:p>
          <a:p>
            <a:pPr lvl="1" eaLnBrk="1" hangingPunct="1">
              <a:defRPr/>
            </a:pPr>
            <a:r>
              <a:rPr lang="en-US" dirty="0"/>
              <a:t>What is the result of the following call?</a:t>
            </a:r>
          </a:p>
          <a:p>
            <a:pPr lvl="2" eaLnBrk="1" hangingPunct="1">
              <a:buFontTx/>
              <a:buNone/>
              <a:defRPr/>
            </a:pPr>
            <a:r>
              <a:rPr lang="en-US" sz="2200" dirty="0">
                <a:latin typeface="Courier New" charset="0"/>
              </a:rPr>
              <a:t>mystery(648)</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title"/>
          </p:nvPr>
        </p:nvSpPr>
        <p:spPr/>
        <p:txBody>
          <a:bodyPr/>
          <a:lstStyle/>
          <a:p>
            <a:pPr eaLnBrk="1" hangingPunct="1">
              <a:defRPr/>
            </a:pPr>
            <a:r>
              <a:rPr lang="en-US">
                <a:cs typeface="+mj-cs"/>
              </a:rPr>
              <a:t>A recursive trace</a:t>
            </a:r>
          </a:p>
        </p:txBody>
      </p:sp>
      <p:sp>
        <p:nvSpPr>
          <p:cNvPr id="369667" name="Rectangle 3"/>
          <p:cNvSpPr>
            <a:spLocks noGrp="1" noChangeArrowheads="1"/>
          </p:cNvSpPr>
          <p:nvPr>
            <p:ph type="body" idx="1"/>
          </p:nvPr>
        </p:nvSpPr>
        <p:spPr/>
        <p:txBody>
          <a:bodyPr/>
          <a:lstStyle/>
          <a:p>
            <a:pPr eaLnBrk="1" hangingPunct="1">
              <a:buFontTx/>
              <a:buNone/>
              <a:defRPr/>
            </a:pPr>
            <a:r>
              <a:rPr lang="en-US" u="sng">
                <a:latin typeface="Courier New" charset="0"/>
                <a:cs typeface="+mn-cs"/>
              </a:rPr>
              <a:t>mystery(648):</a:t>
            </a:r>
          </a:p>
          <a:p>
            <a:pPr lvl="1" eaLnBrk="1" hangingPunct="1">
              <a:buFont typeface="Wingdings" charset="0"/>
              <a:buChar char="§"/>
              <a:defRPr/>
            </a:pPr>
            <a:r>
              <a:rPr lang="en-US">
                <a:latin typeface="Courier New" charset="0"/>
              </a:rPr>
              <a:t>int a = 648 / 10;        </a:t>
            </a:r>
            <a:r>
              <a:rPr lang="en-US" b="1">
                <a:solidFill>
                  <a:srgbClr val="008000"/>
                </a:solidFill>
                <a:latin typeface="Courier New" charset="0"/>
              </a:rPr>
              <a:t>// 64</a:t>
            </a:r>
          </a:p>
          <a:p>
            <a:pPr lvl="1" eaLnBrk="1" hangingPunct="1">
              <a:buFont typeface="Wingdings" charset="0"/>
              <a:buChar char="§"/>
              <a:defRPr/>
            </a:pPr>
            <a:r>
              <a:rPr lang="en-US">
                <a:latin typeface="Courier New" charset="0"/>
              </a:rPr>
              <a:t>int b = 648 % 10;        </a:t>
            </a:r>
            <a:r>
              <a:rPr lang="en-US" b="1">
                <a:solidFill>
                  <a:srgbClr val="008000"/>
                </a:solidFill>
                <a:latin typeface="Courier New" charset="0"/>
              </a:rPr>
              <a:t>//  8</a:t>
            </a:r>
          </a:p>
          <a:p>
            <a:pPr lvl="1" eaLnBrk="1" hangingPunct="1">
              <a:buFont typeface="Wingdings" charset="0"/>
              <a:buChar char="§"/>
              <a:defRPr/>
            </a:pPr>
            <a:r>
              <a:rPr lang="en-US">
                <a:latin typeface="Courier New" charset="0"/>
              </a:rPr>
              <a:t>return mystery(a + b);   </a:t>
            </a:r>
            <a:r>
              <a:rPr lang="en-US" b="1">
                <a:solidFill>
                  <a:srgbClr val="008000"/>
                </a:solidFill>
                <a:latin typeface="Courier New" charset="0"/>
              </a:rPr>
              <a:t>// mystery(72)</a:t>
            </a:r>
          </a:p>
          <a:p>
            <a:pPr lvl="2" eaLnBrk="1" hangingPunct="1">
              <a:buFont typeface="Wingdings" charset="0"/>
              <a:buNone/>
              <a:defRPr/>
            </a:pPr>
            <a:endParaRPr lang="en-US" sz="800" b="1" u="sng">
              <a:solidFill>
                <a:srgbClr val="008000"/>
              </a:solidFill>
              <a:latin typeface="Courier New" charset="0"/>
            </a:endParaRPr>
          </a:p>
          <a:p>
            <a:pPr lvl="2" eaLnBrk="1" hangingPunct="1">
              <a:buFont typeface="Wingdings" charset="0"/>
              <a:buNone/>
              <a:defRPr/>
            </a:pPr>
            <a:r>
              <a:rPr lang="en-US" u="sng">
                <a:latin typeface="Courier New" charset="0"/>
              </a:rPr>
              <a:t>mystery(72):</a:t>
            </a:r>
          </a:p>
          <a:p>
            <a:pPr lvl="2" eaLnBrk="1" hangingPunct="1">
              <a:buFont typeface="Wingdings" charset="0"/>
              <a:buChar char="§"/>
              <a:defRPr/>
            </a:pPr>
            <a:r>
              <a:rPr lang="en-US">
                <a:latin typeface="Courier New" charset="0"/>
              </a:rPr>
              <a:t>int a = 72 / 10;          </a:t>
            </a:r>
            <a:r>
              <a:rPr lang="en-US" b="1">
                <a:solidFill>
                  <a:srgbClr val="008000"/>
                </a:solidFill>
                <a:latin typeface="Courier New" charset="0"/>
              </a:rPr>
              <a:t>// 7</a:t>
            </a:r>
          </a:p>
          <a:p>
            <a:pPr lvl="2" eaLnBrk="1" hangingPunct="1">
              <a:buFont typeface="Wingdings" charset="0"/>
              <a:buChar char="§"/>
              <a:defRPr/>
            </a:pPr>
            <a:r>
              <a:rPr lang="en-US">
                <a:latin typeface="Courier New" charset="0"/>
              </a:rPr>
              <a:t>int b = 72 % 10;          </a:t>
            </a:r>
            <a:r>
              <a:rPr lang="en-US" b="1">
                <a:solidFill>
                  <a:srgbClr val="008000"/>
                </a:solidFill>
                <a:latin typeface="Courier New" charset="0"/>
              </a:rPr>
              <a:t>// 2</a:t>
            </a:r>
          </a:p>
          <a:p>
            <a:pPr lvl="2" eaLnBrk="1" hangingPunct="1">
              <a:buFont typeface="Wingdings" charset="0"/>
              <a:buChar char="§"/>
              <a:defRPr/>
            </a:pPr>
            <a:r>
              <a:rPr lang="en-US">
                <a:latin typeface="Courier New" charset="0"/>
              </a:rPr>
              <a:t>return mystery(a + b);    </a:t>
            </a:r>
            <a:r>
              <a:rPr lang="en-US" b="1">
                <a:solidFill>
                  <a:srgbClr val="008000"/>
                </a:solidFill>
                <a:latin typeface="Courier New" charset="0"/>
              </a:rPr>
              <a:t>// mystery(9)</a:t>
            </a:r>
          </a:p>
          <a:p>
            <a:pPr lvl="2" eaLnBrk="1" hangingPunct="1">
              <a:buFont typeface="Wingdings" charset="0"/>
              <a:buChar char="§"/>
              <a:defRPr/>
            </a:pPr>
            <a:endParaRPr lang="en-US" b="1">
              <a:solidFill>
                <a:srgbClr val="008000"/>
              </a:solidFill>
              <a:latin typeface="Courier New" charset="0"/>
            </a:endParaRPr>
          </a:p>
          <a:p>
            <a:pPr lvl="3" eaLnBrk="1" hangingPunct="1">
              <a:buFont typeface="Wingdings" charset="0"/>
              <a:buNone/>
              <a:defRPr/>
            </a:pPr>
            <a:r>
              <a:rPr lang="en-US" u="sng">
                <a:latin typeface="Courier New" charset="0"/>
              </a:rPr>
              <a:t>mystery(9):</a:t>
            </a:r>
          </a:p>
          <a:p>
            <a:pPr lvl="3" eaLnBrk="1" hangingPunct="1">
              <a:buFont typeface="Wingdings" charset="0"/>
              <a:buChar char="§"/>
              <a:defRPr/>
            </a:pPr>
            <a:r>
              <a:rPr lang="en-US">
                <a:latin typeface="Courier New" charset="0"/>
              </a:rPr>
              <a:t>return 9;</a:t>
            </a:r>
          </a:p>
        </p:txBody>
      </p:sp>
      <p:sp>
        <p:nvSpPr>
          <p:cNvPr id="369672" name="Rectangle 8"/>
          <p:cNvSpPr>
            <a:spLocks noChangeArrowheads="1"/>
          </p:cNvSpPr>
          <p:nvPr/>
        </p:nvSpPr>
        <p:spPr bwMode="auto">
          <a:xfrm>
            <a:off x="87313" y="1289050"/>
            <a:ext cx="7456487" cy="457835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9673" name="Rectangle 9"/>
          <p:cNvSpPr>
            <a:spLocks noChangeArrowheads="1"/>
          </p:cNvSpPr>
          <p:nvPr/>
        </p:nvSpPr>
        <p:spPr bwMode="auto">
          <a:xfrm>
            <a:off x="838200" y="3124200"/>
            <a:ext cx="6629400" cy="2667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69674" name="Rectangle 10"/>
          <p:cNvSpPr>
            <a:spLocks noChangeArrowheads="1"/>
          </p:cNvSpPr>
          <p:nvPr/>
        </p:nvSpPr>
        <p:spPr bwMode="auto">
          <a:xfrm>
            <a:off x="1143000" y="4876800"/>
            <a:ext cx="2133600" cy="76200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9672"/>
                                        </p:tgtEl>
                                        <p:attrNameLst>
                                          <p:attrName>style.visibility</p:attrName>
                                        </p:attrNameLst>
                                      </p:cBhvr>
                                      <p:to>
                                        <p:strVal val="visible"/>
                                      </p:to>
                                    </p:set>
                                    <p:animEffect transition="in" filter="fade">
                                      <p:cBhvr>
                                        <p:cTn id="7" dur="500"/>
                                        <p:tgtEl>
                                          <p:spTgt spid="369672"/>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369667">
                                            <p:txEl>
                                              <p:pRg st="1" end="1"/>
                                            </p:txEl>
                                          </p:spTgt>
                                        </p:tgtEl>
                                        <p:attrNameLst>
                                          <p:attrName>style.visibility</p:attrName>
                                        </p:attrNameLst>
                                      </p:cBhvr>
                                      <p:to>
                                        <p:strVal val="visible"/>
                                      </p:to>
                                    </p:set>
                                    <p:animEffect transition="in" filter="fade">
                                      <p:cBhvr>
                                        <p:cTn id="11" dur="500"/>
                                        <p:tgtEl>
                                          <p:spTgt spid="369667">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69667">
                                            <p:txEl>
                                              <p:pRg st="2" end="2"/>
                                            </p:txEl>
                                          </p:spTgt>
                                        </p:tgtEl>
                                        <p:attrNameLst>
                                          <p:attrName>style.visibility</p:attrName>
                                        </p:attrNameLst>
                                      </p:cBhvr>
                                      <p:to>
                                        <p:strVal val="visible"/>
                                      </p:to>
                                    </p:set>
                                    <p:animEffect transition="in" filter="fade">
                                      <p:cBhvr>
                                        <p:cTn id="14" dur="500"/>
                                        <p:tgtEl>
                                          <p:spTgt spid="369667">
                                            <p:txEl>
                                              <p:pRg st="2" end="2"/>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ntr" presetSubtype="0" fill="hold" nodeType="clickEffect">
                                  <p:stCondLst>
                                    <p:cond delay="0"/>
                                  </p:stCondLst>
                                  <p:childTnLst>
                                    <p:set>
                                      <p:cBhvr>
                                        <p:cTn id="18" dur="1" fill="hold">
                                          <p:stCondLst>
                                            <p:cond delay="0"/>
                                          </p:stCondLst>
                                        </p:cTn>
                                        <p:tgtEl>
                                          <p:spTgt spid="369667">
                                            <p:txEl>
                                              <p:pRg st="3" end="3"/>
                                            </p:txEl>
                                          </p:spTgt>
                                        </p:tgtEl>
                                        <p:attrNameLst>
                                          <p:attrName>style.visibility</p:attrName>
                                        </p:attrNameLst>
                                      </p:cBhvr>
                                      <p:to>
                                        <p:strVal val="visible"/>
                                      </p:to>
                                    </p:set>
                                    <p:animEffect transition="in" filter="fade">
                                      <p:cBhvr>
                                        <p:cTn id="19" dur="500"/>
                                        <p:tgtEl>
                                          <p:spTgt spid="369667">
                                            <p:txEl>
                                              <p:pRg st="3" end="3"/>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69673"/>
                                        </p:tgtEl>
                                        <p:attrNameLst>
                                          <p:attrName>style.visibility</p:attrName>
                                        </p:attrNameLst>
                                      </p:cBhvr>
                                      <p:to>
                                        <p:strVal val="visible"/>
                                      </p:to>
                                    </p:set>
                                    <p:animEffect transition="in" filter="fade">
                                      <p:cBhvr>
                                        <p:cTn id="24" dur="500"/>
                                        <p:tgtEl>
                                          <p:spTgt spid="369673"/>
                                        </p:tgtEl>
                                      </p:cBhvr>
                                    </p:animEffect>
                                  </p:childTnLst>
                                </p:cTn>
                              </p:par>
                            </p:childTnLst>
                          </p:cTn>
                        </p:par>
                        <p:par>
                          <p:cTn id="25" fill="hold" nodeType="afterGroup">
                            <p:stCondLst>
                              <p:cond delay="500"/>
                            </p:stCondLst>
                            <p:childTnLst>
                              <p:par>
                                <p:cTn id="26" presetID="10" presetClass="entr" presetSubtype="0" fill="hold" nodeType="afterEffect">
                                  <p:stCondLst>
                                    <p:cond delay="0"/>
                                  </p:stCondLst>
                                  <p:childTnLst>
                                    <p:set>
                                      <p:cBhvr>
                                        <p:cTn id="27" dur="1" fill="hold">
                                          <p:stCondLst>
                                            <p:cond delay="0"/>
                                          </p:stCondLst>
                                        </p:cTn>
                                        <p:tgtEl>
                                          <p:spTgt spid="369667">
                                            <p:txEl>
                                              <p:pRg st="5" end="5"/>
                                            </p:txEl>
                                          </p:spTgt>
                                        </p:tgtEl>
                                        <p:attrNameLst>
                                          <p:attrName>style.visibility</p:attrName>
                                        </p:attrNameLst>
                                      </p:cBhvr>
                                      <p:to>
                                        <p:strVal val="visible"/>
                                      </p:to>
                                    </p:set>
                                    <p:animEffect transition="in" filter="fade">
                                      <p:cBhvr>
                                        <p:cTn id="28" dur="500"/>
                                        <p:tgtEl>
                                          <p:spTgt spid="369667">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nodeType="clickEffect">
                                  <p:stCondLst>
                                    <p:cond delay="0"/>
                                  </p:stCondLst>
                                  <p:childTnLst>
                                    <p:set>
                                      <p:cBhvr>
                                        <p:cTn id="32" dur="1" fill="hold">
                                          <p:stCondLst>
                                            <p:cond delay="0"/>
                                          </p:stCondLst>
                                        </p:cTn>
                                        <p:tgtEl>
                                          <p:spTgt spid="369667">
                                            <p:txEl>
                                              <p:pRg st="6" end="6"/>
                                            </p:txEl>
                                          </p:spTgt>
                                        </p:tgtEl>
                                        <p:attrNameLst>
                                          <p:attrName>style.visibility</p:attrName>
                                        </p:attrNameLst>
                                      </p:cBhvr>
                                      <p:to>
                                        <p:strVal val="visible"/>
                                      </p:to>
                                    </p:set>
                                    <p:animEffect transition="in" filter="fade">
                                      <p:cBhvr>
                                        <p:cTn id="33" dur="500"/>
                                        <p:tgtEl>
                                          <p:spTgt spid="369667">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69667">
                                            <p:txEl>
                                              <p:pRg st="7" end="7"/>
                                            </p:txEl>
                                          </p:spTgt>
                                        </p:tgtEl>
                                        <p:attrNameLst>
                                          <p:attrName>style.visibility</p:attrName>
                                        </p:attrNameLst>
                                      </p:cBhvr>
                                      <p:to>
                                        <p:strVal val="visible"/>
                                      </p:to>
                                    </p:set>
                                    <p:animEffect transition="in" filter="fade">
                                      <p:cBhvr>
                                        <p:cTn id="36" dur="500"/>
                                        <p:tgtEl>
                                          <p:spTgt spid="369667">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nodeType="clickEffect">
                                  <p:stCondLst>
                                    <p:cond delay="0"/>
                                  </p:stCondLst>
                                  <p:childTnLst>
                                    <p:set>
                                      <p:cBhvr>
                                        <p:cTn id="40" dur="1" fill="hold">
                                          <p:stCondLst>
                                            <p:cond delay="0"/>
                                          </p:stCondLst>
                                        </p:cTn>
                                        <p:tgtEl>
                                          <p:spTgt spid="369667">
                                            <p:txEl>
                                              <p:pRg st="8" end="8"/>
                                            </p:txEl>
                                          </p:spTgt>
                                        </p:tgtEl>
                                        <p:attrNameLst>
                                          <p:attrName>style.visibility</p:attrName>
                                        </p:attrNameLst>
                                      </p:cBhvr>
                                      <p:to>
                                        <p:strVal val="visible"/>
                                      </p:to>
                                    </p:set>
                                    <p:animEffect transition="in" filter="fade">
                                      <p:cBhvr>
                                        <p:cTn id="41" dur="500"/>
                                        <p:tgtEl>
                                          <p:spTgt spid="369667">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69674"/>
                                        </p:tgtEl>
                                        <p:attrNameLst>
                                          <p:attrName>style.visibility</p:attrName>
                                        </p:attrNameLst>
                                      </p:cBhvr>
                                      <p:to>
                                        <p:strVal val="visible"/>
                                      </p:to>
                                    </p:set>
                                    <p:animEffect transition="in" filter="fade">
                                      <p:cBhvr>
                                        <p:cTn id="46" dur="500"/>
                                        <p:tgtEl>
                                          <p:spTgt spid="369674"/>
                                        </p:tgtEl>
                                      </p:cBhvr>
                                    </p:animEffect>
                                  </p:childTnLst>
                                </p:cTn>
                              </p:par>
                            </p:childTnLst>
                          </p:cTn>
                        </p:par>
                        <p:par>
                          <p:cTn id="47" fill="hold" nodeType="afterGroup">
                            <p:stCondLst>
                              <p:cond delay="500"/>
                            </p:stCondLst>
                            <p:childTnLst>
                              <p:par>
                                <p:cTn id="48" presetID="10" presetClass="entr" presetSubtype="0" fill="hold" nodeType="afterEffect">
                                  <p:stCondLst>
                                    <p:cond delay="0"/>
                                  </p:stCondLst>
                                  <p:childTnLst>
                                    <p:set>
                                      <p:cBhvr>
                                        <p:cTn id="49" dur="1" fill="hold">
                                          <p:stCondLst>
                                            <p:cond delay="0"/>
                                          </p:stCondLst>
                                        </p:cTn>
                                        <p:tgtEl>
                                          <p:spTgt spid="369667">
                                            <p:txEl>
                                              <p:pRg st="10" end="10"/>
                                            </p:txEl>
                                          </p:spTgt>
                                        </p:tgtEl>
                                        <p:attrNameLst>
                                          <p:attrName>style.visibility</p:attrName>
                                        </p:attrNameLst>
                                      </p:cBhvr>
                                      <p:to>
                                        <p:strVal val="visible"/>
                                      </p:to>
                                    </p:set>
                                    <p:animEffect transition="in" filter="fade">
                                      <p:cBhvr>
                                        <p:cTn id="50" dur="500"/>
                                        <p:tgtEl>
                                          <p:spTgt spid="369667">
                                            <p:txEl>
                                              <p:pRg st="10" end="10"/>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0" presetClass="entr" presetSubtype="0" fill="hold" nodeType="clickEffect">
                                  <p:stCondLst>
                                    <p:cond delay="0"/>
                                  </p:stCondLst>
                                  <p:childTnLst>
                                    <p:set>
                                      <p:cBhvr>
                                        <p:cTn id="54" dur="1" fill="hold">
                                          <p:stCondLst>
                                            <p:cond delay="0"/>
                                          </p:stCondLst>
                                        </p:cTn>
                                        <p:tgtEl>
                                          <p:spTgt spid="369667">
                                            <p:txEl>
                                              <p:pRg st="11" end="11"/>
                                            </p:txEl>
                                          </p:spTgt>
                                        </p:tgtEl>
                                        <p:attrNameLst>
                                          <p:attrName>style.visibility</p:attrName>
                                        </p:attrNameLst>
                                      </p:cBhvr>
                                      <p:to>
                                        <p:strVal val="visible"/>
                                      </p:to>
                                    </p:set>
                                    <p:animEffect transition="in" filter="fade">
                                      <p:cBhvr>
                                        <p:cTn id="55" dur="500"/>
                                        <p:tgtEl>
                                          <p:spTgt spid="36966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72" grpId="0" animBg="1"/>
      <p:bldP spid="369673" grpId="0" animBg="1"/>
      <p:bldP spid="36967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Rectangle 2"/>
          <p:cNvSpPr>
            <a:spLocks noGrp="1" noChangeArrowheads="1"/>
          </p:cNvSpPr>
          <p:nvPr>
            <p:ph type="title"/>
          </p:nvPr>
        </p:nvSpPr>
        <p:spPr/>
        <p:txBody>
          <a:bodyPr/>
          <a:lstStyle/>
          <a:p>
            <a:pPr eaLnBrk="1" hangingPunct="1">
              <a:defRPr/>
            </a:pPr>
            <a:r>
              <a:rPr lang="en-US">
                <a:cs typeface="+mj-cs"/>
              </a:rPr>
              <a:t>Recursive tracing 2</a:t>
            </a:r>
          </a:p>
        </p:txBody>
      </p:sp>
      <p:sp>
        <p:nvSpPr>
          <p:cNvPr id="377859" name="Rectangle 3"/>
          <p:cNvSpPr>
            <a:spLocks noGrp="1" noChangeArrowheads="1"/>
          </p:cNvSpPr>
          <p:nvPr>
            <p:ph type="body" idx="1"/>
          </p:nvPr>
        </p:nvSpPr>
        <p:spPr/>
        <p:txBody>
          <a:bodyPr/>
          <a:lstStyle/>
          <a:p>
            <a:pPr eaLnBrk="1" hangingPunct="1">
              <a:defRPr/>
            </a:pPr>
            <a:r>
              <a:rPr lang="en-US">
                <a:cs typeface="+mn-cs"/>
              </a:rPr>
              <a:t>Consider the following recursive method:</a:t>
            </a:r>
          </a:p>
          <a:p>
            <a:pPr lvl="1" eaLnBrk="1" hangingPunct="1">
              <a:lnSpc>
                <a:spcPct val="80000"/>
              </a:lnSpc>
              <a:buFontTx/>
              <a:buNone/>
              <a:defRPr/>
            </a:pPr>
            <a:endParaRPr lang="en-US" sz="800">
              <a:latin typeface="Courier New" charset="0"/>
            </a:endParaRPr>
          </a:p>
          <a:p>
            <a:pPr lvl="1" eaLnBrk="1" hangingPunct="1">
              <a:lnSpc>
                <a:spcPct val="80000"/>
              </a:lnSpc>
              <a:buFontTx/>
              <a:buNone/>
              <a:defRPr/>
            </a:pPr>
            <a:r>
              <a:rPr lang="en-US">
                <a:latin typeface="Courier New" charset="0"/>
              </a:rPr>
              <a:t>public static int mystery(int n) {</a:t>
            </a:r>
          </a:p>
          <a:p>
            <a:pPr lvl="1" eaLnBrk="1" hangingPunct="1">
              <a:lnSpc>
                <a:spcPct val="80000"/>
              </a:lnSpc>
              <a:buFontTx/>
              <a:buNone/>
              <a:defRPr/>
            </a:pPr>
            <a:r>
              <a:rPr lang="en-US">
                <a:latin typeface="Courier New" charset="0"/>
              </a:rPr>
              <a:t>    if (n &lt; 10) {</a:t>
            </a:r>
          </a:p>
          <a:p>
            <a:pPr lvl="1" eaLnBrk="1" hangingPunct="1">
              <a:lnSpc>
                <a:spcPct val="80000"/>
              </a:lnSpc>
              <a:buFontTx/>
              <a:buNone/>
              <a:defRPr/>
            </a:pPr>
            <a:r>
              <a:rPr lang="en-US">
                <a:latin typeface="Courier New" charset="0"/>
              </a:rPr>
              <a:t>        return (10 * n) + n;</a:t>
            </a:r>
          </a:p>
          <a:p>
            <a:pPr lvl="1" eaLnBrk="1" hangingPunct="1">
              <a:lnSpc>
                <a:spcPct val="80000"/>
              </a:lnSpc>
              <a:buFontTx/>
              <a:buNone/>
              <a:defRPr/>
            </a:pPr>
            <a:r>
              <a:rPr lang="en-US">
                <a:latin typeface="Courier New" charset="0"/>
              </a:rPr>
              <a:t>    } else {</a:t>
            </a:r>
          </a:p>
          <a:p>
            <a:pPr lvl="1" eaLnBrk="1" hangingPunct="1">
              <a:lnSpc>
                <a:spcPct val="80000"/>
              </a:lnSpc>
              <a:buFontTx/>
              <a:buNone/>
              <a:defRPr/>
            </a:pPr>
            <a:r>
              <a:rPr lang="en-US">
                <a:latin typeface="Courier New" charset="0"/>
              </a:rPr>
              <a:t>        int a = </a:t>
            </a:r>
            <a:r>
              <a:rPr lang="en-US" b="1">
                <a:latin typeface="Courier New" charset="0"/>
              </a:rPr>
              <a:t>mystery(n / 10)</a:t>
            </a:r>
            <a:r>
              <a:rPr lang="en-US">
                <a:latin typeface="Courier New" charset="0"/>
              </a:rPr>
              <a:t>;</a:t>
            </a:r>
          </a:p>
          <a:p>
            <a:pPr lvl="1" eaLnBrk="1" hangingPunct="1">
              <a:lnSpc>
                <a:spcPct val="80000"/>
              </a:lnSpc>
              <a:buFontTx/>
              <a:buNone/>
              <a:defRPr/>
            </a:pPr>
            <a:r>
              <a:rPr lang="en-US">
                <a:latin typeface="Courier New" charset="0"/>
              </a:rPr>
              <a:t>        int b = </a:t>
            </a:r>
            <a:r>
              <a:rPr lang="en-US" b="1">
                <a:latin typeface="Courier New" charset="0"/>
              </a:rPr>
              <a:t>mystery(n % 10)</a:t>
            </a:r>
            <a:r>
              <a:rPr lang="en-US">
                <a:latin typeface="Courier New" charset="0"/>
              </a:rPr>
              <a:t>;</a:t>
            </a:r>
          </a:p>
          <a:p>
            <a:pPr lvl="1" eaLnBrk="1" hangingPunct="1">
              <a:lnSpc>
                <a:spcPct val="80000"/>
              </a:lnSpc>
              <a:buFontTx/>
              <a:buNone/>
              <a:defRPr/>
            </a:pPr>
            <a:r>
              <a:rPr lang="en-US">
                <a:latin typeface="Courier New" charset="0"/>
              </a:rPr>
              <a:t>        return (100 * a) + b;</a:t>
            </a:r>
          </a:p>
          <a:p>
            <a:pPr lvl="1" eaLnBrk="1" hangingPunct="1">
              <a:lnSpc>
                <a:spcPct val="80000"/>
              </a:lnSpc>
              <a:buFontTx/>
              <a:buNone/>
              <a:defRPr/>
            </a:pPr>
            <a:r>
              <a:rPr lang="en-US">
                <a:latin typeface="Courier New" charset="0"/>
              </a:rPr>
              <a:t>    }</a:t>
            </a:r>
          </a:p>
          <a:p>
            <a:pPr lvl="1" eaLnBrk="1" hangingPunct="1">
              <a:lnSpc>
                <a:spcPct val="80000"/>
              </a:lnSpc>
              <a:buFontTx/>
              <a:buNone/>
              <a:defRPr/>
            </a:pPr>
            <a:r>
              <a:rPr lang="en-US">
                <a:latin typeface="Courier New" charset="0"/>
              </a:rPr>
              <a:t>}</a:t>
            </a:r>
          </a:p>
          <a:p>
            <a:pPr lvl="1" eaLnBrk="1" hangingPunct="1">
              <a:lnSpc>
                <a:spcPct val="80000"/>
              </a:lnSpc>
              <a:buFontTx/>
              <a:buNone/>
              <a:defRPr/>
            </a:pPr>
            <a:endParaRPr lang="en-US">
              <a:latin typeface="Courier New" charset="0"/>
            </a:endParaRPr>
          </a:p>
          <a:p>
            <a:pPr lvl="1" eaLnBrk="1" hangingPunct="1">
              <a:defRPr/>
            </a:pPr>
            <a:r>
              <a:rPr lang="en-US"/>
              <a:t>What is the result of the following call?</a:t>
            </a:r>
          </a:p>
          <a:p>
            <a:pPr lvl="2" eaLnBrk="1" hangingPunct="1">
              <a:buFontTx/>
              <a:buNone/>
              <a:defRPr/>
            </a:pPr>
            <a:r>
              <a:rPr lang="en-US" sz="2200">
                <a:latin typeface="Courier New" charset="0"/>
              </a:rPr>
              <a:t>mystery(348)</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Rectangle 2"/>
          <p:cNvSpPr>
            <a:spLocks noGrp="1" noChangeArrowheads="1"/>
          </p:cNvSpPr>
          <p:nvPr>
            <p:ph type="title"/>
          </p:nvPr>
        </p:nvSpPr>
        <p:spPr/>
        <p:txBody>
          <a:bodyPr/>
          <a:lstStyle/>
          <a:p>
            <a:pPr eaLnBrk="1" hangingPunct="1">
              <a:defRPr/>
            </a:pPr>
            <a:r>
              <a:rPr lang="en-US">
                <a:cs typeface="+mj-cs"/>
              </a:rPr>
              <a:t>A recursive trace 2</a:t>
            </a:r>
          </a:p>
        </p:txBody>
      </p:sp>
      <p:sp>
        <p:nvSpPr>
          <p:cNvPr id="378883" name="Rectangle 3"/>
          <p:cNvSpPr>
            <a:spLocks noGrp="1" noChangeArrowheads="1"/>
          </p:cNvSpPr>
          <p:nvPr>
            <p:ph type="body" idx="1"/>
          </p:nvPr>
        </p:nvSpPr>
        <p:spPr/>
        <p:txBody>
          <a:bodyPr/>
          <a:lstStyle/>
          <a:p>
            <a:pPr eaLnBrk="1" hangingPunct="1">
              <a:buFontTx/>
              <a:buNone/>
              <a:defRPr/>
            </a:pPr>
            <a:r>
              <a:rPr lang="en-US" u="sng">
                <a:latin typeface="Courier New" charset="0"/>
                <a:cs typeface="+mn-cs"/>
              </a:rPr>
              <a:t>mystery(348)</a:t>
            </a:r>
          </a:p>
          <a:p>
            <a:pPr lvl="1" eaLnBrk="1" hangingPunct="1">
              <a:buFont typeface="Wingdings" charset="0"/>
              <a:buChar char="§"/>
              <a:defRPr/>
            </a:pPr>
            <a:r>
              <a:rPr lang="en-US">
                <a:latin typeface="Courier New" charset="0"/>
              </a:rPr>
              <a:t>int a = mystery(34);</a:t>
            </a:r>
          </a:p>
          <a:p>
            <a:pPr lvl="2" eaLnBrk="1" hangingPunct="1">
              <a:defRPr/>
            </a:pPr>
            <a:r>
              <a:rPr lang="en-US">
                <a:latin typeface="Courier New" charset="0"/>
              </a:rPr>
              <a:t>int a = mystery(3);</a:t>
            </a:r>
          </a:p>
          <a:p>
            <a:pPr lvl="3" eaLnBrk="1" hangingPunct="1">
              <a:buFontTx/>
              <a:buNone/>
              <a:defRPr/>
            </a:pPr>
            <a:r>
              <a:rPr lang="en-US">
                <a:latin typeface="Courier New" charset="0"/>
              </a:rPr>
              <a:t>return (10 * 3) + 3;   </a:t>
            </a:r>
            <a:r>
              <a:rPr lang="en-US" b="1">
                <a:solidFill>
                  <a:srgbClr val="008000"/>
                </a:solidFill>
                <a:latin typeface="Courier New" charset="0"/>
              </a:rPr>
              <a:t>// 33</a:t>
            </a:r>
          </a:p>
          <a:p>
            <a:pPr lvl="2" eaLnBrk="1" hangingPunct="1">
              <a:defRPr/>
            </a:pPr>
            <a:r>
              <a:rPr lang="en-US">
                <a:latin typeface="Courier New" charset="0"/>
              </a:rPr>
              <a:t>int b = mystery(4);</a:t>
            </a:r>
          </a:p>
          <a:p>
            <a:pPr lvl="3" eaLnBrk="1" hangingPunct="1">
              <a:buFontTx/>
              <a:buNone/>
              <a:defRPr/>
            </a:pPr>
            <a:r>
              <a:rPr lang="en-US">
                <a:latin typeface="Courier New" charset="0"/>
              </a:rPr>
              <a:t>return (10 * 4) + 4;   </a:t>
            </a:r>
            <a:r>
              <a:rPr lang="en-US" b="1">
                <a:solidFill>
                  <a:srgbClr val="008000"/>
                </a:solidFill>
                <a:latin typeface="Courier New" charset="0"/>
              </a:rPr>
              <a:t>// 44</a:t>
            </a:r>
          </a:p>
          <a:p>
            <a:pPr lvl="2" eaLnBrk="1" hangingPunct="1">
              <a:defRPr/>
            </a:pPr>
            <a:r>
              <a:rPr lang="en-US">
                <a:latin typeface="Courier New" charset="0"/>
              </a:rPr>
              <a:t>return (100 * 33) + 44;   </a:t>
            </a:r>
            <a:r>
              <a:rPr lang="en-US" b="1">
                <a:solidFill>
                  <a:srgbClr val="008000"/>
                </a:solidFill>
                <a:latin typeface="Courier New" charset="0"/>
              </a:rPr>
              <a:t>// 3344</a:t>
            </a:r>
          </a:p>
          <a:p>
            <a:pPr lvl="2" eaLnBrk="1" hangingPunct="1">
              <a:buFontTx/>
              <a:buNone/>
              <a:defRPr/>
            </a:pPr>
            <a:endParaRPr lang="en-US">
              <a:latin typeface="Courier New" charset="0"/>
            </a:endParaRPr>
          </a:p>
          <a:p>
            <a:pPr lvl="1" eaLnBrk="1" hangingPunct="1">
              <a:buFont typeface="Wingdings" charset="0"/>
              <a:buChar char="§"/>
              <a:defRPr/>
            </a:pPr>
            <a:r>
              <a:rPr lang="en-US">
                <a:latin typeface="Courier New" charset="0"/>
              </a:rPr>
              <a:t>int b = mystery(8);</a:t>
            </a:r>
          </a:p>
          <a:p>
            <a:pPr lvl="2" eaLnBrk="1" hangingPunct="1">
              <a:buFontTx/>
              <a:buNone/>
              <a:defRPr/>
            </a:pPr>
            <a:r>
              <a:rPr lang="en-US">
                <a:latin typeface="Courier New" charset="0"/>
              </a:rPr>
              <a:t>return (10 * 8) + 8;       </a:t>
            </a:r>
            <a:r>
              <a:rPr lang="en-US" b="1">
                <a:solidFill>
                  <a:srgbClr val="008000"/>
                </a:solidFill>
                <a:latin typeface="Courier New" charset="0"/>
              </a:rPr>
              <a:t>// 88</a:t>
            </a:r>
          </a:p>
          <a:p>
            <a:pPr lvl="2" eaLnBrk="1" hangingPunct="1">
              <a:buFontTx/>
              <a:buNone/>
              <a:defRPr/>
            </a:pPr>
            <a:endParaRPr lang="en-US">
              <a:latin typeface="Courier New" charset="0"/>
            </a:endParaRPr>
          </a:p>
          <a:p>
            <a:pPr lvl="1" eaLnBrk="1" hangingPunct="1">
              <a:defRPr/>
            </a:pPr>
            <a:r>
              <a:rPr lang="en-US">
                <a:latin typeface="Courier New" charset="0"/>
              </a:rPr>
              <a:t>return (100 * 3344) + 88;   </a:t>
            </a:r>
            <a:r>
              <a:rPr lang="en-US" b="1">
                <a:solidFill>
                  <a:srgbClr val="008000"/>
                </a:solidFill>
                <a:latin typeface="Courier New" charset="0"/>
              </a:rPr>
              <a:t>// </a:t>
            </a:r>
            <a:r>
              <a:rPr lang="en-US" b="1" u="sng">
                <a:solidFill>
                  <a:srgbClr val="008000"/>
                </a:solidFill>
                <a:latin typeface="Courier New" charset="0"/>
              </a:rPr>
              <a:t>334488</a:t>
            </a:r>
          </a:p>
          <a:p>
            <a:pPr lvl="1" eaLnBrk="1" hangingPunct="1">
              <a:defRPr/>
            </a:pPr>
            <a:endParaRPr lang="en-US" b="1" u="sng">
              <a:solidFill>
                <a:srgbClr val="008000"/>
              </a:solidFill>
              <a:latin typeface="Courier New" charset="0"/>
            </a:endParaRPr>
          </a:p>
          <a:p>
            <a:pPr lvl="1" eaLnBrk="1" hangingPunct="1">
              <a:defRPr/>
            </a:pPr>
            <a:r>
              <a:rPr lang="en-US"/>
              <a:t>What is this method really doing?</a:t>
            </a:r>
          </a:p>
        </p:txBody>
      </p:sp>
      <p:sp>
        <p:nvSpPr>
          <p:cNvPr id="378884" name="Rectangle 4"/>
          <p:cNvSpPr>
            <a:spLocks noChangeArrowheads="1"/>
          </p:cNvSpPr>
          <p:nvPr/>
        </p:nvSpPr>
        <p:spPr bwMode="auto">
          <a:xfrm>
            <a:off x="914400" y="2127250"/>
            <a:ext cx="5410200" cy="1801813"/>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8885" name="Rectangle 5"/>
          <p:cNvSpPr>
            <a:spLocks noChangeArrowheads="1"/>
          </p:cNvSpPr>
          <p:nvPr/>
        </p:nvSpPr>
        <p:spPr bwMode="auto">
          <a:xfrm>
            <a:off x="914400" y="4662488"/>
            <a:ext cx="5410200" cy="354012"/>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8886" name="Rectangle 6"/>
          <p:cNvSpPr>
            <a:spLocks noChangeArrowheads="1"/>
          </p:cNvSpPr>
          <p:nvPr/>
        </p:nvSpPr>
        <p:spPr bwMode="auto">
          <a:xfrm>
            <a:off x="1230313" y="2466975"/>
            <a:ext cx="4006850" cy="354013"/>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8887" name="Rectangle 7"/>
          <p:cNvSpPr>
            <a:spLocks noChangeArrowheads="1"/>
          </p:cNvSpPr>
          <p:nvPr/>
        </p:nvSpPr>
        <p:spPr bwMode="auto">
          <a:xfrm>
            <a:off x="1228725" y="3181350"/>
            <a:ext cx="4006850" cy="354013"/>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
        <p:nvSpPr>
          <p:cNvPr id="378888" name="Rectangle 8"/>
          <p:cNvSpPr>
            <a:spLocks noChangeArrowheads="1"/>
          </p:cNvSpPr>
          <p:nvPr/>
        </p:nvSpPr>
        <p:spPr bwMode="auto">
          <a:xfrm>
            <a:off x="87313" y="1289050"/>
            <a:ext cx="7151687" cy="4578350"/>
          </a:xfrm>
          <a:prstGeom prst="rect">
            <a:avLst/>
          </a:prstGeom>
          <a:noFill/>
          <a:ln w="952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8888"/>
                                        </p:tgtEl>
                                        <p:attrNameLst>
                                          <p:attrName>style.visibility</p:attrName>
                                        </p:attrNameLst>
                                      </p:cBhvr>
                                      <p:to>
                                        <p:strVal val="visible"/>
                                      </p:to>
                                    </p:set>
                                    <p:animEffect transition="in" filter="fade">
                                      <p:cBhvr>
                                        <p:cTn id="7" dur="500"/>
                                        <p:tgtEl>
                                          <p:spTgt spid="378888"/>
                                        </p:tgtEl>
                                      </p:cBhvr>
                                    </p:animEffect>
                                  </p:childTnLst>
                                </p:cTn>
                              </p:par>
                            </p:childTnLst>
                          </p:cTn>
                        </p:par>
                        <p:par>
                          <p:cTn id="8" fill="hold" nodeType="after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378883">
                                            <p:txEl>
                                              <p:pRg st="1" end="1"/>
                                            </p:txEl>
                                          </p:spTgt>
                                        </p:tgtEl>
                                        <p:attrNameLst>
                                          <p:attrName>style.visibility</p:attrName>
                                        </p:attrNameLst>
                                      </p:cBhvr>
                                      <p:to>
                                        <p:strVal val="visible"/>
                                      </p:to>
                                    </p:set>
                                    <p:animEffect transition="in" filter="fade">
                                      <p:cBhvr>
                                        <p:cTn id="11" dur="500"/>
                                        <p:tgtEl>
                                          <p:spTgt spid="378883">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78884"/>
                                        </p:tgtEl>
                                        <p:attrNameLst>
                                          <p:attrName>style.visibility</p:attrName>
                                        </p:attrNameLst>
                                      </p:cBhvr>
                                      <p:to>
                                        <p:strVal val="visible"/>
                                      </p:to>
                                    </p:set>
                                    <p:animEffect transition="in" filter="fade">
                                      <p:cBhvr>
                                        <p:cTn id="16" dur="1000"/>
                                        <p:tgtEl>
                                          <p:spTgt spid="378884"/>
                                        </p:tgtEl>
                                      </p:cBhvr>
                                    </p:animEffect>
                                  </p:childTnLst>
                                </p:cTn>
                              </p:par>
                            </p:childTnLst>
                          </p:cTn>
                        </p:par>
                        <p:par>
                          <p:cTn id="17" fill="hold" nodeType="afterGroup">
                            <p:stCondLst>
                              <p:cond delay="1000"/>
                            </p:stCondLst>
                            <p:childTnLst>
                              <p:par>
                                <p:cTn id="18" presetID="10" presetClass="entr" presetSubtype="0" fill="hold" nodeType="afterEffect">
                                  <p:stCondLst>
                                    <p:cond delay="0"/>
                                  </p:stCondLst>
                                  <p:childTnLst>
                                    <p:set>
                                      <p:cBhvr>
                                        <p:cTn id="19" dur="1" fill="hold">
                                          <p:stCondLst>
                                            <p:cond delay="0"/>
                                          </p:stCondLst>
                                        </p:cTn>
                                        <p:tgtEl>
                                          <p:spTgt spid="378883">
                                            <p:txEl>
                                              <p:pRg st="2" end="2"/>
                                            </p:txEl>
                                          </p:spTgt>
                                        </p:tgtEl>
                                        <p:attrNameLst>
                                          <p:attrName>style.visibility</p:attrName>
                                        </p:attrNameLst>
                                      </p:cBhvr>
                                      <p:to>
                                        <p:strVal val="visible"/>
                                      </p:to>
                                    </p:set>
                                    <p:animEffect transition="in" filter="fade">
                                      <p:cBhvr>
                                        <p:cTn id="20" dur="500"/>
                                        <p:tgtEl>
                                          <p:spTgt spid="378883">
                                            <p:txEl>
                                              <p:pRg st="2" end="2"/>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78886"/>
                                        </p:tgtEl>
                                        <p:attrNameLst>
                                          <p:attrName>style.visibility</p:attrName>
                                        </p:attrNameLst>
                                      </p:cBhvr>
                                      <p:to>
                                        <p:strVal val="visible"/>
                                      </p:to>
                                    </p:set>
                                    <p:animEffect transition="in" filter="fade">
                                      <p:cBhvr>
                                        <p:cTn id="25" dur="500"/>
                                        <p:tgtEl>
                                          <p:spTgt spid="378886"/>
                                        </p:tgtEl>
                                      </p:cBhvr>
                                    </p:animEffect>
                                  </p:childTnLst>
                                </p:cTn>
                              </p:par>
                            </p:childTnLst>
                          </p:cTn>
                        </p:par>
                        <p:par>
                          <p:cTn id="26" fill="hold" nodeType="afterGroup">
                            <p:stCondLst>
                              <p:cond delay="500"/>
                            </p:stCondLst>
                            <p:childTnLst>
                              <p:par>
                                <p:cTn id="27" presetID="10" presetClass="entr" presetSubtype="0" fill="hold" nodeType="afterEffect">
                                  <p:stCondLst>
                                    <p:cond delay="0"/>
                                  </p:stCondLst>
                                  <p:childTnLst>
                                    <p:set>
                                      <p:cBhvr>
                                        <p:cTn id="28" dur="1" fill="hold">
                                          <p:stCondLst>
                                            <p:cond delay="0"/>
                                          </p:stCondLst>
                                        </p:cTn>
                                        <p:tgtEl>
                                          <p:spTgt spid="378883">
                                            <p:txEl>
                                              <p:pRg st="3" end="3"/>
                                            </p:txEl>
                                          </p:spTgt>
                                        </p:tgtEl>
                                        <p:attrNameLst>
                                          <p:attrName>style.visibility</p:attrName>
                                        </p:attrNameLst>
                                      </p:cBhvr>
                                      <p:to>
                                        <p:strVal val="visible"/>
                                      </p:to>
                                    </p:set>
                                    <p:animEffect transition="in" filter="fade">
                                      <p:cBhvr>
                                        <p:cTn id="29" dur="500"/>
                                        <p:tgtEl>
                                          <p:spTgt spid="378883">
                                            <p:txEl>
                                              <p:pRg st="3" end="3"/>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0" presetClass="entr" presetSubtype="0" fill="hold" nodeType="clickEffect">
                                  <p:stCondLst>
                                    <p:cond delay="0"/>
                                  </p:stCondLst>
                                  <p:childTnLst>
                                    <p:set>
                                      <p:cBhvr>
                                        <p:cTn id="33" dur="1" fill="hold">
                                          <p:stCondLst>
                                            <p:cond delay="0"/>
                                          </p:stCondLst>
                                        </p:cTn>
                                        <p:tgtEl>
                                          <p:spTgt spid="378883">
                                            <p:txEl>
                                              <p:pRg st="4" end="4"/>
                                            </p:txEl>
                                          </p:spTgt>
                                        </p:tgtEl>
                                        <p:attrNameLst>
                                          <p:attrName>style.visibility</p:attrName>
                                        </p:attrNameLst>
                                      </p:cBhvr>
                                      <p:to>
                                        <p:strVal val="visible"/>
                                      </p:to>
                                    </p:set>
                                    <p:animEffect transition="in" filter="fade">
                                      <p:cBhvr>
                                        <p:cTn id="34" dur="500"/>
                                        <p:tgtEl>
                                          <p:spTgt spid="378883">
                                            <p:txEl>
                                              <p:pRg st="4" end="4"/>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78887"/>
                                        </p:tgtEl>
                                        <p:attrNameLst>
                                          <p:attrName>style.visibility</p:attrName>
                                        </p:attrNameLst>
                                      </p:cBhvr>
                                      <p:to>
                                        <p:strVal val="visible"/>
                                      </p:to>
                                    </p:set>
                                    <p:animEffect transition="in" filter="fade">
                                      <p:cBhvr>
                                        <p:cTn id="39" dur="500"/>
                                        <p:tgtEl>
                                          <p:spTgt spid="378887"/>
                                        </p:tgtEl>
                                      </p:cBhvr>
                                    </p:animEffect>
                                  </p:childTnLst>
                                </p:cTn>
                              </p:par>
                            </p:childTnLst>
                          </p:cTn>
                        </p:par>
                        <p:par>
                          <p:cTn id="40" fill="hold" nodeType="afterGroup">
                            <p:stCondLst>
                              <p:cond delay="500"/>
                            </p:stCondLst>
                            <p:childTnLst>
                              <p:par>
                                <p:cTn id="41" presetID="10" presetClass="entr" presetSubtype="0" fill="hold" nodeType="afterEffect">
                                  <p:stCondLst>
                                    <p:cond delay="0"/>
                                  </p:stCondLst>
                                  <p:childTnLst>
                                    <p:set>
                                      <p:cBhvr>
                                        <p:cTn id="42" dur="1" fill="hold">
                                          <p:stCondLst>
                                            <p:cond delay="0"/>
                                          </p:stCondLst>
                                        </p:cTn>
                                        <p:tgtEl>
                                          <p:spTgt spid="378883">
                                            <p:txEl>
                                              <p:pRg st="5" end="5"/>
                                            </p:txEl>
                                          </p:spTgt>
                                        </p:tgtEl>
                                        <p:attrNameLst>
                                          <p:attrName>style.visibility</p:attrName>
                                        </p:attrNameLst>
                                      </p:cBhvr>
                                      <p:to>
                                        <p:strVal val="visible"/>
                                      </p:to>
                                    </p:set>
                                    <p:animEffect transition="in" filter="fade">
                                      <p:cBhvr>
                                        <p:cTn id="43" dur="500"/>
                                        <p:tgtEl>
                                          <p:spTgt spid="378883">
                                            <p:txEl>
                                              <p:pRg st="5" end="5"/>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0" presetClass="entr" presetSubtype="0" fill="hold" nodeType="clickEffect">
                                  <p:stCondLst>
                                    <p:cond delay="0"/>
                                  </p:stCondLst>
                                  <p:childTnLst>
                                    <p:set>
                                      <p:cBhvr>
                                        <p:cTn id="47" dur="1" fill="hold">
                                          <p:stCondLst>
                                            <p:cond delay="0"/>
                                          </p:stCondLst>
                                        </p:cTn>
                                        <p:tgtEl>
                                          <p:spTgt spid="378883">
                                            <p:txEl>
                                              <p:pRg st="6" end="6"/>
                                            </p:txEl>
                                          </p:spTgt>
                                        </p:tgtEl>
                                        <p:attrNameLst>
                                          <p:attrName>style.visibility</p:attrName>
                                        </p:attrNameLst>
                                      </p:cBhvr>
                                      <p:to>
                                        <p:strVal val="visible"/>
                                      </p:to>
                                    </p:set>
                                    <p:animEffect transition="in" filter="fade">
                                      <p:cBhvr>
                                        <p:cTn id="48" dur="500"/>
                                        <p:tgtEl>
                                          <p:spTgt spid="378883">
                                            <p:txEl>
                                              <p:pRg st="6" end="6"/>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0" presetClass="entr" presetSubtype="0" fill="hold" nodeType="clickEffect">
                                  <p:stCondLst>
                                    <p:cond delay="0"/>
                                  </p:stCondLst>
                                  <p:childTnLst>
                                    <p:set>
                                      <p:cBhvr>
                                        <p:cTn id="52" dur="1" fill="hold">
                                          <p:stCondLst>
                                            <p:cond delay="0"/>
                                          </p:stCondLst>
                                        </p:cTn>
                                        <p:tgtEl>
                                          <p:spTgt spid="378883">
                                            <p:txEl>
                                              <p:pRg st="8" end="8"/>
                                            </p:txEl>
                                          </p:spTgt>
                                        </p:tgtEl>
                                        <p:attrNameLst>
                                          <p:attrName>style.visibility</p:attrName>
                                        </p:attrNameLst>
                                      </p:cBhvr>
                                      <p:to>
                                        <p:strVal val="visible"/>
                                      </p:to>
                                    </p:set>
                                    <p:animEffect transition="in" filter="fade">
                                      <p:cBhvr>
                                        <p:cTn id="53" dur="500"/>
                                        <p:tgtEl>
                                          <p:spTgt spid="378883">
                                            <p:txEl>
                                              <p:pRg st="8" end="8"/>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378885"/>
                                        </p:tgtEl>
                                        <p:attrNameLst>
                                          <p:attrName>style.visibility</p:attrName>
                                        </p:attrNameLst>
                                      </p:cBhvr>
                                      <p:to>
                                        <p:strVal val="visible"/>
                                      </p:to>
                                    </p:set>
                                    <p:animEffect transition="in" filter="fade">
                                      <p:cBhvr>
                                        <p:cTn id="58" dur="500"/>
                                        <p:tgtEl>
                                          <p:spTgt spid="378885"/>
                                        </p:tgtEl>
                                      </p:cBhvr>
                                    </p:animEffect>
                                  </p:childTnLst>
                                </p:cTn>
                              </p:par>
                            </p:childTnLst>
                          </p:cTn>
                        </p:par>
                        <p:par>
                          <p:cTn id="59" fill="hold" nodeType="afterGroup">
                            <p:stCondLst>
                              <p:cond delay="500"/>
                            </p:stCondLst>
                            <p:childTnLst>
                              <p:par>
                                <p:cTn id="60" presetID="10" presetClass="entr" presetSubtype="0" fill="hold" nodeType="afterEffect">
                                  <p:stCondLst>
                                    <p:cond delay="0"/>
                                  </p:stCondLst>
                                  <p:childTnLst>
                                    <p:set>
                                      <p:cBhvr>
                                        <p:cTn id="61" dur="1" fill="hold">
                                          <p:stCondLst>
                                            <p:cond delay="0"/>
                                          </p:stCondLst>
                                        </p:cTn>
                                        <p:tgtEl>
                                          <p:spTgt spid="378883">
                                            <p:txEl>
                                              <p:pRg st="9" end="9"/>
                                            </p:txEl>
                                          </p:spTgt>
                                        </p:tgtEl>
                                        <p:attrNameLst>
                                          <p:attrName>style.visibility</p:attrName>
                                        </p:attrNameLst>
                                      </p:cBhvr>
                                      <p:to>
                                        <p:strVal val="visible"/>
                                      </p:to>
                                    </p:set>
                                    <p:animEffect transition="in" filter="fade">
                                      <p:cBhvr>
                                        <p:cTn id="62" dur="500"/>
                                        <p:tgtEl>
                                          <p:spTgt spid="378883">
                                            <p:txEl>
                                              <p:pRg st="9" end="9"/>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ntr" presetSubtype="0" fill="hold" nodeType="clickEffect">
                                  <p:stCondLst>
                                    <p:cond delay="0"/>
                                  </p:stCondLst>
                                  <p:childTnLst>
                                    <p:set>
                                      <p:cBhvr>
                                        <p:cTn id="66" dur="1" fill="hold">
                                          <p:stCondLst>
                                            <p:cond delay="0"/>
                                          </p:stCondLst>
                                        </p:cTn>
                                        <p:tgtEl>
                                          <p:spTgt spid="378883">
                                            <p:txEl>
                                              <p:pRg st="11" end="11"/>
                                            </p:txEl>
                                          </p:spTgt>
                                        </p:tgtEl>
                                        <p:attrNameLst>
                                          <p:attrName>style.visibility</p:attrName>
                                        </p:attrNameLst>
                                      </p:cBhvr>
                                      <p:to>
                                        <p:strVal val="visible"/>
                                      </p:to>
                                    </p:set>
                                    <p:animEffect transition="in" filter="fade">
                                      <p:cBhvr>
                                        <p:cTn id="67" dur="500"/>
                                        <p:tgtEl>
                                          <p:spTgt spid="378883">
                                            <p:txEl>
                                              <p:pRg st="11" end="11"/>
                                            </p:txEl>
                                          </p:spTgt>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0" presetClass="entr" presetSubtype="0" fill="hold" nodeType="clickEffect">
                                  <p:stCondLst>
                                    <p:cond delay="0"/>
                                  </p:stCondLst>
                                  <p:childTnLst>
                                    <p:set>
                                      <p:cBhvr>
                                        <p:cTn id="71" dur="1" fill="hold">
                                          <p:stCondLst>
                                            <p:cond delay="0"/>
                                          </p:stCondLst>
                                        </p:cTn>
                                        <p:tgtEl>
                                          <p:spTgt spid="378883">
                                            <p:txEl>
                                              <p:pRg st="13" end="13"/>
                                            </p:txEl>
                                          </p:spTgt>
                                        </p:tgtEl>
                                        <p:attrNameLst>
                                          <p:attrName>style.visibility</p:attrName>
                                        </p:attrNameLst>
                                      </p:cBhvr>
                                      <p:to>
                                        <p:strVal val="visible"/>
                                      </p:to>
                                    </p:set>
                                    <p:animEffect transition="in" filter="fade">
                                      <p:cBhvr>
                                        <p:cTn id="72" dur="500"/>
                                        <p:tgtEl>
                                          <p:spTgt spid="37888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884" grpId="0" animBg="1"/>
      <p:bldP spid="378885" grpId="0" animBg="1"/>
      <p:bldP spid="378886" grpId="0" animBg="1"/>
      <p:bldP spid="378887" grpId="0" animBg="1"/>
      <p:bldP spid="37888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Rectangle 2"/>
          <p:cNvSpPr>
            <a:spLocks noGrp="1" noChangeArrowheads="1"/>
          </p:cNvSpPr>
          <p:nvPr>
            <p:ph type="title"/>
          </p:nvPr>
        </p:nvSpPr>
        <p:spPr/>
        <p:txBody>
          <a:bodyPr/>
          <a:lstStyle/>
          <a:p>
            <a:pPr eaLnBrk="1" hangingPunct="1">
              <a:defRPr/>
            </a:pPr>
            <a:r>
              <a:rPr lang="en-US">
                <a:cs typeface="+mj-cs"/>
              </a:rPr>
              <a:t>Exercise</a:t>
            </a:r>
          </a:p>
        </p:txBody>
      </p:sp>
      <p:sp>
        <p:nvSpPr>
          <p:cNvPr id="388099" name="Rectangle 3"/>
          <p:cNvSpPr>
            <a:spLocks noGrp="1" noChangeArrowheads="1"/>
          </p:cNvSpPr>
          <p:nvPr>
            <p:ph type="body" idx="1"/>
          </p:nvPr>
        </p:nvSpPr>
        <p:spPr/>
        <p:txBody>
          <a:bodyPr/>
          <a:lstStyle/>
          <a:p>
            <a:pPr eaLnBrk="1" hangingPunct="1">
              <a:tabLst>
                <a:tab pos="7089775" algn="l"/>
              </a:tabLst>
              <a:defRPr/>
            </a:pPr>
            <a:r>
              <a:rPr lang="en-US">
                <a:cs typeface="+mn-cs"/>
              </a:rPr>
              <a:t>Write a recursive method </a:t>
            </a:r>
            <a:r>
              <a:rPr lang="en-US">
                <a:latin typeface="Courier New" charset="0"/>
                <a:cs typeface="+mn-cs"/>
              </a:rPr>
              <a:t>isPalindrome</a:t>
            </a:r>
            <a:r>
              <a:rPr lang="en-US">
                <a:cs typeface="+mn-cs"/>
              </a:rPr>
              <a:t> accepts a </a:t>
            </a:r>
            <a:r>
              <a:rPr lang="en-US">
                <a:latin typeface="Courier New" charset="0"/>
                <a:cs typeface="+mn-cs"/>
              </a:rPr>
              <a:t>String</a:t>
            </a:r>
            <a:r>
              <a:rPr lang="en-US">
                <a:cs typeface="+mn-cs"/>
              </a:rPr>
              <a:t> and returns </a:t>
            </a:r>
            <a:r>
              <a:rPr lang="en-US">
                <a:latin typeface="Courier New" charset="0"/>
                <a:cs typeface="+mn-cs"/>
              </a:rPr>
              <a:t>true</a:t>
            </a:r>
            <a:r>
              <a:rPr lang="en-US">
                <a:cs typeface="+mn-cs"/>
              </a:rPr>
              <a:t> if it reads the same forwards as backwards.</a:t>
            </a:r>
          </a:p>
          <a:p>
            <a:pPr lvl="1" eaLnBrk="1" hangingPunct="1">
              <a:tabLst>
                <a:tab pos="7089775" algn="l"/>
              </a:tabLst>
              <a:defRPr/>
            </a:pPr>
            <a:endParaRPr lang="en-US" sz="1200">
              <a:latin typeface="Courier New" charset="0"/>
            </a:endParaRPr>
          </a:p>
          <a:p>
            <a:pPr lvl="1" eaLnBrk="1" hangingPunct="1">
              <a:tabLst>
                <a:tab pos="7089775" algn="l"/>
              </a:tabLst>
              <a:defRPr/>
            </a:pPr>
            <a:r>
              <a:rPr lang="en-US" sz="2000">
                <a:latin typeface="Courier New" charset="0"/>
              </a:rPr>
              <a:t>isPalindrome("madam")</a:t>
            </a:r>
            <a:r>
              <a:rPr lang="en-US" sz="2000"/>
              <a:t>	</a:t>
            </a:r>
            <a:r>
              <a:rPr lang="en-US" sz="2000">
                <a:sym typeface="Symbol" charset="0"/>
              </a:rPr>
              <a:t> </a:t>
            </a:r>
            <a:r>
              <a:rPr lang="en-US" sz="2000">
                <a:latin typeface="Courier New" charset="0"/>
                <a:sym typeface="Symbol" charset="0"/>
              </a:rPr>
              <a:t>true</a:t>
            </a:r>
            <a:endParaRPr lang="en-US" sz="2000">
              <a:latin typeface="Courier New" charset="0"/>
            </a:endParaRPr>
          </a:p>
          <a:p>
            <a:pPr lvl="1" eaLnBrk="1" hangingPunct="1">
              <a:tabLst>
                <a:tab pos="7089775" algn="l"/>
              </a:tabLst>
              <a:defRPr/>
            </a:pPr>
            <a:r>
              <a:rPr lang="en-US" sz="2000">
                <a:latin typeface="Courier New" charset="0"/>
              </a:rPr>
              <a:t>isPalindrome("racecar")</a:t>
            </a:r>
            <a:r>
              <a:rPr lang="en-US" sz="2000"/>
              <a:t>	</a:t>
            </a:r>
            <a:r>
              <a:rPr lang="en-US" sz="2000">
                <a:sym typeface="Symbol" charset="0"/>
              </a:rPr>
              <a:t> </a:t>
            </a:r>
            <a:r>
              <a:rPr lang="en-US" sz="2000">
                <a:latin typeface="Courier New" charset="0"/>
                <a:sym typeface="Symbol" charset="0"/>
              </a:rPr>
              <a:t>true</a:t>
            </a:r>
            <a:endParaRPr lang="en-US" sz="2000">
              <a:latin typeface="Courier New" charset="0"/>
            </a:endParaRPr>
          </a:p>
          <a:p>
            <a:pPr lvl="1" eaLnBrk="1" hangingPunct="1">
              <a:tabLst>
                <a:tab pos="7089775" algn="l"/>
              </a:tabLst>
              <a:defRPr/>
            </a:pPr>
            <a:r>
              <a:rPr lang="en-US" sz="2000">
                <a:latin typeface="Courier New" charset="0"/>
              </a:rPr>
              <a:t>isPalindrome("step on no pets")</a:t>
            </a:r>
            <a:r>
              <a:rPr lang="en-US" sz="2000"/>
              <a:t>	</a:t>
            </a:r>
            <a:r>
              <a:rPr lang="en-US" sz="2000">
                <a:sym typeface="Symbol" charset="0"/>
              </a:rPr>
              <a:t> </a:t>
            </a:r>
            <a:r>
              <a:rPr lang="en-US" sz="2000">
                <a:latin typeface="Courier New" charset="0"/>
                <a:sym typeface="Symbol" charset="0"/>
              </a:rPr>
              <a:t>true</a:t>
            </a:r>
            <a:endParaRPr lang="en-US" sz="2000">
              <a:latin typeface="Courier New" charset="0"/>
            </a:endParaRPr>
          </a:p>
          <a:p>
            <a:pPr lvl="1" eaLnBrk="1" hangingPunct="1">
              <a:tabLst>
                <a:tab pos="7089775" algn="l"/>
              </a:tabLst>
              <a:defRPr/>
            </a:pPr>
            <a:r>
              <a:rPr lang="en-US" sz="2000">
                <a:latin typeface="Courier New" charset="0"/>
              </a:rPr>
              <a:t>isPalindrome("able was I ere I saw elba")</a:t>
            </a:r>
            <a:r>
              <a:rPr lang="en-US" sz="2000"/>
              <a:t>	</a:t>
            </a:r>
            <a:r>
              <a:rPr lang="en-US" sz="2000">
                <a:sym typeface="Symbol" charset="0"/>
              </a:rPr>
              <a:t> </a:t>
            </a:r>
            <a:r>
              <a:rPr lang="en-US" sz="2000">
                <a:latin typeface="Courier New" charset="0"/>
                <a:sym typeface="Symbol" charset="0"/>
              </a:rPr>
              <a:t>true</a:t>
            </a:r>
            <a:r>
              <a:rPr lang="en-US" sz="2000"/>
              <a:t> </a:t>
            </a:r>
          </a:p>
          <a:p>
            <a:pPr lvl="1" eaLnBrk="1" hangingPunct="1">
              <a:tabLst>
                <a:tab pos="7089775" algn="l"/>
              </a:tabLst>
              <a:defRPr/>
            </a:pPr>
            <a:r>
              <a:rPr lang="en-US" sz="2000">
                <a:latin typeface="Courier New" charset="0"/>
              </a:rPr>
              <a:t>isPalindrome("Java")</a:t>
            </a:r>
            <a:r>
              <a:rPr lang="en-US" sz="2000"/>
              <a:t>	</a:t>
            </a:r>
            <a:r>
              <a:rPr lang="en-US" sz="2000">
                <a:sym typeface="Symbol" charset="0"/>
              </a:rPr>
              <a:t> </a:t>
            </a:r>
            <a:r>
              <a:rPr lang="en-US" sz="2000">
                <a:latin typeface="Courier New" charset="0"/>
                <a:sym typeface="Symbol" charset="0"/>
              </a:rPr>
              <a:t>false</a:t>
            </a:r>
            <a:endParaRPr lang="en-US" sz="2000">
              <a:latin typeface="Courier New" charset="0"/>
            </a:endParaRPr>
          </a:p>
          <a:p>
            <a:pPr lvl="1" eaLnBrk="1" hangingPunct="1">
              <a:tabLst>
                <a:tab pos="7089775" algn="l"/>
              </a:tabLst>
              <a:defRPr/>
            </a:pPr>
            <a:r>
              <a:rPr lang="en-US" sz="2000">
                <a:latin typeface="Courier New" charset="0"/>
              </a:rPr>
              <a:t>isPalindrome("rotater")</a:t>
            </a:r>
            <a:r>
              <a:rPr lang="en-US" sz="2000"/>
              <a:t>	</a:t>
            </a:r>
            <a:r>
              <a:rPr lang="en-US" sz="2000">
                <a:sym typeface="Symbol" charset="0"/>
              </a:rPr>
              <a:t> </a:t>
            </a:r>
            <a:r>
              <a:rPr lang="en-US" sz="2000">
                <a:latin typeface="Courier New" charset="0"/>
                <a:sym typeface="Symbol" charset="0"/>
              </a:rPr>
              <a:t>false</a:t>
            </a:r>
            <a:endParaRPr lang="en-US" sz="2000">
              <a:latin typeface="Courier New" charset="0"/>
            </a:endParaRPr>
          </a:p>
          <a:p>
            <a:pPr lvl="1" eaLnBrk="1" hangingPunct="1">
              <a:tabLst>
                <a:tab pos="7089775" algn="l"/>
              </a:tabLst>
              <a:defRPr/>
            </a:pPr>
            <a:r>
              <a:rPr lang="en-US" sz="2000">
                <a:latin typeface="Courier New" charset="0"/>
              </a:rPr>
              <a:t>isPalindrome("byebye")</a:t>
            </a:r>
            <a:r>
              <a:rPr lang="en-US" sz="2000"/>
              <a:t>	</a:t>
            </a:r>
            <a:r>
              <a:rPr lang="en-US" sz="2000">
                <a:sym typeface="Symbol" charset="0"/>
              </a:rPr>
              <a:t> </a:t>
            </a:r>
            <a:r>
              <a:rPr lang="en-US" sz="2000">
                <a:latin typeface="Courier New" charset="0"/>
                <a:sym typeface="Symbol" charset="0"/>
              </a:rPr>
              <a:t>false</a:t>
            </a:r>
            <a:endParaRPr lang="en-US" sz="2000">
              <a:latin typeface="Courier New" charset="0"/>
            </a:endParaRPr>
          </a:p>
          <a:p>
            <a:pPr lvl="1" eaLnBrk="1" hangingPunct="1">
              <a:tabLst>
                <a:tab pos="7089775" algn="l"/>
              </a:tabLst>
              <a:defRPr/>
            </a:pPr>
            <a:r>
              <a:rPr lang="en-US" sz="2000">
                <a:latin typeface="Courier New" charset="0"/>
              </a:rPr>
              <a:t>isPalindrome("notion")</a:t>
            </a:r>
            <a:r>
              <a:rPr lang="en-US" sz="2000"/>
              <a:t>	</a:t>
            </a:r>
            <a:r>
              <a:rPr lang="en-US" sz="2000">
                <a:sym typeface="Symbol" charset="0"/>
              </a:rPr>
              <a:t> </a:t>
            </a:r>
            <a:r>
              <a:rPr lang="en-US" sz="2000">
                <a:latin typeface="Courier New" charset="0"/>
                <a:sym typeface="Symbol" charset="0"/>
              </a:rPr>
              <a:t>false</a:t>
            </a:r>
            <a:endParaRPr 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2"/>
          <p:cNvSpPr>
            <a:spLocks noGrp="1" noChangeArrowheads="1"/>
          </p:cNvSpPr>
          <p:nvPr>
            <p:ph type="title"/>
          </p:nvPr>
        </p:nvSpPr>
        <p:spPr/>
        <p:txBody>
          <a:bodyPr/>
          <a:lstStyle/>
          <a:p>
            <a:pPr eaLnBrk="1" hangingPunct="1">
              <a:defRPr/>
            </a:pPr>
            <a:r>
              <a:rPr lang="en-US">
                <a:cs typeface="+mj-cs"/>
              </a:rPr>
              <a:t>Exercise solution</a:t>
            </a:r>
          </a:p>
        </p:txBody>
      </p:sp>
      <p:sp>
        <p:nvSpPr>
          <p:cNvPr id="389123" name="Rectangle 3"/>
          <p:cNvSpPr>
            <a:spLocks noGrp="1" noChangeArrowheads="1"/>
          </p:cNvSpPr>
          <p:nvPr>
            <p:ph type="body" idx="1"/>
          </p:nvPr>
        </p:nvSpPr>
        <p:spPr/>
        <p:txBody>
          <a:bodyPr/>
          <a:lstStyle/>
          <a:p>
            <a:pPr lvl="1" eaLnBrk="1" hangingPunct="1">
              <a:lnSpc>
                <a:spcPct val="80000"/>
              </a:lnSpc>
              <a:buFontTx/>
              <a:buNone/>
              <a:defRPr/>
            </a:pPr>
            <a:r>
              <a:rPr lang="en-US" sz="2000" b="1" dirty="0">
                <a:solidFill>
                  <a:srgbClr val="008000"/>
                </a:solidFill>
                <a:latin typeface="Courier New" charset="0"/>
              </a:rPr>
              <a:t>// Returns true if the given string reads the same</a:t>
            </a:r>
          </a:p>
          <a:p>
            <a:pPr lvl="1" eaLnBrk="1" hangingPunct="1">
              <a:lnSpc>
                <a:spcPct val="80000"/>
              </a:lnSpc>
              <a:buFontTx/>
              <a:buNone/>
              <a:defRPr/>
            </a:pPr>
            <a:r>
              <a:rPr lang="en-US" sz="2000" b="1" dirty="0">
                <a:solidFill>
                  <a:srgbClr val="008000"/>
                </a:solidFill>
                <a:latin typeface="Courier New" charset="0"/>
              </a:rPr>
              <a:t>// forwards as backwards.</a:t>
            </a:r>
          </a:p>
          <a:p>
            <a:pPr lvl="1" eaLnBrk="1" hangingPunct="1">
              <a:lnSpc>
                <a:spcPct val="80000"/>
              </a:lnSpc>
              <a:buFontTx/>
              <a:buNone/>
              <a:defRPr/>
            </a:pPr>
            <a:r>
              <a:rPr lang="en-US" sz="2000" b="1" dirty="0">
                <a:solidFill>
                  <a:srgbClr val="008000"/>
                </a:solidFill>
                <a:latin typeface="Courier New" charset="0"/>
              </a:rPr>
              <a:t>// Trivially true for empty or 1-letter strings.</a:t>
            </a:r>
          </a:p>
          <a:p>
            <a:pPr lvl="1" eaLnBrk="1" hangingPunct="1">
              <a:lnSpc>
                <a:spcPct val="80000"/>
              </a:lnSpc>
              <a:buFontTx/>
              <a:buNone/>
              <a:defRPr/>
            </a:pPr>
            <a:r>
              <a:rPr lang="en-US" sz="2000" dirty="0">
                <a:latin typeface="Courier New" charset="0"/>
              </a:rPr>
              <a:t>public static </a:t>
            </a:r>
            <a:r>
              <a:rPr lang="en-US" sz="2000" dirty="0" err="1">
                <a:latin typeface="Courier New" charset="0"/>
              </a:rPr>
              <a:t>boolean</a:t>
            </a:r>
            <a:r>
              <a:rPr lang="en-US" sz="2000" dirty="0">
                <a:latin typeface="Courier New" charset="0"/>
              </a:rPr>
              <a:t> </a:t>
            </a:r>
            <a:r>
              <a:rPr lang="en-US" sz="2000" dirty="0" err="1">
                <a:latin typeface="Courier New" charset="0"/>
              </a:rPr>
              <a:t>isPalindrome</a:t>
            </a:r>
            <a:r>
              <a:rPr lang="en-US" sz="2000" dirty="0">
                <a:latin typeface="Courier New" charset="0"/>
              </a:rPr>
              <a:t>(String s) {</a:t>
            </a:r>
          </a:p>
          <a:p>
            <a:pPr lvl="1" eaLnBrk="1" hangingPunct="1">
              <a:lnSpc>
                <a:spcPct val="80000"/>
              </a:lnSpc>
              <a:buFontTx/>
              <a:buNone/>
              <a:defRPr/>
            </a:pPr>
            <a:r>
              <a:rPr lang="en-US" sz="2000" dirty="0">
                <a:latin typeface="Courier New" charset="0"/>
              </a:rPr>
              <a:t>    if (</a:t>
            </a:r>
            <a:r>
              <a:rPr lang="en-US" sz="2000" dirty="0" err="1">
                <a:latin typeface="Courier New" charset="0"/>
              </a:rPr>
              <a:t>s.length</a:t>
            </a:r>
            <a:r>
              <a:rPr lang="en-US" sz="2000" dirty="0">
                <a:latin typeface="Courier New" charset="0"/>
              </a:rPr>
              <a:t>() &lt; 2) {</a:t>
            </a:r>
          </a:p>
          <a:p>
            <a:pPr lvl="1" eaLnBrk="1" hangingPunct="1">
              <a:lnSpc>
                <a:spcPct val="80000"/>
              </a:lnSpc>
              <a:buFontTx/>
              <a:buNone/>
              <a:defRPr/>
            </a:pPr>
            <a:r>
              <a:rPr lang="en-US" sz="2000" dirty="0">
                <a:latin typeface="Courier New" charset="0"/>
              </a:rPr>
              <a:t>        return true;   </a:t>
            </a:r>
            <a:r>
              <a:rPr lang="en-US" sz="2000" b="1" dirty="0">
                <a:solidFill>
                  <a:srgbClr val="008000"/>
                </a:solidFill>
                <a:latin typeface="Courier New" charset="0"/>
              </a:rPr>
              <a:t>// base case</a:t>
            </a:r>
          </a:p>
          <a:p>
            <a:pPr lvl="1" eaLnBrk="1" hangingPunct="1">
              <a:lnSpc>
                <a:spcPct val="80000"/>
              </a:lnSpc>
              <a:buFontTx/>
              <a:buNone/>
              <a:defRPr/>
            </a:pPr>
            <a:r>
              <a:rPr lang="en-US" sz="2000" dirty="0">
                <a:latin typeface="Courier New" charset="0"/>
              </a:rPr>
              <a:t>    } else {</a:t>
            </a:r>
          </a:p>
          <a:p>
            <a:pPr lvl="1" eaLnBrk="1" hangingPunct="1">
              <a:lnSpc>
                <a:spcPct val="80000"/>
              </a:lnSpc>
              <a:buFontTx/>
              <a:buNone/>
              <a:defRPr/>
            </a:pPr>
            <a:r>
              <a:rPr lang="en-US" sz="2000" dirty="0">
                <a:latin typeface="Courier New" charset="0"/>
              </a:rPr>
              <a:t>        String first = </a:t>
            </a:r>
            <a:r>
              <a:rPr lang="en-US" sz="2000" dirty="0" err="1">
                <a:latin typeface="Courier New" charset="0"/>
              </a:rPr>
              <a:t>s.substring</a:t>
            </a:r>
            <a:r>
              <a:rPr lang="en-US" sz="2000" dirty="0">
                <a:latin typeface="Courier New" charset="0"/>
              </a:rPr>
              <a:t>(0,1);</a:t>
            </a:r>
          </a:p>
          <a:p>
            <a:pPr lvl="1" eaLnBrk="1" hangingPunct="1">
              <a:lnSpc>
                <a:spcPct val="80000"/>
              </a:lnSpc>
              <a:buFontTx/>
              <a:buNone/>
              <a:defRPr/>
            </a:pPr>
            <a:r>
              <a:rPr lang="en-US" sz="2000" dirty="0">
                <a:latin typeface="Courier New" charset="0"/>
              </a:rPr>
              <a:t>        String last  = </a:t>
            </a:r>
            <a:r>
              <a:rPr lang="en-US" sz="2000" dirty="0" err="1">
                <a:latin typeface="Courier New" charset="0"/>
              </a:rPr>
              <a:t>s.substring</a:t>
            </a:r>
            <a:r>
              <a:rPr lang="en-US" sz="2000" dirty="0">
                <a:latin typeface="Courier New" charset="0"/>
              </a:rPr>
              <a:t>(</a:t>
            </a:r>
            <a:r>
              <a:rPr lang="en-US" sz="2000" dirty="0" err="1">
                <a:latin typeface="Courier New" charset="0"/>
              </a:rPr>
              <a:t>s.length</a:t>
            </a:r>
            <a:r>
              <a:rPr lang="en-US" sz="2000" dirty="0">
                <a:latin typeface="Courier New" charset="0"/>
              </a:rPr>
              <a:t>() - 1);</a:t>
            </a:r>
          </a:p>
          <a:p>
            <a:pPr lvl="1" eaLnBrk="1" hangingPunct="1">
              <a:lnSpc>
                <a:spcPct val="80000"/>
              </a:lnSpc>
              <a:buFontTx/>
              <a:buNone/>
              <a:defRPr/>
            </a:pPr>
            <a:r>
              <a:rPr lang="en-US" sz="2000" dirty="0">
                <a:latin typeface="Courier New" charset="0"/>
              </a:rPr>
              <a:t>        if (!</a:t>
            </a:r>
            <a:r>
              <a:rPr lang="en-US" sz="2000" dirty="0" err="1">
                <a:latin typeface="Courier New" charset="0"/>
              </a:rPr>
              <a:t>first.equals</a:t>
            </a:r>
            <a:r>
              <a:rPr lang="en-US" sz="2000" dirty="0">
                <a:latin typeface="Courier New" charset="0"/>
              </a:rPr>
              <a:t>(last)) {</a:t>
            </a:r>
          </a:p>
          <a:p>
            <a:pPr lvl="1" eaLnBrk="1" hangingPunct="1">
              <a:lnSpc>
                <a:spcPct val="80000"/>
              </a:lnSpc>
              <a:buFontTx/>
              <a:buNone/>
              <a:defRPr/>
            </a:pPr>
            <a:r>
              <a:rPr lang="en-US" sz="2000" dirty="0">
                <a:latin typeface="Courier New" charset="0"/>
              </a:rPr>
              <a:t>            return false;</a:t>
            </a:r>
          </a:p>
          <a:p>
            <a:pPr lvl="1" eaLnBrk="1" hangingPunct="1">
              <a:lnSpc>
                <a:spcPct val="80000"/>
              </a:lnSpc>
              <a:buFontTx/>
              <a:buNone/>
              <a:defRPr/>
            </a:pPr>
            <a:r>
              <a:rPr lang="en-US" sz="2000" dirty="0">
                <a:latin typeface="Courier New" charset="0"/>
              </a:rPr>
              <a:t>        }              </a:t>
            </a:r>
            <a:r>
              <a:rPr lang="en-US" sz="2000" b="1" dirty="0">
                <a:solidFill>
                  <a:srgbClr val="008000"/>
                </a:solidFill>
                <a:latin typeface="Courier New" charset="0"/>
              </a:rPr>
              <a:t>// recursive case</a:t>
            </a:r>
          </a:p>
          <a:p>
            <a:pPr lvl="1" eaLnBrk="1" hangingPunct="1">
              <a:lnSpc>
                <a:spcPct val="80000"/>
              </a:lnSpc>
              <a:buFontTx/>
              <a:buNone/>
              <a:defRPr/>
            </a:pPr>
            <a:r>
              <a:rPr lang="en-US" sz="2000" dirty="0">
                <a:latin typeface="Courier New" charset="0"/>
              </a:rPr>
              <a:t>        String middle = </a:t>
            </a:r>
            <a:r>
              <a:rPr lang="en-US" sz="2000" dirty="0" err="1">
                <a:latin typeface="Courier New" charset="0"/>
              </a:rPr>
              <a:t>s.substring</a:t>
            </a:r>
            <a:r>
              <a:rPr lang="en-US" sz="2000" dirty="0">
                <a:latin typeface="Courier New" charset="0"/>
              </a:rPr>
              <a:t>(1, </a:t>
            </a:r>
            <a:r>
              <a:rPr lang="en-US" sz="2000" dirty="0" err="1">
                <a:latin typeface="Courier New" charset="0"/>
              </a:rPr>
              <a:t>s.length</a:t>
            </a:r>
            <a:r>
              <a:rPr lang="en-US" sz="2000" dirty="0">
                <a:latin typeface="Courier New" charset="0"/>
              </a:rPr>
              <a:t>() - 1);</a:t>
            </a:r>
          </a:p>
          <a:p>
            <a:pPr lvl="1" eaLnBrk="1" hangingPunct="1">
              <a:lnSpc>
                <a:spcPct val="80000"/>
              </a:lnSpc>
              <a:buFontTx/>
              <a:buNone/>
              <a:defRPr/>
            </a:pPr>
            <a:r>
              <a:rPr lang="en-US" sz="2000" dirty="0">
                <a:latin typeface="Courier New" charset="0"/>
              </a:rPr>
              <a:t>        return </a:t>
            </a:r>
            <a:r>
              <a:rPr lang="en-US" sz="2000" dirty="0" err="1">
                <a:latin typeface="Courier New" charset="0"/>
              </a:rPr>
              <a:t>isPalindrome</a:t>
            </a:r>
            <a:r>
              <a:rPr lang="en-US" sz="2000" dirty="0">
                <a:latin typeface="Courier New" charset="0"/>
              </a:rPr>
              <a:t>(middle);</a:t>
            </a:r>
          </a:p>
          <a:p>
            <a:pPr lvl="1" eaLnBrk="1" hangingPunct="1">
              <a:lnSpc>
                <a:spcPct val="80000"/>
              </a:lnSpc>
              <a:buFontTx/>
              <a:buNone/>
              <a:defRPr/>
            </a:pPr>
            <a:r>
              <a:rPr lang="en-US" sz="2000" dirty="0">
                <a:latin typeface="Courier New" charset="0"/>
              </a:rPr>
              <a:t>    }</a:t>
            </a:r>
          </a:p>
          <a:p>
            <a:pPr lvl="1" eaLnBrk="1" hangingPunct="1">
              <a:lnSpc>
                <a:spcPct val="80000"/>
              </a:lnSpc>
              <a:buFontTx/>
              <a:buNone/>
              <a:defRPr/>
            </a:pPr>
            <a:r>
              <a:rPr lang="en-US" sz="2000" dirty="0">
                <a:latin typeface="Courier New" charset="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pPr eaLnBrk="1" hangingPunct="1">
              <a:defRPr/>
            </a:pPr>
            <a:r>
              <a:rPr lang="en-US">
                <a:cs typeface="+mj-cs"/>
              </a:rPr>
              <a:t>Exercise solution 2</a:t>
            </a:r>
          </a:p>
        </p:txBody>
      </p:sp>
      <p:sp>
        <p:nvSpPr>
          <p:cNvPr id="390147" name="Rectangle 3"/>
          <p:cNvSpPr>
            <a:spLocks noGrp="1" noChangeArrowheads="1"/>
          </p:cNvSpPr>
          <p:nvPr>
            <p:ph type="body" idx="1"/>
          </p:nvPr>
        </p:nvSpPr>
        <p:spPr/>
        <p:txBody>
          <a:bodyPr/>
          <a:lstStyle/>
          <a:p>
            <a:pPr lvl="1" eaLnBrk="1" hangingPunct="1">
              <a:lnSpc>
                <a:spcPct val="80000"/>
              </a:lnSpc>
              <a:buFontTx/>
              <a:buNone/>
              <a:defRPr/>
            </a:pPr>
            <a:r>
              <a:rPr lang="en-US" sz="2000" b="1" dirty="0">
                <a:solidFill>
                  <a:srgbClr val="008000"/>
                </a:solidFill>
                <a:latin typeface="Courier New" charset="0"/>
              </a:rPr>
              <a:t>// Returns true if the given string reads the same</a:t>
            </a:r>
          </a:p>
          <a:p>
            <a:pPr lvl="1" eaLnBrk="1" hangingPunct="1">
              <a:lnSpc>
                <a:spcPct val="80000"/>
              </a:lnSpc>
              <a:buFontTx/>
              <a:buNone/>
              <a:defRPr/>
            </a:pPr>
            <a:r>
              <a:rPr lang="en-US" sz="2000" b="1" dirty="0">
                <a:solidFill>
                  <a:srgbClr val="008000"/>
                </a:solidFill>
                <a:latin typeface="Courier New" charset="0"/>
              </a:rPr>
              <a:t>// forwards as backwards.</a:t>
            </a:r>
          </a:p>
          <a:p>
            <a:pPr lvl="1" eaLnBrk="1" hangingPunct="1">
              <a:lnSpc>
                <a:spcPct val="80000"/>
              </a:lnSpc>
              <a:buFontTx/>
              <a:buNone/>
              <a:defRPr/>
            </a:pPr>
            <a:r>
              <a:rPr lang="en-US" sz="2000" b="1" dirty="0">
                <a:solidFill>
                  <a:srgbClr val="008000"/>
                </a:solidFill>
                <a:latin typeface="Courier New" charset="0"/>
              </a:rPr>
              <a:t>// Trivially true for empty or 1-letter strings.</a:t>
            </a:r>
          </a:p>
          <a:p>
            <a:pPr lvl="1" eaLnBrk="1" hangingPunct="1">
              <a:lnSpc>
                <a:spcPct val="80000"/>
              </a:lnSpc>
              <a:buFontTx/>
              <a:buNone/>
              <a:defRPr/>
            </a:pPr>
            <a:r>
              <a:rPr lang="en-US" sz="1800" dirty="0">
                <a:latin typeface="Courier New" charset="0"/>
              </a:rPr>
              <a:t>public static </a:t>
            </a:r>
            <a:r>
              <a:rPr lang="en-US" sz="1800" dirty="0" err="1">
                <a:latin typeface="Courier New" charset="0"/>
              </a:rPr>
              <a:t>boolean</a:t>
            </a:r>
            <a:r>
              <a:rPr lang="en-US" sz="1800" dirty="0">
                <a:latin typeface="Courier New" charset="0"/>
              </a:rPr>
              <a:t> </a:t>
            </a:r>
            <a:r>
              <a:rPr lang="en-US" sz="1800" dirty="0" err="1">
                <a:latin typeface="Courier New" charset="0"/>
              </a:rPr>
              <a:t>isPalindrome</a:t>
            </a:r>
            <a:r>
              <a:rPr lang="en-US" sz="1800" dirty="0">
                <a:latin typeface="Courier New" charset="0"/>
              </a:rPr>
              <a:t>(String s) {</a:t>
            </a:r>
          </a:p>
          <a:p>
            <a:pPr lvl="1" eaLnBrk="1" hangingPunct="1">
              <a:lnSpc>
                <a:spcPct val="80000"/>
              </a:lnSpc>
              <a:buFontTx/>
              <a:buNone/>
              <a:defRPr/>
            </a:pPr>
            <a:r>
              <a:rPr lang="en-US" sz="1800" dirty="0">
                <a:latin typeface="Courier New" charset="0"/>
              </a:rPr>
              <a:t>   if (</a:t>
            </a:r>
            <a:r>
              <a:rPr lang="en-US" sz="1800" dirty="0" err="1">
                <a:latin typeface="Courier New" charset="0"/>
              </a:rPr>
              <a:t>s.length</a:t>
            </a:r>
            <a:r>
              <a:rPr lang="en-US" sz="1800" dirty="0">
                <a:latin typeface="Courier New" charset="0"/>
              </a:rPr>
              <a:t>() &lt; 2) {</a:t>
            </a:r>
          </a:p>
          <a:p>
            <a:pPr lvl="1" eaLnBrk="1" hangingPunct="1">
              <a:lnSpc>
                <a:spcPct val="80000"/>
              </a:lnSpc>
              <a:buFontTx/>
              <a:buNone/>
              <a:defRPr/>
            </a:pPr>
            <a:r>
              <a:rPr lang="en-US" sz="1800" dirty="0">
                <a:latin typeface="Courier New" charset="0"/>
              </a:rPr>
              <a:t>        return true;   </a:t>
            </a:r>
            <a:r>
              <a:rPr lang="en-US" sz="1800" b="1" dirty="0">
                <a:solidFill>
                  <a:srgbClr val="008000"/>
                </a:solidFill>
                <a:latin typeface="Courier New" charset="0"/>
              </a:rPr>
              <a:t>// base case</a:t>
            </a:r>
          </a:p>
          <a:p>
            <a:pPr lvl="1" eaLnBrk="1" hangingPunct="1">
              <a:lnSpc>
                <a:spcPct val="80000"/>
              </a:lnSpc>
              <a:buFontTx/>
              <a:buNone/>
              <a:defRPr/>
            </a:pPr>
            <a:r>
              <a:rPr lang="en-US" sz="1800" dirty="0">
                <a:latin typeface="Courier New" charset="0"/>
              </a:rPr>
              <a:t>    } </a:t>
            </a:r>
          </a:p>
          <a:p>
            <a:pPr lvl="1" eaLnBrk="1" hangingPunct="1">
              <a:lnSpc>
                <a:spcPct val="80000"/>
              </a:lnSpc>
              <a:buFontTx/>
              <a:buNone/>
              <a:defRPr/>
            </a:pPr>
            <a:r>
              <a:rPr lang="en-US" sz="1800" dirty="0">
                <a:latin typeface="Courier New" charset="0"/>
              </a:rPr>
              <a:t>   else {</a:t>
            </a:r>
          </a:p>
          <a:p>
            <a:pPr lvl="1" eaLnBrk="1" hangingPunct="1">
              <a:lnSpc>
                <a:spcPct val="80000"/>
              </a:lnSpc>
              <a:buFontTx/>
              <a:buNone/>
              <a:defRPr/>
            </a:pPr>
            <a:r>
              <a:rPr lang="en-US" sz="1800" dirty="0">
                <a:latin typeface="Courier New" charset="0"/>
              </a:rPr>
              <a:t>   return </a:t>
            </a:r>
            <a:r>
              <a:rPr lang="en-US" sz="1800" dirty="0" err="1">
                <a:latin typeface="Courier New" charset="0"/>
              </a:rPr>
              <a:t>s.substring</a:t>
            </a:r>
            <a:r>
              <a:rPr lang="en-US" sz="1800" dirty="0">
                <a:latin typeface="Courier New" charset="0"/>
              </a:rPr>
              <a:t>(0,1).equals(</a:t>
            </a:r>
            <a:r>
              <a:rPr lang="en-US" sz="1800" dirty="0" err="1">
                <a:latin typeface="Courier New" charset="0"/>
              </a:rPr>
              <a:t>s.substring</a:t>
            </a:r>
            <a:r>
              <a:rPr lang="en-US" sz="1800" dirty="0">
                <a:latin typeface="Courier New" charset="0"/>
              </a:rPr>
              <a:t>(</a:t>
            </a:r>
            <a:r>
              <a:rPr lang="en-US" sz="1800" dirty="0" err="1">
                <a:latin typeface="Courier New" charset="0"/>
              </a:rPr>
              <a:t>s.length</a:t>
            </a:r>
            <a:r>
              <a:rPr lang="en-US" sz="1800" dirty="0">
                <a:latin typeface="Courier New" charset="0"/>
              </a:rPr>
              <a:t>()-1))</a:t>
            </a:r>
          </a:p>
          <a:p>
            <a:pPr lvl="1" eaLnBrk="1" hangingPunct="1">
              <a:lnSpc>
                <a:spcPct val="80000"/>
              </a:lnSpc>
              <a:buFontTx/>
              <a:buNone/>
              <a:defRPr/>
            </a:pPr>
            <a:r>
              <a:rPr lang="en-US" sz="1800" dirty="0">
                <a:latin typeface="Courier New" charset="0"/>
              </a:rPr>
              <a:t>            &amp;&amp; </a:t>
            </a:r>
            <a:r>
              <a:rPr lang="en-US" sz="1800" dirty="0" err="1">
                <a:latin typeface="Courier New" charset="0"/>
              </a:rPr>
              <a:t>isPalindrome</a:t>
            </a:r>
            <a:r>
              <a:rPr lang="en-US" sz="1800" dirty="0">
                <a:latin typeface="Courier New" charset="0"/>
              </a:rPr>
              <a:t>(</a:t>
            </a:r>
            <a:r>
              <a:rPr lang="en-US" sz="1800" dirty="0" err="1">
                <a:latin typeface="Courier New" charset="0"/>
              </a:rPr>
              <a:t>s.substring</a:t>
            </a:r>
            <a:r>
              <a:rPr lang="en-US" sz="1800" dirty="0">
                <a:latin typeface="Courier New" charset="0"/>
              </a:rPr>
              <a:t>(1, </a:t>
            </a:r>
            <a:r>
              <a:rPr lang="en-US" sz="1800" dirty="0" err="1">
                <a:latin typeface="Courier New" charset="0"/>
              </a:rPr>
              <a:t>s.length</a:t>
            </a:r>
            <a:r>
              <a:rPr lang="en-US" sz="1800" dirty="0">
                <a:latin typeface="Courier New" charset="0"/>
              </a:rPr>
              <a:t>() - 1));</a:t>
            </a:r>
          </a:p>
          <a:p>
            <a:pPr lvl="1" eaLnBrk="1" hangingPunct="1">
              <a:lnSpc>
                <a:spcPct val="80000"/>
              </a:lnSpc>
              <a:buFontTx/>
              <a:buNone/>
              <a:defRPr/>
            </a:pPr>
            <a:r>
              <a:rPr lang="en-US" sz="1800" dirty="0">
                <a:latin typeface="Courier New" charset="0"/>
              </a:rPr>
              <a:t>    }</a:t>
            </a:r>
          </a:p>
          <a:p>
            <a:pPr lvl="1" eaLnBrk="1" hangingPunct="1">
              <a:lnSpc>
                <a:spcPct val="80000"/>
              </a:lnSpc>
              <a:buFontTx/>
              <a:buNone/>
              <a:defRPr/>
            </a:pPr>
            <a:r>
              <a:rPr lang="en-US" sz="1800" dirty="0">
                <a:latin typeface="Courier New" charset="0"/>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pPr eaLnBrk="1" hangingPunct="1">
              <a:defRPr/>
            </a:pPr>
            <a:r>
              <a:rPr lang="en-US" dirty="0">
                <a:cs typeface="+mj-cs"/>
              </a:rPr>
              <a:t>Lab 1: Fractal Circles</a:t>
            </a:r>
          </a:p>
        </p:txBody>
      </p:sp>
      <p:sp>
        <p:nvSpPr>
          <p:cNvPr id="390147" name="Rectangle 3"/>
          <p:cNvSpPr>
            <a:spLocks noGrp="1" noChangeArrowheads="1"/>
          </p:cNvSpPr>
          <p:nvPr>
            <p:ph type="body" idx="1"/>
          </p:nvPr>
        </p:nvSpPr>
        <p:spPr/>
        <p:txBody>
          <a:bodyPr/>
          <a:lstStyle/>
          <a:p>
            <a:pPr lvl="1" eaLnBrk="1" hangingPunct="1">
              <a:lnSpc>
                <a:spcPct val="80000"/>
              </a:lnSpc>
              <a:buFontTx/>
              <a:buNone/>
              <a:defRPr/>
            </a:pPr>
            <a:endParaRPr lang="en-US" sz="2000" dirty="0">
              <a:latin typeface="Courier New" charset="0"/>
            </a:endParaRPr>
          </a:p>
          <a:p>
            <a:pPr lvl="1" eaLnBrk="1" hangingPunct="1">
              <a:lnSpc>
                <a:spcPct val="80000"/>
              </a:lnSpc>
              <a:buFontTx/>
              <a:buNone/>
              <a:defRPr/>
            </a:pPr>
            <a:r>
              <a:rPr lang="en-US" sz="2000" dirty="0">
                <a:latin typeface="Tahoma"/>
                <a:cs typeface="Tahoma"/>
              </a:rPr>
              <a:t>Use Processing to write the recursive method to print out a recursive </a:t>
            </a:r>
          </a:p>
          <a:p>
            <a:pPr lvl="1" eaLnBrk="1" hangingPunct="1">
              <a:lnSpc>
                <a:spcPct val="80000"/>
              </a:lnSpc>
              <a:buFontTx/>
              <a:buNone/>
              <a:defRPr/>
            </a:pPr>
            <a:r>
              <a:rPr lang="en-US" sz="2000" dirty="0">
                <a:latin typeface="Tahoma"/>
                <a:cs typeface="Tahoma"/>
              </a:rPr>
              <a:t>pattern of circles of decreasing radii. </a:t>
            </a:r>
          </a:p>
          <a:p>
            <a:pPr lvl="1" eaLnBrk="1" hangingPunct="1">
              <a:lnSpc>
                <a:spcPct val="80000"/>
              </a:lnSpc>
              <a:buFontTx/>
              <a:buNone/>
              <a:defRPr/>
            </a:pPr>
            <a:endParaRPr lang="en-US" sz="2000" dirty="0">
              <a:latin typeface="Tahoma"/>
              <a:cs typeface="Tahoma"/>
            </a:endParaRPr>
          </a:p>
          <a:p>
            <a:pPr lvl="1" eaLnBrk="1" hangingPunct="1">
              <a:lnSpc>
                <a:spcPct val="80000"/>
              </a:lnSpc>
              <a:buFontTx/>
              <a:buNone/>
              <a:defRPr/>
            </a:pPr>
            <a:endParaRPr lang="en-US" sz="2000" dirty="0">
              <a:latin typeface="Courier New"/>
              <a:cs typeface="Courier New"/>
            </a:endParaRPr>
          </a:p>
          <a:p>
            <a:pPr lvl="1" eaLnBrk="1" hangingPunct="1">
              <a:lnSpc>
                <a:spcPct val="80000"/>
              </a:lnSpc>
              <a:buFontTx/>
              <a:buNone/>
              <a:defRPr/>
            </a:pPr>
            <a:endParaRPr lang="en-US" sz="2000" dirty="0">
              <a:latin typeface="Courier New"/>
              <a:cs typeface="Courier New"/>
            </a:endParaRPr>
          </a:p>
          <a:p>
            <a:pPr lvl="1" eaLnBrk="1" hangingPunct="1">
              <a:lnSpc>
                <a:spcPct val="80000"/>
              </a:lnSpc>
              <a:buFontTx/>
              <a:buNone/>
              <a:defRPr/>
            </a:pPr>
            <a:r>
              <a:rPr lang="en-US" sz="2000" dirty="0">
                <a:latin typeface="Courier New"/>
                <a:cs typeface="Courier New"/>
              </a:rPr>
              <a:t>void circle(</a:t>
            </a:r>
            <a:r>
              <a:rPr lang="en-US" sz="2000" dirty="0" err="1">
                <a:latin typeface="Courier New"/>
                <a:cs typeface="Courier New"/>
              </a:rPr>
              <a:t>int</a:t>
            </a:r>
            <a:r>
              <a:rPr lang="en-US" sz="2000" dirty="0">
                <a:latin typeface="Courier New"/>
                <a:cs typeface="Courier New"/>
              </a:rPr>
              <a:t> x, </a:t>
            </a:r>
            <a:r>
              <a:rPr lang="en-US" sz="2000" dirty="0" err="1">
                <a:latin typeface="Courier New"/>
                <a:cs typeface="Courier New"/>
              </a:rPr>
              <a:t>int</a:t>
            </a:r>
            <a:r>
              <a:rPr lang="en-US" sz="2000" dirty="0">
                <a:latin typeface="Courier New"/>
                <a:cs typeface="Courier New"/>
              </a:rPr>
              <a:t> radius, </a:t>
            </a:r>
            <a:r>
              <a:rPr lang="en-US" sz="2000" dirty="0" err="1">
                <a:latin typeface="Courier New"/>
                <a:cs typeface="Courier New"/>
              </a:rPr>
              <a:t>int</a:t>
            </a:r>
            <a:r>
              <a:rPr lang="en-US" sz="2000" dirty="0">
                <a:latin typeface="Courier New"/>
                <a:cs typeface="Courier New"/>
              </a:rPr>
              <a:t> depth)</a:t>
            </a:r>
          </a:p>
          <a:p>
            <a:pPr lvl="1" eaLnBrk="1" hangingPunct="1">
              <a:lnSpc>
                <a:spcPct val="80000"/>
              </a:lnSpc>
              <a:buFontTx/>
              <a:buNone/>
              <a:defRPr/>
            </a:pPr>
            <a:r>
              <a:rPr lang="en-US" sz="2000" dirty="0">
                <a:latin typeface="Courier New"/>
                <a:cs typeface="Courier New"/>
              </a:rPr>
              <a:t>{…}  </a:t>
            </a:r>
          </a:p>
          <a:p>
            <a:pPr lvl="1" eaLnBrk="1" hangingPunct="1">
              <a:lnSpc>
                <a:spcPct val="80000"/>
              </a:lnSpc>
              <a:buFontTx/>
              <a:buNone/>
              <a:defRPr/>
            </a:pPr>
            <a:endParaRPr lang="en-US" sz="2000" dirty="0">
              <a:latin typeface="Tahoma"/>
              <a:cs typeface="Tahoma"/>
            </a:endParaRPr>
          </a:p>
          <a:p>
            <a:pPr lvl="1" eaLnBrk="1" hangingPunct="1">
              <a:lnSpc>
                <a:spcPct val="80000"/>
              </a:lnSpc>
              <a:buFontTx/>
              <a:buNone/>
              <a:defRPr/>
            </a:pPr>
            <a:endParaRPr lang="en-US" sz="2000" dirty="0">
              <a:latin typeface="Tahoma"/>
              <a:cs typeface="Tahoma"/>
            </a:endParaRPr>
          </a:p>
          <a:p>
            <a:pPr lvl="1" eaLnBrk="1" hangingPunct="1">
              <a:lnSpc>
                <a:spcPct val="80000"/>
              </a:lnSpc>
              <a:buFontTx/>
              <a:buNone/>
              <a:defRPr/>
            </a:pPr>
            <a:endParaRPr lang="en-US" sz="2000" dirty="0">
              <a:latin typeface="Tahoma"/>
              <a:cs typeface="Tahoma"/>
            </a:endParaRPr>
          </a:p>
          <a:p>
            <a:pPr lvl="1" eaLnBrk="1" hangingPunct="1">
              <a:lnSpc>
                <a:spcPct val="80000"/>
              </a:lnSpc>
              <a:buFontTx/>
              <a:buNone/>
              <a:defRPr/>
            </a:pPr>
            <a:r>
              <a:rPr lang="en-US" sz="2000" b="1" dirty="0">
                <a:latin typeface="Tahoma"/>
                <a:cs typeface="Tahoma"/>
              </a:rPr>
              <a:t>The call circle(width/2, width/4, 10) should produce the image on </a:t>
            </a:r>
          </a:p>
          <a:p>
            <a:pPr lvl="1" eaLnBrk="1" hangingPunct="1">
              <a:lnSpc>
                <a:spcPct val="80000"/>
              </a:lnSpc>
              <a:buFontTx/>
              <a:buNone/>
              <a:defRPr/>
            </a:pPr>
            <a:r>
              <a:rPr lang="en-US" sz="2000" b="1" dirty="0">
                <a:latin typeface="Tahoma"/>
                <a:cs typeface="Tahoma"/>
              </a:rPr>
              <a:t>the following slide. Use </a:t>
            </a:r>
            <a:r>
              <a:rPr lang="en-US" sz="2000" b="1" dirty="0" err="1">
                <a:latin typeface="Tahoma"/>
                <a:cs typeface="Tahoma"/>
              </a:rPr>
              <a:t>noFill</a:t>
            </a:r>
            <a:r>
              <a:rPr lang="en-US" sz="2000" b="1" dirty="0">
                <a:latin typeface="Tahoma"/>
                <a:cs typeface="Tahoma"/>
              </a:rPr>
              <a:t>() before drawing the circle to make </a:t>
            </a:r>
          </a:p>
          <a:p>
            <a:pPr lvl="1" eaLnBrk="1" hangingPunct="1">
              <a:lnSpc>
                <a:spcPct val="80000"/>
              </a:lnSpc>
              <a:buFontTx/>
              <a:buNone/>
              <a:defRPr/>
            </a:pPr>
            <a:r>
              <a:rPr lang="en-US" sz="2000" b="1" dirty="0">
                <a:latin typeface="Tahoma"/>
                <a:cs typeface="Tahoma"/>
              </a:rPr>
              <a:t>it transparent. </a:t>
            </a:r>
          </a:p>
          <a:p>
            <a:pPr lvl="1" eaLnBrk="1" hangingPunct="1">
              <a:lnSpc>
                <a:spcPct val="80000"/>
              </a:lnSpc>
              <a:buFontTx/>
              <a:buNone/>
              <a:defRPr/>
            </a:pPr>
            <a:endParaRPr lang="en-US" sz="2000" dirty="0">
              <a:latin typeface="Tahoma"/>
              <a:cs typeface="Tahom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Lab 1</a:t>
            </a:r>
          </a:p>
        </p:txBody>
      </p:sp>
      <p:pic>
        <p:nvPicPr>
          <p:cNvPr id="4" name="Content Placeholder 3"/>
          <p:cNvPicPr>
            <a:picLocks noGrp="1" noChangeAspect="1"/>
          </p:cNvPicPr>
          <p:nvPr>
            <p:ph idx="1"/>
          </p:nvPr>
        </p:nvPicPr>
        <p:blipFill>
          <a:blip r:embed="rId2"/>
          <a:srcRect t="11485" b="11485"/>
          <a:stretch>
            <a:fillRect/>
          </a:stretch>
        </p:blip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p:txBody>
          <a:bodyPr/>
          <a:lstStyle/>
          <a:p>
            <a:pPr eaLnBrk="1" hangingPunct="1">
              <a:defRPr/>
            </a:pPr>
            <a:r>
              <a:rPr lang="en-US" dirty="0">
                <a:cs typeface="+mj-cs"/>
              </a:rPr>
              <a:t>Lab 2: </a:t>
            </a:r>
            <a:r>
              <a:rPr lang="en-US" dirty="0" err="1">
                <a:cs typeface="+mj-cs"/>
              </a:rPr>
              <a:t>Sierpinski</a:t>
            </a:r>
            <a:r>
              <a:rPr lang="en-US" dirty="0">
                <a:cs typeface="+mj-cs"/>
              </a:rPr>
              <a:t> Triangle</a:t>
            </a:r>
          </a:p>
        </p:txBody>
      </p:sp>
      <p:sp>
        <p:nvSpPr>
          <p:cNvPr id="390147" name="Rectangle 3"/>
          <p:cNvSpPr>
            <a:spLocks noGrp="1" noChangeArrowheads="1"/>
          </p:cNvSpPr>
          <p:nvPr>
            <p:ph type="body" idx="1"/>
          </p:nvPr>
        </p:nvSpPr>
        <p:spPr/>
        <p:txBody>
          <a:bodyPr/>
          <a:lstStyle/>
          <a:p>
            <a:pPr lvl="1" eaLnBrk="1" hangingPunct="1">
              <a:lnSpc>
                <a:spcPct val="80000"/>
              </a:lnSpc>
              <a:buFontTx/>
              <a:buNone/>
              <a:defRPr/>
            </a:pPr>
            <a:endParaRPr lang="en-US" sz="2000" dirty="0">
              <a:latin typeface="Courier New" charset="0"/>
            </a:endParaRPr>
          </a:p>
          <a:p>
            <a:pPr lvl="1" eaLnBrk="1" hangingPunct="1">
              <a:lnSpc>
                <a:spcPct val="80000"/>
              </a:lnSpc>
              <a:buFontTx/>
              <a:buNone/>
              <a:defRPr/>
            </a:pPr>
            <a:r>
              <a:rPr lang="en-US" sz="2000" dirty="0">
                <a:latin typeface="Tahoma"/>
                <a:cs typeface="Tahoma"/>
              </a:rPr>
              <a:t>Use Processing to write the recursive method to the </a:t>
            </a:r>
            <a:r>
              <a:rPr lang="en-US" sz="2000" dirty="0" err="1">
                <a:latin typeface="Tahoma"/>
                <a:cs typeface="Tahoma"/>
              </a:rPr>
              <a:t>Sierpinski</a:t>
            </a:r>
            <a:r>
              <a:rPr lang="en-US" sz="2000" dirty="0">
                <a:latin typeface="Tahoma"/>
                <a:cs typeface="Tahoma"/>
              </a:rPr>
              <a:t> triangle.</a:t>
            </a:r>
          </a:p>
          <a:p>
            <a:pPr lvl="1" eaLnBrk="1" hangingPunct="1">
              <a:lnSpc>
                <a:spcPct val="80000"/>
              </a:lnSpc>
              <a:buFontTx/>
              <a:buNone/>
              <a:defRPr/>
            </a:pPr>
            <a:endParaRPr lang="en-US" sz="2000" dirty="0">
              <a:latin typeface="Courier New"/>
              <a:cs typeface="Courier New"/>
            </a:endParaRPr>
          </a:p>
          <a:p>
            <a:pPr lvl="1" eaLnBrk="1" hangingPunct="1">
              <a:lnSpc>
                <a:spcPct val="80000"/>
              </a:lnSpc>
              <a:buFontTx/>
              <a:buNone/>
              <a:defRPr/>
            </a:pPr>
            <a:endParaRPr lang="en-US" sz="2000" dirty="0">
              <a:latin typeface="Courier New"/>
              <a:cs typeface="Courier New"/>
            </a:endParaRPr>
          </a:p>
          <a:p>
            <a:pPr lvl="1" eaLnBrk="1" hangingPunct="1">
              <a:lnSpc>
                <a:spcPct val="80000"/>
              </a:lnSpc>
              <a:buFontTx/>
              <a:buNone/>
              <a:defRPr/>
            </a:pPr>
            <a:r>
              <a:rPr lang="en-US" sz="2000" dirty="0">
                <a:latin typeface="Courier New"/>
                <a:cs typeface="Courier New"/>
              </a:rPr>
              <a:t>void </a:t>
            </a:r>
            <a:r>
              <a:rPr lang="en-US" sz="2000" dirty="0" err="1">
                <a:latin typeface="Courier New"/>
                <a:cs typeface="Courier New"/>
              </a:rPr>
              <a:t>fractalTriangle</a:t>
            </a:r>
            <a:r>
              <a:rPr lang="en-US" sz="2000" dirty="0">
                <a:latin typeface="Courier New"/>
                <a:cs typeface="Courier New"/>
              </a:rPr>
              <a:t>(</a:t>
            </a:r>
            <a:r>
              <a:rPr lang="en-US" sz="2000" dirty="0" err="1">
                <a:latin typeface="Courier New"/>
                <a:cs typeface="Courier New"/>
              </a:rPr>
              <a:t>int</a:t>
            </a:r>
            <a:r>
              <a:rPr lang="en-US" sz="2000" dirty="0">
                <a:latin typeface="Courier New"/>
                <a:cs typeface="Courier New"/>
              </a:rPr>
              <a:t> x1, </a:t>
            </a:r>
            <a:r>
              <a:rPr lang="en-US" sz="2000" dirty="0" err="1">
                <a:latin typeface="Courier New"/>
                <a:cs typeface="Courier New"/>
              </a:rPr>
              <a:t>int</a:t>
            </a:r>
            <a:r>
              <a:rPr lang="en-US" sz="2000" dirty="0">
                <a:latin typeface="Courier New"/>
                <a:cs typeface="Courier New"/>
              </a:rPr>
              <a:t> y1, </a:t>
            </a:r>
            <a:r>
              <a:rPr lang="en-US" sz="2000" dirty="0" err="1">
                <a:latin typeface="Courier New"/>
                <a:cs typeface="Courier New"/>
              </a:rPr>
              <a:t>int</a:t>
            </a:r>
            <a:r>
              <a:rPr lang="en-US" sz="2000" dirty="0">
                <a:latin typeface="Courier New"/>
                <a:cs typeface="Courier New"/>
              </a:rPr>
              <a:t> x2, </a:t>
            </a:r>
            <a:r>
              <a:rPr lang="en-US" sz="2000" dirty="0" err="1">
                <a:latin typeface="Courier New"/>
                <a:cs typeface="Courier New"/>
              </a:rPr>
              <a:t>int</a:t>
            </a:r>
            <a:r>
              <a:rPr lang="en-US" sz="2000" dirty="0">
                <a:latin typeface="Courier New"/>
                <a:cs typeface="Courier New"/>
              </a:rPr>
              <a:t> y2, </a:t>
            </a:r>
            <a:r>
              <a:rPr lang="en-US" sz="2000" dirty="0" err="1">
                <a:latin typeface="Courier New"/>
                <a:cs typeface="Courier New"/>
              </a:rPr>
              <a:t>int</a:t>
            </a:r>
            <a:r>
              <a:rPr lang="en-US" sz="2000" dirty="0">
                <a:latin typeface="Courier New"/>
                <a:cs typeface="Courier New"/>
              </a:rPr>
              <a:t> x3, </a:t>
            </a:r>
            <a:r>
              <a:rPr lang="en-US" sz="2000" dirty="0" err="1">
                <a:latin typeface="Courier New"/>
                <a:cs typeface="Courier New"/>
              </a:rPr>
              <a:t>int</a:t>
            </a:r>
            <a:r>
              <a:rPr lang="en-US" sz="2000" dirty="0">
                <a:latin typeface="Courier New"/>
                <a:cs typeface="Courier New"/>
              </a:rPr>
              <a:t> y3, </a:t>
            </a:r>
            <a:r>
              <a:rPr lang="en-US" sz="2000" dirty="0" err="1">
                <a:latin typeface="Courier New"/>
                <a:cs typeface="Courier New"/>
              </a:rPr>
              <a:t>int</a:t>
            </a:r>
            <a:r>
              <a:rPr lang="en-US" sz="2000" dirty="0">
                <a:latin typeface="Courier New"/>
                <a:cs typeface="Courier New"/>
              </a:rPr>
              <a:t> n) </a:t>
            </a:r>
          </a:p>
          <a:p>
            <a:pPr lvl="1" eaLnBrk="1" hangingPunct="1">
              <a:lnSpc>
                <a:spcPct val="80000"/>
              </a:lnSpc>
              <a:buFontTx/>
              <a:buNone/>
              <a:defRPr/>
            </a:pPr>
            <a:endParaRPr lang="en-US" sz="2000" dirty="0">
              <a:latin typeface="Courier New"/>
              <a:cs typeface="Courier New"/>
            </a:endParaRPr>
          </a:p>
          <a:p>
            <a:pPr lvl="1" eaLnBrk="1" hangingPunct="1">
              <a:lnSpc>
                <a:spcPct val="80000"/>
              </a:lnSpc>
              <a:buFontTx/>
              <a:buNone/>
              <a:defRPr/>
            </a:pPr>
            <a:r>
              <a:rPr lang="en-US" sz="2000" dirty="0">
                <a:latin typeface="Courier New"/>
                <a:cs typeface="Courier New"/>
              </a:rPr>
              <a:t>{…}</a:t>
            </a:r>
          </a:p>
          <a:p>
            <a:pPr lvl="1" eaLnBrk="1" hangingPunct="1">
              <a:lnSpc>
                <a:spcPct val="80000"/>
              </a:lnSpc>
              <a:buFontTx/>
              <a:buNone/>
              <a:defRPr/>
            </a:pPr>
            <a:endParaRPr lang="en-US" sz="2000" dirty="0">
              <a:latin typeface="Tahoma"/>
              <a:cs typeface="Tahoma"/>
            </a:endParaRPr>
          </a:p>
          <a:p>
            <a:pPr lvl="1" eaLnBrk="1" hangingPunct="1">
              <a:lnSpc>
                <a:spcPct val="80000"/>
              </a:lnSpc>
              <a:buFontTx/>
              <a:buNone/>
              <a:defRPr/>
            </a:pPr>
            <a:endParaRPr lang="en-US" sz="2000" dirty="0">
              <a:latin typeface="Tahoma"/>
              <a:cs typeface="Tahoma"/>
            </a:endParaRPr>
          </a:p>
          <a:p>
            <a:pPr lvl="1" eaLnBrk="1" hangingPunct="1">
              <a:lnSpc>
                <a:spcPct val="80000"/>
              </a:lnSpc>
              <a:buFontTx/>
              <a:buNone/>
              <a:defRPr/>
            </a:pPr>
            <a:endParaRPr lang="en-US" sz="2000" dirty="0">
              <a:latin typeface="Tahoma"/>
              <a:cs typeface="Tahoma"/>
            </a:endParaRPr>
          </a:p>
          <a:p>
            <a:pPr lvl="1" eaLnBrk="1" hangingPunct="1">
              <a:lnSpc>
                <a:spcPct val="80000"/>
              </a:lnSpc>
              <a:buFontTx/>
              <a:buNone/>
              <a:defRPr/>
            </a:pPr>
            <a:r>
              <a:rPr lang="en-US" sz="2000" b="1" dirty="0">
                <a:latin typeface="Tahoma"/>
                <a:cs typeface="Tahoma"/>
              </a:rPr>
              <a:t>Note: Trigonometric functions in Processing by default take radians as the unit of angle measure. To convert degrees to radians use the </a:t>
            </a:r>
            <a:r>
              <a:rPr lang="en-US" sz="2000" b="1" dirty="0">
                <a:latin typeface="Courier New"/>
                <a:cs typeface="Courier New"/>
              </a:rPr>
              <a:t>radians(float degree) </a:t>
            </a:r>
            <a:r>
              <a:rPr lang="en-US" sz="2000" b="1" dirty="0">
                <a:latin typeface="Tahoma"/>
                <a:cs typeface="Tahoma"/>
              </a:rPr>
              <a:t>method. </a:t>
            </a:r>
          </a:p>
          <a:p>
            <a:pPr lvl="1" eaLnBrk="1" hangingPunct="1">
              <a:lnSpc>
                <a:spcPct val="80000"/>
              </a:lnSpc>
              <a:buFontTx/>
              <a:buNone/>
              <a:defRPr/>
            </a:pPr>
            <a:endParaRPr lang="en-US" sz="2000" dirty="0">
              <a:latin typeface="Tahoma"/>
              <a:cs typeface="Tahoma"/>
            </a:endParaRPr>
          </a:p>
        </p:txBody>
      </p:sp>
    </p:spTree>
    <p:extLst>
      <p:ext uri="{BB962C8B-B14F-4D97-AF65-F5344CB8AC3E}">
        <p14:creationId xmlns:p14="http://schemas.microsoft.com/office/powerpoint/2010/main" val="1544931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title"/>
          </p:nvPr>
        </p:nvSpPr>
        <p:spPr/>
        <p:txBody>
          <a:bodyPr/>
          <a:lstStyle/>
          <a:p>
            <a:pPr eaLnBrk="1" hangingPunct="1">
              <a:defRPr/>
            </a:pPr>
            <a:r>
              <a:rPr lang="en-US">
                <a:cs typeface="+mj-cs"/>
              </a:rPr>
              <a:t>Recursion</a:t>
            </a:r>
          </a:p>
        </p:txBody>
      </p:sp>
      <p:sp>
        <p:nvSpPr>
          <p:cNvPr id="352259" name="Rectangle 3"/>
          <p:cNvSpPr>
            <a:spLocks noGrp="1" noChangeArrowheads="1"/>
          </p:cNvSpPr>
          <p:nvPr>
            <p:ph type="body" idx="1"/>
          </p:nvPr>
        </p:nvSpPr>
        <p:spPr/>
        <p:txBody>
          <a:bodyPr/>
          <a:lstStyle/>
          <a:p>
            <a:pPr eaLnBrk="1" hangingPunct="1">
              <a:defRPr/>
            </a:pPr>
            <a:r>
              <a:rPr lang="en-US" b="1">
                <a:cs typeface="+mn-cs"/>
              </a:rPr>
              <a:t>recursion</a:t>
            </a:r>
            <a:r>
              <a:rPr lang="en-US">
                <a:cs typeface="+mn-cs"/>
              </a:rPr>
              <a:t>: The definition of an operation in terms of itself.</a:t>
            </a:r>
          </a:p>
          <a:p>
            <a:pPr lvl="1" eaLnBrk="1" hangingPunct="1">
              <a:defRPr/>
            </a:pPr>
            <a:r>
              <a:rPr lang="en-US"/>
              <a:t>Solving a problem using recursion depends on solving</a:t>
            </a:r>
            <a:br>
              <a:rPr lang="en-US"/>
            </a:br>
            <a:r>
              <a:rPr lang="en-US"/>
              <a:t>smaller occurrences of the same problem.</a:t>
            </a:r>
          </a:p>
          <a:p>
            <a:pPr lvl="1" eaLnBrk="1" hangingPunct="1">
              <a:defRPr/>
            </a:pPr>
            <a:endParaRPr lang="en-US"/>
          </a:p>
          <a:p>
            <a:pPr lvl="1" eaLnBrk="1" hangingPunct="1">
              <a:defRPr/>
            </a:pPr>
            <a:endParaRPr lang="en-US"/>
          </a:p>
          <a:p>
            <a:pPr eaLnBrk="1" hangingPunct="1">
              <a:defRPr/>
            </a:pPr>
            <a:r>
              <a:rPr lang="en-US" b="1">
                <a:cs typeface="+mn-cs"/>
              </a:rPr>
              <a:t>recursive programming</a:t>
            </a:r>
            <a:r>
              <a:rPr lang="en-US">
                <a:cs typeface="+mn-cs"/>
              </a:rPr>
              <a:t>: Writing methods that call themselves to solve problems recursively.</a:t>
            </a:r>
          </a:p>
          <a:p>
            <a:pPr lvl="1" eaLnBrk="1" hangingPunct="1">
              <a:defRPr/>
            </a:pPr>
            <a:endParaRPr lang="en-US"/>
          </a:p>
          <a:p>
            <a:pPr lvl="1" eaLnBrk="1" hangingPunct="1">
              <a:defRPr/>
            </a:pPr>
            <a:r>
              <a:rPr lang="en-US"/>
              <a:t>An equally powerful substitute for </a:t>
            </a:r>
            <a:r>
              <a:rPr lang="en-US" i="1"/>
              <a:t>iteration</a:t>
            </a:r>
            <a:r>
              <a:rPr lang="en-US"/>
              <a:t> (loops)</a:t>
            </a:r>
          </a:p>
          <a:p>
            <a:pPr lvl="1" eaLnBrk="1" hangingPunct="1">
              <a:defRPr/>
            </a:pPr>
            <a:r>
              <a:rPr lang="en-US"/>
              <a:t>Particularly well-suited to solving certain types of problems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153400" cy="838200"/>
          </a:xfrm>
        </p:spPr>
        <p:txBody>
          <a:bodyPr/>
          <a:lstStyle/>
          <a:p>
            <a:pPr>
              <a:defRPr/>
            </a:pPr>
            <a:r>
              <a:rPr lang="en-US" dirty="0"/>
              <a:t>Lab 2</a:t>
            </a:r>
          </a:p>
        </p:txBody>
      </p:sp>
      <p:pic>
        <p:nvPicPr>
          <p:cNvPr id="6" name="Content Placeholder 5" descr="Screen Shot 2016-02-26 at 1.04.20 PM.png"/>
          <p:cNvPicPr>
            <a:picLocks noGrp="1" noChangeAspect="1"/>
          </p:cNvPicPr>
          <p:nvPr>
            <p:ph idx="1"/>
          </p:nvPr>
        </p:nvPicPr>
        <p:blipFill>
          <a:blip r:embed="rId2">
            <a:extLst>
              <a:ext uri="{28A0092B-C50C-407E-A947-70E740481C1C}">
                <a14:useLocalDpi xmlns:a14="http://schemas.microsoft.com/office/drawing/2010/main" val="0"/>
              </a:ext>
            </a:extLst>
          </a:blip>
          <a:srcRect l="-14726" r="-14726"/>
          <a:stretch>
            <a:fillRect/>
          </a:stretch>
        </p:blipFill>
        <p:spPr>
          <a:xfrm>
            <a:off x="152400" y="854075"/>
            <a:ext cx="8991600" cy="6003925"/>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pPr eaLnBrk="1" hangingPunct="1">
              <a:defRPr/>
            </a:pPr>
            <a:r>
              <a:rPr lang="en-US">
                <a:cs typeface="+mj-cs"/>
              </a:rPr>
              <a:t>Why learn recursion?</a:t>
            </a:r>
          </a:p>
        </p:txBody>
      </p:sp>
      <p:sp>
        <p:nvSpPr>
          <p:cNvPr id="353283" name="Rectangle 3"/>
          <p:cNvSpPr>
            <a:spLocks noGrp="1" noChangeArrowheads="1"/>
          </p:cNvSpPr>
          <p:nvPr>
            <p:ph type="body" idx="1"/>
          </p:nvPr>
        </p:nvSpPr>
        <p:spPr/>
        <p:txBody>
          <a:bodyPr/>
          <a:lstStyle/>
          <a:p>
            <a:pPr eaLnBrk="1" hangingPunct="1">
              <a:defRPr/>
            </a:pPr>
            <a:r>
              <a:rPr lang="en-US" dirty="0">
                <a:cs typeface="+mn-cs"/>
              </a:rPr>
              <a:t>"cultural experience" - A different way of thinking of problems</a:t>
            </a:r>
          </a:p>
          <a:p>
            <a:pPr lvl="1" eaLnBrk="1" hangingPunct="1">
              <a:defRPr/>
            </a:pPr>
            <a:endParaRPr lang="en-US" dirty="0"/>
          </a:p>
          <a:p>
            <a:pPr eaLnBrk="1" hangingPunct="1">
              <a:defRPr/>
            </a:pPr>
            <a:r>
              <a:rPr lang="en-US" dirty="0">
                <a:cs typeface="+mn-cs"/>
              </a:rPr>
              <a:t>Can solve some kinds of problems better than iteration</a:t>
            </a:r>
          </a:p>
          <a:p>
            <a:pPr lvl="1" eaLnBrk="1" hangingPunct="1">
              <a:defRPr/>
            </a:pPr>
            <a:endParaRPr lang="en-US" dirty="0"/>
          </a:p>
          <a:p>
            <a:pPr eaLnBrk="1" hangingPunct="1">
              <a:defRPr/>
            </a:pPr>
            <a:r>
              <a:rPr lang="en-US" dirty="0">
                <a:cs typeface="+mn-cs"/>
              </a:rPr>
              <a:t>Leads to elegant, simplistic, short code (when used well)</a:t>
            </a:r>
          </a:p>
          <a:p>
            <a:pPr lvl="1" eaLnBrk="1" hangingPunct="1">
              <a:defRPr/>
            </a:pPr>
            <a:endParaRPr lang="en-US" dirty="0"/>
          </a:p>
          <a:p>
            <a:pPr eaLnBrk="1" hangingPunct="1">
              <a:defRPr/>
            </a:pPr>
            <a:r>
              <a:rPr lang="en-US" dirty="0">
                <a:cs typeface="+mn-cs"/>
              </a:rPr>
              <a:t>Many programming languages ("functional" languages such as Scheme, ML, and Haskell) use recursion exclusively  (no loops)</a:t>
            </a:r>
          </a:p>
          <a:p>
            <a:pPr lvl="1" eaLnBrk="1" hangingPunct="1">
              <a:defRPr/>
            </a:pPr>
            <a:endParaRPr lang="en-US" dirty="0"/>
          </a:p>
          <a:p>
            <a:pPr marL="346075" lvl="1" indent="0" eaLnBrk="1" hangingPunct="1">
              <a:buFontTx/>
              <a:buNone/>
              <a:defRPr/>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lstStyle/>
          <a:p>
            <a:pPr eaLnBrk="1" hangingPunct="1">
              <a:defRPr/>
            </a:pPr>
            <a:r>
              <a:rPr lang="en-US">
                <a:cs typeface="+mj-cs"/>
              </a:rPr>
              <a:t>Recursion and cases</a:t>
            </a:r>
          </a:p>
        </p:txBody>
      </p:sp>
      <p:sp>
        <p:nvSpPr>
          <p:cNvPr id="359427" name="Rectangle 3"/>
          <p:cNvSpPr>
            <a:spLocks noGrp="1" noChangeArrowheads="1"/>
          </p:cNvSpPr>
          <p:nvPr>
            <p:ph type="body" idx="1"/>
          </p:nvPr>
        </p:nvSpPr>
        <p:spPr/>
        <p:txBody>
          <a:bodyPr/>
          <a:lstStyle/>
          <a:p>
            <a:pPr eaLnBrk="1" hangingPunct="1">
              <a:defRPr/>
            </a:pPr>
            <a:r>
              <a:rPr lang="en-US">
                <a:cs typeface="+mn-cs"/>
              </a:rPr>
              <a:t>Every recursive algorithm involves at least 2 cases:</a:t>
            </a:r>
          </a:p>
          <a:p>
            <a:pPr lvl="1" eaLnBrk="1" hangingPunct="1">
              <a:buFontTx/>
              <a:buNone/>
              <a:defRPr/>
            </a:pPr>
            <a:endParaRPr lang="en-US" sz="800"/>
          </a:p>
          <a:p>
            <a:pPr lvl="1" eaLnBrk="1" hangingPunct="1">
              <a:defRPr/>
            </a:pPr>
            <a:r>
              <a:rPr lang="en-US" b="1"/>
              <a:t>base case</a:t>
            </a:r>
            <a:r>
              <a:rPr lang="en-US"/>
              <a:t>: A simple occurrence that can be answered directly.</a:t>
            </a:r>
            <a:endParaRPr lang="en-US" i="1"/>
          </a:p>
          <a:p>
            <a:pPr lvl="1" eaLnBrk="1" hangingPunct="1">
              <a:defRPr/>
            </a:pPr>
            <a:endParaRPr lang="en-US" i="1"/>
          </a:p>
          <a:p>
            <a:pPr lvl="1" eaLnBrk="1" hangingPunct="1">
              <a:defRPr/>
            </a:pPr>
            <a:r>
              <a:rPr lang="en-US" b="1"/>
              <a:t>recursive case</a:t>
            </a:r>
            <a:r>
              <a:rPr lang="en-US"/>
              <a:t>: A more complex occurrence of the problem that cannot be directly answered, but can instead be described in terms of smaller occurrences of the same problem.</a:t>
            </a:r>
          </a:p>
          <a:p>
            <a:pPr lvl="1" eaLnBrk="1" hangingPunct="1">
              <a:defRPr/>
            </a:pPr>
            <a:endParaRPr lang="en-US" i="1"/>
          </a:p>
          <a:p>
            <a:pPr lvl="1" eaLnBrk="1" hangingPunct="1">
              <a:defRPr/>
            </a:pPr>
            <a:endParaRPr lang="en-US"/>
          </a:p>
          <a:p>
            <a:pPr lvl="1" eaLnBrk="1" hangingPunct="1">
              <a:defRPr/>
            </a:pPr>
            <a:r>
              <a:rPr lang="en-US"/>
              <a:t>Some recursive algorithms have more than one base or recursive case, but all have at least one of each.</a:t>
            </a:r>
          </a:p>
          <a:p>
            <a:pPr lvl="1" eaLnBrk="1" hangingPunct="1">
              <a:defRPr/>
            </a:pPr>
            <a:r>
              <a:rPr lang="en-US"/>
              <a:t>A crucial part of recursive programming is identifying these cases.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p:txBody>
          <a:bodyPr/>
          <a:lstStyle/>
          <a:p>
            <a:pPr eaLnBrk="1" hangingPunct="1">
              <a:defRPr/>
            </a:pPr>
            <a:r>
              <a:rPr lang="en-US" dirty="0">
                <a:cs typeface="+mj-cs"/>
              </a:rPr>
              <a:t>Example</a:t>
            </a:r>
          </a:p>
        </p:txBody>
      </p:sp>
      <p:sp>
        <p:nvSpPr>
          <p:cNvPr id="359427" name="Rectangle 3"/>
          <p:cNvSpPr>
            <a:spLocks noGrp="1" noChangeArrowheads="1"/>
          </p:cNvSpPr>
          <p:nvPr>
            <p:ph type="body" idx="1"/>
          </p:nvPr>
        </p:nvSpPr>
        <p:spPr>
          <a:xfrm>
            <a:off x="152400" y="1295400"/>
            <a:ext cx="8991600" cy="5410200"/>
          </a:xfrm>
        </p:spPr>
        <p:txBody>
          <a:bodyPr/>
          <a:lstStyle/>
          <a:p>
            <a:pPr marL="0" indent="0" eaLnBrk="1" hangingPunct="1">
              <a:buNone/>
              <a:defRPr/>
            </a:pPr>
            <a:r>
              <a:rPr lang="en-US" dirty="0"/>
              <a:t>You are lined up in front of your favorite store for Black Friday deals. The line is long and wraps around the building so that you cannot see the front of the line. How do you figure out your position without getting out of line? </a:t>
            </a:r>
          </a:p>
          <a:p>
            <a:pPr marL="0" indent="0" eaLnBrk="1" hangingPunct="1">
              <a:buNone/>
              <a:defRPr/>
            </a:pPr>
            <a:r>
              <a:rPr lang="en-US" dirty="0"/>
              <a:t>Answer: Ask the person in front of you.</a:t>
            </a:r>
          </a:p>
          <a:p>
            <a:pPr marL="0" indent="0" eaLnBrk="1" hangingPunct="1">
              <a:buNone/>
              <a:defRPr/>
            </a:pPr>
            <a:endParaRPr lang="en-US" dirty="0"/>
          </a:p>
          <a:p>
            <a:pPr marL="0" indent="0" eaLnBrk="1" hangingPunct="1">
              <a:buNone/>
              <a:defRPr/>
            </a:pPr>
            <a:r>
              <a:rPr lang="en-US" b="1" dirty="0"/>
              <a:t>Base case: </a:t>
            </a:r>
            <a:r>
              <a:rPr lang="en-US" dirty="0"/>
              <a:t>If a customer is at the front of the line and someone asks him for his position, he’ll “return” 1.</a:t>
            </a:r>
          </a:p>
          <a:p>
            <a:pPr marL="0" indent="0" eaLnBrk="1" hangingPunct="1">
              <a:buNone/>
              <a:defRPr/>
            </a:pPr>
            <a:r>
              <a:rPr lang="en-US" b="1" dirty="0"/>
              <a:t>Recursive case: </a:t>
            </a:r>
            <a:r>
              <a:rPr lang="en-US" dirty="0"/>
              <a:t>If a customer is at position n and someone asks him for his position, he’ll ask the person in front of him. </a:t>
            </a:r>
          </a:p>
          <a:p>
            <a:pPr marL="0" indent="0" eaLnBrk="1" hangingPunct="1">
              <a:buNone/>
              <a:defRPr/>
            </a:pPr>
            <a:endParaRPr lang="en-US" dirty="0"/>
          </a:p>
          <a:p>
            <a:pPr marL="0" indent="0" eaLnBrk="1" hangingPunct="1">
              <a:buNone/>
              <a:defRPr/>
            </a:pPr>
            <a:r>
              <a:rPr lang="en-US" b="1" dirty="0"/>
              <a:t>Note: The recursive case reduces an n problem to an n-1 problem.</a:t>
            </a:r>
          </a:p>
          <a:p>
            <a:pPr marL="0" indent="0" eaLnBrk="1" hangingPunct="1">
              <a:buNone/>
              <a:defRPr/>
            </a:pPr>
            <a:endParaRPr lang="en-US" dirty="0"/>
          </a:p>
          <a:p>
            <a:pPr marL="0" indent="0" eaLnBrk="1" hangingPunct="1">
              <a:buNone/>
              <a:defRPr/>
            </a:pPr>
            <a:endParaRPr lang="en-US" dirty="0"/>
          </a:p>
        </p:txBody>
      </p:sp>
    </p:spTree>
    <p:extLst>
      <p:ext uri="{BB962C8B-B14F-4D97-AF65-F5344CB8AC3E}">
        <p14:creationId xmlns:p14="http://schemas.microsoft.com/office/powerpoint/2010/main" val="4008742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9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94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94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942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94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p:txBody>
          <a:bodyPr/>
          <a:lstStyle/>
          <a:p>
            <a:pPr eaLnBrk="1" hangingPunct="1">
              <a:defRPr/>
            </a:pPr>
            <a:r>
              <a:rPr lang="en-US">
                <a:cs typeface="+mj-cs"/>
              </a:rPr>
              <a:t>Recursion in Java</a:t>
            </a:r>
          </a:p>
        </p:txBody>
      </p:sp>
      <p:sp>
        <p:nvSpPr>
          <p:cNvPr id="360451" name="Rectangle 3"/>
          <p:cNvSpPr>
            <a:spLocks noGrp="1" noChangeArrowheads="1"/>
          </p:cNvSpPr>
          <p:nvPr>
            <p:ph type="body" idx="1"/>
          </p:nvPr>
        </p:nvSpPr>
        <p:spPr/>
        <p:txBody>
          <a:bodyPr/>
          <a:lstStyle/>
          <a:p>
            <a:pPr eaLnBrk="1" hangingPunct="1">
              <a:defRPr/>
            </a:pPr>
            <a:r>
              <a:rPr lang="en-US">
                <a:cs typeface="+mn-cs"/>
              </a:rPr>
              <a:t>Consider the following method to print a line of </a:t>
            </a:r>
            <a:r>
              <a:rPr lang="en-US">
                <a:latin typeface="Courier New" charset="0"/>
                <a:cs typeface="+mn-cs"/>
              </a:rPr>
              <a:t>*</a:t>
            </a:r>
            <a:r>
              <a:rPr lang="en-US">
                <a:cs typeface="+mn-cs"/>
              </a:rPr>
              <a:t> characters:</a:t>
            </a:r>
          </a:p>
          <a:p>
            <a:pPr lvl="1" eaLnBrk="1" hangingPunct="1">
              <a:lnSpc>
                <a:spcPct val="80000"/>
              </a:lnSpc>
              <a:buFontTx/>
              <a:buNone/>
              <a:defRPr/>
            </a:pPr>
            <a:endParaRPr lang="en-US" sz="2000">
              <a:latin typeface="Courier New" charset="0"/>
            </a:endParaRPr>
          </a:p>
          <a:p>
            <a:pPr lvl="1" eaLnBrk="1" hangingPunct="1">
              <a:lnSpc>
                <a:spcPct val="80000"/>
              </a:lnSpc>
              <a:buFontTx/>
              <a:buNone/>
              <a:defRPr/>
            </a:pPr>
            <a:r>
              <a:rPr lang="en-US" sz="2000" b="1">
                <a:solidFill>
                  <a:srgbClr val="008000"/>
                </a:solidFill>
                <a:latin typeface="Courier New" charset="0"/>
              </a:rPr>
              <a:t>// Prints a line containing the given number of stars.</a:t>
            </a:r>
          </a:p>
          <a:p>
            <a:pPr lvl="1" eaLnBrk="1" hangingPunct="1">
              <a:lnSpc>
                <a:spcPct val="80000"/>
              </a:lnSpc>
              <a:buFontTx/>
              <a:buNone/>
              <a:defRPr/>
            </a:pPr>
            <a:r>
              <a:rPr lang="en-US" sz="2000" b="1">
                <a:solidFill>
                  <a:srgbClr val="008000"/>
                </a:solidFill>
                <a:latin typeface="Courier New" charset="0"/>
              </a:rPr>
              <a:t>// Precondition: n &gt;= 0</a:t>
            </a:r>
          </a:p>
          <a:p>
            <a:pPr lvl="1" eaLnBrk="1" hangingPunct="1">
              <a:lnSpc>
                <a:spcPct val="80000"/>
              </a:lnSpc>
              <a:buFontTx/>
              <a:buNone/>
              <a:defRPr/>
            </a:pPr>
            <a:r>
              <a:rPr lang="en-US" sz="2000">
                <a:latin typeface="Courier New" charset="0"/>
              </a:rPr>
              <a:t>public static void printStars(int n) {</a:t>
            </a:r>
          </a:p>
          <a:p>
            <a:pPr lvl="1" eaLnBrk="1" hangingPunct="1">
              <a:lnSpc>
                <a:spcPct val="80000"/>
              </a:lnSpc>
              <a:buFontTx/>
              <a:buNone/>
              <a:defRPr/>
            </a:pPr>
            <a:r>
              <a:rPr lang="en-US" sz="2000">
                <a:latin typeface="Courier New" charset="0"/>
              </a:rPr>
              <a:t>    for (int i = 0; i &lt; n; i++) {</a:t>
            </a:r>
          </a:p>
          <a:p>
            <a:pPr lvl="1" eaLnBrk="1" hangingPunct="1">
              <a:lnSpc>
                <a:spcPct val="80000"/>
              </a:lnSpc>
              <a:buFontTx/>
              <a:buNone/>
              <a:defRPr/>
            </a:pPr>
            <a:r>
              <a:rPr lang="en-US" sz="2000">
                <a:latin typeface="Courier New" charset="0"/>
              </a:rPr>
              <a:t>        System.out.print("*");</a:t>
            </a:r>
          </a:p>
          <a:p>
            <a:pPr lvl="1" eaLnBrk="1" hangingPunct="1">
              <a:lnSpc>
                <a:spcPct val="80000"/>
              </a:lnSpc>
              <a:buFontTx/>
              <a:buNone/>
              <a:defRPr/>
            </a:pPr>
            <a:r>
              <a:rPr lang="en-US" sz="2000">
                <a:latin typeface="Courier New" charset="0"/>
              </a:rPr>
              <a:t>    }</a:t>
            </a:r>
          </a:p>
          <a:p>
            <a:pPr lvl="1" eaLnBrk="1" hangingPunct="1">
              <a:lnSpc>
                <a:spcPct val="80000"/>
              </a:lnSpc>
              <a:buFontTx/>
              <a:buNone/>
              <a:defRPr/>
            </a:pPr>
            <a:r>
              <a:rPr lang="en-US" sz="2000">
                <a:latin typeface="Courier New" charset="0"/>
              </a:rPr>
              <a:t>    System.out.println();   </a:t>
            </a:r>
            <a:r>
              <a:rPr lang="en-US" sz="2000" b="1">
                <a:solidFill>
                  <a:srgbClr val="008000"/>
                </a:solidFill>
                <a:latin typeface="Courier New" charset="0"/>
              </a:rPr>
              <a:t>// end the line of output</a:t>
            </a:r>
          </a:p>
          <a:p>
            <a:pPr lvl="1" eaLnBrk="1" hangingPunct="1">
              <a:lnSpc>
                <a:spcPct val="80000"/>
              </a:lnSpc>
              <a:buFontTx/>
              <a:buNone/>
              <a:defRPr/>
            </a:pPr>
            <a:r>
              <a:rPr lang="en-US" sz="2000">
                <a:latin typeface="Courier New" charset="0"/>
              </a:rPr>
              <a:t>}</a:t>
            </a:r>
          </a:p>
          <a:p>
            <a:pPr lvl="1" eaLnBrk="1" hangingPunct="1">
              <a:lnSpc>
                <a:spcPct val="80000"/>
              </a:lnSpc>
              <a:buFontTx/>
              <a:buNone/>
              <a:defRPr/>
            </a:pPr>
            <a:endParaRPr lang="en-US" sz="2000">
              <a:latin typeface="Courier New" charset="0"/>
            </a:endParaRPr>
          </a:p>
          <a:p>
            <a:pPr lvl="1" eaLnBrk="1" hangingPunct="1">
              <a:buFontTx/>
              <a:buNone/>
              <a:defRPr/>
            </a:pPr>
            <a:endParaRPr lang="en-US"/>
          </a:p>
          <a:p>
            <a:pPr eaLnBrk="1" hangingPunct="1">
              <a:defRPr/>
            </a:pPr>
            <a:r>
              <a:rPr lang="en-US">
                <a:cs typeface="+mn-cs"/>
              </a:rPr>
              <a:t>Write a recursive version of this method (that calls itself).</a:t>
            </a:r>
          </a:p>
          <a:p>
            <a:pPr lvl="1" eaLnBrk="1" hangingPunct="1">
              <a:defRPr/>
            </a:pPr>
            <a:r>
              <a:rPr lang="en-US"/>
              <a:t>Solve the problem </a:t>
            </a:r>
            <a:r>
              <a:rPr lang="en-US" u="sng"/>
              <a:t>without using any loops</a:t>
            </a:r>
            <a:r>
              <a:rPr lang="en-US"/>
              <a:t>.</a:t>
            </a:r>
          </a:p>
          <a:p>
            <a:pPr lvl="1" eaLnBrk="1" hangingPunct="1">
              <a:defRPr/>
            </a:pPr>
            <a:r>
              <a:rPr lang="en-US"/>
              <a:t>Hint: Your solution should print just one star at a time.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60451">
                                            <p:txEl>
                                              <p:pRg st="14" end="14"/>
                                            </p:txEl>
                                          </p:spTgt>
                                        </p:tgtEl>
                                        <p:attrNameLst>
                                          <p:attrName>style.visibility</p:attrName>
                                        </p:attrNameLst>
                                      </p:cBhvr>
                                      <p:to>
                                        <p:strVal val="visible"/>
                                      </p:to>
                                    </p:set>
                                    <p:animEffect transition="in" filter="fade">
                                      <p:cBhvr>
                                        <p:cTn id="7" dur="1000"/>
                                        <p:tgtEl>
                                          <p:spTgt spid="360451">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title"/>
          </p:nvPr>
        </p:nvSpPr>
        <p:spPr/>
        <p:txBody>
          <a:bodyPr/>
          <a:lstStyle/>
          <a:p>
            <a:pPr eaLnBrk="1" hangingPunct="1">
              <a:defRPr/>
            </a:pPr>
            <a:r>
              <a:rPr lang="en-US">
                <a:cs typeface="+mj-cs"/>
              </a:rPr>
              <a:t>"Recursion Zen"</a:t>
            </a:r>
          </a:p>
        </p:txBody>
      </p:sp>
      <p:sp>
        <p:nvSpPr>
          <p:cNvPr id="365571" name="Rectangle 3"/>
          <p:cNvSpPr>
            <a:spLocks noGrp="1" noChangeArrowheads="1"/>
          </p:cNvSpPr>
          <p:nvPr>
            <p:ph type="body" idx="1"/>
          </p:nvPr>
        </p:nvSpPr>
        <p:spPr/>
        <p:txBody>
          <a:bodyPr/>
          <a:lstStyle/>
          <a:p>
            <a:pPr eaLnBrk="1" hangingPunct="1">
              <a:defRPr/>
            </a:pPr>
            <a:r>
              <a:rPr lang="en-US" dirty="0">
                <a:cs typeface="+mn-cs"/>
              </a:rPr>
              <a:t>The real, even simpler, base case is an </a:t>
            </a:r>
            <a:r>
              <a:rPr lang="en-US" dirty="0">
                <a:latin typeface="Courier New" charset="0"/>
                <a:cs typeface="+mn-cs"/>
              </a:rPr>
              <a:t>n</a:t>
            </a:r>
            <a:r>
              <a:rPr lang="en-US" dirty="0">
                <a:cs typeface="+mn-cs"/>
              </a:rPr>
              <a:t> of 0, not 1:</a:t>
            </a:r>
          </a:p>
          <a:p>
            <a:pPr lvl="1" eaLnBrk="1" hangingPunct="1">
              <a:lnSpc>
                <a:spcPct val="80000"/>
              </a:lnSpc>
              <a:buFontTx/>
              <a:buNone/>
              <a:defRPr/>
            </a:pPr>
            <a:endParaRPr lang="en-US" sz="800" dirty="0">
              <a:latin typeface="Courier New" charset="0"/>
            </a:endParaRPr>
          </a:p>
          <a:p>
            <a:pPr lvl="1" eaLnBrk="1" hangingPunct="1">
              <a:lnSpc>
                <a:spcPct val="70000"/>
              </a:lnSpc>
              <a:buFontTx/>
              <a:buNone/>
              <a:defRPr/>
            </a:pPr>
            <a:r>
              <a:rPr lang="en-US" sz="2000" dirty="0">
                <a:latin typeface="Courier New" charset="0"/>
              </a:rPr>
              <a:t>public static void </a:t>
            </a:r>
            <a:r>
              <a:rPr lang="en-US" sz="2000" dirty="0" err="1">
                <a:latin typeface="Courier New" charset="0"/>
              </a:rPr>
              <a:t>printStars</a:t>
            </a:r>
            <a:r>
              <a:rPr lang="en-US" sz="2000" dirty="0">
                <a:latin typeface="Courier New" charset="0"/>
              </a:rPr>
              <a:t>(</a:t>
            </a:r>
            <a:r>
              <a:rPr lang="en-US" sz="2000" dirty="0" err="1">
                <a:latin typeface="Courier New" charset="0"/>
              </a:rPr>
              <a:t>int</a:t>
            </a:r>
            <a:r>
              <a:rPr lang="en-US" sz="2000" dirty="0">
                <a:latin typeface="Courier New" charset="0"/>
              </a:rPr>
              <a:t> n) {</a:t>
            </a:r>
          </a:p>
          <a:p>
            <a:pPr lvl="1" eaLnBrk="1" hangingPunct="1">
              <a:lnSpc>
                <a:spcPct val="70000"/>
              </a:lnSpc>
              <a:buFontTx/>
              <a:buNone/>
              <a:defRPr/>
            </a:pPr>
            <a:r>
              <a:rPr lang="en-US" sz="2000" dirty="0">
                <a:latin typeface="Courier New" charset="0"/>
              </a:rPr>
              <a:t>    if (n == </a:t>
            </a:r>
            <a:r>
              <a:rPr lang="en-US" sz="2000" b="1" dirty="0">
                <a:solidFill>
                  <a:schemeClr val="accent2"/>
                </a:solidFill>
                <a:latin typeface="Courier New" charset="0"/>
              </a:rPr>
              <a:t>0</a:t>
            </a:r>
            <a:r>
              <a:rPr lang="en-US" sz="2000" dirty="0">
                <a:latin typeface="Courier New" charset="0"/>
              </a:rPr>
              <a:t>) {</a:t>
            </a:r>
          </a:p>
          <a:p>
            <a:pPr lvl="1" eaLnBrk="1" hangingPunct="1">
              <a:lnSpc>
                <a:spcPct val="70000"/>
              </a:lnSpc>
              <a:buFontTx/>
              <a:buNone/>
              <a:defRPr/>
            </a:pPr>
            <a:r>
              <a:rPr lang="en-US" sz="2000" b="1" dirty="0">
                <a:solidFill>
                  <a:srgbClr val="008000"/>
                </a:solidFill>
                <a:latin typeface="Courier New" charset="0"/>
              </a:rPr>
              <a:t>        // base case; just end the line of output</a:t>
            </a:r>
          </a:p>
          <a:p>
            <a:pPr lvl="1" eaLnBrk="1" hangingPunct="1">
              <a:lnSpc>
                <a:spcPct val="70000"/>
              </a:lnSpc>
              <a:buFontTx/>
              <a:buNone/>
              <a:defRPr/>
            </a:pPr>
            <a:r>
              <a:rPr lang="en-US" sz="2000" dirty="0">
                <a:latin typeface="Courier New" charset="0"/>
              </a:rPr>
              <a:t>        </a:t>
            </a:r>
            <a:r>
              <a:rPr lang="en-US" sz="2000" dirty="0" err="1">
                <a:latin typeface="Courier New" charset="0"/>
              </a:rPr>
              <a:t>System.out.println</a:t>
            </a:r>
            <a:r>
              <a:rPr lang="en-US" sz="2000" b="1" dirty="0">
                <a:solidFill>
                  <a:schemeClr val="accent2"/>
                </a:solidFill>
                <a:latin typeface="Courier New" charset="0"/>
              </a:rPr>
              <a:t>()</a:t>
            </a:r>
            <a:r>
              <a:rPr lang="en-US" sz="2000" dirty="0">
                <a:latin typeface="Courier New" charset="0"/>
              </a:rPr>
              <a:t>;</a:t>
            </a:r>
          </a:p>
          <a:p>
            <a:pPr lvl="1" eaLnBrk="1" hangingPunct="1">
              <a:lnSpc>
                <a:spcPct val="70000"/>
              </a:lnSpc>
              <a:buFontTx/>
              <a:buNone/>
              <a:defRPr/>
            </a:pPr>
            <a:r>
              <a:rPr lang="en-US" sz="2000" dirty="0">
                <a:latin typeface="Courier New" charset="0"/>
              </a:rPr>
              <a:t>    } else {</a:t>
            </a:r>
          </a:p>
          <a:p>
            <a:pPr lvl="1" eaLnBrk="1" hangingPunct="1">
              <a:lnSpc>
                <a:spcPct val="70000"/>
              </a:lnSpc>
              <a:buFontTx/>
              <a:buNone/>
              <a:defRPr/>
            </a:pPr>
            <a:r>
              <a:rPr lang="en-US" sz="2000" b="1" dirty="0">
                <a:solidFill>
                  <a:srgbClr val="008000"/>
                </a:solidFill>
                <a:latin typeface="Courier New" charset="0"/>
              </a:rPr>
              <a:t>        // recursive case; print one more star</a:t>
            </a:r>
          </a:p>
          <a:p>
            <a:pPr lvl="1" eaLnBrk="1" hangingPunct="1">
              <a:lnSpc>
                <a:spcPct val="70000"/>
              </a:lnSpc>
              <a:buFontTx/>
              <a:buNone/>
              <a:defRPr/>
            </a:pPr>
            <a:r>
              <a:rPr lang="en-US" sz="2000" dirty="0">
                <a:latin typeface="Courier New" charset="0"/>
              </a:rPr>
              <a:t>        </a:t>
            </a:r>
            <a:r>
              <a:rPr lang="en-US" sz="2000" dirty="0" err="1">
                <a:latin typeface="Courier New" charset="0"/>
              </a:rPr>
              <a:t>System.out.print</a:t>
            </a:r>
            <a:r>
              <a:rPr lang="en-US" sz="2000" dirty="0">
                <a:latin typeface="Courier New" charset="0"/>
              </a:rPr>
              <a:t>("*");</a:t>
            </a:r>
          </a:p>
          <a:p>
            <a:pPr lvl="1" eaLnBrk="1" hangingPunct="1">
              <a:lnSpc>
                <a:spcPct val="70000"/>
              </a:lnSpc>
              <a:buFontTx/>
              <a:buNone/>
              <a:defRPr/>
            </a:pPr>
            <a:r>
              <a:rPr lang="en-US" sz="2000" b="1" dirty="0">
                <a:latin typeface="Courier New" charset="0"/>
              </a:rPr>
              <a:t>        </a:t>
            </a:r>
            <a:r>
              <a:rPr lang="en-US" sz="2000" b="1" dirty="0" err="1">
                <a:latin typeface="Courier New" charset="0"/>
              </a:rPr>
              <a:t>printStars</a:t>
            </a:r>
            <a:r>
              <a:rPr lang="en-US" sz="2000" b="1" dirty="0">
                <a:latin typeface="Courier New" charset="0"/>
              </a:rPr>
              <a:t>(n - 1);</a:t>
            </a:r>
            <a:endParaRPr lang="en-US" sz="2000" b="1" dirty="0">
              <a:solidFill>
                <a:srgbClr val="008000"/>
              </a:solidFill>
              <a:latin typeface="Courier New" charset="0"/>
            </a:endParaRPr>
          </a:p>
          <a:p>
            <a:pPr lvl="1" eaLnBrk="1" hangingPunct="1">
              <a:lnSpc>
                <a:spcPct val="70000"/>
              </a:lnSpc>
              <a:buFontTx/>
              <a:buNone/>
              <a:defRPr/>
            </a:pPr>
            <a:r>
              <a:rPr lang="en-US" sz="2000" dirty="0">
                <a:latin typeface="Courier New" charset="0"/>
              </a:rPr>
              <a:t>    }</a:t>
            </a:r>
            <a:endParaRPr lang="en-US" sz="2000" b="1" dirty="0">
              <a:solidFill>
                <a:srgbClr val="008000"/>
              </a:solidFill>
              <a:latin typeface="Courier New" charset="0"/>
            </a:endParaRPr>
          </a:p>
          <a:p>
            <a:pPr lvl="1" eaLnBrk="1" hangingPunct="1">
              <a:lnSpc>
                <a:spcPct val="70000"/>
              </a:lnSpc>
              <a:buFontTx/>
              <a:buNone/>
              <a:defRPr/>
            </a:pPr>
            <a:r>
              <a:rPr lang="en-US" sz="2000" dirty="0">
                <a:latin typeface="Courier New" charset="0"/>
              </a:rPr>
              <a:t>}</a:t>
            </a:r>
          </a:p>
          <a:p>
            <a:pPr lvl="1" eaLnBrk="1" hangingPunct="1">
              <a:lnSpc>
                <a:spcPct val="70000"/>
              </a:lnSpc>
              <a:buFontTx/>
              <a:buNone/>
              <a:defRPr/>
            </a:pPr>
            <a:endParaRPr lang="en-US" sz="2000" dirty="0">
              <a:latin typeface="Courier New" charset="0"/>
            </a:endParaRPr>
          </a:p>
          <a:p>
            <a:pPr lvl="1" eaLnBrk="1" hangingPunct="1">
              <a:lnSpc>
                <a:spcPct val="70000"/>
              </a:lnSpc>
              <a:buFontTx/>
              <a:buNone/>
              <a:defRPr/>
            </a:pPr>
            <a:endParaRPr lang="en-US" sz="2000" dirty="0">
              <a:latin typeface="Courier New" charset="0"/>
            </a:endParaRPr>
          </a:p>
          <a:p>
            <a:pPr lvl="1" eaLnBrk="1" hangingPunct="1">
              <a:defRPr/>
            </a:pPr>
            <a:r>
              <a:rPr lang="en-US" b="1" dirty="0"/>
              <a:t>Recursion Zen</a:t>
            </a:r>
            <a:r>
              <a:rPr lang="en-US" dirty="0"/>
              <a:t>: The art of properly identifying the best set of cases for a recursive algorithm and expressing them elegantly.</a:t>
            </a:r>
            <a:br>
              <a:rPr lang="en-US" dirty="0"/>
            </a:br>
            <a:br>
              <a:rPr lang="en-US" sz="800" dirty="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Rectangle 2"/>
          <p:cNvSpPr>
            <a:spLocks noGrp="1" noChangeArrowheads="1"/>
          </p:cNvSpPr>
          <p:nvPr>
            <p:ph type="title"/>
          </p:nvPr>
        </p:nvSpPr>
        <p:spPr/>
        <p:txBody>
          <a:bodyPr/>
          <a:lstStyle/>
          <a:p>
            <a:pPr eaLnBrk="1" hangingPunct="1">
              <a:defRPr/>
            </a:pPr>
            <a:r>
              <a:rPr lang="en-US">
                <a:cs typeface="+mj-cs"/>
              </a:rPr>
              <a:t>Exercise</a:t>
            </a:r>
          </a:p>
        </p:txBody>
      </p:sp>
      <p:sp>
        <p:nvSpPr>
          <p:cNvPr id="379907" name="Rectangle 3"/>
          <p:cNvSpPr>
            <a:spLocks noGrp="1" noChangeArrowheads="1"/>
          </p:cNvSpPr>
          <p:nvPr>
            <p:ph type="body" idx="1"/>
          </p:nvPr>
        </p:nvSpPr>
        <p:spPr/>
        <p:txBody>
          <a:bodyPr/>
          <a:lstStyle/>
          <a:p>
            <a:pPr eaLnBrk="1" hangingPunct="1">
              <a:defRPr/>
            </a:pPr>
            <a:r>
              <a:rPr lang="en-US">
                <a:cs typeface="+mn-cs"/>
              </a:rPr>
              <a:t>Write a recursive method </a:t>
            </a:r>
            <a:r>
              <a:rPr lang="en-US">
                <a:latin typeface="Courier New" charset="0"/>
                <a:cs typeface="+mn-cs"/>
              </a:rPr>
              <a:t>pow</a:t>
            </a:r>
            <a:r>
              <a:rPr lang="en-US">
                <a:cs typeface="+mn-cs"/>
              </a:rPr>
              <a:t> accepts an integer base and exponent and returns the base raised to that exponent.</a:t>
            </a:r>
          </a:p>
          <a:p>
            <a:pPr lvl="1" eaLnBrk="1" hangingPunct="1">
              <a:defRPr/>
            </a:pPr>
            <a:r>
              <a:rPr lang="en-US"/>
              <a:t>Example: </a:t>
            </a:r>
            <a:r>
              <a:rPr lang="en-US">
                <a:latin typeface="Courier New" charset="0"/>
              </a:rPr>
              <a:t>pow(3, 4)</a:t>
            </a:r>
            <a:r>
              <a:rPr lang="en-US"/>
              <a:t> returns 81</a:t>
            </a:r>
          </a:p>
          <a:p>
            <a:pPr lvl="1" eaLnBrk="1" hangingPunct="1">
              <a:defRPr/>
            </a:pPr>
            <a:endParaRPr lang="en-US"/>
          </a:p>
          <a:p>
            <a:pPr lvl="1" eaLnBrk="1" hangingPunct="1">
              <a:defRPr/>
            </a:pPr>
            <a:endParaRPr lang="en-US"/>
          </a:p>
          <a:p>
            <a:pPr lvl="1" eaLnBrk="1" hangingPunct="1">
              <a:defRPr/>
            </a:pPr>
            <a:r>
              <a:rPr lang="en-US"/>
              <a:t>Solve the problem recursively and without using loops.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p:txBody>
          <a:bodyPr/>
          <a:lstStyle/>
          <a:p>
            <a:pPr eaLnBrk="1" hangingPunct="1">
              <a:defRPr/>
            </a:pPr>
            <a:r>
              <a:rPr lang="en-US">
                <a:latin typeface="Courier New" charset="0"/>
                <a:cs typeface="+mj-cs"/>
              </a:rPr>
              <a:t>pow</a:t>
            </a:r>
            <a:r>
              <a:rPr lang="en-US">
                <a:cs typeface="+mj-cs"/>
              </a:rPr>
              <a:t> solution</a:t>
            </a:r>
          </a:p>
        </p:txBody>
      </p:sp>
      <p:sp>
        <p:nvSpPr>
          <p:cNvPr id="380931" name="Rectangle 3"/>
          <p:cNvSpPr>
            <a:spLocks noGrp="1" noChangeArrowheads="1"/>
          </p:cNvSpPr>
          <p:nvPr>
            <p:ph type="body" idx="1"/>
          </p:nvPr>
        </p:nvSpPr>
        <p:spPr/>
        <p:txBody>
          <a:bodyPr/>
          <a:lstStyle/>
          <a:p>
            <a:pPr lvl="1" eaLnBrk="1" hangingPunct="1">
              <a:lnSpc>
                <a:spcPct val="80000"/>
              </a:lnSpc>
              <a:buFontTx/>
              <a:buNone/>
              <a:defRPr/>
            </a:pPr>
            <a:r>
              <a:rPr lang="en-US" sz="2000" b="1">
                <a:solidFill>
                  <a:srgbClr val="008000"/>
                </a:solidFill>
                <a:latin typeface="Courier New" charset="0"/>
              </a:rPr>
              <a:t>// Returns base ^ exponent.</a:t>
            </a:r>
          </a:p>
          <a:p>
            <a:pPr lvl="1" eaLnBrk="1" hangingPunct="1">
              <a:lnSpc>
                <a:spcPct val="80000"/>
              </a:lnSpc>
              <a:buFontTx/>
              <a:buNone/>
              <a:defRPr/>
            </a:pPr>
            <a:r>
              <a:rPr lang="en-US" sz="2000" b="1">
                <a:solidFill>
                  <a:srgbClr val="008000"/>
                </a:solidFill>
                <a:latin typeface="Courier New" charset="0"/>
              </a:rPr>
              <a:t>// Precondition: exponent &gt;= 0</a:t>
            </a:r>
          </a:p>
          <a:p>
            <a:pPr lvl="1" eaLnBrk="1" hangingPunct="1">
              <a:lnSpc>
                <a:spcPct val="80000"/>
              </a:lnSpc>
              <a:buFontTx/>
              <a:buNone/>
              <a:defRPr/>
            </a:pPr>
            <a:r>
              <a:rPr lang="en-US" sz="2000">
                <a:latin typeface="Courier New" charset="0"/>
              </a:rPr>
              <a:t>public static int pow(int base, int exponent) {</a:t>
            </a:r>
          </a:p>
          <a:p>
            <a:pPr lvl="1" eaLnBrk="1" hangingPunct="1">
              <a:lnSpc>
                <a:spcPct val="80000"/>
              </a:lnSpc>
              <a:buFontTx/>
              <a:buNone/>
              <a:defRPr/>
            </a:pPr>
            <a:r>
              <a:rPr lang="en-US" sz="2000">
                <a:latin typeface="Courier New" charset="0"/>
              </a:rPr>
              <a:t>    if (exponent == 0) {</a:t>
            </a:r>
          </a:p>
          <a:p>
            <a:pPr lvl="1" eaLnBrk="1" hangingPunct="1">
              <a:lnSpc>
                <a:spcPct val="80000"/>
              </a:lnSpc>
              <a:buFontTx/>
              <a:buNone/>
              <a:defRPr/>
            </a:pPr>
            <a:r>
              <a:rPr lang="en-US" sz="2000" b="1">
                <a:solidFill>
                  <a:srgbClr val="008000"/>
                </a:solidFill>
                <a:latin typeface="Courier New" charset="0"/>
              </a:rPr>
              <a:t>        // base case; any number to 0th power is 1</a:t>
            </a:r>
          </a:p>
          <a:p>
            <a:pPr lvl="1" eaLnBrk="1" hangingPunct="1">
              <a:lnSpc>
                <a:spcPct val="80000"/>
              </a:lnSpc>
              <a:buFontTx/>
              <a:buNone/>
              <a:defRPr/>
            </a:pPr>
            <a:r>
              <a:rPr lang="en-US" sz="2000">
                <a:latin typeface="Courier New" charset="0"/>
              </a:rPr>
              <a:t>        return 1;</a:t>
            </a:r>
          </a:p>
          <a:p>
            <a:pPr lvl="1" eaLnBrk="1" hangingPunct="1">
              <a:lnSpc>
                <a:spcPct val="80000"/>
              </a:lnSpc>
              <a:buFontTx/>
              <a:buNone/>
              <a:defRPr/>
            </a:pPr>
            <a:r>
              <a:rPr lang="en-US" sz="2000">
                <a:latin typeface="Courier New" charset="0"/>
              </a:rPr>
              <a:t>    } else {</a:t>
            </a:r>
          </a:p>
          <a:p>
            <a:pPr lvl="1" eaLnBrk="1" hangingPunct="1">
              <a:lnSpc>
                <a:spcPct val="80000"/>
              </a:lnSpc>
              <a:buFontTx/>
              <a:buNone/>
              <a:defRPr/>
            </a:pPr>
            <a:r>
              <a:rPr lang="en-US" sz="2000" b="1">
                <a:solidFill>
                  <a:srgbClr val="008000"/>
                </a:solidFill>
                <a:latin typeface="Courier New" charset="0"/>
              </a:rPr>
              <a:t>        // recursive case:  x^y = x * x^(y-1)</a:t>
            </a:r>
          </a:p>
          <a:p>
            <a:pPr lvl="1" eaLnBrk="1" hangingPunct="1">
              <a:lnSpc>
                <a:spcPct val="80000"/>
              </a:lnSpc>
              <a:buFontTx/>
              <a:buNone/>
              <a:defRPr/>
            </a:pPr>
            <a:r>
              <a:rPr lang="en-US" sz="2000">
                <a:latin typeface="Courier New" charset="0"/>
              </a:rPr>
              <a:t>        return base * pow(base, exponent - 1);</a:t>
            </a:r>
          </a:p>
          <a:p>
            <a:pPr lvl="1" eaLnBrk="1" hangingPunct="1">
              <a:lnSpc>
                <a:spcPct val="80000"/>
              </a:lnSpc>
              <a:buFontTx/>
              <a:buNone/>
              <a:defRPr/>
            </a:pPr>
            <a:r>
              <a:rPr lang="en-US" sz="2000">
                <a:latin typeface="Courier New" charset="0"/>
              </a:rPr>
              <a:t>    }</a:t>
            </a:r>
          </a:p>
          <a:p>
            <a:pPr lvl="1" eaLnBrk="1" hangingPunct="1">
              <a:lnSpc>
                <a:spcPct val="80000"/>
              </a:lnSpc>
              <a:buFontTx/>
              <a:buNone/>
              <a:defRPr/>
            </a:pPr>
            <a:r>
              <a:rPr lang="en-US" sz="2000">
                <a:latin typeface="Courier New" charset="0"/>
              </a:rPr>
              <a:t>}</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3775</TotalTime>
  <Words>1401</Words>
  <Application>Microsoft Macintosh PowerPoint</Application>
  <PresentationFormat>On-screen Show (4:3)</PresentationFormat>
  <Paragraphs>218</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ＭＳ Ｐゴシック</vt:lpstr>
      <vt:lpstr>Andale Mono</vt:lpstr>
      <vt:lpstr>Arial</vt:lpstr>
      <vt:lpstr>Courier New</vt:lpstr>
      <vt:lpstr>Symbol</vt:lpstr>
      <vt:lpstr>Tahoma</vt:lpstr>
      <vt:lpstr>Verdana</vt:lpstr>
      <vt:lpstr>Wingdings</vt:lpstr>
      <vt:lpstr>Default Design</vt:lpstr>
      <vt:lpstr>Lecture 19: Recursion</vt:lpstr>
      <vt:lpstr>Recursion</vt:lpstr>
      <vt:lpstr>Why learn recursion?</vt:lpstr>
      <vt:lpstr>Recursion and cases</vt:lpstr>
      <vt:lpstr>Example</vt:lpstr>
      <vt:lpstr>Recursion in Java</vt:lpstr>
      <vt:lpstr>"Recursion Zen"</vt:lpstr>
      <vt:lpstr>Exercise</vt:lpstr>
      <vt:lpstr>pow solution</vt:lpstr>
      <vt:lpstr>Recursive tracing</vt:lpstr>
      <vt:lpstr>A recursive trace</vt:lpstr>
      <vt:lpstr>Recursive tracing 2</vt:lpstr>
      <vt:lpstr>A recursive trace 2</vt:lpstr>
      <vt:lpstr>Exercise</vt:lpstr>
      <vt:lpstr>Exercise solution</vt:lpstr>
      <vt:lpstr>Exercise solution 2</vt:lpstr>
      <vt:lpstr>Lab 1: Fractal Circles</vt:lpstr>
      <vt:lpstr>Lab 1</vt:lpstr>
      <vt:lpstr>Lab 2: Sierpinski Triangle</vt:lpstr>
      <vt:lpstr>Lab 2</vt:lpstr>
    </vt:vector>
  </TitlesOfParts>
  <Company>University of Washington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142 Python Slides</dc:title>
  <dc:creator>Marty Stepp</dc:creator>
  <cp:keywords>Python</cp:keywords>
  <dc:description>Slides used in the University of Washington's CSE 142 Python sessions.</dc:description>
  <cp:lastModifiedBy>Long B Nguyen</cp:lastModifiedBy>
  <cp:revision>342</cp:revision>
  <dcterms:created xsi:type="dcterms:W3CDTF">2008-06-28T20:57:21Z</dcterms:created>
  <dcterms:modified xsi:type="dcterms:W3CDTF">2019-02-11T00:00:23Z</dcterms:modified>
</cp:coreProperties>
</file>