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07" r:id="rId9"/>
    <p:sldId id="309" r:id="rId10"/>
    <p:sldId id="310" r:id="rId11"/>
    <p:sldId id="306" r:id="rId12"/>
    <p:sldId id="300" r:id="rId13"/>
    <p:sldId id="332" r:id="rId14"/>
    <p:sldId id="311" r:id="rId15"/>
    <p:sldId id="312" r:id="rId16"/>
    <p:sldId id="320" r:id="rId17"/>
    <p:sldId id="328" r:id="rId18"/>
    <p:sldId id="319" r:id="rId19"/>
    <p:sldId id="329" r:id="rId20"/>
    <p:sldId id="321" r:id="rId21"/>
    <p:sldId id="322" r:id="rId22"/>
    <p:sldId id="330" r:id="rId23"/>
    <p:sldId id="331" r:id="rId24"/>
    <p:sldId id="323" r:id="rId25"/>
    <p:sldId id="313" r:id="rId26"/>
    <p:sldId id="314" r:id="rId27"/>
    <p:sldId id="316" r:id="rId28"/>
    <p:sldId id="315" r:id="rId29"/>
    <p:sldId id="318" r:id="rId30"/>
    <p:sldId id="317" r:id="rId31"/>
    <p:sldId id="324" r:id="rId32"/>
    <p:sldId id="325" r:id="rId33"/>
    <p:sldId id="288" r:id="rId34"/>
    <p:sldId id="266" r:id="rId35"/>
    <p:sldId id="284" r:id="rId3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E750C-42C7-A84F-81F0-83B2F940DF8B}" v="63" dt="2019-10-07T20:37:17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4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C46D5B-E520-F241-AC42-A009D51A9244}"/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  <pc:sldChg chg="del">
        <pc:chgData name="Long B Nguyen" userId="f59fb8f3-a021-417a-8bc1-65c8d471c621" providerId="ADAL" clId="{02F9CDFD-8058-E747-90F1-869B904FA8AE}" dt="2019-10-06T14:42:51.433" v="0" actId="2696"/>
        <pc:sldMkLst>
          <pc:docMk/>
          <pc:sldMk cId="1736827735" sldId="274"/>
        </pc:sldMkLst>
      </pc:sldChg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07T20:38:07.354" v="2821" actId="20577"/>
      <pc:docMkLst>
        <pc:docMk/>
      </pc:docMkLst>
      <pc:sldChg chg="modSp">
        <pc:chgData name="Long B Nguyen" userId="f59fb8f3-a021-417a-8bc1-65c8d471c621" providerId="ADAL" clId="{EC1E750C-42C7-A84F-81F0-83B2F940DF8B}" dt="2019-10-07T19:25:01.539" v="1614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07T19:25:01.539" v="1614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EC1E750C-42C7-A84F-81F0-83B2F940DF8B}" dt="2019-10-07T19:26:31.916" v="1681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07T19:26:31.916" v="1681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19:25:17.829" v="1615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07T19:25:17.829" v="161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19:43:07.384" v="1731" actId="20577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7T20:38:07.354" v="2821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07T20:31:48.889" v="2559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del">
        <pc:chgData name="Long B Nguyen" userId="f59fb8f3-a021-417a-8bc1-65c8d471c621" providerId="ADAL" clId="{EC1E750C-42C7-A84F-81F0-83B2F940DF8B}" dt="2019-10-06T15:09:03.456" v="735" actId="2696"/>
        <pc:sldMkLst>
          <pc:docMk/>
          <pc:sldMk cId="2224045576" sldId="305"/>
        </pc:sldMkLst>
      </pc:sldChg>
      <pc:sldChg chg="modSp add">
        <pc:chgData name="Long B Nguyen" userId="f59fb8f3-a021-417a-8bc1-65c8d471c621" providerId="ADAL" clId="{EC1E750C-42C7-A84F-81F0-83B2F940DF8B}" dt="2019-10-07T20:22:22.440" v="2496" actId="20577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12.514" v="1740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modSp del">
        <pc:chgData name="Long B Nguyen" userId="f59fb8f3-a021-417a-8bc1-65c8d471c621" providerId="ADAL" clId="{EC1E750C-42C7-A84F-81F0-83B2F940DF8B}" dt="2019-10-06T14:55:28.466" v="572" actId="2696"/>
        <pc:sldMkLst>
          <pc:docMk/>
          <pc:sldMk cId="2191731321" sldId="306"/>
        </pc:sldMkLst>
        <pc:spChg chg="mod">
          <ac:chgData name="Long B Nguyen" userId="f59fb8f3-a021-417a-8bc1-65c8d471c621" providerId="ADAL" clId="{EC1E750C-42C7-A84F-81F0-83B2F940DF8B}" dt="2019-10-06T14:46:00.737" v="135" actId="20577"/>
          <ac:spMkLst>
            <pc:docMk/>
            <pc:sldMk cId="2191731321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6T14:45:52.427" v="102" actId="20577"/>
          <ac:spMkLst>
            <pc:docMk/>
            <pc:sldMk cId="2191731321" sldId="306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C1E750C-42C7-A84F-81F0-83B2F940DF8B}" dt="2019-10-06T14:58:22.444" v="643" actId="20577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06T14:58:22.444" v="643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del">
        <pc:chgData name="Long B Nguyen" userId="f59fb8f3-a021-417a-8bc1-65c8d471c621" providerId="ADAL" clId="{EC1E750C-42C7-A84F-81F0-83B2F940DF8B}" dt="2019-10-06T14:48:14.233" v="225" actId="2696"/>
        <pc:sldMkLst>
          <pc:docMk/>
          <pc:sldMk cId="3037403460" sldId="308"/>
        </pc:sldMkLst>
      </pc:sldChg>
      <pc:sldChg chg="addSp delSp modSp add">
        <pc:chgData name="Long B Nguyen" userId="f59fb8f3-a021-417a-8bc1-65c8d471c621" providerId="ADAL" clId="{EC1E750C-42C7-A84F-81F0-83B2F940DF8B}" dt="2019-10-06T15:02:02.148" v="713" actId="20577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">
        <pc:chgData name="Long B Nguyen" userId="f59fb8f3-a021-417a-8bc1-65c8d471c621" providerId="ADAL" clId="{EC1E750C-42C7-A84F-81F0-83B2F940DF8B}" dt="2019-10-06T15:00:17.237" v="660" actId="20577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06T15:00:17.237" v="660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6T14:59:41.812" v="652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">
        <pc:chgData name="Long B Nguyen" userId="f59fb8f3-a021-417a-8bc1-65c8d471c621" providerId="ADAL" clId="{EC1E750C-42C7-A84F-81F0-83B2F940DF8B}" dt="2019-10-07T19:43:18.143" v="1733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</pc:sldChg>
      <pc:sldChg chg="modSp">
        <pc:chgData name="Long B Nguyen" userId="f59fb8f3-a021-417a-8bc1-65c8d471c621" providerId="ADAL" clId="{EC1E750C-42C7-A84F-81F0-83B2F940DF8B}" dt="2019-10-06T15:03:08.075" v="715" actId="20577"/>
        <pc:sldMkLst>
          <pc:docMk/>
          <pc:sldMk cId="2605170782" sldId="311"/>
        </pc:sldMkLst>
        <pc:spChg chg="mod">
          <ac:chgData name="Long B Nguyen" userId="f59fb8f3-a021-417a-8bc1-65c8d471c621" providerId="ADAL" clId="{EC1E750C-42C7-A84F-81F0-83B2F940DF8B}" dt="2019-10-06T15:03:08.075" v="715" actId="20577"/>
          <ac:spMkLst>
            <pc:docMk/>
            <pc:sldMk cId="2605170782" sldId="31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03:36.051" v="727" actId="20577"/>
        <pc:sldMkLst>
          <pc:docMk/>
          <pc:sldMk cId="1753618663" sldId="312"/>
        </pc:sldMkLst>
        <pc:spChg chg="mod">
          <ac:chgData name="Long B Nguyen" userId="f59fb8f3-a021-417a-8bc1-65c8d471c621" providerId="ADAL" clId="{EC1E750C-42C7-A84F-81F0-83B2F940DF8B}" dt="2019-10-06T15:03:36.051" v="727" actId="20577"/>
          <ac:spMkLst>
            <pc:docMk/>
            <pc:sldMk cId="1753618663" sldId="31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4:42.878" v="1567" actId="20577"/>
        <pc:sldMkLst>
          <pc:docMk/>
          <pc:sldMk cId="114946794" sldId="313"/>
        </pc:sldMkLst>
        <pc:spChg chg="mod">
          <ac:chgData name="Long B Nguyen" userId="f59fb8f3-a021-417a-8bc1-65c8d471c621" providerId="ADAL" clId="{EC1E750C-42C7-A84F-81F0-83B2F940DF8B}" dt="2019-10-07T02:14:42.878" v="156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6:27.978" v="1611" actId="20577"/>
        <pc:sldMkLst>
          <pc:docMk/>
          <pc:sldMk cId="18163085" sldId="314"/>
        </pc:sldMkLst>
        <pc:spChg chg="mod">
          <ac:chgData name="Long B Nguyen" userId="f59fb8f3-a021-417a-8bc1-65c8d471c621" providerId="ADAL" clId="{EC1E750C-42C7-A84F-81F0-83B2F940DF8B}" dt="2019-10-07T02:16:27.978" v="1611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15:28.711" v="975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06T15:15:25.678" v="965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6T15:15:28.711" v="975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14:00.927" v="949" actId="20577"/>
        <pc:sldMkLst>
          <pc:docMk/>
          <pc:sldMk cId="2097438965" sldId="320"/>
        </pc:sldMkLst>
        <pc:spChg chg="mod">
          <ac:chgData name="Long B Nguyen" userId="f59fb8f3-a021-417a-8bc1-65c8d471c621" providerId="ADAL" clId="{EC1E750C-42C7-A84F-81F0-83B2F940DF8B}" dt="2019-10-06T15:14:00.927" v="949" actId="20577"/>
          <ac:spMkLst>
            <pc:docMk/>
            <pc:sldMk cId="2097438965" sldId="32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6T14:52:27.884" v="457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6T14:52:27.884" v="457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6T14:52:17.845" v="454" actId="2711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6T15:14:06.499" v="951" actId="20577"/>
        <pc:sldMkLst>
          <pc:docMk/>
          <pc:sldMk cId="295479311" sldId="328"/>
        </pc:sldMkLst>
        <pc:spChg chg="mod">
          <ac:chgData name="Long B Nguyen" userId="f59fb8f3-a021-417a-8bc1-65c8d471c621" providerId="ADAL" clId="{EC1E750C-42C7-A84F-81F0-83B2F940DF8B}" dt="2019-10-06T15:14:06.499" v="951" actId="20577"/>
          <ac:spMkLst>
            <pc:docMk/>
            <pc:sldMk cId="295479311" sldId="328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EC1E750C-42C7-A84F-81F0-83B2F940DF8B}" dt="2019-10-06T14:59:07.144" v="646" actId="2696"/>
        <pc:sldMkLst>
          <pc:docMk/>
          <pc:sldMk cId="2092168819" sldId="328"/>
        </pc:sldMkLst>
        <pc:spChg chg="mod">
          <ac:chgData name="Long B Nguyen" userId="f59fb8f3-a021-417a-8bc1-65c8d471c621" providerId="ADAL" clId="{EC1E750C-42C7-A84F-81F0-83B2F940DF8B}" dt="2019-10-06T14:58:42.071" v="645"/>
          <ac:spMkLst>
            <pc:docMk/>
            <pc:sldMk cId="2092168819" sldId="32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6T15:49:52.795" v="1196" actId="20577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6T15:49:52.795" v="1196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7T19:30:31.667" v="1684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07T19:30:31.667" v="1684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C1E750C-42C7-A84F-81F0-83B2F940DF8B}" dt="2019-10-07T19:30:22.583" v="1682"/>
        <pc:sldMkLst>
          <pc:docMk/>
          <pc:sldMk cId="3240178995" sldId="331"/>
        </pc:sldMkLst>
      </pc:sldChg>
      <pc:sldChg chg="modSp add">
        <pc:chgData name="Long B Nguyen" userId="f59fb8f3-a021-417a-8bc1-65c8d471c621" providerId="ADAL" clId="{EC1E750C-42C7-A84F-81F0-83B2F940DF8B}" dt="2019-10-07T20:38:01.895" v="2811" actId="20577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20:37:49.407" v="2799" actId="20577"/>
          <ac:spMkLst>
            <pc:docMk/>
            <pc:sldMk cId="121458461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7A040644-7AE2-4E4B-9BEA-C1B41E4ABA94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359527BD-9D28-FA41-9B76-D4C412CACD55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Built-In Sequences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indexing and slicing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17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[100, 3, 5, 7, 11]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17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1:3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55, 56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[100, 55, 56, 7, 11]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24" y="1871630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Lists: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Concatenation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19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[2, 3, 5, 7, 11, 13, 17, 19]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is a short list of useful list methods.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88440"/>
              </p:ext>
            </p:extLst>
          </p:nvPr>
        </p:nvGraphicFramePr>
        <p:xfrm>
          <a:off x="425450" y="1583383"/>
          <a:ext cx="8293100" cy="400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remove(value)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from list by </a:t>
                      </a:r>
                      <a:r>
                        <a:rPr lang="en-US" sz="1800" b="1" dirty="0"/>
                        <a:t>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index(value)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index of first occurrence of value if exists, otherwise throws a </a:t>
                      </a:r>
                      <a:r>
                        <a:rPr lang="en-US" sz="1800" dirty="0" err="1"/>
                        <a:t>ValueError</a:t>
                      </a:r>
                      <a:r>
                        <a:rPr lang="en-US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4392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count(value)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number times value appear in list.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9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27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Concatenation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"hi"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-4, 6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(2)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[3,"hi",-4, 6, 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(1, "hello")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[3,"hello","hi",-4,6,2]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a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pop</a:t>
            </a:r>
            <a:r>
              <a:rPr lang="en-US" b="1" dirty="0">
                <a:latin typeface="Inconsolata Medium" panose="020B0609030003000000" pitchFamily="49" charset="77"/>
              </a:rPr>
              <a:t>(3)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[3,"hello","hi",6,2]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print(a) 	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-4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remove</a:t>
            </a:r>
            <a:r>
              <a:rPr lang="en-US" b="1" dirty="0">
                <a:latin typeface="Inconsolata Medium" panose="020B0609030003000000" pitchFamily="49" charset="77"/>
              </a:rPr>
              <a:t>(3)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["hello","hi",6,2]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remove</a:t>
            </a:r>
            <a:r>
              <a:rPr lang="en-US" b="1" dirty="0">
                <a:latin typeface="Inconsolata Medium" panose="020B0609030003000000" pitchFamily="49" charset="77"/>
              </a:rPr>
              <a:t>("hi")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["hello",6,2]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ind</a:t>
            </a:r>
            <a:r>
              <a:rPr lang="en-US" b="1" dirty="0">
                <a:latin typeface="Inconsolata Medium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index</a:t>
            </a:r>
            <a:r>
              <a:rPr lang="en-US" b="1" dirty="0">
                <a:latin typeface="Inconsolata Medium" panose="020B0609030003000000" pitchFamily="49" charset="77"/>
              </a:rPr>
              <a:t>(6)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count</a:t>
            </a:r>
            <a:r>
              <a:rPr lang="en-US" b="1" dirty="0">
                <a:latin typeface="Inconsolata Medium" panose="020B0609030003000000" pitchFamily="49" charset="77"/>
              </a:rPr>
              <a:t>("hello")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1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Tuples are in many ways similar to lists, but they are defined with parentheses rather than square brackets: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They can also be defined without any brackets at all: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(1, 2, 3)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05170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the lists, tuples have a length, and individual elements can be extracted using square-bracket indexing. Slicing is also supported.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3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0:2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(1, 2)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Unlike lists, tuples are </a:t>
            </a:r>
            <a:r>
              <a:rPr lang="en-US" i="1" dirty="0"/>
              <a:t>immutable</a:t>
            </a:r>
            <a:r>
              <a:rPr lang="en-US" dirty="0"/>
              <a:t>: this means that once they are created, their size and contents cannot be changed: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] = 1 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error!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t.append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 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error!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53618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Tuple unpacking is a assignment feature that assigns right hand side of values into left hand side. In packing, we put values into a new tuple while in unpacking we extract those values into a single variable.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packing values into a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</a:t>
            </a:r>
            <a:r>
              <a:rPr lang="en-US" b="1" dirty="0">
                <a:latin typeface="Inconsolata Medium" panose="020B0609030003000000" pitchFamily="49" charset="77"/>
              </a:rPr>
              <a:t> = 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“Mike Smith”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unpacking values from a variable.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name,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latin typeface="Inconsolata Medium" panose="020B0609030003000000" pitchFamily="49" charset="77"/>
              </a:rPr>
              <a:t> = student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print(name,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Mike Smith 3.2</a:t>
            </a:r>
          </a:p>
        </p:txBody>
      </p:sp>
    </p:spTree>
    <p:extLst>
      <p:ext uri="{BB962C8B-B14F-4D97-AF65-F5344CB8AC3E}">
        <p14:creationId xmlns:p14="http://schemas.microsoft.com/office/powerpoint/2010/main" val="2097438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Tuple unpacking can be used to do parallel assignment.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b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a, 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b, a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parallel assignment</a:t>
            </a:r>
            <a:endParaRPr lang="en-US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a, b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2 1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479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list(), tuple()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sequences can be done using the appropriate constructors: list(), tuple().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(message)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[26]: [‘p’, ‘y’, ‘t’, ‘h’, ‘o’, ‘n’]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tuple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(t)</a:t>
            </a: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[27]: (1, 2, 3)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useful operation is to use list() with range() to create new lists easily.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list(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range(1,7))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[1, 2, 3, 4, 5, 6]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list(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range(1,1000))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3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List Comprehension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Dictionaries</a:t>
            </a:r>
          </a:p>
          <a:p>
            <a:pPr marL="457200" indent="-457200">
              <a:buAutoNum type="arabicParenR"/>
            </a:pPr>
            <a:r>
              <a:rPr lang="en-US" dirty="0" err="1">
                <a:latin typeface="Gill Sans MT" panose="020B0502020104020203" pitchFamily="34" charset="77"/>
              </a:rPr>
              <a:t>Iterables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 is a concise and readable way of creating a new list from another </a:t>
            </a:r>
            <a:r>
              <a:rPr lang="en-US" dirty="0" err="1"/>
              <a:t>iterable</a:t>
            </a:r>
            <a:r>
              <a:rPr lang="en-US" dirty="0"/>
              <a:t>(list, tuple, string).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[]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</a:t>
            </a: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900" b="1" dirty="0">
                <a:latin typeface="Inconsolata Medium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new_lst.append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 ** 2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4 9 25 49</a:t>
            </a: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x**2 </a:t>
            </a: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900" b="1" dirty="0">
                <a:latin typeface="Inconsolata Medium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]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4 9 25 49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97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 can also contain conditions.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x**2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for x in range(7)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if x % 2 == 0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print(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0 4 16 36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82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 comprehension can also contain nested loops. A list of lists can be created in this way.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vals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str(n) for n in range(2,11)] + list("JQKA")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suits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['spades', 'clubs', 'diamonds', 'hearts']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cards 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FF6600"/>
                </a:solidFill>
                <a:latin typeface="Inconsolata Medium" panose="020B0609030003000000" pitchFamily="49" charset="77"/>
              </a:rPr>
              <a:t>val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, suit) 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val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 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vals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			for suit in suits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50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 comprehension can also contain nested loops. A list of lists can be created in this way.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how easy and readable is the following code for creating a deck of cards.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vals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str(n) for n in range(2,11)] + list("JQKA")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suits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['spades', 'clubs', 'diamonds', 'hearts']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cards 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FF6600"/>
                </a:solidFill>
                <a:latin typeface="Inconsolata Medium" panose="020B0609030003000000" pitchFamily="49" charset="77"/>
              </a:rPr>
              <a:t>val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, suit) 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val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 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vals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			for suit in suits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78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 by using nested loop or tuple unpacking.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	print(data)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name,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  # tuple unpacking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print(name,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gpa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46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Dictionaries are extremely flexible mappings of keys to values, and form the basis of much of Python’s internal implementation. They can be created via a comma-separated list of </a:t>
            </a:r>
            <a:r>
              <a:rPr lang="en-US" dirty="0" err="1"/>
              <a:t>key:value</a:t>
            </a:r>
            <a:r>
              <a:rPr lang="en-US" dirty="0"/>
              <a:t> pairs within curly braces: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28</a:t>
            </a:r>
            <a:r>
              <a:rPr lang="en-US" b="1" dirty="0">
                <a:latin typeface="Inconsolata Medium" panose="020B0609030003000000" pitchFamily="49" charset="77"/>
              </a:rPr>
              <a:t>]: type(numbers)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[28]: </a:t>
            </a:r>
            <a:r>
              <a:rPr lang="en-US" b="1" dirty="0" err="1">
                <a:latin typeface="Inconsolata Medium" panose="020B0609030003000000" pitchFamily="49" charset="77"/>
              </a:rPr>
              <a:t>dict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Access a value via the key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[28]: 2 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6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New items can be added to the dictionary using indexing as well.</a:t>
            </a:r>
            <a:endParaRPr lang="en-US" sz="2400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Set a new key/value pair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'ninety'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90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{'three': 3, 'ninety': 90, 'two': 2, 'one': 1}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] +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{'three': 3, 'ninety': 90, 'two': 2, 'one': 6} 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keys and values can be extracted from a dictionary via keys() and values().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]: k =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latin typeface="Inconsolata Medium" panose="020B0609030003000000" pitchFamily="49" charset="77"/>
              </a:rPr>
              <a:t>numbers.keys</a:t>
            </a:r>
            <a:r>
              <a:rPr lang="en-US" b="1" dirty="0">
                <a:latin typeface="Inconsolata Medium" panose="020B0609030003000000" pitchFamily="49" charset="77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print</a:t>
            </a:r>
            <a:r>
              <a:rPr lang="en-US" b="1" dirty="0">
                <a:latin typeface="Inconsolata Medium" panose="020B0609030003000000" pitchFamily="49" charset="77"/>
              </a:rPr>
              <a:t>(k)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['three', 'ninety’, ‘two’, 'one’]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]: k =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latin typeface="Inconsolata Medium" panose="020B0609030003000000" pitchFamily="49" charset="77"/>
              </a:rPr>
              <a:t>numbers.values</a:t>
            </a:r>
            <a:r>
              <a:rPr lang="en-US" b="1" dirty="0">
                <a:latin typeface="Inconsolata Medium" panose="020B0609030003000000" pitchFamily="49" charset="77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print</a:t>
            </a:r>
            <a:r>
              <a:rPr lang="en-US" b="1" dirty="0">
                <a:latin typeface="Inconsolata Medium" panose="020B0609030003000000" pitchFamily="49" charset="77"/>
              </a:rPr>
              <a:t>(k)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[3, 90, 2, 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87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dirty="0" err="1"/>
              <a:t>iterable</a:t>
            </a:r>
            <a:r>
              <a:rPr lang="en-US" dirty="0"/>
              <a:t> is an object from which we can loop over. Lists, strings, tuples and dictionaries are all </a:t>
            </a:r>
            <a:r>
              <a:rPr lang="en-US" dirty="0" err="1"/>
              <a:t>iterables</a:t>
            </a:r>
            <a:r>
              <a:rPr lang="en-US" dirty="0"/>
              <a:t>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2 3 5 7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	   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message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p y t h o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49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keys of the dictionary.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one two three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iterate over values of the dictionary use, values().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numbers.values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()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1 2 3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We discussed strings in the previous lecture. String is a flat sequence which holds item of one type. Flat sequences physically store the value of each item within its own memory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They hold references to objects they contain.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both keys and values of the dictionary.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k, v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numbers.items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()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k, v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one 1</a:t>
            </a:r>
          </a:p>
          <a:p>
            <a:pPr marL="0" indent="0">
              <a:buNone/>
            </a:pPr>
            <a:r>
              <a:rPr lang="en-US" dirty="0"/>
              <a:t>two 2</a:t>
            </a:r>
          </a:p>
          <a:p>
            <a:pPr marL="0" indent="0">
              <a:buNone/>
            </a:pPr>
            <a:r>
              <a:rPr lang="en-US" dirty="0"/>
              <a:t>three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6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and 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799D1-000E-F24E-9DA4-3EA460D9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4" y="1408493"/>
            <a:ext cx="6202888" cy="27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35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comparison operator == checks for </a:t>
            </a:r>
            <a:r>
              <a:rPr lang="en-US" i="1" dirty="0"/>
              <a:t>object equality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 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</a:t>
            </a:r>
            <a:r>
              <a:rPr lang="en-US" b="1" dirty="0">
                <a:latin typeface="Inconsolata Medium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[20]: True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identity operators, is and is not, check for </a:t>
            </a:r>
            <a:r>
              <a:rPr lang="en-US" i="1" dirty="0"/>
              <a:t>object identity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latin typeface="Inconsolata Medium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[21]: False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latin typeface="Inconsolata Medium" panose="020B0609030003000000" pitchFamily="49" charset="77"/>
              </a:rPr>
              <a:t>is not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[22]: True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AA30A-82DB-F148-8204-27387E5FE6F1}"/>
              </a:ext>
            </a:extLst>
          </p:cNvPr>
          <p:cNvSpPr txBox="1"/>
          <p:nvPr/>
        </p:nvSpPr>
        <p:spPr>
          <a:xfrm>
            <a:off x="4010619" y="3512634"/>
            <a:ext cx="323767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23</a:t>
            </a:r>
            <a:r>
              <a:rPr lang="en-US" sz="2100" b="1" dirty="0">
                <a:latin typeface="Inconsolata Medium" panose="020B0609030003000000" pitchFamily="49" charset="77"/>
              </a:rPr>
              <a:t>]:	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latin typeface="Inconsolata Medium" panose="020B0609030003000000" pitchFamily="49" charset="77"/>
              </a:rPr>
              <a:t>,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latin typeface="Inconsolata Medium" panose="020B0609030003000000" pitchFamily="49" charset="77"/>
              </a:rPr>
              <a:t>,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100" b="1" dirty="0">
                <a:latin typeface="Inconsolata Medium" panose="020B0609030003000000" pitchFamily="49" charset="77"/>
              </a:rPr>
              <a:t>] </a:t>
            </a:r>
          </a:p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		b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endParaRPr lang="en-US" sz="2100" b="1" dirty="0">
              <a:latin typeface="Inconsolata Medium" panose="020B0609030003000000" pitchFamily="49" charset="77"/>
            </a:endParaRPr>
          </a:p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		a </a:t>
            </a:r>
            <a:r>
              <a:rPr lang="en-US" sz="2100" b="1" dirty="0">
                <a:latin typeface="Inconsolata Medium" panose="020B0609030003000000" pitchFamily="49" charset="77"/>
              </a:rPr>
              <a:t>is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[23]: True </a:t>
            </a:r>
          </a:p>
          <a:p>
            <a:endParaRPr lang="en-US" sz="21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7464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28" y="1056320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Membership operators check for membership within compound objects like lists.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  <a:r>
              <a:rPr lang="en-US" b="1" dirty="0">
                <a:latin typeface="Inconsolata Medium" panose="020B0609030003000000" pitchFamily="49" charset="77"/>
              </a:rPr>
              <a:t>in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[24]: True </a:t>
            </a:r>
          </a:p>
          <a:p>
            <a:pPr marL="0" indent="0">
              <a:buNone/>
            </a:pPr>
            <a:endParaRPr lang="en-US" b="1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>
                <a:latin typeface="Inconsolata Medium" panose="020B0609030003000000" pitchFamily="49" charset="77"/>
              </a:rPr>
              <a:t>not in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[25]: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42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Variables Are Pointers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3]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append 4 to the list pointed to by x</a:t>
            </a: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	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y's list is modified as well!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3, 4]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'something else’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y is unchanged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3, 4]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89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</a:t>
            </a:r>
            <a:r>
              <a:rPr lang="en-US" b="1" i="1" dirty="0" err="1">
                <a:solidFill>
                  <a:srgbClr val="33566B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also worked with strings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)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append to the end of the list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42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This is similar to strings from the previous lecture.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2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3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]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index out of bounds error.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3270194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42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11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7 </a:t>
            </a:r>
          </a:p>
        </p:txBody>
      </p:sp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3.14</a:t>
            </a:r>
            <a:r>
              <a:rPr lang="en-US" b="1" dirty="0">
                <a:latin typeface="Inconsolata Medium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L[0]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3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L[3]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[0, 3, 5]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Similar to strings, lists also support slicing. </a:t>
            </a:r>
            <a:r>
              <a:rPr lang="en-US" i="1" dirty="0"/>
              <a:t>Slicing </a:t>
            </a:r>
            <a:r>
              <a:rPr lang="en-US" dirty="0"/>
              <a:t>is accessing multiple values from the list. It uses a colon to indicate the start point (inclusive) and end point (non-inclusive) of the subarray.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[1, 2, 3]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[9]: [1, 2, 3]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-3: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[9]: [3, 4, 5]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0FF44-ED85-F649-9E37-57AC59AB411C}"/>
              </a:ext>
            </a:extLst>
          </p:cNvPr>
          <p:cNvSpPr txBox="1"/>
          <p:nvPr/>
        </p:nvSpPr>
        <p:spPr>
          <a:xfrm>
            <a:off x="3531476" y="3813871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first index defaults to 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9FF43-4D4F-704B-A9F1-A113EABE5440}"/>
              </a:ext>
            </a:extLst>
          </p:cNvPr>
          <p:cNvSpPr txBox="1"/>
          <p:nvPr/>
        </p:nvSpPr>
        <p:spPr>
          <a:xfrm>
            <a:off x="3531476" y="4852838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last index defaults to length of list.</a:t>
            </a:r>
          </a:p>
        </p:txBody>
      </p:sp>
    </p:spTree>
    <p:extLst>
      <p:ext uri="{BB962C8B-B14F-4D97-AF65-F5344CB8AC3E}">
        <p14:creationId xmlns:p14="http://schemas.microsoft.com/office/powerpoint/2010/main" val="2816034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Finally, it is possible to specify a third integer that represents the step size.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equivalent to L[0:len(L):2]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[2, 5, 11]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A particularly useful version of this is to specify a negative step, which will reverse the array: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[16]: [11, 7, 5, 3, 2]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19" y="2748901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2459</TotalTime>
  <Words>1635</Words>
  <Application>Microsoft Macintosh PowerPoint</Application>
  <PresentationFormat>On-screen Show (16:10)</PresentationFormat>
  <Paragraphs>381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Slicing</vt:lpstr>
      <vt:lpstr>Slicing</vt:lpstr>
      <vt:lpstr>Slicing</vt:lpstr>
      <vt:lpstr>Lists: Concatenation</vt:lpstr>
      <vt:lpstr>List Methods</vt:lpstr>
      <vt:lpstr>List Methods</vt:lpstr>
      <vt:lpstr>Tuples</vt:lpstr>
      <vt:lpstr>Tuples</vt:lpstr>
      <vt:lpstr>Tuple Unpacking</vt:lpstr>
      <vt:lpstr>Tuple Unpacking</vt:lpstr>
      <vt:lpstr>list(), tuple()</vt:lpstr>
      <vt:lpstr>list()</vt:lpstr>
      <vt:lpstr>List Comprehensions</vt:lpstr>
      <vt:lpstr>List Comprehensions</vt:lpstr>
      <vt:lpstr>List Comprehensions</vt:lpstr>
      <vt:lpstr>List Comprehensions</vt:lpstr>
      <vt:lpstr>List of Tuples</vt:lpstr>
      <vt:lpstr>Dictionaries</vt:lpstr>
      <vt:lpstr>Dictionaries</vt:lpstr>
      <vt:lpstr>Dictionaries</vt:lpstr>
      <vt:lpstr>Iterables</vt:lpstr>
      <vt:lpstr>Iterables</vt:lpstr>
      <vt:lpstr>Iterables</vt:lpstr>
      <vt:lpstr>Membership and  Operations</vt:lpstr>
      <vt:lpstr>Identity Operations</vt:lpstr>
      <vt:lpstr>Membership Operations</vt:lpstr>
      <vt:lpstr>Variables Are Pointers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2019-10-07T20:38:10Z</dcterms:modified>
</cp:coreProperties>
</file>