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319" r:id="rId3"/>
    <p:sldId id="320" r:id="rId4"/>
    <p:sldId id="321" r:id="rId5"/>
    <p:sldId id="328" r:id="rId6"/>
    <p:sldId id="329" r:id="rId7"/>
    <p:sldId id="322" r:id="rId8"/>
    <p:sldId id="323" r:id="rId9"/>
    <p:sldId id="327" r:id="rId10"/>
    <p:sldId id="330" r:id="rId11"/>
    <p:sldId id="324" r:id="rId12"/>
    <p:sldId id="325" r:id="rId13"/>
    <p:sldId id="331" r:id="rId14"/>
    <p:sldId id="326" r:id="rId15"/>
    <p:sldId id="317" r:id="rId16"/>
    <p:sldId id="316" r:id="rId1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9102B5-DACA-D841-B260-AEEBF90FC60A}" v="12" dt="2020-01-06T01:57:26.163"/>
    <p1510:client id="{CC9C9D9A-5149-2947-86C0-576F501F60DC}" v="601" dt="2020-01-05T21:58:59.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61"/>
    <p:restoredTop sz="93692"/>
  </p:normalViewPr>
  <p:slideViewPr>
    <p:cSldViewPr snapToGrid="0" snapToObjects="1">
      <p:cViewPr>
        <p:scale>
          <a:sx n="138" d="100"/>
          <a:sy n="138" d="100"/>
        </p:scale>
        <p:origin x="640"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359527BD-9D28-FA41-9B76-D4C412CACD55}"/>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5BF62A1-4F8A-BC49-8FD7-ABEA3D28ED25}"/>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02:00:17.493" v="815" actId="255"/>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02:00:05.901" v="814" actId="113"/>
        <pc:sldMkLst>
          <pc:docMk/>
          <pc:sldMk cId="3314372952" sldId="325"/>
        </pc:sldMkLst>
        <pc:spChg chg="mod">
          <ac:chgData name="Long B Nguyen" userId="f59fb8f3-a021-417a-8bc1-65c8d471c621" providerId="ADAL" clId="{AA9102B5-DACA-D841-B260-AEEBF90FC60A}" dt="2020-01-06T02:00:05.901" v="814" actId="113"/>
          <ac:spMkLst>
            <pc:docMk/>
            <pc:sldMk cId="3314372952" sldId="325"/>
            <ac:spMk id="9" creationId="{E3B2E017-30B2-884B-A113-B419A2ED51AD}"/>
          </ac:spMkLst>
        </pc:spChg>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01:54:41.164" v="640" actId="207"/>
        <pc:sldMkLst>
          <pc:docMk/>
          <pc:sldMk cId="1724104636" sldId="327"/>
        </pc:sldMkLst>
        <pc:spChg chg="mod">
          <ac:chgData name="Long B Nguyen" userId="f59fb8f3-a021-417a-8bc1-65c8d471c621" providerId="ADAL" clId="{AA9102B5-DACA-D841-B260-AEEBF90FC60A}" dt="2020-01-06T01:54:41.164" v="640" actId="207"/>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01:56:03.493" v="711" actId="20577"/>
        <pc:sldMkLst>
          <pc:docMk/>
          <pc:sldMk cId="3594730708" sldId="330"/>
        </pc:sldMkLst>
        <pc:spChg chg="mod">
          <ac:chgData name="Long B Nguyen" userId="f59fb8f3-a021-417a-8bc1-65c8d471c621" providerId="ADAL" clId="{AA9102B5-DACA-D841-B260-AEEBF90FC60A}" dt="2020-01-06T01:56:03.493" v="711" actId="20577"/>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1/5/20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414104" cy="1277135"/>
          </a:xfrm>
        </p:spPr>
        <p:txBody>
          <a:bodyPr>
            <a:normAutofit/>
          </a:bodyPr>
          <a:lstStyle/>
          <a:p>
            <a:pPr algn="l"/>
            <a:r>
              <a:rPr lang="en-US" sz="2400" b="1" dirty="0"/>
              <a:t>Indirect Loops</a:t>
            </a:r>
            <a:r>
              <a:rPr lang="en-US" sz="2400" b="1"/>
              <a:t>: While Loops</a:t>
            </a:r>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83097"/>
            <a:ext cx="8051725" cy="4997896"/>
          </a:xfrm>
        </p:spPr>
        <p:txBody>
          <a:bodyPr>
            <a:normAutofit/>
          </a:bodyPr>
          <a:lstStyle/>
          <a:p>
            <a:pPr marL="0" indent="0">
              <a:buNone/>
            </a:pPr>
            <a:r>
              <a:rPr lang="en-US" sz="2000" b="1" dirty="0">
                <a:solidFill>
                  <a:srgbClr val="FF4C00"/>
                </a:solidFill>
                <a:latin typeface="LucidaSansTypewriterStd"/>
              </a:rPr>
              <a:t>while True</a:t>
            </a:r>
            <a:r>
              <a:rPr lang="en-US" sz="2000" b="1" dirty="0">
                <a:latin typeface="LucidaSansTypewriterStd"/>
              </a:rPr>
              <a:t>: </a:t>
            </a:r>
          </a:p>
          <a:p>
            <a:pPr marL="0" indent="0">
              <a:buNone/>
            </a:pPr>
            <a:r>
              <a:rPr lang="en-US" sz="2000" b="1" dirty="0">
                <a:latin typeface="LucidaSansTypewriterStd"/>
              </a:rPr>
              <a:t>	number = </a:t>
            </a:r>
            <a:r>
              <a:rPr lang="en-US" sz="2000" b="1" dirty="0">
                <a:solidFill>
                  <a:srgbClr val="990CFF"/>
                </a:solidFill>
                <a:latin typeface="LucidaSansTypewriterStd"/>
              </a:rPr>
              <a:t>int</a:t>
            </a:r>
            <a:r>
              <a:rPr lang="en-US" sz="2000" b="1" dirty="0">
                <a:latin typeface="LucidaSansTypewriterStd"/>
              </a:rPr>
              <a:t>(</a:t>
            </a:r>
            <a:r>
              <a:rPr lang="en-US" sz="2000" b="1" dirty="0">
                <a:solidFill>
                  <a:srgbClr val="990CFF"/>
                </a:solidFill>
                <a:latin typeface="LucidaSansTypewriterStd"/>
              </a:rPr>
              <a:t>input</a:t>
            </a:r>
            <a:r>
              <a:rPr lang="en-US" sz="2000" b="1" dirty="0">
                <a:latin typeface="LucidaSansTypewriterStd"/>
              </a:rPr>
              <a:t>(</a:t>
            </a:r>
            <a:r>
              <a:rPr lang="en-US" sz="2000" b="1" dirty="0">
                <a:solidFill>
                  <a:srgbClr val="0CFF00"/>
                </a:solidFill>
                <a:latin typeface="LucidaSansTypewriterStd"/>
              </a:rPr>
              <a:t>"Enter the numeric grade: "</a:t>
            </a:r>
            <a:r>
              <a:rPr lang="en-US" sz="2000" b="1" dirty="0">
                <a:latin typeface="LucidaSansTypewriterStd"/>
              </a:rPr>
              <a:t>)) </a:t>
            </a:r>
          </a:p>
          <a:p>
            <a:pPr marL="0" indent="0">
              <a:buNone/>
            </a:pPr>
            <a:r>
              <a:rPr lang="en-US" sz="2000" b="1" dirty="0">
                <a:solidFill>
                  <a:srgbClr val="FF4C00"/>
                </a:solidFill>
                <a:latin typeface="LucidaSansTypewriterStd"/>
              </a:rPr>
              <a:t>	if </a:t>
            </a:r>
            <a:r>
              <a:rPr lang="en-US" sz="2000" b="1" dirty="0">
                <a:latin typeface="LucidaSansTypewriterStd"/>
              </a:rPr>
              <a:t>number &gt;= 0 and number &lt;= 100: </a:t>
            </a:r>
          </a:p>
          <a:p>
            <a:pPr marL="0" indent="0">
              <a:buNone/>
            </a:pPr>
            <a:r>
              <a:rPr lang="en-US" sz="2000" b="1" dirty="0">
                <a:solidFill>
                  <a:srgbClr val="FF4C00"/>
                </a:solidFill>
                <a:latin typeface="LucidaSansTypewriterStd"/>
              </a:rPr>
              <a:t>		break </a:t>
            </a:r>
          </a:p>
          <a:p>
            <a:pPr marL="0" indent="0">
              <a:buNone/>
            </a:pPr>
            <a:r>
              <a:rPr lang="en-US" sz="2000" b="1" dirty="0">
                <a:solidFill>
                  <a:srgbClr val="FF4C00"/>
                </a:solidFill>
                <a:latin typeface="LucidaSansTypewriterStd"/>
              </a:rPr>
              <a:t>	else</a:t>
            </a:r>
            <a:r>
              <a:rPr lang="en-US" sz="2000" b="1" dirty="0">
                <a:latin typeface="LucidaSansTypewriterStd"/>
              </a:rPr>
              <a:t>: </a:t>
            </a:r>
            <a:endParaRPr lang="en-US" sz="2000" dirty="0"/>
          </a:p>
          <a:p>
            <a:pPr marL="0" indent="0">
              <a:buNone/>
            </a:pPr>
            <a:r>
              <a:rPr lang="en-US" sz="2000" b="1" dirty="0">
                <a:solidFill>
                  <a:srgbClr val="990CFF"/>
                </a:solidFill>
                <a:latin typeface="LucidaSansTypewriterStd"/>
              </a:rPr>
              <a:t>		print</a:t>
            </a:r>
            <a:r>
              <a:rPr lang="en-US" sz="2000" b="1" dirty="0">
                <a:latin typeface="LucidaSansTypewriterStd"/>
              </a:rPr>
              <a:t>(</a:t>
            </a:r>
            <a:r>
              <a:rPr lang="en-US" sz="2000" b="1" dirty="0">
                <a:solidFill>
                  <a:srgbClr val="0CFF00"/>
                </a:solidFill>
                <a:latin typeface="LucidaSansTypewriterStd"/>
              </a:rPr>
              <a:t>"Error: grade must be between 100 and 0"</a:t>
            </a:r>
            <a:r>
              <a:rPr lang="en-US" sz="2000" b="1" dirty="0">
                <a:latin typeface="LucidaSansTypewriterStd"/>
              </a:rPr>
              <a:t>) </a:t>
            </a:r>
          </a:p>
          <a:p>
            <a:pPr marL="0" indent="0">
              <a:buNone/>
            </a:pPr>
            <a:r>
              <a:rPr lang="en-US" sz="2000" b="1" dirty="0">
                <a:solidFill>
                  <a:srgbClr val="990CFF"/>
                </a:solidFill>
                <a:latin typeface="LucidaSansTypewriterStd"/>
              </a:rPr>
              <a:t>print</a:t>
            </a:r>
            <a:r>
              <a:rPr lang="en-US" sz="2000" b="1" dirty="0">
                <a:latin typeface="LucidaSansTypewriterStd"/>
              </a:rPr>
              <a:t>(number)   </a:t>
            </a:r>
            <a:r>
              <a:rPr lang="en-US" sz="2000" b="1" dirty="0">
                <a:solidFill>
                  <a:schemeClr val="accent1">
                    <a:lumMod val="75000"/>
                  </a:schemeClr>
                </a:solidFill>
                <a:latin typeface="LucidaSansTypewriterStd"/>
              </a:rPr>
              <a:t># Just echo the valid input </a:t>
            </a:r>
            <a:endParaRPr lang="en-US" sz="2000" dirty="0">
              <a:solidFill>
                <a:schemeClr val="accent1">
                  <a:lumMod val="75000"/>
                </a:schemeClr>
              </a:solidFill>
            </a:endParaRPr>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59473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83886"/>
            <a:ext cx="8051725"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endParaRPr lang="en-US" sz="2000" b="1" dirty="0">
              <a:latin typeface="Inconsolata Medium" panose="020B0609030003000000" pitchFamily="49" charset="77"/>
            </a:endParaRPr>
          </a:p>
          <a:p>
            <a:pPr marL="0" indent="0">
              <a:buNone/>
            </a:pPr>
            <a:r>
              <a:rPr lang="en-US" b="1" dirty="0">
                <a:solidFill>
                  <a:srgbClr val="34A327"/>
                </a:solidFill>
                <a:latin typeface="Inconsolata Medium" panose="020B0609030003000000" pitchFamily="49" charset="77"/>
              </a:rPr>
              <a:t>for</a:t>
            </a:r>
            <a:r>
              <a:rPr lang="en-US" b="1" dirty="0">
                <a:solidFill>
                  <a:srgbClr val="000000"/>
                </a:solidFill>
                <a:latin typeface="Inconsolata Medium" panose="020B0609030003000000" pitchFamily="49" charset="77"/>
              </a:rPr>
              <a:t> </a:t>
            </a:r>
            <a:r>
              <a:rPr lang="en-US" b="1" dirty="0" err="1">
                <a:solidFill>
                  <a:srgbClr val="000000"/>
                </a:solidFill>
                <a:latin typeface="Inconsolata Medium" panose="020B0609030003000000" pitchFamily="49" charset="77"/>
              </a:rPr>
              <a:t>i</a:t>
            </a:r>
            <a:r>
              <a:rPr lang="en-US" b="1" dirty="0">
                <a:solidFill>
                  <a:srgbClr val="000000"/>
                </a:solidFill>
                <a:latin typeface="Inconsolata Medium" panose="020B0609030003000000" pitchFamily="49" charset="77"/>
              </a:rPr>
              <a:t> </a:t>
            </a:r>
            <a:r>
              <a:rPr lang="en-US" b="1" dirty="0">
                <a:solidFill>
                  <a:srgbClr val="D03BFF"/>
                </a:solidFill>
                <a:latin typeface="Inconsolata Medium" panose="020B0609030003000000" pitchFamily="49" charset="77"/>
              </a:rPr>
              <a:t>in</a:t>
            </a:r>
            <a:r>
              <a:rPr lang="en-US" b="1" dirty="0">
                <a:solidFill>
                  <a:srgbClr val="000000"/>
                </a:solidFill>
                <a:latin typeface="Inconsolata Medium" panose="020B0609030003000000" pitchFamily="49" charset="77"/>
              </a:rPr>
              <a:t> </a:t>
            </a:r>
            <a:r>
              <a:rPr lang="en-US" b="1" dirty="0">
                <a:solidFill>
                  <a:srgbClr val="34A327"/>
                </a:solidFill>
                <a:latin typeface="Inconsolata Medium" panose="020B0609030003000000" pitchFamily="49" charset="77"/>
              </a:rPr>
              <a:t>range</a:t>
            </a:r>
            <a:r>
              <a:rPr lang="en-US" b="1" dirty="0">
                <a:solidFill>
                  <a:srgbClr val="000000"/>
                </a:solidFill>
                <a:latin typeface="Inconsolata Medium" panose="020B0609030003000000" pitchFamily="49" charset="77"/>
              </a:rPr>
              <a:t>(</a:t>
            </a:r>
            <a:r>
              <a:rPr lang="en-US" b="1" dirty="0">
                <a:solidFill>
                  <a:srgbClr val="34A327"/>
                </a:solidFill>
                <a:latin typeface="Inconsolata Medium" panose="020B0609030003000000" pitchFamily="49" charset="77"/>
              </a:rPr>
              <a:t>10</a:t>
            </a:r>
            <a:r>
              <a:rPr lang="en-US" b="1" dirty="0">
                <a:solidFill>
                  <a:srgbClr val="000000"/>
                </a:solidFill>
                <a:latin typeface="Inconsolata Medium" panose="020B0609030003000000" pitchFamily="49" charset="77"/>
              </a:rPr>
              <a:t>): </a:t>
            </a:r>
            <a:endParaRPr lang="en-US" b="1" dirty="0">
              <a:solidFill>
                <a:srgbClr val="34A327"/>
              </a:solidFill>
              <a:latin typeface="Inconsolata Medium" panose="020B0609030003000000" pitchFamily="49" charset="77"/>
            </a:endParaRPr>
          </a:p>
          <a:p>
            <a:pPr marL="0" indent="0">
              <a:buNone/>
            </a:pPr>
            <a:r>
              <a:rPr lang="en-US" b="1" dirty="0">
                <a:solidFill>
                  <a:srgbClr val="34A327"/>
                </a:solidFill>
                <a:latin typeface="Inconsolata Medium" panose="020B0609030003000000" pitchFamily="49" charset="77"/>
              </a:rPr>
              <a:t>    </a:t>
            </a:r>
            <a:r>
              <a:rPr lang="en-US" b="1" dirty="0">
                <a:solidFill>
                  <a:srgbClr val="000000"/>
                </a:solidFill>
                <a:latin typeface="Inconsolata Medium" panose="020B0609030003000000" pitchFamily="49" charset="77"/>
              </a:rPr>
              <a:t>num = </a:t>
            </a:r>
            <a:r>
              <a:rPr lang="en-US" b="1" dirty="0" err="1">
                <a:solidFill>
                  <a:srgbClr val="000000"/>
                </a:solidFill>
                <a:latin typeface="Inconsolata Medium" panose="020B0609030003000000" pitchFamily="49" charset="77"/>
              </a:rPr>
              <a:t>random.randrange</a:t>
            </a:r>
            <a:r>
              <a:rPr lang="en-US" b="1" dirty="0">
                <a:solidFill>
                  <a:srgbClr val="000000"/>
                </a:solidFill>
                <a:latin typeface="Inconsolata Medium" panose="020B0609030003000000" pitchFamily="49" charset="77"/>
              </a:rPr>
              <a:t>(</a:t>
            </a:r>
            <a:r>
              <a:rPr lang="en-US" b="1" dirty="0">
                <a:solidFill>
                  <a:srgbClr val="34A327"/>
                </a:solidFill>
                <a:latin typeface="Inconsolata Medium" panose="020B0609030003000000" pitchFamily="49" charset="77"/>
              </a:rPr>
              <a:t>1</a:t>
            </a:r>
            <a:r>
              <a:rPr lang="en-US" b="1" dirty="0">
                <a:solidFill>
                  <a:srgbClr val="000000"/>
                </a:solidFill>
                <a:latin typeface="Inconsolata Medium" panose="020B0609030003000000" pitchFamily="49" charset="77"/>
              </a:rPr>
              <a:t>, </a:t>
            </a:r>
            <a:r>
              <a:rPr lang="en-US" b="1" dirty="0">
                <a:solidFill>
                  <a:srgbClr val="34A327"/>
                </a:solidFill>
                <a:latin typeface="Inconsolata Medium" panose="020B0609030003000000" pitchFamily="49" charset="77"/>
              </a:rPr>
              <a:t>5</a:t>
            </a:r>
            <a:r>
              <a:rPr lang="en-US" b="1" dirty="0">
                <a:solidFill>
                  <a:srgbClr val="000000"/>
                </a:solidFill>
                <a:latin typeface="Inconsolata Medium" panose="020B0609030003000000" pitchFamily="49" charset="77"/>
              </a:rPr>
              <a:t>) </a:t>
            </a:r>
          </a:p>
          <a:p>
            <a:pPr marL="0" indent="0">
              <a:buNone/>
            </a:pPr>
            <a:r>
              <a:rPr lang="en-US" b="1" dirty="0">
                <a:solidFill>
                  <a:srgbClr val="34A327"/>
                </a:solidFill>
                <a:latin typeface="Inconsolata Medium" panose="020B0609030003000000" pitchFamily="49" charset="77"/>
              </a:rPr>
              <a:t>    print</a:t>
            </a:r>
            <a:r>
              <a:rPr lang="en-US" b="1" dirty="0">
                <a:solidFill>
                  <a:srgbClr val="000000"/>
                </a:solidFill>
                <a:latin typeface="Inconsolata Medium" panose="020B0609030003000000" pitchFamily="49" charset="77"/>
              </a:rPr>
              <a:t>(num, end=</a:t>
            </a:r>
            <a:r>
              <a:rPr lang="en-US" b="1" dirty="0">
                <a:solidFill>
                  <a:srgbClr val="CD7923"/>
                </a:solidFill>
                <a:latin typeface="Inconsolata Medium" panose="020B0609030003000000" pitchFamily="49" charset="77"/>
              </a:rPr>
              <a:t>" "</a:t>
            </a:r>
            <a:r>
              <a:rPr lang="en-US" b="1" dirty="0">
                <a:solidFill>
                  <a:srgbClr val="000000"/>
                </a:solidFill>
                <a:latin typeface="Inconsolata Medium"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31001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08383"/>
            <a:ext cx="8051725" cy="4810539"/>
          </a:xfrm>
        </p:spPr>
        <p:txBody>
          <a:bodyPr>
            <a:normAutofit/>
          </a:bodyPr>
          <a:lstStyle/>
          <a:p>
            <a:pPr marL="0" indent="0">
              <a:buNone/>
            </a:pPr>
            <a:r>
              <a:rPr lang="en-US" dirty="0"/>
              <a:t>Let's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Medium"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p:txBody>
      </p:sp>
    </p:spTree>
    <p:extLst>
      <p:ext uri="{BB962C8B-B14F-4D97-AF65-F5344CB8AC3E}">
        <p14:creationId xmlns:p14="http://schemas.microsoft.com/office/powerpoint/2010/main" val="331437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08383"/>
            <a:ext cx="8051725" cy="4810539"/>
          </a:xfrm>
        </p:spPr>
        <p:txBody>
          <a:bodyPr>
            <a:normAutofit/>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 </a:t>
            </a:r>
          </a:p>
          <a:p>
            <a:pPr marL="0" indent="0">
              <a:buNone/>
            </a:pPr>
            <a:r>
              <a:rPr lang="en-US" sz="1800" b="1" dirty="0">
                <a:solidFill>
                  <a:srgbClr val="193FFF"/>
                </a:solidFill>
                <a:latin typeface="LucidaSansTypewriterStd"/>
              </a:rPr>
              <a:t>Enter the larger number: </a:t>
            </a:r>
            <a:r>
              <a:rPr lang="en-US" sz="1800" b="1" dirty="0">
                <a:latin typeface="LucidaSansTypewriterStd"/>
              </a:rPr>
              <a:t>100 </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63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69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66 </a:t>
            </a: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6 tries! </a:t>
            </a:r>
            <a:endParaRPr lang="en-US" sz="1800" dirty="0"/>
          </a:p>
          <a:p>
            <a:pPr marL="0" indent="0">
              <a:buNone/>
            </a:pPr>
            <a:endParaRPr lang="en-US" sz="1800" b="1" dirty="0">
              <a:latin typeface="Inconsolata Medium" panose="020B0609030003000000" pitchFamily="49" charset="77"/>
            </a:endParaRPr>
          </a:p>
        </p:txBody>
      </p:sp>
    </p:spTree>
    <p:extLst>
      <p:ext uri="{BB962C8B-B14F-4D97-AF65-F5344CB8AC3E}">
        <p14:creationId xmlns:p14="http://schemas.microsoft.com/office/powerpoint/2010/main" val="387081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16835"/>
            <a:ext cx="8051725" cy="5102087"/>
          </a:xfrm>
        </p:spPr>
        <p:txBody>
          <a:bodyPr>
            <a:noAutofit/>
          </a:bodyPr>
          <a:lstStyle/>
          <a:p>
            <a:pPr marL="0" indent="0">
              <a:buNone/>
            </a:pPr>
            <a:r>
              <a:rPr lang="en-US" sz="1700" b="1" dirty="0">
                <a:solidFill>
                  <a:srgbClr val="FF4C00"/>
                </a:solidFill>
                <a:latin typeface="Inconsolata Medium" panose="020B0609030003000000" pitchFamily="49" charset="77"/>
              </a:rPr>
              <a:t>import </a:t>
            </a:r>
            <a:r>
              <a:rPr lang="en-US" sz="1700" b="1" dirty="0">
                <a:latin typeface="Inconsolata Medium" panose="020B0609030003000000" pitchFamily="49" charset="77"/>
              </a:rPr>
              <a:t>random </a:t>
            </a:r>
          </a:p>
          <a:p>
            <a:pPr marL="0" indent="0">
              <a:buNone/>
            </a:pPr>
            <a:r>
              <a:rPr lang="en-US" sz="1700" b="1" dirty="0">
                <a:latin typeface="Inconsolata Medium" panose="020B0609030003000000" pitchFamily="49" charset="77"/>
              </a:rPr>
              <a:t>smaller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the smaller number: "</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larger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the larger number: "</a:t>
            </a:r>
            <a:r>
              <a:rPr lang="en-US" sz="1700" b="1" dirty="0">
                <a:latin typeface="Inconsolata Medium" panose="020B0609030003000000" pitchFamily="49" charset="77"/>
              </a:rPr>
              <a:t>)) </a:t>
            </a:r>
          </a:p>
          <a:p>
            <a:pPr marL="0" indent="0">
              <a:buNone/>
            </a:pPr>
            <a:r>
              <a:rPr lang="en-US" sz="1700" b="1" dirty="0" err="1">
                <a:latin typeface="Inconsolata Medium" panose="020B0609030003000000" pitchFamily="49" charset="77"/>
              </a:rPr>
              <a:t>myNumber</a:t>
            </a:r>
            <a:r>
              <a:rPr lang="en-US" sz="1700" b="1" dirty="0">
                <a:latin typeface="Inconsolata Medium" panose="020B0609030003000000" pitchFamily="49" charset="77"/>
              </a:rPr>
              <a:t> = </a:t>
            </a:r>
            <a:r>
              <a:rPr lang="en-US" sz="1700" b="1" dirty="0" err="1">
                <a:latin typeface="Inconsolata Medium" panose="020B0609030003000000" pitchFamily="49" charset="77"/>
              </a:rPr>
              <a:t>random.randint</a:t>
            </a:r>
            <a:r>
              <a:rPr lang="en-US" sz="1700" b="1" dirty="0">
                <a:latin typeface="Inconsolata Medium" panose="020B0609030003000000" pitchFamily="49" charset="77"/>
              </a:rPr>
              <a:t>(smaller, larger) </a:t>
            </a:r>
          </a:p>
          <a:p>
            <a:pPr marL="0" indent="0">
              <a:buNone/>
            </a:pPr>
            <a:r>
              <a:rPr lang="en-US" sz="1700" b="1" dirty="0">
                <a:latin typeface="Inconsolata Medium" panose="020B0609030003000000" pitchFamily="49" charset="77"/>
              </a:rPr>
              <a:t>count = 0 </a:t>
            </a:r>
          </a:p>
          <a:p>
            <a:pPr marL="0" indent="0">
              <a:buNone/>
            </a:pPr>
            <a:r>
              <a:rPr lang="en-US" sz="1700" b="1" dirty="0">
                <a:solidFill>
                  <a:srgbClr val="FF4C00"/>
                </a:solidFill>
                <a:latin typeface="Inconsolata Medium" panose="020B0609030003000000" pitchFamily="49" charset="77"/>
              </a:rPr>
              <a:t>while True</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	count += 1 </a:t>
            </a:r>
          </a:p>
          <a:p>
            <a:pPr marL="0" indent="0">
              <a:buNone/>
            </a:pPr>
            <a:r>
              <a:rPr lang="en-US" sz="1700" b="1" dirty="0">
                <a:latin typeface="Inconsolata Medium" panose="020B0609030003000000" pitchFamily="49" charset="77"/>
              </a:rPr>
              <a:t>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your guess: "</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if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&lt; </a:t>
            </a:r>
            <a:r>
              <a:rPr lang="en-US" sz="1700" b="1" dirty="0" err="1">
                <a:latin typeface="Inconsolata Medium" panose="020B0609030003000000" pitchFamily="49" charset="77"/>
              </a:rPr>
              <a:t>myNumber</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"Too small!"</a:t>
            </a:r>
            <a:r>
              <a:rPr lang="en-US" sz="1700" b="1" dirty="0">
                <a:latin typeface="Inconsolata Medium" panose="020B0609030003000000" pitchFamily="49" charset="77"/>
              </a:rPr>
              <a:t>)</a:t>
            </a:r>
            <a:br>
              <a:rPr lang="en-US" sz="1700" b="1" dirty="0">
                <a:latin typeface="Inconsolata Medium" panose="020B0609030003000000" pitchFamily="49" charset="77"/>
              </a:rPr>
            </a:br>
            <a:r>
              <a:rPr lang="en-US" sz="1700" b="1" dirty="0">
                <a:latin typeface="Inconsolata Medium" panose="020B0609030003000000" pitchFamily="49" charset="77"/>
              </a:rPr>
              <a:t>	</a:t>
            </a:r>
            <a:r>
              <a:rPr lang="en-US" sz="1700" b="1" dirty="0" err="1">
                <a:solidFill>
                  <a:srgbClr val="FF4C00"/>
                </a:solidFill>
                <a:latin typeface="Inconsolata Medium" panose="020B0609030003000000" pitchFamily="49" charset="77"/>
              </a:rPr>
              <a:t>elif</a:t>
            </a:r>
            <a:r>
              <a:rPr lang="en-US" sz="1700" b="1" dirty="0">
                <a:solidFill>
                  <a:srgbClr val="FF4C00"/>
                </a:solidFill>
                <a:latin typeface="Inconsolata Medium" panose="020B0609030003000000" pitchFamily="49" charset="77"/>
              </a:rPr>
              <a:t>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&gt; </a:t>
            </a:r>
            <a:r>
              <a:rPr lang="en-US" sz="1700" b="1" dirty="0" err="1">
                <a:latin typeface="Inconsolata Medium" panose="020B0609030003000000" pitchFamily="49" charset="77"/>
              </a:rPr>
              <a:t>myNumber</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"Too large!"</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else</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"Congratulations! You've got it in"</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			count, </a:t>
            </a:r>
            <a:r>
              <a:rPr lang="en-US" sz="1700" b="1" dirty="0">
                <a:solidFill>
                  <a:srgbClr val="0CFF00"/>
                </a:solidFill>
                <a:latin typeface="Inconsolata Medium" panose="020B0609030003000000" pitchFamily="49" charset="77"/>
              </a:rPr>
              <a:t>"tries!"</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break </a:t>
            </a:r>
            <a:endParaRPr lang="en-US" sz="1700" b="1" dirty="0">
              <a:latin typeface="Inconsolata Medium" panose="020B0609030003000000" pitchFamily="49" charset="77"/>
            </a:endParaRPr>
          </a:p>
          <a:p>
            <a:pPr marL="0" indent="0">
              <a:buNone/>
              <a:defRPr/>
            </a:pPr>
            <a:endParaRPr lang="en-US" sz="1700" b="1" dirty="0">
              <a:latin typeface="Inconsolata Medium" panose="020B0609030003000000" pitchFamily="49" charset="77"/>
            </a:endParaRPr>
          </a:p>
        </p:txBody>
      </p:sp>
    </p:spTree>
    <p:extLst>
      <p:ext uri="{BB962C8B-B14F-4D97-AF65-F5344CB8AC3E}">
        <p14:creationId xmlns:p14="http://schemas.microsoft.com/office/powerpoint/2010/main" val="311794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1 </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a:t>
                </a:r>
              </a:p>
              <a:p>
                <a:pPr marL="0" indent="0">
                  <a:buNone/>
                </a:pPr>
                <a:r>
                  <a:rPr lang="en-US" dirty="0"/>
                  <a:t>Write </a:t>
                </a:r>
                <a:r>
                  <a:rPr lang="en-US" b="1" dirty="0"/>
                  <a:t>a for loop </a:t>
                </a:r>
                <a:r>
                  <a:rPr lang="en-US" dirty="0"/>
                  <a:t>to do each of the following:</a:t>
                </a:r>
              </a:p>
              <a:p>
                <a:pPr marL="0" indent="0">
                  <a:buNone/>
                </a:pPr>
                <a:endParaRPr lang="en-US" dirty="0"/>
              </a:p>
              <a:p>
                <a:pPr marL="457200" indent="-457200">
                  <a:buAutoNum type="arabicParenR"/>
                </a:pPr>
                <a:r>
                  <a:rPr lang="en-US" dirty="0"/>
                  <a:t>Print out "Hello!" 10 times, each on a different line.</a:t>
                </a:r>
              </a:p>
              <a:p>
                <a:pPr marL="457200" indent="-457200">
                  <a:buAutoNum type="arabicParenR"/>
                </a:pPr>
                <a:r>
                  <a:rPr lang="en-US" dirty="0"/>
                  <a:t>Alternate between printing "Hello" and "Hi" for a total of 20 times, each on a separate line. Use only one for loop. (Hint: Use and a conditional)</a:t>
                </a:r>
              </a:p>
              <a:p>
                <a:pPr marL="457200" indent="-457200">
                  <a:buAutoNum type="arabicParenR"/>
                </a:pPr>
                <a:r>
                  <a:rPr lang="en-US" dirty="0"/>
                  <a:t>Print 1 4 9 16 … 100</a:t>
                </a:r>
              </a:p>
              <a:p>
                <a:pPr marL="457200" indent="-457200">
                  <a:buAutoNum type="arabicParenR"/>
                </a:pPr>
                <a:r>
                  <a:rPr lang="en-US" dirty="0"/>
                  <a:t>Print 10 8 6 4 2 0 -2</a:t>
                </a:r>
              </a:p>
              <a:p>
                <a:pPr marL="457200" indent="-457200">
                  <a:buAutoNum type="arabicParenR"/>
                </a:pPr>
                <a:r>
                  <a:rPr lang="en-US" dirty="0"/>
                  <a:t>Compute the sum: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4</m:t>
                        </m:r>
                      </m:e>
                      <m:sup>
                        <m:r>
                          <a:rPr lang="en-US" i="1">
                            <a:latin typeface="Cambria Math" panose="02040503050406030204" pitchFamily="18" charset="0"/>
                          </a:rPr>
                          <m:t>2</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19</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20</m:t>
                        </m:r>
                      </m:e>
                      <m:sup>
                        <m:r>
                          <a:rPr lang="en-US" i="1">
                            <a:latin typeface="Cambria Math" panose="02040503050406030204" pitchFamily="18" charset="0"/>
                          </a:rPr>
                          <m:t>2</m:t>
                        </m:r>
                      </m:sup>
                    </m:sSup>
                  </m:oMath>
                </a14:m>
                <a:endParaRPr lang="en-US" dirty="0"/>
              </a:p>
              <a:p>
                <a:pPr marL="0" indent="0">
                  <a:buNone/>
                </a:pPr>
                <a:endParaRPr lang="en-US" dirty="0"/>
              </a:p>
              <a:p>
                <a:pPr marL="0" indent="0">
                  <a:buNone/>
                </a:pPr>
                <a:r>
                  <a:rPr lang="en-US" dirty="0"/>
                  <a:t>Continue on next page. </a:t>
                </a:r>
              </a:p>
              <a:p>
                <a:pPr marL="0" indent="0">
                  <a:buNone/>
                </a:pPr>
                <a:endParaRPr lang="en-US" dirty="0"/>
              </a:p>
              <a:p>
                <a:pPr marL="457200" indent="-457200">
                  <a:buAutoNum type="arabicParenR"/>
                </a:pPr>
                <a:endParaRPr lang="en-US" dirty="0"/>
              </a:p>
              <a:p>
                <a:pPr marL="457200" indent="-457200">
                  <a:buAutoNum type="arabicParenR"/>
                </a:pPr>
                <a:endParaRPr lang="en-US" dirty="0"/>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483848" y="1150913"/>
                <a:ext cx="8051725" cy="4440590"/>
              </a:xfrm>
              <a:blipFill>
                <a:blip r:embed="rId2"/>
                <a:stretch>
                  <a:fillRect l="-787" t="-1429" b="-3143"/>
                </a:stretch>
              </a:blipFill>
            </p:spPr>
            <p:txBody>
              <a:bodyPr/>
              <a:lstStyle/>
              <a:p>
                <a:r>
                  <a:rPr lang="en-US">
                    <a:noFill/>
                  </a:rPr>
                  <a:t> </a:t>
                </a:r>
              </a:p>
            </p:txBody>
          </p:sp>
        </mc:Fallback>
      </mc:AlternateContent>
    </p:spTree>
    <p:extLst>
      <p:ext uri="{BB962C8B-B14F-4D97-AF65-F5344CB8AC3E}">
        <p14:creationId xmlns:p14="http://schemas.microsoft.com/office/powerpoint/2010/main" val="1787114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0" indent="0">
              <a:buNone/>
            </a:pPr>
            <a:endParaRPr lang="en-US" dirty="0"/>
          </a:p>
        </p:txBody>
      </p:sp>
    </p:spTree>
    <p:extLst>
      <p:ext uri="{BB962C8B-B14F-4D97-AF65-F5344CB8AC3E}">
        <p14:creationId xmlns:p14="http://schemas.microsoft.com/office/powerpoint/2010/main" val="145260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set of inputs. The number of inputs the user enter is not known in advance. 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a:t>
            </a:r>
          </a:p>
        </p:txBody>
      </p:sp>
    </p:spTree>
    <p:extLst>
      <p:ext uri="{BB962C8B-B14F-4D97-AF65-F5344CB8AC3E}">
        <p14:creationId xmlns:p14="http://schemas.microsoft.com/office/powerpoint/2010/main" val="92461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34008"/>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17895"/>
            <a:ext cx="8051725" cy="4763098"/>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Medium" panose="020B0609030003000000" pitchFamily="49" charset="77"/>
              </a:rPr>
              <a:t>while </a:t>
            </a:r>
            <a:r>
              <a:rPr lang="en-US" b="1" dirty="0">
                <a:solidFill>
                  <a:srgbClr val="FF0000"/>
                </a:solidFill>
                <a:latin typeface="Inconsolata Medium" panose="020B0609030003000000" pitchFamily="49" charset="77"/>
              </a:rPr>
              <a:t>&lt;condition&gt;</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block</a:t>
            </a:r>
            <a:r>
              <a:rPr lang="en-US" b="1" dirty="0">
                <a:latin typeface="Inconsolata Medium"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75883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Counting down with a for loop from 10 to 1.</a:t>
            </a:r>
          </a:p>
          <a:p>
            <a:pPr marL="0" indent="0">
              <a:buNone/>
            </a:pPr>
            <a:r>
              <a:rPr lang="en-US" sz="2000" b="1" dirty="0">
                <a:solidFill>
                  <a:srgbClr val="FF4C00"/>
                </a:solidFill>
                <a:latin typeface="Inconsolata Medium" panose="020B0609030003000000" pitchFamily="49" charset="77"/>
              </a:rPr>
              <a:t>for </a:t>
            </a:r>
            <a:r>
              <a:rPr lang="en-US" sz="2000" b="1" dirty="0">
                <a:latin typeface="Inconsolata Medium" panose="020B0609030003000000" pitchFamily="49" charset="77"/>
              </a:rPr>
              <a:t>count </a:t>
            </a:r>
            <a:r>
              <a:rPr lang="en-US" sz="2000" b="1" dirty="0">
                <a:solidFill>
                  <a:srgbClr val="FF4C00"/>
                </a:solidFill>
                <a:latin typeface="Inconsolata Medium" panose="020B0609030003000000" pitchFamily="49" charset="77"/>
              </a:rPr>
              <a:t>in </a:t>
            </a:r>
            <a:r>
              <a:rPr lang="en-US" sz="2000" b="1" dirty="0">
                <a:latin typeface="Inconsolata Medium" panose="020B0609030003000000" pitchFamily="49" charset="77"/>
              </a:rPr>
              <a:t>range(10, 0, –1): </a:t>
            </a: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(count, end = </a:t>
            </a:r>
            <a:r>
              <a:rPr lang="en-US" sz="2000" b="1" dirty="0">
                <a:solidFill>
                  <a:srgbClr val="0CFF00"/>
                </a:solidFill>
                <a:latin typeface="Inconsolata Medium" panose="020B0609030003000000" pitchFamily="49" charset="77"/>
              </a:rPr>
              <a:t>" "</a:t>
            </a:r>
            <a:r>
              <a:rPr lang="en-US" sz="2000" b="1" dirty="0">
                <a:latin typeface="Inconsolata Medium" panose="020B0609030003000000" pitchFamily="49" charset="77"/>
              </a:rPr>
              <a:t>) </a:t>
            </a:r>
          </a:p>
          <a:p>
            <a:pPr marL="0" indent="0">
              <a:buNone/>
            </a:pPr>
            <a:endParaRPr lang="en-US" sz="2000" b="1" dirty="0">
              <a:solidFill>
                <a:srgbClr val="FF0000"/>
              </a:solidFill>
              <a:latin typeface="Inconsolata Medium" panose="020B0609030003000000" pitchFamily="49" charset="77"/>
            </a:endParaRPr>
          </a:p>
          <a:p>
            <a:pPr marL="0" indent="0">
              <a:buNone/>
            </a:pPr>
            <a:endParaRPr lang="en-US" sz="2000" b="1" dirty="0">
              <a:solidFill>
                <a:srgbClr val="FF0000"/>
              </a:solidFill>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Counting down with a while loop from 10 to 1.</a:t>
            </a:r>
          </a:p>
          <a:p>
            <a:pPr marL="0" indent="0">
              <a:buNone/>
            </a:pPr>
            <a:r>
              <a:rPr lang="en-US" sz="2000" b="1" dirty="0">
                <a:latin typeface="Inconsolata Medium" panose="020B0609030003000000" pitchFamily="49" charset="77"/>
              </a:rPr>
              <a:t>count = 10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count &gt;= 1: </a:t>
            </a: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(count, end = </a:t>
            </a:r>
            <a:r>
              <a:rPr lang="en-US" sz="2000" b="1" dirty="0">
                <a:solidFill>
                  <a:srgbClr val="0CFF00"/>
                </a:solidFill>
                <a:latin typeface="Inconsolata Medium" panose="020B0609030003000000" pitchFamily="49" charset="77"/>
              </a:rPr>
              <a:t>" "</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count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2294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Summation with a for loop </a:t>
            </a:r>
          </a:p>
          <a:p>
            <a:pPr marL="0" indent="0">
              <a:buNone/>
            </a:pPr>
            <a:r>
              <a:rPr lang="en-US" sz="2000" b="1" dirty="0" err="1">
                <a:latin typeface="Inconsolata Medium" panose="020B0609030003000000" pitchFamily="49" charset="77"/>
              </a:rPr>
              <a:t>theSum</a:t>
            </a:r>
            <a:r>
              <a:rPr lang="en-US" sz="2000" b="1" dirty="0">
                <a:latin typeface="Inconsolata Medium" panose="020B0609030003000000" pitchFamily="49" charset="77"/>
              </a:rPr>
              <a:t> = 0 </a:t>
            </a:r>
          </a:p>
          <a:p>
            <a:pPr marL="0" indent="0">
              <a:buNone/>
            </a:pPr>
            <a:r>
              <a:rPr lang="en-US" sz="2000" b="1" dirty="0">
                <a:solidFill>
                  <a:srgbClr val="FF4C00"/>
                </a:solidFill>
                <a:latin typeface="Inconsolata Medium" panose="020B0609030003000000" pitchFamily="49" charset="77"/>
              </a:rPr>
              <a:t>for </a:t>
            </a:r>
            <a:r>
              <a:rPr lang="en-US" sz="2000" b="1" dirty="0">
                <a:latin typeface="Inconsolata Medium" panose="020B0609030003000000" pitchFamily="49" charset="77"/>
              </a:rPr>
              <a:t>count </a:t>
            </a:r>
            <a:r>
              <a:rPr lang="en-US" sz="2000" b="1" dirty="0">
                <a:solidFill>
                  <a:srgbClr val="FF4C00"/>
                </a:solidFill>
                <a:latin typeface="Inconsolata Medium" panose="020B0609030003000000" pitchFamily="49" charset="77"/>
              </a:rPr>
              <a:t>in </a:t>
            </a:r>
            <a:r>
              <a:rPr lang="en-US" sz="2000" b="1" dirty="0">
                <a:solidFill>
                  <a:srgbClr val="990CFF"/>
                </a:solidFill>
                <a:latin typeface="Inconsolata Medium" panose="020B0609030003000000" pitchFamily="49" charset="77"/>
              </a:rPr>
              <a:t>range</a:t>
            </a:r>
            <a:r>
              <a:rPr lang="en-US" sz="2000" b="1" dirty="0">
                <a:latin typeface="Inconsolata Medium" panose="020B0609030003000000" pitchFamily="49" charset="77"/>
              </a:rPr>
              <a:t>(1, 101): </a:t>
            </a:r>
          </a:p>
          <a:p>
            <a:pPr marL="0" indent="0">
              <a:buNone/>
            </a:pPr>
            <a:r>
              <a:rPr lang="en-US" sz="2000" b="1" dirty="0">
                <a:latin typeface="Inconsolata Medium" panose="020B0609030003000000" pitchFamily="49" charset="77"/>
              </a:rPr>
              <a:t>	</a:t>
            </a:r>
            <a:r>
              <a:rPr lang="en-US" sz="2000" b="1" dirty="0" err="1">
                <a:latin typeface="Inconsolata Medium" panose="020B0609030003000000" pitchFamily="49" charset="77"/>
              </a:rPr>
              <a:t>theSum</a:t>
            </a:r>
            <a:r>
              <a:rPr lang="en-US" sz="2000" b="1" dirty="0">
                <a:latin typeface="Inconsolata Medium" panose="020B0609030003000000" pitchFamily="49" charset="77"/>
              </a:rPr>
              <a:t> += count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err="1">
                <a:latin typeface="Inconsolata Medium" panose="020B0609030003000000" pitchFamily="49" charset="77"/>
              </a:rPr>
              <a:t>theSum</a:t>
            </a:r>
            <a:r>
              <a:rPr lang="en-US" sz="2000" b="1" dirty="0">
                <a:latin typeface="Inconsolata Medium" panose="020B0609030003000000" pitchFamily="49" charset="77"/>
              </a:rPr>
              <a:t>) </a:t>
            </a:r>
            <a:endParaRPr lang="en-US" sz="2000" b="1" dirty="0">
              <a:solidFill>
                <a:srgbClr val="FF0000"/>
              </a:solidFill>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Summation with a while loop </a:t>
            </a:r>
          </a:p>
          <a:p>
            <a:pPr marL="0" indent="0">
              <a:buNone/>
            </a:pPr>
            <a:r>
              <a:rPr lang="en-US" sz="2000" b="1" dirty="0" err="1">
                <a:latin typeface="Inconsolata Medium" panose="020B0609030003000000" pitchFamily="49" charset="77"/>
              </a:rPr>
              <a:t>theSum</a:t>
            </a:r>
            <a:r>
              <a:rPr lang="en-US" sz="2000" b="1" dirty="0">
                <a:latin typeface="Inconsolata Medium" panose="020B0609030003000000" pitchFamily="49" charset="77"/>
              </a:rPr>
              <a:t> = 0 </a:t>
            </a:r>
          </a:p>
          <a:p>
            <a:pPr marL="0" indent="0">
              <a:buNone/>
            </a:pPr>
            <a:r>
              <a:rPr lang="en-US" sz="2000" b="1" dirty="0">
                <a:latin typeface="Inconsolata Medium" panose="020B0609030003000000" pitchFamily="49" charset="77"/>
              </a:rPr>
              <a:t>count = 1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count &lt;= 100:</a:t>
            </a:r>
          </a:p>
          <a:p>
            <a:pPr marL="0" indent="0">
              <a:buNone/>
            </a:pPr>
            <a:r>
              <a:rPr lang="en-US" sz="2000" b="1" dirty="0">
                <a:latin typeface="Inconsolata Medium" panose="020B0609030003000000" pitchFamily="49" charset="77"/>
              </a:rPr>
              <a:t>	</a:t>
            </a:r>
            <a:r>
              <a:rPr lang="en-US" sz="2000" b="1" dirty="0" err="1">
                <a:latin typeface="Inconsolata Medium" panose="020B0609030003000000" pitchFamily="49" charset="77"/>
              </a:rPr>
              <a:t>theSum</a:t>
            </a:r>
            <a:r>
              <a:rPr lang="en-US" sz="2000" b="1" dirty="0">
                <a:latin typeface="Inconsolata Medium" panose="020B0609030003000000" pitchFamily="49" charset="77"/>
              </a:rPr>
              <a:t> += count </a:t>
            </a:r>
          </a:p>
          <a:p>
            <a:pPr marL="0" indent="0">
              <a:buNone/>
            </a:pPr>
            <a:r>
              <a:rPr lang="en-US" sz="2000" b="1" dirty="0">
                <a:latin typeface="Inconsolata Medium" panose="020B0609030003000000" pitchFamily="49" charset="77"/>
              </a:rPr>
              <a:t>	count += 1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err="1">
                <a:latin typeface="Inconsolata Medium" panose="020B0609030003000000" pitchFamily="49" charset="77"/>
              </a:rPr>
              <a:t>theSum</a:t>
            </a:r>
            <a:r>
              <a:rPr lang="en-US" sz="2000" b="1" dirty="0">
                <a:latin typeface="Inconsolata Medium" panose="020B0609030003000000" pitchFamily="49" charset="77"/>
              </a:rPr>
              <a:t>) </a:t>
            </a:r>
            <a:endParaRPr lang="en-US" sz="2000" dirty="0">
              <a:latin typeface="Inconsolata Medium"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89429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Here's an example of a loop where the number of iterations is unknown in advance. Suppose a program computes a sum of a set of inputs. We don't know when the user finishes entering the inputs. Instead of a for loop, a while loop is more appropriate.</a:t>
            </a:r>
          </a:p>
          <a:p>
            <a:pPr marL="0" indent="0">
              <a:buNone/>
            </a:pP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s = 0.0 </a:t>
            </a:r>
          </a:p>
          <a:p>
            <a:pPr marL="0" indent="0">
              <a:buNone/>
            </a:pPr>
            <a:r>
              <a:rPr lang="en-US" sz="2000" b="1" dirty="0">
                <a:latin typeface="Inconsolata Medium" panose="020B0609030003000000" pitchFamily="49" charset="77"/>
              </a:rPr>
              <a:t>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data != </a:t>
            </a:r>
            <a:r>
              <a:rPr lang="en-US" sz="2000" b="1" dirty="0">
                <a:solidFill>
                  <a:srgbClr val="0CFF00"/>
                </a:solidFill>
                <a:latin typeface="Inconsolata Medium" panose="020B0609030003000000" pitchFamily="49" charset="77"/>
              </a:rPr>
              <a:t>""</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float</a:t>
            </a:r>
            <a:r>
              <a:rPr lang="en-US" sz="2000" b="1" dirty="0">
                <a:latin typeface="Inconsolata Medium" panose="020B0609030003000000" pitchFamily="49" charset="77"/>
              </a:rPr>
              <a:t>(data) </a:t>
            </a:r>
          </a:p>
          <a:p>
            <a:pPr marL="0" indent="0">
              <a:buNone/>
            </a:pPr>
            <a:r>
              <a:rPr lang="en-US" sz="2000" b="1" dirty="0">
                <a:latin typeface="Inconsolata Medium" panose="020B0609030003000000" pitchFamily="49" charset="77"/>
              </a:rPr>
              <a:t>    s += number </a:t>
            </a:r>
          </a:p>
          <a:p>
            <a:pPr marL="0" indent="0">
              <a:buNone/>
            </a:pPr>
            <a:r>
              <a:rPr lang="en-US" sz="2000" b="1" dirty="0">
                <a:latin typeface="Inconsolata Medium" panose="020B0609030003000000" pitchFamily="49" charset="77"/>
              </a:rPr>
              <a:t>    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print(</a:t>
            </a:r>
            <a:r>
              <a:rPr lang="en-US" sz="2000" b="1" dirty="0">
                <a:solidFill>
                  <a:srgbClr val="0CFF00"/>
                </a:solidFill>
                <a:latin typeface="Inconsolata Medium" panose="020B0609030003000000" pitchFamily="49" charset="77"/>
              </a:rPr>
              <a:t>"The sum is"</a:t>
            </a:r>
            <a:r>
              <a:rPr lang="en-US" sz="2000" b="1" dirty="0">
                <a:latin typeface="Inconsolata Medium"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429414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1800" b="1" dirty="0">
                <a:latin typeface="Inconsolata Medium" panose="020B0609030003000000" pitchFamily="49" charset="77"/>
              </a:rPr>
              <a:t>s = 0.0 </a:t>
            </a:r>
          </a:p>
          <a:p>
            <a:pPr marL="0" indent="0">
              <a:buNone/>
            </a:pPr>
            <a:r>
              <a:rPr lang="en-US" sz="1800" b="1" dirty="0">
                <a:latin typeface="Inconsolata Medium" panose="020B0609030003000000" pitchFamily="49" charset="77"/>
              </a:rPr>
              <a:t>data = </a:t>
            </a:r>
            <a:r>
              <a:rPr lang="en-US" sz="1800" b="1" dirty="0">
                <a:solidFill>
                  <a:srgbClr val="990CFF"/>
                </a:solidFill>
                <a:latin typeface="Inconsolata Medium" panose="020B0609030003000000" pitchFamily="49" charset="77"/>
              </a:rPr>
              <a:t>input</a:t>
            </a:r>
            <a:r>
              <a:rPr lang="en-US" sz="1800" b="1" dirty="0">
                <a:latin typeface="Inconsolata Medium" panose="020B0609030003000000" pitchFamily="49" charset="77"/>
              </a:rPr>
              <a:t>(</a:t>
            </a:r>
            <a:r>
              <a:rPr lang="en-US" sz="1800" b="1" dirty="0">
                <a:solidFill>
                  <a:srgbClr val="0CFF00"/>
                </a:solidFill>
                <a:latin typeface="Inconsolata Medium" panose="020B0609030003000000" pitchFamily="49" charset="77"/>
              </a:rPr>
              <a:t>"Enter a number or just enter to quit: "</a:t>
            </a:r>
            <a:r>
              <a:rPr lang="en-US" sz="1800" b="1" dirty="0">
                <a:latin typeface="Inconsolata Medium" panose="020B0609030003000000" pitchFamily="49" charset="77"/>
              </a:rPr>
              <a:t>) </a:t>
            </a:r>
          </a:p>
          <a:p>
            <a:pPr marL="0" indent="0">
              <a:buNone/>
            </a:pPr>
            <a:r>
              <a:rPr lang="en-US" sz="1800" b="1" dirty="0">
                <a:solidFill>
                  <a:srgbClr val="FF4C00"/>
                </a:solidFill>
                <a:latin typeface="Inconsolata Medium" panose="020B0609030003000000" pitchFamily="49" charset="77"/>
              </a:rPr>
              <a:t>while </a:t>
            </a:r>
            <a:r>
              <a:rPr lang="en-US" sz="1800" b="1" dirty="0">
                <a:latin typeface="Inconsolata Medium" panose="020B0609030003000000" pitchFamily="49" charset="77"/>
              </a:rPr>
              <a:t>data != </a:t>
            </a:r>
            <a:r>
              <a:rPr lang="en-US" sz="1800" b="1" dirty="0">
                <a:solidFill>
                  <a:srgbClr val="0CFF00"/>
                </a:solidFill>
                <a:latin typeface="Inconsolata Medium" panose="020B0609030003000000" pitchFamily="49" charset="77"/>
              </a:rPr>
              <a:t>""</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    number = </a:t>
            </a:r>
            <a:r>
              <a:rPr lang="en-US" sz="1800" b="1" dirty="0">
                <a:solidFill>
                  <a:srgbClr val="990CFF"/>
                </a:solidFill>
                <a:latin typeface="Inconsolata Medium" panose="020B0609030003000000" pitchFamily="49" charset="77"/>
              </a:rPr>
              <a:t>float</a:t>
            </a:r>
            <a:r>
              <a:rPr lang="en-US" sz="1800" b="1" dirty="0">
                <a:latin typeface="Inconsolata Medium" panose="020B0609030003000000" pitchFamily="49" charset="77"/>
              </a:rPr>
              <a:t>(data) </a:t>
            </a:r>
          </a:p>
          <a:p>
            <a:pPr marL="0" indent="0">
              <a:buNone/>
            </a:pPr>
            <a:r>
              <a:rPr lang="en-US" sz="1800" b="1" dirty="0">
                <a:latin typeface="Inconsolata Medium" panose="020B0609030003000000" pitchFamily="49" charset="77"/>
              </a:rPr>
              <a:t>    s += number </a:t>
            </a:r>
          </a:p>
          <a:p>
            <a:pPr marL="0" indent="0">
              <a:buNone/>
            </a:pPr>
            <a:r>
              <a:rPr lang="en-US" sz="1800" b="1" dirty="0">
                <a:latin typeface="Inconsolata Medium" panose="020B0609030003000000" pitchFamily="49" charset="77"/>
              </a:rPr>
              <a:t>    data = </a:t>
            </a:r>
            <a:r>
              <a:rPr lang="en-US" sz="1800" b="1" dirty="0">
                <a:solidFill>
                  <a:srgbClr val="990CFF"/>
                </a:solidFill>
                <a:latin typeface="Inconsolata Medium" panose="020B0609030003000000" pitchFamily="49" charset="77"/>
              </a:rPr>
              <a:t>input</a:t>
            </a:r>
            <a:r>
              <a:rPr lang="en-US" sz="1800" b="1" dirty="0">
                <a:latin typeface="Inconsolata Medium" panose="020B0609030003000000" pitchFamily="49" charset="77"/>
              </a:rPr>
              <a:t>(</a:t>
            </a:r>
            <a:r>
              <a:rPr lang="en-US" sz="1800" b="1" dirty="0">
                <a:solidFill>
                  <a:srgbClr val="0CFF00"/>
                </a:solidFill>
                <a:latin typeface="Inconsolata Medium" panose="020B0609030003000000" pitchFamily="49" charset="77"/>
              </a:rPr>
              <a:t>"Enter a number or just enter to quit: "</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print(</a:t>
            </a:r>
            <a:r>
              <a:rPr lang="en-US" sz="1800" b="1" dirty="0">
                <a:solidFill>
                  <a:srgbClr val="0CFF00"/>
                </a:solidFill>
                <a:latin typeface="Inconsolata Medium" panose="020B0609030003000000" pitchFamily="49" charset="77"/>
              </a:rPr>
              <a:t>"The sum is"</a:t>
            </a:r>
            <a:r>
              <a:rPr lang="en-US" sz="1800" b="1" dirty="0">
                <a:latin typeface="Inconsolata Medium" panose="020B0609030003000000" pitchFamily="49" charset="77"/>
              </a:rPr>
              <a:t>, s) </a:t>
            </a:r>
          </a:p>
          <a:p>
            <a:pPr marL="0" indent="0">
              <a:buNone/>
            </a:pPr>
            <a:endParaRPr lang="en-US" sz="1800" b="1" dirty="0">
              <a:solidFill>
                <a:srgbClr val="FF0000"/>
              </a:solidFill>
              <a:latin typeface="LucidaSansTypewriterStd"/>
            </a:endParaRP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45684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s = 0.0 </a:t>
            </a:r>
          </a:p>
          <a:p>
            <a:pPr marL="0" indent="0">
              <a:buNone/>
            </a:pPr>
            <a:r>
              <a:rPr lang="en-US" sz="2000" b="1" dirty="0">
                <a:solidFill>
                  <a:srgbClr val="FF4C00"/>
                </a:solidFill>
                <a:latin typeface="Inconsolata Medium" panose="020B0609030003000000" pitchFamily="49" charset="77"/>
              </a:rPr>
              <a:t>while True</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if </a:t>
            </a:r>
            <a:r>
              <a:rPr lang="en-US" sz="2000" b="1" dirty="0">
                <a:latin typeface="Inconsolata Medium" panose="020B0609030003000000" pitchFamily="49" charset="77"/>
              </a:rPr>
              <a:t>data == </a:t>
            </a:r>
            <a:r>
              <a:rPr lang="en-US" sz="2000" b="1" dirty="0">
                <a:solidFill>
                  <a:srgbClr val="0CFF00"/>
                </a:solidFill>
                <a:latin typeface="Inconsolata Medium" panose="020B0609030003000000" pitchFamily="49" charset="77"/>
              </a:rPr>
              <a:t>""</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break </a:t>
            </a: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float</a:t>
            </a:r>
            <a:r>
              <a:rPr lang="en-US" sz="2000" b="1" dirty="0">
                <a:latin typeface="Inconsolata Medium" panose="020B0609030003000000" pitchFamily="49" charset="77"/>
              </a:rPr>
              <a:t>(data) </a:t>
            </a:r>
          </a:p>
          <a:p>
            <a:pPr marL="0" indent="0">
              <a:buNone/>
            </a:pPr>
            <a:r>
              <a:rPr lang="en-US" sz="2000" b="1" dirty="0">
                <a:latin typeface="Inconsolata Medium" panose="020B0609030003000000" pitchFamily="49" charset="77"/>
              </a:rPr>
              <a:t>    s += number </a:t>
            </a:r>
          </a:p>
          <a:p>
            <a:pPr marL="0" indent="0">
              <a:buNone/>
            </a:pPr>
            <a:r>
              <a:rPr lang="en-US" sz="2000" b="1" dirty="0">
                <a:latin typeface="Inconsolata Medium" panose="020B0609030003000000" pitchFamily="49" charset="77"/>
              </a:rPr>
              <a:t>print(</a:t>
            </a:r>
            <a:r>
              <a:rPr lang="en-US" sz="2000" b="1" dirty="0">
                <a:solidFill>
                  <a:srgbClr val="0CFF00"/>
                </a:solidFill>
                <a:latin typeface="Inconsolata Medium" panose="020B0609030003000000" pitchFamily="49" charset="77"/>
              </a:rPr>
              <a:t>"The sum is"</a:t>
            </a:r>
            <a:r>
              <a:rPr lang="en-US" sz="2000" b="1" dirty="0">
                <a:latin typeface="Inconsolata Medium"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6207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62608"/>
            <a:ext cx="8051725" cy="4997896"/>
          </a:xfrm>
        </p:spPr>
        <p:txBody>
          <a:bodyPr>
            <a:normAutofit/>
          </a:bodyPr>
          <a:lstStyle/>
          <a:p>
            <a:pPr marL="0" indent="0">
              <a:buNone/>
            </a:pPr>
            <a:r>
              <a:rPr lang="en-US" sz="2000" dirty="0">
                <a:latin typeface="Gill Sans MT" panose="020B0502020104020203" pitchFamily="34" charset="77"/>
              </a:rPr>
              <a:t>As another example of an indefinite loop, suppose the user is asked to enter a numeric grade. The program will keep asking the user until he enters a value in the appropriate range(0 – 100).</a:t>
            </a:r>
            <a:endParaRPr lang="en-US" sz="2000" b="1" dirty="0">
              <a:solidFill>
                <a:srgbClr val="FF4C00"/>
              </a:solidFill>
              <a:latin typeface="LucidaSansTypewriterStd"/>
            </a:endParaRPr>
          </a:p>
          <a:p>
            <a:pPr marL="0" indent="0">
              <a:buNone/>
            </a:pPr>
            <a:endParaRPr lang="en-US" sz="2000" b="1" dirty="0">
              <a:solidFill>
                <a:srgbClr val="FF4C00"/>
              </a:solidFill>
              <a:latin typeface="LucidaSansTypewriterStd"/>
            </a:endParaRPr>
          </a:p>
          <a:p>
            <a:pPr marL="0" indent="0">
              <a:buNone/>
            </a:pPr>
            <a:r>
              <a:rPr lang="en-US" sz="2000" b="1" dirty="0">
                <a:solidFill>
                  <a:srgbClr val="FF4C00"/>
                </a:solidFill>
                <a:latin typeface="LucidaSansTypewriterStd"/>
              </a:rPr>
              <a:t>while True</a:t>
            </a:r>
            <a:r>
              <a:rPr lang="en-US" sz="2000" b="1" dirty="0">
                <a:latin typeface="LucidaSansTypewriterStd"/>
              </a:rPr>
              <a:t>: </a:t>
            </a:r>
          </a:p>
          <a:p>
            <a:pPr marL="0" indent="0">
              <a:buNone/>
            </a:pPr>
            <a:r>
              <a:rPr lang="en-US" sz="2000" b="1" dirty="0">
                <a:latin typeface="LucidaSansTypewriterStd"/>
              </a:rPr>
              <a:t>	number = </a:t>
            </a:r>
            <a:r>
              <a:rPr lang="en-US" sz="2000" b="1" dirty="0">
                <a:solidFill>
                  <a:srgbClr val="990CFF"/>
                </a:solidFill>
                <a:latin typeface="LucidaSansTypewriterStd"/>
              </a:rPr>
              <a:t>int</a:t>
            </a:r>
            <a:r>
              <a:rPr lang="en-US" sz="2000" b="1" dirty="0">
                <a:latin typeface="LucidaSansTypewriterStd"/>
              </a:rPr>
              <a:t>(</a:t>
            </a:r>
            <a:r>
              <a:rPr lang="en-US" sz="2000" b="1" dirty="0">
                <a:solidFill>
                  <a:srgbClr val="990CFF"/>
                </a:solidFill>
                <a:latin typeface="LucidaSansTypewriterStd"/>
              </a:rPr>
              <a:t>input</a:t>
            </a:r>
            <a:r>
              <a:rPr lang="en-US" sz="2000" b="1" dirty="0">
                <a:latin typeface="LucidaSansTypewriterStd"/>
              </a:rPr>
              <a:t>(</a:t>
            </a:r>
            <a:r>
              <a:rPr lang="en-US" sz="2000" b="1" dirty="0">
                <a:solidFill>
                  <a:srgbClr val="0CFF00"/>
                </a:solidFill>
                <a:latin typeface="LucidaSansTypewriterStd"/>
              </a:rPr>
              <a:t>"Enter the numeric grade: "</a:t>
            </a:r>
            <a:r>
              <a:rPr lang="en-US" sz="2000" b="1" dirty="0">
                <a:latin typeface="LucidaSansTypewriterStd"/>
              </a:rPr>
              <a:t>)) </a:t>
            </a:r>
          </a:p>
          <a:p>
            <a:pPr marL="0" indent="0">
              <a:buNone/>
            </a:pPr>
            <a:r>
              <a:rPr lang="en-US" sz="2000" b="1" dirty="0">
                <a:solidFill>
                  <a:srgbClr val="FF4C00"/>
                </a:solidFill>
                <a:latin typeface="LucidaSansTypewriterStd"/>
              </a:rPr>
              <a:t>	if </a:t>
            </a:r>
            <a:r>
              <a:rPr lang="en-US" sz="2000" b="1" dirty="0">
                <a:latin typeface="LucidaSansTypewriterStd"/>
              </a:rPr>
              <a:t>number &gt;= 0 and number &lt;= 100: </a:t>
            </a:r>
          </a:p>
          <a:p>
            <a:pPr marL="0" indent="0">
              <a:buNone/>
            </a:pPr>
            <a:r>
              <a:rPr lang="en-US" sz="2000" b="1" dirty="0">
                <a:solidFill>
                  <a:srgbClr val="FF4C00"/>
                </a:solidFill>
                <a:latin typeface="LucidaSansTypewriterStd"/>
              </a:rPr>
              <a:t>		break </a:t>
            </a:r>
          </a:p>
          <a:p>
            <a:pPr marL="0" indent="0">
              <a:buNone/>
            </a:pPr>
            <a:r>
              <a:rPr lang="en-US" sz="2000" b="1" dirty="0">
                <a:solidFill>
                  <a:srgbClr val="FF4C00"/>
                </a:solidFill>
                <a:latin typeface="LucidaSansTypewriterStd"/>
              </a:rPr>
              <a:t>	else</a:t>
            </a:r>
            <a:r>
              <a:rPr lang="en-US" sz="2000" b="1" dirty="0">
                <a:latin typeface="LucidaSansTypewriterStd"/>
              </a:rPr>
              <a:t>: </a:t>
            </a:r>
            <a:endParaRPr lang="en-US" sz="2000" dirty="0"/>
          </a:p>
          <a:p>
            <a:pPr marL="0" indent="0">
              <a:buNone/>
            </a:pPr>
            <a:r>
              <a:rPr lang="en-US" sz="2000" b="1" dirty="0">
                <a:solidFill>
                  <a:srgbClr val="990CFF"/>
                </a:solidFill>
                <a:latin typeface="LucidaSansTypewriterStd"/>
              </a:rPr>
              <a:t>		print</a:t>
            </a:r>
            <a:r>
              <a:rPr lang="en-US" sz="2000" b="1" dirty="0">
                <a:latin typeface="LucidaSansTypewriterStd"/>
              </a:rPr>
              <a:t>(</a:t>
            </a:r>
            <a:r>
              <a:rPr lang="en-US" sz="2000" b="1" dirty="0">
                <a:solidFill>
                  <a:srgbClr val="0CFF00"/>
                </a:solidFill>
                <a:latin typeface="LucidaSansTypewriterStd"/>
              </a:rPr>
              <a:t>"Error: grade must be between 100 and 0"</a:t>
            </a:r>
            <a:r>
              <a:rPr lang="en-US" sz="2000" b="1" dirty="0">
                <a:latin typeface="LucidaSansTypewriterStd"/>
              </a:rPr>
              <a:t>) </a:t>
            </a:r>
          </a:p>
          <a:p>
            <a:pPr marL="0" indent="0">
              <a:buNone/>
            </a:pPr>
            <a:r>
              <a:rPr lang="en-US" sz="2000" b="1" dirty="0">
                <a:solidFill>
                  <a:srgbClr val="990CFF"/>
                </a:solidFill>
                <a:latin typeface="LucidaSansTypewriterStd"/>
              </a:rPr>
              <a:t>print</a:t>
            </a:r>
            <a:r>
              <a:rPr lang="en-US" sz="2000" b="1" dirty="0">
                <a:latin typeface="LucidaSansTypewriterStd"/>
              </a:rPr>
              <a:t>(number)    </a:t>
            </a:r>
            <a:r>
              <a:rPr lang="en-US" sz="2000" b="1" dirty="0">
                <a:solidFill>
                  <a:schemeClr val="accent1">
                    <a:lumMod val="75000"/>
                  </a:schemeClr>
                </a:solidFill>
                <a:latin typeface="LucidaSansTypewriterStd"/>
              </a:rPr>
              <a:t># Just echo the valid input </a:t>
            </a:r>
            <a:endParaRPr lang="en-US" sz="2000" dirty="0">
              <a:solidFill>
                <a:schemeClr val="accent1">
                  <a:lumMod val="75000"/>
                </a:schemeClr>
              </a:solidFill>
            </a:endParaRPr>
          </a:p>
          <a:p>
            <a:pPr marL="0" indent="0">
              <a:buNone/>
            </a:pPr>
            <a:endParaRPr lang="en-US" sz="18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724104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3652</TotalTime>
  <Words>1381</Words>
  <Application>Microsoft Macintosh PowerPoint</Application>
  <PresentationFormat>On-screen Show (16:10)</PresentationFormat>
  <Paragraphs>173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LucidaSansTypewriterStd</vt:lpstr>
      <vt:lpstr>Arial</vt:lpstr>
      <vt:lpstr>Cambria Math</vt:lpstr>
      <vt:lpstr>Courier New</vt:lpstr>
      <vt:lpstr>Gill Sans MT</vt:lpstr>
      <vt:lpstr>Inconsolata Medium</vt:lpstr>
      <vt:lpstr>Office Theme</vt:lpstr>
      <vt:lpstr>Introduction to Python</vt:lpstr>
      <vt:lpstr>Indefinite Loop</vt:lpstr>
      <vt:lpstr>While Loop</vt:lpstr>
      <vt:lpstr>While vs For Loops 1</vt:lpstr>
      <vt:lpstr>While vs For Loops 2</vt:lpstr>
      <vt:lpstr>While Loop</vt:lpstr>
      <vt:lpstr>While Loop</vt:lpstr>
      <vt:lpstr>While Loop</vt:lpstr>
      <vt:lpstr>While Loop</vt:lpstr>
      <vt:lpstr>While Loop</vt:lpstr>
      <vt:lpstr>Random Numbers</vt:lpstr>
      <vt:lpstr>Guessing Game</vt:lpstr>
      <vt:lpstr>Guessing Game</vt:lpstr>
      <vt:lpstr>Guessing Game</vt:lpstr>
      <vt:lpstr>Lab 1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2020-01-06T02:00:23Z</dcterms:modified>
</cp:coreProperties>
</file>