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295" r:id="rId4"/>
    <p:sldId id="313" r:id="rId5"/>
    <p:sldId id="296" r:id="rId6"/>
    <p:sldId id="297" r:id="rId7"/>
    <p:sldId id="298" r:id="rId8"/>
    <p:sldId id="303" r:id="rId9"/>
    <p:sldId id="304" r:id="rId10"/>
    <p:sldId id="305" r:id="rId11"/>
    <p:sldId id="308" r:id="rId12"/>
    <p:sldId id="309" r:id="rId13"/>
    <p:sldId id="310" r:id="rId14"/>
    <p:sldId id="311" r:id="rId15"/>
    <p:sldId id="312" r:id="rId16"/>
    <p:sldId id="302" r:id="rId17"/>
    <p:sldId id="306" r:id="rId18"/>
    <p:sldId id="307" r:id="rId19"/>
    <p:sldId id="284" r:id="rId20"/>
    <p:sldId id="319" r:id="rId21"/>
    <p:sldId id="320" r:id="rId22"/>
    <p:sldId id="321" r:id="rId23"/>
    <p:sldId id="328" r:id="rId24"/>
    <p:sldId id="327" r:id="rId25"/>
    <p:sldId id="329" r:id="rId26"/>
    <p:sldId id="322" r:id="rId27"/>
    <p:sldId id="323" r:id="rId28"/>
    <p:sldId id="324" r:id="rId29"/>
    <p:sldId id="325" r:id="rId30"/>
    <p:sldId id="326" r:id="rId31"/>
    <p:sldId id="317" r:id="rId32"/>
    <p:sldId id="318" r:id="rId33"/>
    <p:sldId id="316"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9C9D9A-5149-2947-86C0-576F501F60DC}" v="601" dt="2020-01-05T21:58:59.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61"/>
    <p:restoredTop sz="93692"/>
  </p:normalViewPr>
  <p:slideViewPr>
    <p:cSldViewPr snapToGrid="0" snapToObjects="1">
      <p:cViewPr varScale="1">
        <p:scale>
          <a:sx n="96" d="100"/>
          <a:sy n="96" d="100"/>
        </p:scale>
        <p:origin x="1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DFDAB7FF-5C5F-144A-ABCE-1015D05DDC2A}"/>
    <pc:docChg chg="modSld">
      <pc:chgData name="Long B Nguyen" userId="f59fb8f3-a021-417a-8bc1-65c8d471c621" providerId="ADAL" clId="{DFDAB7FF-5C5F-144A-ABCE-1015D05DDC2A}" dt="2020-01-05T22:05:00.732" v="17" actId="20577"/>
      <pc:docMkLst>
        <pc:docMk/>
      </pc:docMkLst>
      <pc:sldChg chg="modSp">
        <pc:chgData name="Long B Nguyen" userId="f59fb8f3-a021-417a-8bc1-65c8d471c621" providerId="ADAL" clId="{DFDAB7FF-5C5F-144A-ABCE-1015D05DDC2A}" dt="2020-01-05T22:05:00.732" v="17" actId="20577"/>
        <pc:sldMkLst>
          <pc:docMk/>
          <pc:sldMk cId="4247104139" sldId="256"/>
        </pc:sldMkLst>
        <pc:spChg chg="mod">
          <ac:chgData name="Long B Nguyen" userId="f59fb8f3-a021-417a-8bc1-65c8d471c621" providerId="ADAL" clId="{DFDAB7FF-5C5F-144A-ABCE-1015D05DDC2A}" dt="2020-01-05T22:05:00.732" v="17" actId="20577"/>
          <ac:spMkLst>
            <pc:docMk/>
            <pc:sldMk cId="4247104139" sldId="256"/>
            <ac:spMk id="3" creationId="{1BDC47C8-6776-7B44-9CD4-95FC91452D62}"/>
          </ac:spMkLst>
        </pc:spChg>
      </pc:sldChg>
    </pc:docChg>
  </pc:docChgLst>
  <pc:docChgLst>
    <pc:chgData name="Long B Nguyen" userId="f59fb8f3-a021-417a-8bc1-65c8d471c621" providerId="ADAL" clId="{6CD83B71-C243-244B-B302-DE2E82069201}"/>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E5BF62A1-4F8A-BC49-8FD7-ABEA3D28ED25}"/>
  </pc:docChgLst>
  <pc:docChgLst>
    <pc:chgData name="Long B Nguyen" userId="f59fb8f3-a021-417a-8bc1-65c8d471c621" providerId="ADAL" clId="{359527BD-9D28-FA41-9B76-D4C412CACD5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1/5/20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414104" cy="1277135"/>
          </a:xfrm>
        </p:spPr>
        <p:txBody>
          <a:bodyPr>
            <a:normAutofit/>
          </a:bodyPr>
          <a:lstStyle/>
          <a:p>
            <a:pPr algn="l"/>
            <a:r>
              <a:rPr lang="en-US" sz="2400" b="1"/>
              <a:t>Direct Loops: For Loops</a:t>
            </a:r>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The for loop is an example of a </a:t>
            </a:r>
            <a:r>
              <a:rPr lang="en-US" b="1" dirty="0">
                <a:latin typeface="Gill Sans MT" panose="020B0502020104020203" pitchFamily="34" charset="77"/>
              </a:rPr>
              <a:t>definite</a:t>
            </a:r>
            <a:r>
              <a:rPr lang="en-US" dirty="0">
                <a:latin typeface="Gill Sans MT" panose="020B0502020104020203" pitchFamily="34" charset="77"/>
              </a:rPr>
              <a:t> loop. We can determine ahead of time the number of times the loop repeats. Later, we will talk about </a:t>
            </a:r>
            <a:r>
              <a:rPr lang="en-US" b="1" dirty="0">
                <a:latin typeface="Gill Sans MT" panose="020B0502020104020203" pitchFamily="34" charset="77"/>
              </a:rPr>
              <a:t>indefinite loop</a:t>
            </a:r>
            <a:r>
              <a:rPr lang="en-US" dirty="0">
                <a:latin typeface="Gill Sans MT" panose="020B0502020104020203" pitchFamily="34" charset="77"/>
              </a:rPr>
              <a:t>, a loop where we cannot predict the number of times it repeats. </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a:t>
            </a:r>
            <a:r>
              <a:rPr lang="en-US" b="1">
                <a:solidFill>
                  <a:srgbClr val="006699"/>
                </a:solidFill>
                <a:latin typeface="Inconsolata Medium" panose="020B0609030003000000" pitchFamily="49" charset="77"/>
              </a:rPr>
              <a:t>print("*", end="")</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a:t>
            </a:r>
          </a:p>
          <a:p>
            <a:pPr marL="0" indent="0">
              <a:buNone/>
            </a:pPr>
            <a:br>
              <a:rPr lang="en-US" dirty="0">
                <a:latin typeface="Gill Sans MT" panose="020B0502020104020203" pitchFamily="34" charset="77"/>
              </a:rPr>
            </a:br>
            <a:r>
              <a:rPr lang="en-US" dirty="0">
                <a:latin typeface="Gill Sans MT" panose="020B0502020104020203" pitchFamily="34" charset="77"/>
              </a:rPr>
              <a:t>The loop above prints five *'s. We can determine this from the for loop statement.</a:t>
            </a: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170390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Summing Values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Write a segment of code that solve the problem</a:t>
            </a:r>
          </a:p>
          <a:p>
            <a:pPr marL="0" indent="0">
              <a:buNone/>
            </a:pPr>
            <a:endParaRPr lang="en-US" dirty="0">
              <a:latin typeface="Gill Sans MT" panose="020B0502020104020203" pitchFamily="34" charset="77"/>
            </a:endParaRPr>
          </a:p>
          <a:p>
            <a:pPr marL="0" indent="0" algn="ctr">
              <a:buNone/>
            </a:pPr>
            <a:r>
              <a:rPr lang="en-US" dirty="0">
                <a:latin typeface="Gill Sans MT" panose="020B0502020104020203" pitchFamily="34" charset="77"/>
              </a:rPr>
              <a:t>1 + 2 + 3 + … + 98 + 99 + 100.</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sum = 0</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(1, </a:t>
            </a:r>
            <a:r>
              <a:rPr lang="en-US" b="1" dirty="0">
                <a:solidFill>
                  <a:srgbClr val="FF6600"/>
                </a:solidFill>
                <a:latin typeface="Inconsolata Medium" panose="020B0609030003000000" pitchFamily="49" charset="77"/>
              </a:rPr>
              <a:t>101</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sum += </a:t>
            </a:r>
            <a:r>
              <a:rPr lang="en-US" b="1" dirty="0" err="1">
                <a:solidFill>
                  <a:srgbClr val="006699"/>
                </a:solidFill>
                <a:latin typeface="Inconsolata Medium" panose="020B0609030003000000" pitchFamily="49" charset="77"/>
              </a:rPr>
              <a:t>i</a:t>
            </a:r>
            <a:endParaRPr lang="en-US" b="1" dirty="0">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6795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Write a segment of code that compute the sum of all numbers from 1 to 100 that are multiples of 3.</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sum = 0</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(0, </a:t>
            </a:r>
            <a:r>
              <a:rPr lang="en-US" b="1" dirty="0">
                <a:solidFill>
                  <a:srgbClr val="FF6600"/>
                </a:solidFill>
                <a:latin typeface="Inconsolata Medium" panose="020B0609030003000000" pitchFamily="49" charset="77"/>
              </a:rPr>
              <a:t>101, 3</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sum += </a:t>
            </a:r>
            <a:r>
              <a:rPr lang="en-US" b="1" dirty="0" err="1">
                <a:solidFill>
                  <a:srgbClr val="006699"/>
                </a:solidFill>
                <a:latin typeface="Inconsolata Medium" panose="020B0609030003000000" pitchFamily="49" charset="77"/>
              </a:rPr>
              <a:t>i</a:t>
            </a:r>
            <a:endParaRPr lang="en-US" b="1" dirty="0">
              <a:solidFill>
                <a:srgbClr val="006699"/>
              </a:solidFill>
              <a:latin typeface="Inconsolata Medium" panose="020B0609030003000000" pitchFamily="49" charset="77"/>
            </a:endParaRP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Or equivalently, we can use a conditional to select the numbers to add:</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sum = 0</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(1, </a:t>
            </a:r>
            <a:r>
              <a:rPr lang="en-US" b="1" dirty="0">
                <a:solidFill>
                  <a:srgbClr val="FF6600"/>
                </a:solidFill>
                <a:latin typeface="Inconsolata Medium" panose="020B0609030003000000" pitchFamily="49" charset="77"/>
              </a:rPr>
              <a:t>101</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if </a:t>
            </a:r>
            <a:r>
              <a:rPr lang="en-US" b="1" dirty="0" err="1">
                <a:solidFill>
                  <a:srgbClr val="006699"/>
                </a:solidFill>
                <a:latin typeface="Inconsolata Medium" panose="020B0609030003000000" pitchFamily="49" charset="77"/>
              </a:rPr>
              <a:t>i</a:t>
            </a:r>
            <a:r>
              <a:rPr lang="en-US" b="1" dirty="0">
                <a:solidFill>
                  <a:srgbClr val="006699"/>
                </a:solidFill>
                <a:latin typeface="Inconsolata Medium" panose="020B0609030003000000" pitchFamily="49" charset="77"/>
              </a:rPr>
              <a:t> % 3 == 0:</a:t>
            </a:r>
          </a:p>
          <a:p>
            <a:pPr marL="0" indent="0">
              <a:buNone/>
            </a:pPr>
            <a:r>
              <a:rPr lang="en-US" b="1" dirty="0">
                <a:solidFill>
                  <a:srgbClr val="006699"/>
                </a:solidFill>
                <a:latin typeface="Inconsolata Medium" panose="020B0609030003000000" pitchFamily="49" charset="77"/>
              </a:rPr>
              <a:t>		        sum += </a:t>
            </a:r>
            <a:r>
              <a:rPr lang="en-US" b="1" dirty="0" err="1">
                <a:solidFill>
                  <a:srgbClr val="006699"/>
                </a:solidFill>
                <a:latin typeface="Inconsolata Medium" panose="020B0609030003000000" pitchFamily="49" charset="77"/>
              </a:rPr>
              <a:t>i</a:t>
            </a:r>
            <a:endParaRPr lang="en-US" b="1" dirty="0">
              <a:solidFill>
                <a:srgbClr val="006699"/>
              </a:solidFill>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187243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 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Write a segment of code that compute the sum of all numbers from 1 to 100. However:</a:t>
            </a:r>
          </a:p>
          <a:p>
            <a:pPr marL="457200" indent="-457200">
              <a:buAutoNum type="arabicParenR"/>
            </a:pPr>
            <a:r>
              <a:rPr lang="en-US" dirty="0">
                <a:latin typeface="Gill Sans MT" panose="020B0502020104020203" pitchFamily="34" charset="77"/>
              </a:rPr>
              <a:t>if a number is a multiple of 3, double it before adding, </a:t>
            </a:r>
          </a:p>
          <a:p>
            <a:pPr marL="457200" indent="-457200">
              <a:buAutoNum type="arabicParenR"/>
            </a:pPr>
            <a:r>
              <a:rPr lang="en-US" dirty="0">
                <a:latin typeface="Gill Sans MT" panose="020B0502020104020203" pitchFamily="34" charset="77"/>
              </a:rPr>
              <a:t>if a number is a multiple of 5, triple it before adding,</a:t>
            </a:r>
          </a:p>
          <a:p>
            <a:pPr marL="457200" indent="-457200">
              <a:buAutoNum type="arabicParenR"/>
            </a:pPr>
            <a:r>
              <a:rPr lang="en-US" dirty="0">
                <a:latin typeface="Gill Sans MT" panose="020B0502020104020203" pitchFamily="34" charset="77"/>
              </a:rPr>
              <a:t>If a number is a multiple of both, quadruple it before adding.</a:t>
            </a:r>
          </a:p>
          <a:p>
            <a:pPr marL="0" indent="0">
              <a:buNone/>
            </a:pPr>
            <a:r>
              <a:rPr lang="en-US" b="1" dirty="0">
                <a:solidFill>
                  <a:srgbClr val="006699"/>
                </a:solidFill>
                <a:latin typeface="Inconsolata Medium" panose="020B0609030003000000" pitchFamily="49" charset="77"/>
              </a:rPr>
              <a:t>		</a:t>
            </a:r>
            <a:endParaRPr lang="en-US"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4088965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 Solution?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Is the following a correct solution?</a:t>
            </a:r>
            <a:endParaRPr lang="en-US" sz="1800" b="1" dirty="0">
              <a:solidFill>
                <a:srgbClr val="006699"/>
              </a:solidFill>
              <a:latin typeface="Inconsolata Medium" panose="020B0609030003000000" pitchFamily="49" charset="77"/>
            </a:endParaRPr>
          </a:p>
          <a:p>
            <a:pPr marL="0" indent="0">
              <a:buNone/>
            </a:pPr>
            <a:r>
              <a:rPr lang="en-US" sz="1800" b="1" dirty="0">
                <a:solidFill>
                  <a:srgbClr val="006699"/>
                </a:solidFill>
                <a:latin typeface="Inconsolata Medium" panose="020B0609030003000000" pitchFamily="49" charset="77"/>
              </a:rPr>
              <a:t>sum = 0</a:t>
            </a:r>
            <a:endParaRPr lang="en-US" sz="1800" b="1" dirty="0">
              <a:latin typeface="Inconsolata Medium" panose="020B0609030003000000" pitchFamily="49" charset="77"/>
            </a:endParaRPr>
          </a:p>
          <a:p>
            <a:pPr marL="0" indent="0">
              <a:buNone/>
            </a:pPr>
            <a:r>
              <a:rPr lang="en-US" sz="1800" b="1" dirty="0">
                <a:solidFill>
                  <a:srgbClr val="006699"/>
                </a:solidFill>
                <a:latin typeface="Inconsolata Medium" panose="020B0609030003000000" pitchFamily="49" charset="77"/>
              </a:rPr>
              <a:t>for </a:t>
            </a:r>
            <a:r>
              <a:rPr lang="en-US" sz="1800" b="1" dirty="0" err="1">
                <a:solidFill>
                  <a:srgbClr val="000087"/>
                </a:solidFill>
                <a:latin typeface="Inconsolata Medium" panose="020B0609030003000000" pitchFamily="49" charset="77"/>
              </a:rPr>
              <a:t>i</a:t>
            </a:r>
            <a:r>
              <a:rPr lang="en-US" sz="1800" b="1" dirty="0">
                <a:solidFill>
                  <a:srgbClr val="000087"/>
                </a:solidFill>
                <a:latin typeface="Inconsolata Medium" panose="020B0609030003000000" pitchFamily="49" charset="77"/>
              </a:rPr>
              <a:t> </a:t>
            </a:r>
            <a:r>
              <a:rPr lang="en-US" sz="1800" b="1" dirty="0">
                <a:latin typeface="Inconsolata Medium" panose="020B0609030003000000" pitchFamily="49" charset="77"/>
              </a:rPr>
              <a:t>in </a:t>
            </a:r>
            <a:r>
              <a:rPr lang="en-US" sz="1800" b="1" dirty="0">
                <a:solidFill>
                  <a:srgbClr val="336666"/>
                </a:solidFill>
                <a:latin typeface="Inconsolata Medium" panose="020B0609030003000000" pitchFamily="49" charset="77"/>
              </a:rPr>
              <a:t>range</a:t>
            </a:r>
            <a:r>
              <a:rPr lang="en-US" sz="1800" b="1" dirty="0">
                <a:latin typeface="Inconsolata Medium" panose="020B0609030003000000" pitchFamily="49" charset="77"/>
              </a:rPr>
              <a:t>(1, </a:t>
            </a:r>
            <a:r>
              <a:rPr lang="en-US" sz="1800" b="1" dirty="0">
                <a:solidFill>
                  <a:srgbClr val="FF6600"/>
                </a:solidFill>
                <a:latin typeface="Inconsolata Medium" panose="020B0609030003000000" pitchFamily="49" charset="77"/>
              </a:rPr>
              <a:t>101</a:t>
            </a:r>
            <a:r>
              <a:rPr lang="en-US" sz="1800" b="1" dirty="0">
                <a:latin typeface="Inconsolata Medium" panose="020B0609030003000000" pitchFamily="49" charset="77"/>
              </a:rPr>
              <a:t>):</a:t>
            </a:r>
          </a:p>
          <a:p>
            <a:pPr marL="0" indent="0">
              <a:buNone/>
            </a:pPr>
            <a:r>
              <a:rPr lang="en-US" sz="1800" b="1" dirty="0">
                <a:latin typeface="Inconsolata Medium" panose="020B0609030003000000" pitchFamily="49" charset="77"/>
              </a:rPr>
              <a:t>	if i % 3 == 0:</a:t>
            </a:r>
          </a:p>
          <a:p>
            <a:pPr marL="0" indent="0">
              <a:buNone/>
            </a:pPr>
            <a:r>
              <a:rPr lang="en-US" sz="1800" b="1" dirty="0">
                <a:latin typeface="Inconsolata Medium" panose="020B0609030003000000" pitchFamily="49" charset="77"/>
              </a:rPr>
              <a:t>		sum += 2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5 == 0:</a:t>
            </a:r>
          </a:p>
          <a:p>
            <a:pPr marL="0" indent="0">
              <a:buNone/>
            </a:pPr>
            <a:r>
              <a:rPr lang="en-US" sz="1800" b="1" dirty="0">
                <a:latin typeface="Inconsolata Medium" panose="020B0609030003000000" pitchFamily="49" charset="77"/>
              </a:rPr>
              <a:t>		sum += 3 * </a:t>
            </a:r>
            <a:r>
              <a:rPr lang="en-US" sz="1800" b="1" dirty="0" err="1">
                <a:latin typeface="Inconsolata Medium" panose="020B0609030003000000" pitchFamily="49" charset="77"/>
              </a:rPr>
              <a:t>i</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3 == 0 and </a:t>
            </a:r>
            <a:r>
              <a:rPr lang="en-US" sz="1800" b="1" dirty="0" err="1">
                <a:latin typeface="Inconsolata Medium" panose="020B0609030003000000" pitchFamily="49" charset="77"/>
              </a:rPr>
              <a:t>i</a:t>
            </a:r>
            <a:r>
              <a:rPr lang="en-US" sz="1800" b="1" dirty="0">
                <a:latin typeface="Inconsolata Medium" panose="020B0609030003000000" pitchFamily="49" charset="77"/>
              </a:rPr>
              <a:t> % 5 == 0:</a:t>
            </a:r>
          </a:p>
          <a:p>
            <a:pPr marL="0" indent="0">
              <a:buNone/>
            </a:pPr>
            <a:r>
              <a:rPr lang="en-US" sz="1800" b="1" dirty="0">
                <a:latin typeface="Inconsolata Medium" panose="020B0609030003000000" pitchFamily="49" charset="77"/>
              </a:rPr>
              <a:t>		sum += 4 * i</a:t>
            </a:r>
          </a:p>
          <a:p>
            <a:pPr marL="0" indent="0">
              <a:buNone/>
            </a:pPr>
            <a:r>
              <a:rPr lang="en-US" sz="1800" b="1" dirty="0">
                <a:latin typeface="Inconsolata Medium" panose="020B0609030003000000" pitchFamily="49" charset="77"/>
              </a:rPr>
              <a:t>	else:</a:t>
            </a:r>
          </a:p>
          <a:p>
            <a:pPr marL="0" indent="0">
              <a:buNone/>
            </a:pPr>
            <a:r>
              <a:rPr lang="en-US" sz="1800" b="1" dirty="0">
                <a:latin typeface="Inconsolata Medium" panose="020B0609030003000000" pitchFamily="49" charset="77"/>
              </a:rPr>
              <a:t>		sum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r>
              <a:rPr lang="en-US" sz="1800" b="1" dirty="0">
                <a:latin typeface="Inconsolata Medium" panose="020B0609030003000000" pitchFamily="49" charset="77"/>
              </a:rPr>
              <a:t>No! Why not?</a:t>
            </a:r>
            <a:br>
              <a:rPr lang="en-US" sz="1800" b="1" dirty="0">
                <a:latin typeface="Inconsolata Medium" panose="020B0609030003000000" pitchFamily="49" charset="77"/>
              </a:rPr>
            </a:br>
            <a:r>
              <a:rPr lang="en-US" sz="1800" b="1" dirty="0">
                <a:solidFill>
                  <a:srgbClr val="006699"/>
                </a:solidFill>
                <a:latin typeface="Inconsolata Medium" panose="020B0609030003000000" pitchFamily="49" charset="77"/>
              </a:rPr>
              <a:t>       </a:t>
            </a:r>
            <a:endParaRPr lang="en-US" sz="1800" b="1" dirty="0">
              <a:latin typeface="Inconsolata Medium" panose="020B0609030003000000" pitchFamily="49" charset="77"/>
            </a:endParaRPr>
          </a:p>
          <a:p>
            <a:pPr marL="0" indent="0">
              <a:buNone/>
            </a:pPr>
            <a:endParaRPr lang="en-US" sz="18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225584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Conditional Summing Solution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sz="1800" b="1" dirty="0">
                <a:latin typeface="Gill Sans MT" panose="020B0502020104020203" pitchFamily="34" charset="77"/>
              </a:rPr>
              <a:t>The following is correct.</a:t>
            </a:r>
            <a:endParaRPr lang="en-US" sz="1800" b="1" dirty="0">
              <a:latin typeface="Inconsolata Medium" panose="020B0609030003000000" pitchFamily="49" charset="77"/>
            </a:endParaRPr>
          </a:p>
          <a:p>
            <a:pPr marL="0" indent="0">
              <a:buNone/>
            </a:pPr>
            <a:endParaRPr lang="en-US" sz="1800" b="1" dirty="0">
              <a:latin typeface="Inconsolata Medium" panose="020B0609030003000000" pitchFamily="49" charset="77"/>
            </a:endParaRPr>
          </a:p>
          <a:p>
            <a:pPr marL="0" indent="0">
              <a:buNone/>
            </a:pPr>
            <a:r>
              <a:rPr lang="en-US" sz="1800" b="1" dirty="0">
                <a:latin typeface="Inconsolata Medium" panose="020B0609030003000000" pitchFamily="49" charset="77"/>
              </a:rPr>
              <a:t>sum = 0</a:t>
            </a:r>
          </a:p>
          <a:p>
            <a:pPr marL="0" indent="0">
              <a:buNone/>
            </a:pPr>
            <a:r>
              <a:rPr lang="en-US" sz="1800" b="1" dirty="0">
                <a:solidFill>
                  <a:srgbClr val="006699"/>
                </a:solidFill>
                <a:latin typeface="Inconsolata Medium" panose="020B0609030003000000" pitchFamily="49" charset="77"/>
              </a:rPr>
              <a:t>for </a:t>
            </a:r>
            <a:r>
              <a:rPr lang="en-US" sz="1800" b="1" dirty="0" err="1">
                <a:solidFill>
                  <a:srgbClr val="000087"/>
                </a:solidFill>
                <a:latin typeface="Inconsolata Medium" panose="020B0609030003000000" pitchFamily="49" charset="77"/>
              </a:rPr>
              <a:t>i</a:t>
            </a:r>
            <a:r>
              <a:rPr lang="en-US" sz="1800" b="1" dirty="0">
                <a:solidFill>
                  <a:srgbClr val="000087"/>
                </a:solidFill>
                <a:latin typeface="Inconsolata Medium" panose="020B0609030003000000" pitchFamily="49" charset="77"/>
              </a:rPr>
              <a:t> </a:t>
            </a:r>
            <a:r>
              <a:rPr lang="en-US" sz="1800" b="1" dirty="0">
                <a:latin typeface="Inconsolata Medium" panose="020B0609030003000000" pitchFamily="49" charset="77"/>
              </a:rPr>
              <a:t>in </a:t>
            </a:r>
            <a:r>
              <a:rPr lang="en-US" sz="1800" b="1" dirty="0">
                <a:solidFill>
                  <a:srgbClr val="336666"/>
                </a:solidFill>
                <a:latin typeface="Inconsolata Medium" panose="020B0609030003000000" pitchFamily="49" charset="77"/>
              </a:rPr>
              <a:t>range</a:t>
            </a:r>
            <a:r>
              <a:rPr lang="en-US" sz="1800" b="1" dirty="0">
                <a:latin typeface="Inconsolata Medium" panose="020B0609030003000000" pitchFamily="49" charset="77"/>
              </a:rPr>
              <a:t>(1, </a:t>
            </a:r>
            <a:r>
              <a:rPr lang="en-US" sz="1800" b="1" dirty="0">
                <a:solidFill>
                  <a:srgbClr val="FF6600"/>
                </a:solidFill>
                <a:latin typeface="Inconsolata Medium" panose="020B0609030003000000" pitchFamily="49" charset="77"/>
              </a:rPr>
              <a:t>101</a:t>
            </a:r>
            <a:r>
              <a:rPr lang="en-US" sz="1800" b="1" dirty="0">
                <a:latin typeface="Inconsolata Medium" panose="020B0609030003000000" pitchFamily="49" charset="77"/>
              </a:rPr>
              <a:t>):</a:t>
            </a:r>
          </a:p>
          <a:p>
            <a:pPr marL="0" indent="0">
              <a:buNone/>
            </a:pPr>
            <a:r>
              <a:rPr lang="en-US" sz="1800" b="1" dirty="0">
                <a:latin typeface="Inconsolata Medium" panose="020B0609030003000000" pitchFamily="49" charset="77"/>
              </a:rPr>
              <a:t>	if i % 3 == 0 and </a:t>
            </a:r>
            <a:r>
              <a:rPr lang="en-US" sz="1800" b="1" dirty="0" err="1">
                <a:latin typeface="Inconsolata Medium" panose="020B0609030003000000" pitchFamily="49" charset="77"/>
              </a:rPr>
              <a:t>i</a:t>
            </a:r>
            <a:r>
              <a:rPr lang="en-US" sz="1800" b="1" dirty="0">
                <a:latin typeface="Inconsolata Medium" panose="020B0609030003000000" pitchFamily="49" charset="77"/>
              </a:rPr>
              <a:t> % 5 == 0:</a:t>
            </a:r>
          </a:p>
          <a:p>
            <a:pPr marL="0" indent="0">
              <a:buNone/>
            </a:pPr>
            <a:r>
              <a:rPr lang="en-US" sz="1800" b="1" dirty="0">
                <a:latin typeface="Inconsolata Medium" panose="020B0609030003000000" pitchFamily="49" charset="77"/>
              </a:rPr>
              <a:t>		sum += 4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3 == 0:</a:t>
            </a:r>
          </a:p>
          <a:p>
            <a:pPr marL="0" indent="0">
              <a:buNone/>
            </a:pPr>
            <a:r>
              <a:rPr lang="en-US" sz="1800" b="1" dirty="0">
                <a:latin typeface="Inconsolata Medium" panose="020B0609030003000000" pitchFamily="49" charset="77"/>
              </a:rPr>
              <a:t>		sum += 2 * </a:t>
            </a:r>
            <a:r>
              <a:rPr lang="en-US" sz="1800" b="1" dirty="0" err="1">
                <a:latin typeface="Inconsolata Medium" panose="020B0609030003000000" pitchFamily="49" charset="77"/>
              </a:rPr>
              <a:t>i</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elif</a:t>
            </a:r>
            <a:r>
              <a:rPr lang="en-US" sz="1800" b="1" dirty="0">
                <a:latin typeface="Inconsolata Medium" panose="020B0609030003000000" pitchFamily="49" charset="77"/>
              </a:rPr>
              <a:t> </a:t>
            </a:r>
            <a:r>
              <a:rPr lang="en-US" sz="1800" b="1" dirty="0" err="1">
                <a:latin typeface="Inconsolata Medium" panose="020B0609030003000000" pitchFamily="49" charset="77"/>
              </a:rPr>
              <a:t>i</a:t>
            </a:r>
            <a:r>
              <a:rPr lang="en-US" sz="1800" b="1" dirty="0">
                <a:latin typeface="Inconsolata Medium" panose="020B0609030003000000" pitchFamily="49" charset="77"/>
              </a:rPr>
              <a:t> % 5 == 0 :</a:t>
            </a:r>
          </a:p>
          <a:p>
            <a:pPr marL="0" indent="0">
              <a:buNone/>
            </a:pPr>
            <a:r>
              <a:rPr lang="en-US" sz="1800" b="1" dirty="0">
                <a:latin typeface="Inconsolata Medium" panose="020B0609030003000000" pitchFamily="49" charset="77"/>
              </a:rPr>
              <a:t>		sum += 3 * i</a:t>
            </a:r>
          </a:p>
          <a:p>
            <a:pPr marL="0" indent="0">
              <a:buNone/>
            </a:pPr>
            <a:r>
              <a:rPr lang="en-US" sz="1800" b="1" dirty="0">
                <a:latin typeface="Inconsolata Medium" panose="020B0609030003000000" pitchFamily="49" charset="77"/>
              </a:rPr>
              <a:t>	else:</a:t>
            </a:r>
          </a:p>
          <a:p>
            <a:pPr marL="0" indent="0">
              <a:buNone/>
            </a:pPr>
            <a:r>
              <a:rPr lang="en-US" sz="1800" b="1" dirty="0">
                <a:latin typeface="Inconsolata Medium" panose="020B0609030003000000" pitchFamily="49" charset="77"/>
              </a:rPr>
              <a:t>		sum += </a:t>
            </a:r>
            <a:r>
              <a:rPr lang="en-US" sz="1800" b="1" dirty="0" err="1">
                <a:latin typeface="Inconsolata Medium" panose="020B0609030003000000" pitchFamily="49" charset="77"/>
              </a:rPr>
              <a:t>i</a:t>
            </a:r>
            <a:endParaRPr lang="en-US" sz="1800" b="1" dirty="0">
              <a:latin typeface="Inconsolata Medium" panose="020B0609030003000000" pitchFamily="49" charset="77"/>
            </a:endParaRPr>
          </a:p>
          <a:p>
            <a:pPr marL="0" indent="0">
              <a:buNone/>
            </a:pPr>
            <a:endParaRPr lang="en-US" sz="18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151362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1, 4</a:t>
            </a:r>
            <a:r>
              <a:rPr lang="en-US" b="1" dirty="0">
                <a:latin typeface="Inconsolata Medium" panose="020B0609030003000000" pitchFamily="49" charset="77"/>
              </a:rPr>
              <a:t>):</a:t>
            </a:r>
          </a:p>
          <a:p>
            <a:pPr marL="0" indent="0">
              <a:buNone/>
            </a:pPr>
            <a:r>
              <a:rPr lang="en-US" b="1" dirty="0">
                <a:solidFill>
                  <a:srgbClr val="FF6600"/>
                </a:solidFill>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j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1, 5</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 j</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p>
          <a:p>
            <a:pPr marL="0" indent="0">
              <a:buNone/>
            </a:pPr>
            <a:endParaRPr lang="en-US" dirty="0"/>
          </a:p>
          <a:p>
            <a:pPr marL="0" indent="0">
              <a:buNone/>
            </a:pPr>
            <a:r>
              <a:rPr lang="en-US" b="1" dirty="0">
                <a:latin typeface="Inconsolata Medium" panose="020B0609030003000000" pitchFamily="49" charset="77"/>
              </a:rPr>
              <a:t>1 2 3 4 </a:t>
            </a:r>
          </a:p>
          <a:p>
            <a:pPr marL="0" indent="0">
              <a:buNone/>
            </a:pPr>
            <a:r>
              <a:rPr lang="en-US" b="1" dirty="0">
                <a:latin typeface="Inconsolata Medium" panose="020B0609030003000000" pitchFamily="49" charset="77"/>
              </a:rPr>
              <a:t>2 4 6 8 </a:t>
            </a:r>
          </a:p>
          <a:p>
            <a:pPr marL="0" indent="0">
              <a:buNone/>
            </a:pPr>
            <a:r>
              <a:rPr lang="en-US" b="1" dirty="0">
                <a:latin typeface="Inconsolata Medium" panose="020B0609030003000000" pitchFamily="49" charset="77"/>
              </a:rPr>
              <a:t>3 6 9 12 </a:t>
            </a:r>
            <a:endParaRPr lang="en-US" sz="21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2870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1, 6</a:t>
            </a:r>
            <a:r>
              <a:rPr lang="en-US" b="1" dirty="0">
                <a:latin typeface="Inconsolata Medium" panose="020B0609030003000000" pitchFamily="49" charset="77"/>
              </a:rPr>
              <a:t>):</a:t>
            </a:r>
          </a:p>
          <a:p>
            <a:pPr marL="0" indent="0">
              <a:buNone/>
            </a:pPr>
            <a:r>
              <a:rPr lang="en-US" b="1" dirty="0">
                <a:solidFill>
                  <a:srgbClr val="FF6600"/>
                </a:solidFill>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j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i+1</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(j,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p>
          <a:p>
            <a:pPr marL="0" indent="0">
              <a:buNone/>
            </a:pPr>
            <a:endParaRPr lang="en-US" dirty="0"/>
          </a:p>
          <a:p>
            <a:pPr marL="0" indent="0">
              <a:buNone/>
            </a:pPr>
            <a:r>
              <a:rPr lang="en-US" b="1" dirty="0">
                <a:latin typeface="Inconsolata Medium" panose="020B0609030003000000" pitchFamily="49" charset="77"/>
              </a:rPr>
              <a:t>1  </a:t>
            </a:r>
          </a:p>
          <a:p>
            <a:pPr marL="0" indent="0">
              <a:buNone/>
            </a:pPr>
            <a:r>
              <a:rPr lang="en-US" b="1" dirty="0">
                <a:latin typeface="Inconsolata Medium" panose="020B0609030003000000" pitchFamily="49" charset="77"/>
              </a:rPr>
              <a:t>1 2 </a:t>
            </a:r>
          </a:p>
          <a:p>
            <a:pPr marL="0" indent="0">
              <a:buNone/>
            </a:pPr>
            <a:r>
              <a:rPr lang="en-US" sz="2100" b="1" dirty="0">
                <a:latin typeface="Inconsolata Medium" panose="020B0609030003000000" pitchFamily="49" charset="77"/>
              </a:rPr>
              <a:t>1 2 3</a:t>
            </a:r>
          </a:p>
          <a:p>
            <a:pPr marL="0" indent="0">
              <a:buNone/>
            </a:pPr>
            <a:r>
              <a:rPr lang="en-US" b="1" dirty="0">
                <a:latin typeface="Inconsolata Medium" panose="020B0609030003000000" pitchFamily="49" charset="77"/>
              </a:rPr>
              <a:t>1 2 3 4 </a:t>
            </a:r>
          </a:p>
          <a:p>
            <a:pPr marL="0" indent="0">
              <a:buNone/>
            </a:pPr>
            <a:r>
              <a:rPr lang="en-US" sz="2100" b="1" dirty="0">
                <a:latin typeface="Inconsolata Medium" panose="020B0609030003000000" pitchFamily="49" charset="77"/>
              </a:rPr>
              <a:t>1 2 3 4 5</a:t>
            </a:r>
          </a:p>
        </p:txBody>
      </p:sp>
    </p:spTree>
    <p:extLst>
      <p:ext uri="{BB962C8B-B14F-4D97-AF65-F5344CB8AC3E}">
        <p14:creationId xmlns:p14="http://schemas.microsoft.com/office/powerpoint/2010/main" val="361482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Nested Loops Example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i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1, 6</a:t>
            </a:r>
            <a:r>
              <a:rPr lang="en-US" b="1" dirty="0">
                <a:latin typeface="Inconsolata Medium" panose="020B0609030003000000" pitchFamily="49" charset="77"/>
              </a:rPr>
              <a:t>):</a:t>
            </a:r>
          </a:p>
          <a:p>
            <a:pPr marL="0" indent="0">
              <a:buNone/>
            </a:pPr>
            <a:r>
              <a:rPr lang="en-US" b="1" dirty="0">
                <a:solidFill>
                  <a:srgbClr val="FF6600"/>
                </a:solidFill>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j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6, </a:t>
            </a:r>
            <a:r>
              <a:rPr lang="en-US" b="1" dirty="0" err="1">
                <a:solidFill>
                  <a:srgbClr val="FF6600"/>
                </a:solidFill>
                <a:latin typeface="Inconsolata Medium" panose="020B0609030003000000" pitchFamily="49" charset="77"/>
              </a:rPr>
              <a:t>i</a:t>
            </a:r>
            <a:r>
              <a:rPr lang="en-US" b="1" dirty="0">
                <a:solidFill>
                  <a:srgbClr val="FF6600"/>
                </a:solidFill>
                <a:latin typeface="Inconsolata Medium" panose="020B0609030003000000" pitchFamily="49" charset="77"/>
              </a:rPr>
              <a:t>, -1</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(j,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p>
          <a:p>
            <a:pPr marL="0" indent="0">
              <a:buNone/>
            </a:pPr>
            <a:endParaRPr lang="en-US" dirty="0"/>
          </a:p>
          <a:p>
            <a:pPr marL="0" indent="0">
              <a:buNone/>
            </a:pPr>
            <a:r>
              <a:rPr lang="en-US" b="1" dirty="0">
                <a:latin typeface="Inconsolata Medium" panose="020B0609030003000000" pitchFamily="49" charset="77"/>
              </a:rPr>
              <a:t>6 5 4 3 2</a:t>
            </a:r>
          </a:p>
          <a:p>
            <a:pPr marL="0" indent="0">
              <a:buNone/>
            </a:pPr>
            <a:r>
              <a:rPr lang="en-US" b="1" dirty="0">
                <a:latin typeface="Inconsolata Medium" panose="020B0609030003000000" pitchFamily="49" charset="77"/>
              </a:rPr>
              <a:t>6 5 4 3</a:t>
            </a:r>
          </a:p>
          <a:p>
            <a:pPr marL="0" indent="0">
              <a:buNone/>
            </a:pPr>
            <a:r>
              <a:rPr lang="en-US" b="1" dirty="0">
                <a:latin typeface="Inconsolata Medium" panose="020B0609030003000000" pitchFamily="49" charset="77"/>
              </a:rPr>
              <a:t>6 5 4</a:t>
            </a:r>
          </a:p>
          <a:p>
            <a:pPr marL="0" indent="0">
              <a:buNone/>
            </a:pPr>
            <a:r>
              <a:rPr lang="en-US" sz="2100" b="1" dirty="0">
                <a:latin typeface="Inconsolata Medium" panose="020B0609030003000000" pitchFamily="49" charset="77"/>
              </a:rPr>
              <a:t>6 5</a:t>
            </a:r>
          </a:p>
          <a:p>
            <a:pPr marL="0" indent="0">
              <a:buNone/>
            </a:pPr>
            <a:r>
              <a:rPr lang="en-US" b="1" dirty="0">
                <a:latin typeface="Inconsolata Medium" panose="020B0609030003000000" pitchFamily="49" charset="77"/>
              </a:rPr>
              <a:t>6</a:t>
            </a:r>
            <a:endParaRPr lang="en-US" sz="2100" b="1" dirty="0">
              <a:latin typeface="Inconsolata Medium" panose="020B0609030003000000" pitchFamily="49" charset="77"/>
            </a:endParaRPr>
          </a:p>
        </p:txBody>
      </p:sp>
    </p:spTree>
    <p:extLst>
      <p:ext uri="{BB962C8B-B14F-4D97-AF65-F5344CB8AC3E}">
        <p14:creationId xmlns:p14="http://schemas.microsoft.com/office/powerpoint/2010/main" val="29591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For Loop in Movies and TV-Shows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altLang="en-US" b="1" dirty="0">
                <a:latin typeface="Gill Sans MT" panose="020B0502020104020203" pitchFamily="34" charset="77"/>
                <a:ea typeface="ＭＳ Ｐゴシック" panose="020B0600070205080204" pitchFamily="34" charset="-128"/>
              </a:rPr>
              <a:t>Movies:</a:t>
            </a:r>
          </a:p>
          <a:p>
            <a:pPr marL="0" indent="0">
              <a:buNone/>
            </a:pPr>
            <a:r>
              <a:rPr lang="en-US" altLang="en-US" dirty="0">
                <a:latin typeface="Gill Sans MT" panose="020B0502020104020203" pitchFamily="34" charset="77"/>
                <a:ea typeface="ＭＳ Ｐゴシック" panose="020B0600070205080204" pitchFamily="34" charset="-128"/>
              </a:rPr>
              <a:t>Groundhog Day(1993); Bill Murray.</a:t>
            </a:r>
          </a:p>
          <a:p>
            <a:pPr marL="0" indent="0">
              <a:buNone/>
            </a:pPr>
            <a:r>
              <a:rPr lang="en-US" altLang="en-US" sz="2000" dirty="0">
                <a:latin typeface="Gill Sans MT" panose="020B0502020104020203" pitchFamily="34" charset="77"/>
                <a:ea typeface="ＭＳ Ｐゴシック" panose="020B0600070205080204" pitchFamily="34" charset="-128"/>
              </a:rPr>
              <a:t>Looper(2010); Bruce Willis and Joseph Gordon-Levitt, Emily Blunt.</a:t>
            </a:r>
          </a:p>
          <a:p>
            <a:pPr marL="0" indent="0">
              <a:buNone/>
            </a:pPr>
            <a:r>
              <a:rPr lang="en-US" altLang="en-US" sz="2000" dirty="0">
                <a:latin typeface="Gill Sans MT" panose="020B0502020104020203" pitchFamily="34" charset="77"/>
                <a:ea typeface="ＭＳ Ｐゴシック" panose="020B0600070205080204" pitchFamily="34" charset="-128"/>
              </a:rPr>
              <a:t>Edge of Tomorrow(2014); Tom Cruise, Emily Blunt.</a:t>
            </a:r>
          </a:p>
          <a:p>
            <a:pPr marL="0" indent="0">
              <a:buNone/>
            </a:pPr>
            <a:r>
              <a:rPr lang="en-US" dirty="0"/>
              <a:t>Happy Death Day(2017).</a:t>
            </a:r>
          </a:p>
          <a:p>
            <a:pPr marL="0" indent="0">
              <a:buNone/>
            </a:pPr>
            <a:endParaRPr lang="en-US" dirty="0"/>
          </a:p>
          <a:p>
            <a:pPr marL="0" indent="0">
              <a:buNone/>
            </a:pPr>
            <a:r>
              <a:rPr lang="en-US" altLang="en-US" b="1" dirty="0">
                <a:latin typeface="Gill Sans MT" panose="020B0502020104020203" pitchFamily="34" charset="77"/>
                <a:ea typeface="ＭＳ Ｐゴシック" panose="020B0600070205080204" pitchFamily="34" charset="-128"/>
              </a:rPr>
              <a:t>TV-Show:</a:t>
            </a:r>
          </a:p>
          <a:p>
            <a:pPr marL="0" indent="0">
              <a:buNone/>
            </a:pPr>
            <a:r>
              <a:rPr lang="en-US" dirty="0"/>
              <a:t>Russian Doll(Netflix, Emmy-Nominated)</a:t>
            </a:r>
          </a:p>
        </p:txBody>
      </p:sp>
    </p:spTree>
    <p:extLst>
      <p:ext uri="{BB962C8B-B14F-4D97-AF65-F5344CB8AC3E}">
        <p14:creationId xmlns:p14="http://schemas.microsoft.com/office/powerpoint/2010/main" val="143871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For Loops</a:t>
            </a:r>
          </a:p>
          <a:p>
            <a:pPr marL="457200" indent="-457200">
              <a:buAutoNum type="arabicParenR"/>
            </a:pPr>
            <a:r>
              <a:rPr lang="en-US" dirty="0">
                <a:latin typeface="Gill Sans MT" panose="020B0502020104020203" pitchFamily="34" charset="77"/>
              </a:rPr>
              <a:t>Break vs. Continue</a:t>
            </a:r>
          </a:p>
          <a:p>
            <a:pPr marL="457200" indent="-457200">
              <a:buAutoNum type="arabicParenR"/>
            </a:pPr>
            <a:r>
              <a:rPr lang="en-US" dirty="0">
                <a:latin typeface="Gill Sans MT" panose="020B0502020104020203" pitchFamily="34" charset="77"/>
              </a:rPr>
              <a:t>Nested Loops</a:t>
            </a: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t>A </a:t>
            </a:r>
            <a:r>
              <a:rPr lang="en-US" b="1" dirty="0"/>
              <a:t>for </a:t>
            </a:r>
            <a:r>
              <a:rPr lang="en-US" dirty="0"/>
              <a:t>loop, we discussed earlier is an example of a definite loop, the number of iterations can be specified ahead of time by the programmer.</a:t>
            </a:r>
          </a:p>
          <a:p>
            <a:pPr marL="0" indent="0">
              <a:buNone/>
            </a:pPr>
            <a:endParaRPr lang="en-US" dirty="0"/>
          </a:p>
          <a:p>
            <a:pPr marL="0" indent="0">
              <a:buNone/>
            </a:pPr>
            <a:r>
              <a:rPr lang="en-US" dirty="0"/>
              <a:t>In some cases, however, the number of iterations can be unknown. For example, a user is asked to enter a set of inputs. The number of inputs the user enter is not known in advance. </a:t>
            </a:r>
          </a:p>
          <a:p>
            <a:pPr marL="0" indent="0">
              <a:buNone/>
            </a:pPr>
            <a:endParaRPr lang="en-US" dirty="0"/>
          </a:p>
          <a:p>
            <a:pPr marL="0" indent="0">
              <a:buNone/>
            </a:pPr>
            <a:r>
              <a:rPr lang="en-US" dirty="0"/>
              <a:t>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a:t>
            </a:r>
          </a:p>
        </p:txBody>
      </p:sp>
    </p:spTree>
    <p:extLst>
      <p:ext uri="{BB962C8B-B14F-4D97-AF65-F5344CB8AC3E}">
        <p14:creationId xmlns:p14="http://schemas.microsoft.com/office/powerpoint/2010/main" val="92461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34008"/>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17895"/>
            <a:ext cx="8051725" cy="4763098"/>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Medium" panose="020B0609030003000000" pitchFamily="49" charset="77"/>
              </a:rPr>
              <a:t>while </a:t>
            </a:r>
            <a:r>
              <a:rPr lang="en-US" b="1" dirty="0">
                <a:solidFill>
                  <a:srgbClr val="FF0000"/>
                </a:solidFill>
                <a:latin typeface="Inconsolata Medium" panose="020B0609030003000000" pitchFamily="49" charset="77"/>
              </a:rPr>
              <a:t>&lt;condition&gt;</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block</a:t>
            </a:r>
            <a:r>
              <a:rPr lang="en-US" b="1" dirty="0">
                <a:latin typeface="Inconsolata Medium"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758830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Counting down with a for loop from 10 to 1.</a:t>
            </a:r>
          </a:p>
          <a:p>
            <a:pPr marL="0" indent="0">
              <a:buNone/>
            </a:pPr>
            <a:r>
              <a:rPr lang="en-US" sz="2000" b="1" dirty="0">
                <a:solidFill>
                  <a:srgbClr val="FF4C00"/>
                </a:solidFill>
                <a:latin typeface="Inconsolata Medium" panose="020B0609030003000000" pitchFamily="49" charset="77"/>
              </a:rPr>
              <a:t>for </a:t>
            </a:r>
            <a:r>
              <a:rPr lang="en-US" sz="2000" b="1" dirty="0">
                <a:latin typeface="Inconsolata Medium" panose="020B0609030003000000" pitchFamily="49" charset="77"/>
              </a:rPr>
              <a:t>count </a:t>
            </a:r>
            <a:r>
              <a:rPr lang="en-US" sz="2000" b="1" dirty="0">
                <a:solidFill>
                  <a:srgbClr val="FF4C00"/>
                </a:solidFill>
                <a:latin typeface="Inconsolata Medium" panose="020B0609030003000000" pitchFamily="49" charset="77"/>
              </a:rPr>
              <a:t>in </a:t>
            </a:r>
            <a:r>
              <a:rPr lang="en-US" sz="2000" b="1" dirty="0">
                <a:latin typeface="Inconsolata Medium" panose="020B0609030003000000" pitchFamily="49" charset="77"/>
              </a:rPr>
              <a:t>range(10, 0, –1): </a:t>
            </a: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(count, end = </a:t>
            </a:r>
            <a:r>
              <a:rPr lang="en-US" sz="2000" b="1" dirty="0">
                <a:solidFill>
                  <a:srgbClr val="0CFF00"/>
                </a:solidFill>
                <a:latin typeface="Inconsolata Medium" panose="020B0609030003000000" pitchFamily="49" charset="77"/>
              </a:rPr>
              <a:t>" "</a:t>
            </a:r>
            <a:r>
              <a:rPr lang="en-US" sz="2000" b="1" dirty="0">
                <a:latin typeface="Inconsolata Medium" panose="020B0609030003000000" pitchFamily="49" charset="77"/>
              </a:rPr>
              <a:t>) </a:t>
            </a:r>
          </a:p>
          <a:p>
            <a:pPr marL="0" indent="0">
              <a:buNone/>
            </a:pPr>
            <a:endParaRPr lang="en-US" sz="2000" b="1" dirty="0">
              <a:solidFill>
                <a:srgbClr val="FF0000"/>
              </a:solidFill>
              <a:latin typeface="Inconsolata Medium" panose="020B0609030003000000" pitchFamily="49" charset="77"/>
            </a:endParaRPr>
          </a:p>
          <a:p>
            <a:pPr marL="0" indent="0">
              <a:buNone/>
            </a:pPr>
            <a:endParaRPr lang="en-US" sz="2000" b="1" dirty="0">
              <a:solidFill>
                <a:srgbClr val="FF0000"/>
              </a:solidFill>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Counting down with a while loop from 10 to 1.</a:t>
            </a:r>
          </a:p>
          <a:p>
            <a:pPr marL="0" indent="0">
              <a:buNone/>
            </a:pPr>
            <a:r>
              <a:rPr lang="en-US" sz="2000" b="1" dirty="0">
                <a:latin typeface="Inconsolata Medium" panose="020B0609030003000000" pitchFamily="49" charset="77"/>
              </a:rPr>
              <a:t>count = 10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count &gt;= 1: </a:t>
            </a:r>
          </a:p>
          <a:p>
            <a:pPr marL="0" indent="0">
              <a:buNone/>
            </a:pPr>
            <a:r>
              <a:rPr lang="en-US" sz="2000" b="1" dirty="0">
                <a:solidFill>
                  <a:srgbClr val="990CFF"/>
                </a:solidFill>
                <a:latin typeface="Inconsolata Medium" panose="020B0609030003000000" pitchFamily="49" charset="77"/>
              </a:rPr>
              <a:t>	print</a:t>
            </a:r>
            <a:r>
              <a:rPr lang="en-US" sz="2000" b="1" dirty="0">
                <a:latin typeface="Inconsolata Medium" panose="020B0609030003000000" pitchFamily="49" charset="77"/>
              </a:rPr>
              <a:t>(count, end = </a:t>
            </a:r>
            <a:r>
              <a:rPr lang="en-US" sz="2000" b="1" dirty="0">
                <a:solidFill>
                  <a:srgbClr val="0CFF00"/>
                </a:solidFill>
                <a:latin typeface="Inconsolata Medium" panose="020B0609030003000000" pitchFamily="49" charset="77"/>
              </a:rPr>
              <a:t>" "</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count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22945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Summation with a for loop </a:t>
            </a:r>
          </a:p>
          <a:p>
            <a:pPr marL="0" indent="0">
              <a:buNone/>
            </a:pPr>
            <a:r>
              <a:rPr lang="en-US" sz="2000" b="1" dirty="0" err="1">
                <a:latin typeface="Inconsolata Medium" panose="020B0609030003000000" pitchFamily="49" charset="77"/>
              </a:rPr>
              <a:t>theSum</a:t>
            </a:r>
            <a:r>
              <a:rPr lang="en-US" sz="2000" b="1" dirty="0">
                <a:latin typeface="Inconsolata Medium" panose="020B0609030003000000" pitchFamily="49" charset="77"/>
              </a:rPr>
              <a:t> = 0 </a:t>
            </a:r>
          </a:p>
          <a:p>
            <a:pPr marL="0" indent="0">
              <a:buNone/>
            </a:pPr>
            <a:r>
              <a:rPr lang="en-US" sz="2000" b="1" dirty="0">
                <a:solidFill>
                  <a:srgbClr val="FF4C00"/>
                </a:solidFill>
                <a:latin typeface="Inconsolata Medium" panose="020B0609030003000000" pitchFamily="49" charset="77"/>
              </a:rPr>
              <a:t>for </a:t>
            </a:r>
            <a:r>
              <a:rPr lang="en-US" sz="2000" b="1" dirty="0">
                <a:latin typeface="Inconsolata Medium" panose="020B0609030003000000" pitchFamily="49" charset="77"/>
              </a:rPr>
              <a:t>count </a:t>
            </a:r>
            <a:r>
              <a:rPr lang="en-US" sz="2000" b="1" dirty="0">
                <a:solidFill>
                  <a:srgbClr val="FF4C00"/>
                </a:solidFill>
                <a:latin typeface="Inconsolata Medium" panose="020B0609030003000000" pitchFamily="49" charset="77"/>
              </a:rPr>
              <a:t>in </a:t>
            </a:r>
            <a:r>
              <a:rPr lang="en-US" sz="2000" b="1" dirty="0">
                <a:solidFill>
                  <a:srgbClr val="990CFF"/>
                </a:solidFill>
                <a:latin typeface="Inconsolata Medium" panose="020B0609030003000000" pitchFamily="49" charset="77"/>
              </a:rPr>
              <a:t>range</a:t>
            </a:r>
            <a:r>
              <a:rPr lang="en-US" sz="2000" b="1" dirty="0">
                <a:latin typeface="Inconsolata Medium" panose="020B0609030003000000" pitchFamily="49" charset="77"/>
              </a:rPr>
              <a:t>(1, 101): </a:t>
            </a:r>
          </a:p>
          <a:p>
            <a:pPr marL="0" indent="0">
              <a:buNone/>
            </a:pPr>
            <a:r>
              <a:rPr lang="en-US" sz="2000" b="1" dirty="0">
                <a:latin typeface="Inconsolata Medium" panose="020B0609030003000000" pitchFamily="49" charset="77"/>
              </a:rPr>
              <a:t>	</a:t>
            </a:r>
            <a:r>
              <a:rPr lang="en-US" sz="2000" b="1" dirty="0" err="1">
                <a:latin typeface="Inconsolata Medium" panose="020B0609030003000000" pitchFamily="49" charset="77"/>
              </a:rPr>
              <a:t>theSum</a:t>
            </a:r>
            <a:r>
              <a:rPr lang="en-US" sz="2000" b="1" dirty="0">
                <a:latin typeface="Inconsolata Medium" panose="020B0609030003000000" pitchFamily="49" charset="77"/>
              </a:rPr>
              <a:t> += count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err="1">
                <a:latin typeface="Inconsolata Medium" panose="020B0609030003000000" pitchFamily="49" charset="77"/>
              </a:rPr>
              <a:t>theSum</a:t>
            </a:r>
            <a:r>
              <a:rPr lang="en-US" sz="2000" b="1" dirty="0">
                <a:latin typeface="Inconsolata Medium" panose="020B0609030003000000" pitchFamily="49" charset="77"/>
              </a:rPr>
              <a:t>) </a:t>
            </a:r>
            <a:endParaRPr lang="en-US" sz="2000" b="1" dirty="0">
              <a:solidFill>
                <a:srgbClr val="FF0000"/>
              </a:solidFill>
              <a:latin typeface="Inconsolata Medium" panose="020B0609030003000000" pitchFamily="49" charset="77"/>
            </a:endParaRPr>
          </a:p>
          <a:p>
            <a:pPr marL="0" indent="0">
              <a:buNone/>
            </a:pPr>
            <a:r>
              <a:rPr lang="en-US" sz="2000" b="1" dirty="0">
                <a:solidFill>
                  <a:srgbClr val="FF0000"/>
                </a:solidFill>
                <a:latin typeface="Inconsolata Medium" panose="020B0609030003000000" pitchFamily="49" charset="77"/>
              </a:rPr>
              <a:t># Summation with a while loop </a:t>
            </a:r>
          </a:p>
          <a:p>
            <a:pPr marL="0" indent="0">
              <a:buNone/>
            </a:pPr>
            <a:r>
              <a:rPr lang="en-US" sz="2000" b="1" dirty="0" err="1">
                <a:latin typeface="Inconsolata Medium" panose="020B0609030003000000" pitchFamily="49" charset="77"/>
              </a:rPr>
              <a:t>theSum</a:t>
            </a:r>
            <a:r>
              <a:rPr lang="en-US" sz="2000" b="1" dirty="0">
                <a:latin typeface="Inconsolata Medium" panose="020B0609030003000000" pitchFamily="49" charset="77"/>
              </a:rPr>
              <a:t> = 0 </a:t>
            </a:r>
          </a:p>
          <a:p>
            <a:pPr marL="0" indent="0">
              <a:buNone/>
            </a:pPr>
            <a:r>
              <a:rPr lang="en-US" sz="2000" b="1" dirty="0">
                <a:latin typeface="Inconsolata Medium" panose="020B0609030003000000" pitchFamily="49" charset="77"/>
              </a:rPr>
              <a:t>count = 1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count &lt;= 100:</a:t>
            </a:r>
          </a:p>
          <a:p>
            <a:pPr marL="0" indent="0">
              <a:buNone/>
            </a:pPr>
            <a:r>
              <a:rPr lang="en-US" sz="2000" b="1" dirty="0">
                <a:latin typeface="Inconsolata Medium" panose="020B0609030003000000" pitchFamily="49" charset="77"/>
              </a:rPr>
              <a:t>	</a:t>
            </a:r>
            <a:r>
              <a:rPr lang="en-US" sz="2000" b="1" dirty="0" err="1">
                <a:latin typeface="Inconsolata Medium" panose="020B0609030003000000" pitchFamily="49" charset="77"/>
              </a:rPr>
              <a:t>theSum</a:t>
            </a:r>
            <a:r>
              <a:rPr lang="en-US" sz="2000" b="1" dirty="0">
                <a:latin typeface="Inconsolata Medium" panose="020B0609030003000000" pitchFamily="49" charset="77"/>
              </a:rPr>
              <a:t> += count </a:t>
            </a:r>
          </a:p>
          <a:p>
            <a:pPr marL="0" indent="0">
              <a:buNone/>
            </a:pPr>
            <a:r>
              <a:rPr lang="en-US" sz="2000" b="1" dirty="0">
                <a:latin typeface="Inconsolata Medium" panose="020B0609030003000000" pitchFamily="49" charset="77"/>
              </a:rPr>
              <a:t>	count += 1 </a:t>
            </a:r>
          </a:p>
          <a:p>
            <a:pPr marL="0" indent="0">
              <a:buNone/>
            </a:pPr>
            <a:r>
              <a:rPr lang="en-US" sz="2000" b="1" dirty="0">
                <a:solidFill>
                  <a:srgbClr val="990CFF"/>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err="1">
                <a:latin typeface="Inconsolata Medium" panose="020B0609030003000000" pitchFamily="49" charset="77"/>
              </a:rPr>
              <a:t>theSum</a:t>
            </a:r>
            <a:r>
              <a:rPr lang="en-US" sz="2000" b="1" dirty="0">
                <a:latin typeface="Inconsolata Medium" panose="020B0609030003000000" pitchFamily="49" charset="77"/>
              </a:rPr>
              <a:t>) </a:t>
            </a:r>
            <a:endParaRPr lang="en-US" sz="2000" dirty="0">
              <a:latin typeface="Inconsolata Medium"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894299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83097"/>
            <a:ext cx="8051725" cy="4997896"/>
          </a:xfrm>
        </p:spPr>
        <p:txBody>
          <a:bodyPr>
            <a:normAutofit/>
          </a:bodyPr>
          <a:lstStyle/>
          <a:p>
            <a:pPr marL="0" indent="0">
              <a:buNone/>
            </a:pPr>
            <a:r>
              <a:rPr lang="en-US" sz="2000" b="1" dirty="0">
                <a:solidFill>
                  <a:srgbClr val="FF4C00"/>
                </a:solidFill>
                <a:latin typeface="LucidaSansTypewriterStd"/>
              </a:rPr>
              <a:t>while True</a:t>
            </a:r>
            <a:r>
              <a:rPr lang="en-US" sz="2000" b="1" dirty="0">
                <a:latin typeface="LucidaSansTypewriterStd"/>
              </a:rPr>
              <a:t>: </a:t>
            </a:r>
          </a:p>
          <a:p>
            <a:pPr marL="0" indent="0">
              <a:buNone/>
            </a:pPr>
            <a:r>
              <a:rPr lang="en-US" sz="2000" b="1" dirty="0">
                <a:latin typeface="LucidaSansTypewriterStd"/>
              </a:rPr>
              <a:t>	number = </a:t>
            </a:r>
            <a:r>
              <a:rPr lang="en-US" sz="2000" b="1" dirty="0">
                <a:solidFill>
                  <a:srgbClr val="990CFF"/>
                </a:solidFill>
                <a:latin typeface="LucidaSansTypewriterStd"/>
              </a:rPr>
              <a:t>int</a:t>
            </a:r>
            <a:r>
              <a:rPr lang="en-US" sz="2000" b="1" dirty="0">
                <a:latin typeface="LucidaSansTypewriterStd"/>
              </a:rPr>
              <a:t>(</a:t>
            </a:r>
            <a:r>
              <a:rPr lang="en-US" sz="2000" b="1" dirty="0">
                <a:solidFill>
                  <a:srgbClr val="990CFF"/>
                </a:solidFill>
                <a:latin typeface="LucidaSansTypewriterStd"/>
              </a:rPr>
              <a:t>input</a:t>
            </a:r>
            <a:r>
              <a:rPr lang="en-US" sz="2000" b="1" dirty="0">
                <a:latin typeface="LucidaSansTypewriterStd"/>
              </a:rPr>
              <a:t>(</a:t>
            </a:r>
            <a:r>
              <a:rPr lang="en-US" sz="2000" b="1" dirty="0">
                <a:solidFill>
                  <a:srgbClr val="0CFF00"/>
                </a:solidFill>
                <a:latin typeface="LucidaSansTypewriterStd"/>
              </a:rPr>
              <a:t>"Enter the numeric grade: "</a:t>
            </a:r>
            <a:r>
              <a:rPr lang="en-US" sz="2000" b="1" dirty="0">
                <a:latin typeface="LucidaSansTypewriterStd"/>
              </a:rPr>
              <a:t>)) </a:t>
            </a:r>
          </a:p>
          <a:p>
            <a:pPr marL="0" indent="0">
              <a:buNone/>
            </a:pPr>
            <a:r>
              <a:rPr lang="en-US" sz="2000" b="1" dirty="0">
                <a:solidFill>
                  <a:srgbClr val="FF4C00"/>
                </a:solidFill>
                <a:latin typeface="LucidaSansTypewriterStd"/>
              </a:rPr>
              <a:t>	if </a:t>
            </a:r>
            <a:r>
              <a:rPr lang="en-US" sz="2000" b="1" dirty="0">
                <a:latin typeface="LucidaSansTypewriterStd"/>
              </a:rPr>
              <a:t>number &gt;= 0 and number &lt;= 100: </a:t>
            </a:r>
          </a:p>
          <a:p>
            <a:pPr marL="0" indent="0">
              <a:buNone/>
            </a:pPr>
            <a:r>
              <a:rPr lang="en-US" sz="2000" b="1" dirty="0">
                <a:solidFill>
                  <a:srgbClr val="FF4C00"/>
                </a:solidFill>
                <a:latin typeface="LucidaSansTypewriterStd"/>
              </a:rPr>
              <a:t>		break </a:t>
            </a:r>
          </a:p>
          <a:p>
            <a:pPr marL="0" indent="0">
              <a:buNone/>
            </a:pPr>
            <a:r>
              <a:rPr lang="en-US" sz="2000" b="1" dirty="0">
                <a:solidFill>
                  <a:srgbClr val="FF4C00"/>
                </a:solidFill>
                <a:latin typeface="LucidaSansTypewriterStd"/>
              </a:rPr>
              <a:t>	else</a:t>
            </a:r>
            <a:r>
              <a:rPr lang="en-US" sz="2000" b="1" dirty="0">
                <a:latin typeface="LucidaSansTypewriterStd"/>
              </a:rPr>
              <a:t>: </a:t>
            </a:r>
            <a:endParaRPr lang="en-US" sz="2000" dirty="0"/>
          </a:p>
          <a:p>
            <a:pPr marL="0" indent="0">
              <a:buNone/>
            </a:pPr>
            <a:r>
              <a:rPr lang="en-US" sz="2000" b="1" dirty="0">
                <a:solidFill>
                  <a:srgbClr val="990CFF"/>
                </a:solidFill>
                <a:latin typeface="LucidaSansTypewriterStd"/>
              </a:rPr>
              <a:t>		print</a:t>
            </a:r>
            <a:r>
              <a:rPr lang="en-US" sz="2000" b="1" dirty="0">
                <a:latin typeface="LucidaSansTypewriterStd"/>
              </a:rPr>
              <a:t>(</a:t>
            </a:r>
            <a:r>
              <a:rPr lang="en-US" sz="2000" b="1" dirty="0">
                <a:solidFill>
                  <a:srgbClr val="0CFF00"/>
                </a:solidFill>
                <a:latin typeface="LucidaSansTypewriterStd"/>
              </a:rPr>
              <a:t>"Error: grade must be between 100 and 0"</a:t>
            </a:r>
            <a:r>
              <a:rPr lang="en-US" sz="2000" b="1" dirty="0">
                <a:latin typeface="LucidaSansTypewriterStd"/>
              </a:rPr>
              <a:t>) </a:t>
            </a:r>
          </a:p>
          <a:p>
            <a:pPr marL="0" indent="0">
              <a:buNone/>
            </a:pPr>
            <a:r>
              <a:rPr lang="en-US" sz="2000" b="1" dirty="0">
                <a:solidFill>
                  <a:srgbClr val="990CFF"/>
                </a:solidFill>
                <a:latin typeface="LucidaSansTypewriterStd"/>
              </a:rPr>
              <a:t>print</a:t>
            </a:r>
            <a:r>
              <a:rPr lang="en-US" sz="2000" b="1" dirty="0">
                <a:latin typeface="LucidaSansTypewriterStd"/>
              </a:rPr>
              <a:t>(number) </a:t>
            </a:r>
            <a:r>
              <a:rPr lang="en-US" sz="2000" b="1" dirty="0">
                <a:solidFill>
                  <a:srgbClr val="FF0000"/>
                </a:solidFill>
                <a:latin typeface="LucidaSansTypewriterStd"/>
              </a:rPr>
              <a:t># Just echo the valid input </a:t>
            </a:r>
            <a:endParaRPr lang="en-US" sz="2000" dirty="0"/>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25618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What does the following program do?</a:t>
            </a:r>
          </a:p>
          <a:p>
            <a:pPr marL="0" indent="0">
              <a:buNone/>
            </a:pP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s = 0.0 </a:t>
            </a:r>
          </a:p>
          <a:p>
            <a:pPr marL="0" indent="0">
              <a:buNone/>
            </a:pPr>
            <a:r>
              <a:rPr lang="en-US" sz="2000" b="1" dirty="0">
                <a:latin typeface="Inconsolata Medium" panose="020B0609030003000000" pitchFamily="49" charset="77"/>
              </a:rPr>
              <a:t>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while </a:t>
            </a:r>
            <a:r>
              <a:rPr lang="en-US" sz="2000" b="1" dirty="0">
                <a:latin typeface="Inconsolata Medium" panose="020B0609030003000000" pitchFamily="49" charset="77"/>
              </a:rPr>
              <a:t>data != </a:t>
            </a:r>
            <a:r>
              <a:rPr lang="en-US" sz="2000" b="1" dirty="0">
                <a:solidFill>
                  <a:srgbClr val="0CFF00"/>
                </a:solidFill>
                <a:latin typeface="Inconsolata Medium" panose="020B0609030003000000" pitchFamily="49" charset="77"/>
              </a:rPr>
              <a:t>""</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float</a:t>
            </a:r>
            <a:r>
              <a:rPr lang="en-US" sz="2000" b="1" dirty="0">
                <a:latin typeface="Inconsolata Medium" panose="020B0609030003000000" pitchFamily="49" charset="77"/>
              </a:rPr>
              <a:t>(data) </a:t>
            </a:r>
          </a:p>
          <a:p>
            <a:pPr marL="0" indent="0">
              <a:buNone/>
            </a:pPr>
            <a:r>
              <a:rPr lang="en-US" sz="2000" b="1" dirty="0">
                <a:latin typeface="Inconsolata Medium" panose="020B0609030003000000" pitchFamily="49" charset="77"/>
              </a:rPr>
              <a:t>    s += number </a:t>
            </a:r>
          </a:p>
          <a:p>
            <a:pPr marL="0" indent="0">
              <a:buNone/>
            </a:pPr>
            <a:r>
              <a:rPr lang="en-US" sz="2000" b="1" dirty="0">
                <a:latin typeface="Inconsolata Medium" panose="020B0609030003000000" pitchFamily="49" charset="77"/>
              </a:rPr>
              <a:t>    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print(</a:t>
            </a:r>
            <a:r>
              <a:rPr lang="en-US" sz="2000" b="1" dirty="0">
                <a:solidFill>
                  <a:srgbClr val="0CFF00"/>
                </a:solidFill>
                <a:latin typeface="Inconsolata Medium" panose="020B0609030003000000" pitchFamily="49" charset="77"/>
              </a:rPr>
              <a:t>"The sum is"</a:t>
            </a:r>
            <a:r>
              <a:rPr lang="en-US" sz="2000" b="1" dirty="0">
                <a:latin typeface="Inconsolata Medium"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4294143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1800" b="1" dirty="0">
                <a:latin typeface="Inconsolata Medium" panose="020B0609030003000000" pitchFamily="49" charset="77"/>
              </a:rPr>
              <a:t>s = 0.0 </a:t>
            </a:r>
          </a:p>
          <a:p>
            <a:pPr marL="0" indent="0">
              <a:buNone/>
            </a:pPr>
            <a:r>
              <a:rPr lang="en-US" sz="1800" b="1" dirty="0">
                <a:latin typeface="Inconsolata Medium" panose="020B0609030003000000" pitchFamily="49" charset="77"/>
              </a:rPr>
              <a:t>data = </a:t>
            </a:r>
            <a:r>
              <a:rPr lang="en-US" sz="1800" b="1" dirty="0">
                <a:solidFill>
                  <a:srgbClr val="990CFF"/>
                </a:solidFill>
                <a:latin typeface="Inconsolata Medium" panose="020B0609030003000000" pitchFamily="49" charset="77"/>
              </a:rPr>
              <a:t>input</a:t>
            </a:r>
            <a:r>
              <a:rPr lang="en-US" sz="1800" b="1" dirty="0">
                <a:latin typeface="Inconsolata Medium" panose="020B0609030003000000" pitchFamily="49" charset="77"/>
              </a:rPr>
              <a:t>(</a:t>
            </a:r>
            <a:r>
              <a:rPr lang="en-US" sz="1800" b="1" dirty="0">
                <a:solidFill>
                  <a:srgbClr val="0CFF00"/>
                </a:solidFill>
                <a:latin typeface="Inconsolata Medium" panose="020B0609030003000000" pitchFamily="49" charset="77"/>
              </a:rPr>
              <a:t>"Enter a number or just enter to quit: "</a:t>
            </a:r>
            <a:r>
              <a:rPr lang="en-US" sz="1800" b="1" dirty="0">
                <a:latin typeface="Inconsolata Medium" panose="020B0609030003000000" pitchFamily="49" charset="77"/>
              </a:rPr>
              <a:t>) </a:t>
            </a:r>
          </a:p>
          <a:p>
            <a:pPr marL="0" indent="0">
              <a:buNone/>
            </a:pPr>
            <a:r>
              <a:rPr lang="en-US" sz="1800" b="1" dirty="0">
                <a:solidFill>
                  <a:srgbClr val="FF4C00"/>
                </a:solidFill>
                <a:latin typeface="Inconsolata Medium" panose="020B0609030003000000" pitchFamily="49" charset="77"/>
              </a:rPr>
              <a:t>while </a:t>
            </a:r>
            <a:r>
              <a:rPr lang="en-US" sz="1800" b="1" dirty="0">
                <a:latin typeface="Inconsolata Medium" panose="020B0609030003000000" pitchFamily="49" charset="77"/>
              </a:rPr>
              <a:t>data != </a:t>
            </a:r>
            <a:r>
              <a:rPr lang="en-US" sz="1800" b="1" dirty="0">
                <a:solidFill>
                  <a:srgbClr val="0CFF00"/>
                </a:solidFill>
                <a:latin typeface="Inconsolata Medium" panose="020B0609030003000000" pitchFamily="49" charset="77"/>
              </a:rPr>
              <a:t>""</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    number = </a:t>
            </a:r>
            <a:r>
              <a:rPr lang="en-US" sz="1800" b="1" dirty="0">
                <a:solidFill>
                  <a:srgbClr val="990CFF"/>
                </a:solidFill>
                <a:latin typeface="Inconsolata Medium" panose="020B0609030003000000" pitchFamily="49" charset="77"/>
              </a:rPr>
              <a:t>float</a:t>
            </a:r>
            <a:r>
              <a:rPr lang="en-US" sz="1800" b="1" dirty="0">
                <a:latin typeface="Inconsolata Medium" panose="020B0609030003000000" pitchFamily="49" charset="77"/>
              </a:rPr>
              <a:t>(data) </a:t>
            </a:r>
          </a:p>
          <a:p>
            <a:pPr marL="0" indent="0">
              <a:buNone/>
            </a:pPr>
            <a:r>
              <a:rPr lang="en-US" sz="1800" b="1" dirty="0">
                <a:latin typeface="Inconsolata Medium" panose="020B0609030003000000" pitchFamily="49" charset="77"/>
              </a:rPr>
              <a:t>    s += number </a:t>
            </a:r>
          </a:p>
          <a:p>
            <a:pPr marL="0" indent="0">
              <a:buNone/>
            </a:pPr>
            <a:r>
              <a:rPr lang="en-US" sz="1800" b="1" dirty="0">
                <a:latin typeface="Inconsolata Medium" panose="020B0609030003000000" pitchFamily="49" charset="77"/>
              </a:rPr>
              <a:t>    data = </a:t>
            </a:r>
            <a:r>
              <a:rPr lang="en-US" sz="1800" b="1" dirty="0">
                <a:solidFill>
                  <a:srgbClr val="990CFF"/>
                </a:solidFill>
                <a:latin typeface="Inconsolata Medium" panose="020B0609030003000000" pitchFamily="49" charset="77"/>
              </a:rPr>
              <a:t>input</a:t>
            </a:r>
            <a:r>
              <a:rPr lang="en-US" sz="1800" b="1" dirty="0">
                <a:latin typeface="Inconsolata Medium" panose="020B0609030003000000" pitchFamily="49" charset="77"/>
              </a:rPr>
              <a:t>(</a:t>
            </a:r>
            <a:r>
              <a:rPr lang="en-US" sz="1800" b="1" dirty="0">
                <a:solidFill>
                  <a:srgbClr val="0CFF00"/>
                </a:solidFill>
                <a:latin typeface="Inconsolata Medium" panose="020B0609030003000000" pitchFamily="49" charset="77"/>
              </a:rPr>
              <a:t>"Enter a number or just enter to quit: "</a:t>
            </a:r>
            <a:r>
              <a:rPr lang="en-US" sz="1800" b="1" dirty="0">
                <a:latin typeface="Inconsolata Medium" panose="020B0609030003000000" pitchFamily="49" charset="77"/>
              </a:rPr>
              <a:t>)   </a:t>
            </a:r>
          </a:p>
          <a:p>
            <a:pPr marL="0" indent="0">
              <a:buNone/>
            </a:pPr>
            <a:r>
              <a:rPr lang="en-US" sz="1800" b="1" dirty="0">
                <a:latin typeface="Inconsolata Medium" panose="020B0609030003000000" pitchFamily="49" charset="77"/>
              </a:rPr>
              <a:t>print(</a:t>
            </a:r>
            <a:r>
              <a:rPr lang="en-US" sz="1800" b="1" dirty="0">
                <a:solidFill>
                  <a:srgbClr val="0CFF00"/>
                </a:solidFill>
                <a:latin typeface="Inconsolata Medium" panose="020B0609030003000000" pitchFamily="49" charset="77"/>
              </a:rPr>
              <a:t>"The sum is"</a:t>
            </a:r>
            <a:r>
              <a:rPr lang="en-US" sz="1800" b="1" dirty="0">
                <a:latin typeface="Inconsolata Medium" panose="020B0609030003000000" pitchFamily="49" charset="77"/>
              </a:rPr>
              <a:t>, s) </a:t>
            </a:r>
          </a:p>
          <a:p>
            <a:pPr marL="0" indent="0">
              <a:buNone/>
            </a:pPr>
            <a:endParaRPr lang="en-US" sz="1800" b="1" dirty="0">
              <a:solidFill>
                <a:srgbClr val="FF0000"/>
              </a:solidFill>
              <a:latin typeface="LucidaSansTypewriterStd"/>
            </a:endParaRP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456840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s = 0.0 </a:t>
            </a:r>
          </a:p>
          <a:p>
            <a:pPr marL="0" indent="0">
              <a:buNone/>
            </a:pPr>
            <a:r>
              <a:rPr lang="en-US" sz="2000" b="1" dirty="0">
                <a:solidFill>
                  <a:srgbClr val="FF4C00"/>
                </a:solidFill>
                <a:latin typeface="Inconsolata Medium" panose="020B0609030003000000" pitchFamily="49" charset="77"/>
              </a:rPr>
              <a:t>while True</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    data = </a:t>
            </a:r>
            <a:r>
              <a:rPr lang="en-US" sz="2000" b="1" dirty="0">
                <a:solidFill>
                  <a:srgbClr val="990CFF"/>
                </a:solidFill>
                <a:latin typeface="Inconsolata Medium" panose="020B0609030003000000" pitchFamily="49" charset="77"/>
              </a:rPr>
              <a:t>input</a:t>
            </a:r>
            <a:r>
              <a:rPr lang="en-US" sz="2000" b="1" dirty="0">
                <a:latin typeface="Inconsolata Medium" panose="020B0609030003000000" pitchFamily="49" charset="77"/>
              </a:rPr>
              <a:t>(</a:t>
            </a:r>
            <a:r>
              <a:rPr lang="en-US" sz="2000" b="1" dirty="0">
                <a:solidFill>
                  <a:srgbClr val="0CFF00"/>
                </a:solidFill>
                <a:latin typeface="Inconsolata Medium" panose="020B0609030003000000" pitchFamily="49" charset="77"/>
              </a:rPr>
              <a:t>"Enter a number or just enter to quit: "</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if </a:t>
            </a:r>
            <a:r>
              <a:rPr lang="en-US" sz="2000" b="1" dirty="0">
                <a:latin typeface="Inconsolata Medium" panose="020B0609030003000000" pitchFamily="49" charset="77"/>
              </a:rPr>
              <a:t>data == </a:t>
            </a:r>
            <a:r>
              <a:rPr lang="en-US" sz="2000" b="1" dirty="0">
                <a:solidFill>
                  <a:srgbClr val="0CFF00"/>
                </a:solidFill>
                <a:latin typeface="Inconsolata Medium" panose="020B0609030003000000" pitchFamily="49" charset="77"/>
              </a:rPr>
              <a:t>""</a:t>
            </a:r>
            <a:r>
              <a:rPr lang="en-US" sz="2000" b="1" dirty="0">
                <a:latin typeface="Inconsolata Medium" panose="020B0609030003000000" pitchFamily="49" charset="77"/>
              </a:rPr>
              <a:t>: </a:t>
            </a:r>
          </a:p>
          <a:p>
            <a:pPr marL="0" indent="0">
              <a:buNone/>
            </a:pPr>
            <a:r>
              <a:rPr lang="en-US" sz="2000" b="1" dirty="0">
                <a:solidFill>
                  <a:srgbClr val="FF4C00"/>
                </a:solidFill>
                <a:latin typeface="Inconsolata Medium" panose="020B0609030003000000" pitchFamily="49" charset="77"/>
              </a:rPr>
              <a:t>        break </a:t>
            </a:r>
            <a:endParaRPr lang="en-US" sz="2000" b="1" dirty="0">
              <a:latin typeface="Inconsolata Medium" panose="020B0609030003000000" pitchFamily="49" charset="77"/>
            </a:endParaRPr>
          </a:p>
          <a:p>
            <a:pPr marL="0" indent="0">
              <a:buNone/>
            </a:pPr>
            <a:r>
              <a:rPr lang="en-US" sz="2000" b="1" dirty="0">
                <a:latin typeface="Inconsolata Medium" panose="020B0609030003000000" pitchFamily="49" charset="77"/>
              </a:rPr>
              <a:t>    number = </a:t>
            </a:r>
            <a:r>
              <a:rPr lang="en-US" sz="2000" b="1" dirty="0">
                <a:solidFill>
                  <a:srgbClr val="990CFF"/>
                </a:solidFill>
                <a:latin typeface="Inconsolata Medium" panose="020B0609030003000000" pitchFamily="49" charset="77"/>
              </a:rPr>
              <a:t>float</a:t>
            </a:r>
            <a:r>
              <a:rPr lang="en-US" sz="2000" b="1" dirty="0">
                <a:latin typeface="Inconsolata Medium" panose="020B0609030003000000" pitchFamily="49" charset="77"/>
              </a:rPr>
              <a:t>(data) </a:t>
            </a:r>
          </a:p>
          <a:p>
            <a:pPr marL="0" indent="0">
              <a:buNone/>
            </a:pPr>
            <a:r>
              <a:rPr lang="en-US" sz="2000" b="1" dirty="0">
                <a:latin typeface="Inconsolata Medium" panose="020B0609030003000000" pitchFamily="49" charset="77"/>
              </a:rPr>
              <a:t>    s += number </a:t>
            </a:r>
          </a:p>
          <a:p>
            <a:pPr marL="0" indent="0">
              <a:buNone/>
            </a:pPr>
            <a:r>
              <a:rPr lang="en-US" sz="2000" b="1" dirty="0">
                <a:latin typeface="Inconsolata Medium" panose="020B0609030003000000" pitchFamily="49" charset="77"/>
              </a:rPr>
              <a:t>print(</a:t>
            </a:r>
            <a:r>
              <a:rPr lang="en-US" sz="2000" b="1" dirty="0">
                <a:solidFill>
                  <a:srgbClr val="0CFF00"/>
                </a:solidFill>
                <a:latin typeface="Inconsolata Medium" panose="020B0609030003000000" pitchFamily="49" charset="77"/>
              </a:rPr>
              <a:t>"The sum is"</a:t>
            </a:r>
            <a:r>
              <a:rPr lang="en-US" sz="2000" b="1" dirty="0">
                <a:latin typeface="Inconsolata Medium"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62075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30087"/>
            <a:ext cx="8051725"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endParaRPr lang="en-US" sz="2000" b="1" dirty="0">
              <a:latin typeface="Inconsolata Medium" panose="020B0609030003000000" pitchFamily="49" charset="77"/>
            </a:endParaRPr>
          </a:p>
          <a:p>
            <a:pPr marL="0" indent="0">
              <a:buNone/>
            </a:pPr>
            <a:r>
              <a:rPr lang="en-US" b="1" dirty="0">
                <a:solidFill>
                  <a:srgbClr val="34A327"/>
                </a:solidFill>
                <a:latin typeface="Inconsolata Medium" panose="020B0609030003000000" pitchFamily="49" charset="77"/>
              </a:rPr>
              <a:t>for</a:t>
            </a:r>
            <a:r>
              <a:rPr lang="en-US" b="1" dirty="0">
                <a:solidFill>
                  <a:srgbClr val="000000"/>
                </a:solidFill>
                <a:latin typeface="Inconsolata Medium" panose="020B0609030003000000" pitchFamily="49" charset="77"/>
              </a:rPr>
              <a:t> </a:t>
            </a:r>
            <a:r>
              <a:rPr lang="en-US" b="1" dirty="0" err="1">
                <a:solidFill>
                  <a:srgbClr val="000000"/>
                </a:solidFill>
                <a:latin typeface="Inconsolata Medium" panose="020B0609030003000000" pitchFamily="49" charset="77"/>
              </a:rPr>
              <a:t>i</a:t>
            </a:r>
            <a:r>
              <a:rPr lang="en-US" b="1" dirty="0">
                <a:solidFill>
                  <a:srgbClr val="000000"/>
                </a:solidFill>
                <a:latin typeface="Inconsolata Medium" panose="020B0609030003000000" pitchFamily="49" charset="77"/>
              </a:rPr>
              <a:t> </a:t>
            </a:r>
            <a:r>
              <a:rPr lang="en-US" b="1" dirty="0">
                <a:solidFill>
                  <a:srgbClr val="D03BFF"/>
                </a:solidFill>
                <a:latin typeface="Inconsolata Medium" panose="020B0609030003000000" pitchFamily="49" charset="77"/>
              </a:rPr>
              <a:t>in</a:t>
            </a:r>
            <a:r>
              <a:rPr lang="en-US" b="1" dirty="0">
                <a:solidFill>
                  <a:srgbClr val="000000"/>
                </a:solidFill>
                <a:latin typeface="Inconsolata Medium" panose="020B0609030003000000" pitchFamily="49" charset="77"/>
              </a:rPr>
              <a:t> </a:t>
            </a:r>
            <a:r>
              <a:rPr lang="en-US" b="1" dirty="0">
                <a:solidFill>
                  <a:srgbClr val="34A327"/>
                </a:solidFill>
                <a:latin typeface="Inconsolata Medium" panose="020B0609030003000000" pitchFamily="49" charset="77"/>
              </a:rPr>
              <a:t>range</a:t>
            </a:r>
            <a:r>
              <a:rPr lang="en-US" b="1" dirty="0">
                <a:solidFill>
                  <a:srgbClr val="000000"/>
                </a:solidFill>
                <a:latin typeface="Inconsolata Medium" panose="020B0609030003000000" pitchFamily="49" charset="77"/>
              </a:rPr>
              <a:t>(</a:t>
            </a:r>
            <a:r>
              <a:rPr lang="en-US" b="1" dirty="0">
                <a:solidFill>
                  <a:srgbClr val="34A327"/>
                </a:solidFill>
                <a:latin typeface="Inconsolata Medium" panose="020B0609030003000000" pitchFamily="49" charset="77"/>
              </a:rPr>
              <a:t>10</a:t>
            </a:r>
            <a:r>
              <a:rPr lang="en-US" b="1" dirty="0">
                <a:solidFill>
                  <a:srgbClr val="000000"/>
                </a:solidFill>
                <a:latin typeface="Inconsolata Medium" panose="020B0609030003000000" pitchFamily="49" charset="77"/>
              </a:rPr>
              <a:t>): </a:t>
            </a:r>
            <a:endParaRPr lang="en-US" b="1" dirty="0">
              <a:solidFill>
                <a:srgbClr val="34A327"/>
              </a:solidFill>
              <a:latin typeface="Inconsolata Medium" panose="020B0609030003000000" pitchFamily="49" charset="77"/>
            </a:endParaRPr>
          </a:p>
          <a:p>
            <a:pPr marL="0" indent="0">
              <a:buNone/>
            </a:pPr>
            <a:r>
              <a:rPr lang="en-US" b="1" dirty="0">
                <a:solidFill>
                  <a:srgbClr val="34A327"/>
                </a:solidFill>
                <a:latin typeface="Inconsolata Medium" panose="020B0609030003000000" pitchFamily="49" charset="77"/>
              </a:rPr>
              <a:t>    </a:t>
            </a:r>
            <a:r>
              <a:rPr lang="en-US" b="1" dirty="0">
                <a:solidFill>
                  <a:srgbClr val="000000"/>
                </a:solidFill>
                <a:latin typeface="Inconsolata Medium" panose="020B0609030003000000" pitchFamily="49" charset="77"/>
              </a:rPr>
              <a:t>num = </a:t>
            </a:r>
            <a:r>
              <a:rPr lang="en-US" b="1" dirty="0" err="1">
                <a:solidFill>
                  <a:srgbClr val="000000"/>
                </a:solidFill>
                <a:latin typeface="Inconsolata Medium" panose="020B0609030003000000" pitchFamily="49" charset="77"/>
              </a:rPr>
              <a:t>random.randrange</a:t>
            </a:r>
            <a:r>
              <a:rPr lang="en-US" b="1" dirty="0">
                <a:solidFill>
                  <a:srgbClr val="000000"/>
                </a:solidFill>
                <a:latin typeface="Inconsolata Medium" panose="020B0609030003000000" pitchFamily="49" charset="77"/>
              </a:rPr>
              <a:t>(</a:t>
            </a:r>
            <a:r>
              <a:rPr lang="en-US" b="1" dirty="0">
                <a:solidFill>
                  <a:srgbClr val="34A327"/>
                </a:solidFill>
                <a:latin typeface="Inconsolata Medium" panose="020B0609030003000000" pitchFamily="49" charset="77"/>
              </a:rPr>
              <a:t>1</a:t>
            </a:r>
            <a:r>
              <a:rPr lang="en-US" b="1" dirty="0">
                <a:solidFill>
                  <a:srgbClr val="000000"/>
                </a:solidFill>
                <a:latin typeface="Inconsolata Medium" panose="020B0609030003000000" pitchFamily="49" charset="77"/>
              </a:rPr>
              <a:t>, </a:t>
            </a:r>
            <a:r>
              <a:rPr lang="en-US" b="1" dirty="0">
                <a:solidFill>
                  <a:srgbClr val="34A327"/>
                </a:solidFill>
                <a:latin typeface="Inconsolata Medium" panose="020B0609030003000000" pitchFamily="49" charset="77"/>
              </a:rPr>
              <a:t>5</a:t>
            </a:r>
            <a:r>
              <a:rPr lang="en-US" b="1" dirty="0">
                <a:solidFill>
                  <a:srgbClr val="000000"/>
                </a:solidFill>
                <a:latin typeface="Inconsolata Medium" panose="020B0609030003000000" pitchFamily="49" charset="77"/>
              </a:rPr>
              <a:t>) </a:t>
            </a:r>
          </a:p>
          <a:p>
            <a:pPr marL="0" indent="0">
              <a:buNone/>
            </a:pPr>
            <a:r>
              <a:rPr lang="en-US" b="1" dirty="0">
                <a:solidFill>
                  <a:srgbClr val="34A327"/>
                </a:solidFill>
                <a:latin typeface="Inconsolata Medium" panose="020B0609030003000000" pitchFamily="49" charset="77"/>
              </a:rPr>
              <a:t>    print</a:t>
            </a:r>
            <a:r>
              <a:rPr lang="en-US" b="1" dirty="0">
                <a:solidFill>
                  <a:srgbClr val="000000"/>
                </a:solidFill>
                <a:latin typeface="Inconsolata Medium" panose="020B0609030003000000" pitchFamily="49" charset="77"/>
              </a:rPr>
              <a:t>(num, end=</a:t>
            </a:r>
            <a:r>
              <a:rPr lang="en-US" b="1" dirty="0">
                <a:solidFill>
                  <a:srgbClr val="CD7923"/>
                </a:solidFill>
                <a:latin typeface="Inconsolata Medium" panose="020B0609030003000000" pitchFamily="49" charset="77"/>
              </a:rPr>
              <a:t>" "</a:t>
            </a:r>
            <a:r>
              <a:rPr lang="en-US" b="1" dirty="0">
                <a:solidFill>
                  <a:srgbClr val="000000"/>
                </a:solidFill>
                <a:latin typeface="Inconsolata Medium"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310010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08383"/>
            <a:ext cx="8051725" cy="4810539"/>
          </a:xfrm>
        </p:spPr>
        <p:txBody>
          <a:bodyPr>
            <a:normAutofit/>
          </a:bodyPr>
          <a:lstStyle/>
          <a:p>
            <a:pPr marL="0" indent="0">
              <a:buNone/>
            </a:pPr>
            <a:r>
              <a:rPr lang="en-US" dirty="0"/>
              <a:t>Let's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endParaRPr lang="en-US" sz="2000" b="1" dirty="0">
              <a:latin typeface="Inconsolata Medium" panose="020B0609030003000000" pitchFamily="49" charset="77"/>
            </a:endParaRPr>
          </a:p>
        </p:txBody>
      </p:sp>
    </p:spTree>
    <p:extLst>
      <p:ext uri="{BB962C8B-B14F-4D97-AF65-F5344CB8AC3E}">
        <p14:creationId xmlns:p14="http://schemas.microsoft.com/office/powerpoint/2010/main" val="331437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For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In general, a loop allows a sequence of instructions to execute repeatedly until some condition is met. </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Python’s </a:t>
            </a:r>
            <a:r>
              <a:rPr lang="en-US" i="1" dirty="0">
                <a:latin typeface="Gill Sans MT" panose="020B0502020104020203" pitchFamily="34" charset="77"/>
              </a:rPr>
              <a:t>for</a:t>
            </a:r>
            <a:r>
              <a:rPr lang="en-US" dirty="0">
                <a:latin typeface="Gill Sans MT" panose="020B0502020104020203" pitchFamily="34" charset="77"/>
              </a:rPr>
              <a:t> loop iterates over items of a sequence(e.g. a list, string or tuple) and process them with some code. </a:t>
            </a:r>
          </a:p>
          <a:p>
            <a:pPr marL="0" indent="0">
              <a:buNone/>
            </a:pP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a:t>
            </a:r>
            <a:r>
              <a:rPr lang="en-US" b="1" dirty="0">
                <a:solidFill>
                  <a:srgbClr val="000087"/>
                </a:solidFill>
                <a:latin typeface="Inconsolata Medium" panose="020B0609030003000000" pitchFamily="49" charset="77"/>
              </a:rPr>
              <a:t> sequence</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block</a:t>
            </a:r>
            <a:r>
              <a:rPr lang="en-US" b="1" dirty="0">
                <a:latin typeface="Inconsolata Medium" panose="020B0609030003000000" pitchFamily="49" charset="77"/>
              </a:rPr>
              <a:t> </a:t>
            </a:r>
          </a:p>
          <a:p>
            <a:pPr marL="0" indent="0">
              <a:buNone/>
            </a:pPr>
            <a:endParaRPr lang="en-US" dirty="0">
              <a:latin typeface="Gill Sans MT" panose="020B0502020104020203" pitchFamily="34"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x </a:t>
            </a:r>
            <a:r>
              <a:rPr lang="en-US" sz="2000" b="1" dirty="0">
                <a:latin typeface="Inconsolata Medium" panose="020B0609030003000000" pitchFamily="49" charset="77"/>
              </a:rPr>
              <a:t>in [</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a:t>
            </a:r>
            <a:br>
              <a:rPr lang="en-US" sz="2000" b="1" dirty="0">
                <a:latin typeface="Inconsolata Medium" panose="020B0609030003000000" pitchFamily="49" charset="77"/>
              </a:rPr>
            </a:b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a:solidFill>
                  <a:srgbClr val="000087"/>
                </a:solidFill>
                <a:latin typeface="Inconsolata Medium" panose="020B0609030003000000" pitchFamily="49" charset="77"/>
              </a:rPr>
              <a:t>x</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end</a:t>
            </a:r>
            <a:r>
              <a:rPr lang="en-US" sz="2000" b="1" dirty="0">
                <a:solidFill>
                  <a:srgbClr val="545454"/>
                </a:solidFill>
                <a:latin typeface="Inconsolata Medium" panose="020B0609030003000000" pitchFamily="49" charset="77"/>
              </a:rPr>
              <a:t>=</a:t>
            </a:r>
            <a:r>
              <a:rPr lang="en-US" sz="2000" b="1" dirty="0">
                <a:solidFill>
                  <a:srgbClr val="CC3300"/>
                </a:solidFill>
                <a:latin typeface="Inconsolata Medium" panose="020B0609030003000000" pitchFamily="49" charset="77"/>
              </a:rPr>
              <a:t>“ ”</a:t>
            </a:r>
            <a:r>
              <a:rPr lang="en-US" sz="2000" b="1" dirty="0">
                <a:latin typeface="Inconsolata Medium" panose="020B0609030003000000" pitchFamily="49" charset="77"/>
              </a:rPr>
              <a:t>)    </a:t>
            </a:r>
            <a:r>
              <a:rPr lang="en-US" sz="2000" b="1" i="1" dirty="0">
                <a:solidFill>
                  <a:srgbClr val="33566B"/>
                </a:solidFill>
                <a:latin typeface="Inconsolata Medium" panose="020B0609030003000000" pitchFamily="49" charset="77"/>
              </a:rPr>
              <a:t># print all on same line </a:t>
            </a:r>
            <a:endParaRPr lang="en-US" sz="2000" b="1" dirty="0">
              <a:latin typeface="Inconsolata Medium" panose="020B0609030003000000" pitchFamily="49" charset="77"/>
            </a:endParaRPr>
          </a:p>
          <a:p>
            <a:pPr marL="0" indent="0">
              <a:buNone/>
            </a:pPr>
            <a:endParaRPr lang="en-US" dirty="0">
              <a:latin typeface="UbuntuMono"/>
            </a:endParaRPr>
          </a:p>
          <a:p>
            <a:pPr marL="0" indent="0">
              <a:buNone/>
            </a:pPr>
            <a:r>
              <a:rPr lang="en-US" dirty="0">
                <a:latin typeface="UbuntuMono"/>
              </a:rPr>
              <a:t>2 3 5 7 </a:t>
            </a:r>
            <a:endParaRPr lang="en-US" dirty="0"/>
          </a:p>
          <a:p>
            <a:pPr marL="0" indent="0">
              <a:buNone/>
            </a:pPr>
            <a:endParaRPr lang="en-US" sz="2100"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53AD888D-2F6F-BB43-86CA-1A3B376061A2}"/>
              </a:ext>
            </a:extLst>
          </p:cNvPr>
          <p:cNvSpPr txBox="1"/>
          <p:nvPr/>
        </p:nvSpPr>
        <p:spPr>
          <a:xfrm>
            <a:off x="3915263" y="3434532"/>
            <a:ext cx="4744889" cy="400110"/>
          </a:xfrm>
          <a:prstGeom prst="rect">
            <a:avLst/>
          </a:prstGeom>
          <a:noFill/>
        </p:spPr>
        <p:txBody>
          <a:bodyPr wrap="none" rtlCol="0">
            <a:spAutoFit/>
          </a:bodyPr>
          <a:lstStyle/>
          <a:p>
            <a:r>
              <a:rPr lang="en-US" sz="2000" dirty="0">
                <a:solidFill>
                  <a:srgbClr val="FF0000"/>
                </a:solidFill>
              </a:rPr>
              <a:t>This is a list. More on lists in a later lecture. </a:t>
            </a:r>
          </a:p>
        </p:txBody>
      </p:sp>
      <p:cxnSp>
        <p:nvCxnSpPr>
          <p:cNvPr id="5" name="Straight Arrow Connector 4">
            <a:extLst>
              <a:ext uri="{FF2B5EF4-FFF2-40B4-BE49-F238E27FC236}">
                <a16:creationId xmlns:a16="http://schemas.microsoft.com/office/drawing/2014/main" id="{0FA56ED4-EC25-B14C-B73E-DC4E17ADBF86}"/>
              </a:ext>
            </a:extLst>
          </p:cNvPr>
          <p:cNvCxnSpPr>
            <a:cxnSpLocks/>
          </p:cNvCxnSpPr>
          <p:nvPr/>
        </p:nvCxnSpPr>
        <p:spPr>
          <a:xfrm flipH="1">
            <a:off x="3790684" y="3768132"/>
            <a:ext cx="520059" cy="3014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94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16835"/>
            <a:ext cx="8051725" cy="5102087"/>
          </a:xfrm>
        </p:spPr>
        <p:txBody>
          <a:bodyPr>
            <a:noAutofit/>
          </a:bodyPr>
          <a:lstStyle/>
          <a:p>
            <a:pPr marL="0" indent="0">
              <a:buNone/>
            </a:pPr>
            <a:r>
              <a:rPr lang="en-US" sz="1700" b="1" dirty="0">
                <a:solidFill>
                  <a:srgbClr val="FF4C00"/>
                </a:solidFill>
                <a:latin typeface="Inconsolata Medium" panose="020B0609030003000000" pitchFamily="49" charset="77"/>
              </a:rPr>
              <a:t>import </a:t>
            </a:r>
            <a:r>
              <a:rPr lang="en-US" sz="1700" b="1" dirty="0">
                <a:latin typeface="Inconsolata Medium" panose="020B0609030003000000" pitchFamily="49" charset="77"/>
              </a:rPr>
              <a:t>random </a:t>
            </a:r>
          </a:p>
          <a:p>
            <a:pPr marL="0" indent="0">
              <a:buNone/>
            </a:pPr>
            <a:r>
              <a:rPr lang="en-US" sz="1700" b="1" dirty="0">
                <a:latin typeface="Inconsolata Medium" panose="020B0609030003000000" pitchFamily="49" charset="77"/>
              </a:rPr>
              <a:t>smaller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the smaller number: "</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larger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the larger number: "</a:t>
            </a:r>
            <a:r>
              <a:rPr lang="en-US" sz="1700" b="1" dirty="0">
                <a:latin typeface="Inconsolata Medium" panose="020B0609030003000000" pitchFamily="49" charset="77"/>
              </a:rPr>
              <a:t>)) </a:t>
            </a:r>
          </a:p>
          <a:p>
            <a:pPr marL="0" indent="0">
              <a:buNone/>
            </a:pPr>
            <a:r>
              <a:rPr lang="en-US" sz="1700" b="1" dirty="0" err="1">
                <a:latin typeface="Inconsolata Medium" panose="020B0609030003000000" pitchFamily="49" charset="77"/>
              </a:rPr>
              <a:t>myNumber</a:t>
            </a:r>
            <a:r>
              <a:rPr lang="en-US" sz="1700" b="1" dirty="0">
                <a:latin typeface="Inconsolata Medium" panose="020B0609030003000000" pitchFamily="49" charset="77"/>
              </a:rPr>
              <a:t> = </a:t>
            </a:r>
            <a:r>
              <a:rPr lang="en-US" sz="1700" b="1" dirty="0" err="1">
                <a:latin typeface="Inconsolata Medium" panose="020B0609030003000000" pitchFamily="49" charset="77"/>
              </a:rPr>
              <a:t>random.randint</a:t>
            </a:r>
            <a:r>
              <a:rPr lang="en-US" sz="1700" b="1" dirty="0">
                <a:latin typeface="Inconsolata Medium" panose="020B0609030003000000" pitchFamily="49" charset="77"/>
              </a:rPr>
              <a:t>(smaller, larger) </a:t>
            </a:r>
          </a:p>
          <a:p>
            <a:pPr marL="0" indent="0">
              <a:buNone/>
            </a:pPr>
            <a:r>
              <a:rPr lang="en-US" sz="1700" b="1" dirty="0">
                <a:latin typeface="Inconsolata Medium" panose="020B0609030003000000" pitchFamily="49" charset="77"/>
              </a:rPr>
              <a:t>count = 0 </a:t>
            </a:r>
          </a:p>
          <a:p>
            <a:pPr marL="0" indent="0">
              <a:buNone/>
            </a:pPr>
            <a:r>
              <a:rPr lang="en-US" sz="1700" b="1" dirty="0">
                <a:solidFill>
                  <a:srgbClr val="FF4C00"/>
                </a:solidFill>
                <a:latin typeface="Inconsolata Medium" panose="020B0609030003000000" pitchFamily="49" charset="77"/>
              </a:rPr>
              <a:t>while True</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	count += 1 </a:t>
            </a:r>
          </a:p>
          <a:p>
            <a:pPr marL="0" indent="0">
              <a:buNone/>
            </a:pPr>
            <a:r>
              <a:rPr lang="en-US" sz="1700" b="1" dirty="0">
                <a:latin typeface="Inconsolata Medium" panose="020B0609030003000000" pitchFamily="49" charset="77"/>
              </a:rPr>
              <a:t>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 </a:t>
            </a:r>
            <a:r>
              <a:rPr lang="en-US" sz="1700" b="1" dirty="0">
                <a:solidFill>
                  <a:srgbClr val="990CFF"/>
                </a:solidFill>
                <a:latin typeface="Inconsolata Medium" panose="020B0609030003000000" pitchFamily="49" charset="77"/>
              </a:rPr>
              <a:t>int</a:t>
            </a:r>
            <a:r>
              <a:rPr lang="en-US" sz="1700" b="1" dirty="0">
                <a:latin typeface="Inconsolata Medium" panose="020B0609030003000000" pitchFamily="49" charset="77"/>
              </a:rPr>
              <a:t>(</a:t>
            </a:r>
            <a:r>
              <a:rPr lang="en-US" sz="1700" b="1" dirty="0">
                <a:solidFill>
                  <a:srgbClr val="990CFF"/>
                </a:solidFill>
                <a:latin typeface="Inconsolata Medium" panose="020B0609030003000000" pitchFamily="49" charset="77"/>
              </a:rPr>
              <a:t>input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"Enter your guess: "</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if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&lt; </a:t>
            </a:r>
            <a:r>
              <a:rPr lang="en-US" sz="1700" b="1" dirty="0" err="1">
                <a:latin typeface="Inconsolata Medium" panose="020B0609030003000000" pitchFamily="49" charset="77"/>
              </a:rPr>
              <a:t>myNumber</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"Too small!"</a:t>
            </a:r>
            <a:r>
              <a:rPr lang="en-US" sz="1700" b="1" dirty="0">
                <a:latin typeface="Inconsolata Medium" panose="020B0609030003000000" pitchFamily="49" charset="77"/>
              </a:rPr>
              <a:t>)</a:t>
            </a:r>
            <a:br>
              <a:rPr lang="en-US" sz="1700" b="1" dirty="0">
                <a:latin typeface="Inconsolata Medium" panose="020B0609030003000000" pitchFamily="49" charset="77"/>
              </a:rPr>
            </a:br>
            <a:r>
              <a:rPr lang="en-US" sz="1700" b="1" dirty="0">
                <a:latin typeface="Inconsolata Medium" panose="020B0609030003000000" pitchFamily="49" charset="77"/>
              </a:rPr>
              <a:t>	</a:t>
            </a:r>
            <a:r>
              <a:rPr lang="en-US" sz="1700" b="1" dirty="0" err="1">
                <a:solidFill>
                  <a:srgbClr val="FF4C00"/>
                </a:solidFill>
                <a:latin typeface="Inconsolata Medium" panose="020B0609030003000000" pitchFamily="49" charset="77"/>
              </a:rPr>
              <a:t>elif</a:t>
            </a:r>
            <a:r>
              <a:rPr lang="en-US" sz="1700" b="1" dirty="0">
                <a:solidFill>
                  <a:srgbClr val="FF4C00"/>
                </a:solidFill>
                <a:latin typeface="Inconsolata Medium" panose="020B0609030003000000" pitchFamily="49" charset="77"/>
              </a:rPr>
              <a:t> </a:t>
            </a:r>
            <a:r>
              <a:rPr lang="en-US" sz="1700" b="1" dirty="0" err="1">
                <a:latin typeface="Inconsolata Medium" panose="020B0609030003000000" pitchFamily="49" charset="77"/>
              </a:rPr>
              <a:t>userNumber</a:t>
            </a:r>
            <a:r>
              <a:rPr lang="en-US" sz="1700" b="1" dirty="0">
                <a:latin typeface="Inconsolata Medium" panose="020B0609030003000000" pitchFamily="49" charset="77"/>
              </a:rPr>
              <a:t> &gt; </a:t>
            </a:r>
            <a:r>
              <a:rPr lang="en-US" sz="1700" b="1" dirty="0" err="1">
                <a:latin typeface="Inconsolata Medium" panose="020B0609030003000000" pitchFamily="49" charset="77"/>
              </a:rPr>
              <a:t>myNumber</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"Too large!"</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else</a:t>
            </a:r>
            <a:r>
              <a:rPr lang="en-US" sz="1700" b="1" dirty="0">
                <a:latin typeface="Inconsolata Medium" panose="020B0609030003000000" pitchFamily="49" charset="77"/>
              </a:rPr>
              <a:t>: </a:t>
            </a:r>
          </a:p>
          <a:p>
            <a:pPr marL="0" indent="0">
              <a:buNone/>
            </a:pPr>
            <a:r>
              <a:rPr lang="en-US" sz="1700" b="1" dirty="0">
                <a:solidFill>
                  <a:srgbClr val="990CFF"/>
                </a:solidFill>
                <a:latin typeface="Inconsolata Medium" panose="020B0609030003000000" pitchFamily="49" charset="77"/>
              </a:rPr>
              <a:t>		print</a:t>
            </a:r>
            <a:r>
              <a:rPr lang="en-US" sz="1700" b="1" dirty="0">
                <a:latin typeface="Inconsolata Medium" panose="020B0609030003000000" pitchFamily="49" charset="77"/>
              </a:rPr>
              <a:t>(</a:t>
            </a:r>
            <a:r>
              <a:rPr lang="en-US" sz="1700" b="1" dirty="0">
                <a:solidFill>
                  <a:srgbClr val="0CFF00"/>
                </a:solidFill>
                <a:latin typeface="Inconsolata Medium" panose="020B0609030003000000" pitchFamily="49" charset="77"/>
              </a:rPr>
              <a:t>"Congratulations! You've got it in"</a:t>
            </a:r>
            <a:r>
              <a:rPr lang="en-US" sz="1700" b="1" dirty="0">
                <a:latin typeface="Inconsolata Medium" panose="020B0609030003000000" pitchFamily="49" charset="77"/>
              </a:rPr>
              <a:t>, </a:t>
            </a:r>
          </a:p>
          <a:p>
            <a:pPr marL="0" indent="0">
              <a:buNone/>
            </a:pPr>
            <a:r>
              <a:rPr lang="en-US" sz="1700" b="1" dirty="0">
                <a:latin typeface="Inconsolata Medium" panose="020B0609030003000000" pitchFamily="49" charset="77"/>
              </a:rPr>
              <a:t>			count, </a:t>
            </a:r>
            <a:r>
              <a:rPr lang="en-US" sz="1700" b="1" dirty="0">
                <a:solidFill>
                  <a:srgbClr val="0CFF00"/>
                </a:solidFill>
                <a:latin typeface="Inconsolata Medium" panose="020B0609030003000000" pitchFamily="49" charset="77"/>
              </a:rPr>
              <a:t>"tries!"</a:t>
            </a:r>
            <a:r>
              <a:rPr lang="en-US" sz="1700" b="1" dirty="0">
                <a:latin typeface="Inconsolata Medium" panose="020B0609030003000000" pitchFamily="49" charset="77"/>
              </a:rPr>
              <a:t>) </a:t>
            </a:r>
          </a:p>
          <a:p>
            <a:pPr marL="0" indent="0">
              <a:buNone/>
            </a:pPr>
            <a:r>
              <a:rPr lang="en-US" sz="1700" b="1" dirty="0">
                <a:solidFill>
                  <a:srgbClr val="FF4C00"/>
                </a:solidFill>
                <a:latin typeface="Inconsolata Medium" panose="020B0609030003000000" pitchFamily="49" charset="77"/>
              </a:rPr>
              <a:t>		break </a:t>
            </a:r>
            <a:endParaRPr lang="en-US" sz="1700" b="1" dirty="0">
              <a:latin typeface="Inconsolata Medium" panose="020B0609030003000000" pitchFamily="49" charset="77"/>
            </a:endParaRPr>
          </a:p>
          <a:p>
            <a:pPr marL="0" indent="0">
              <a:buNone/>
              <a:defRPr/>
            </a:pPr>
            <a:endParaRPr lang="en-US" sz="1700" b="1" dirty="0">
              <a:latin typeface="Inconsolata Medium" panose="020B0609030003000000" pitchFamily="49" charset="77"/>
            </a:endParaRPr>
          </a:p>
        </p:txBody>
      </p:sp>
    </p:spTree>
    <p:extLst>
      <p:ext uri="{BB962C8B-B14F-4D97-AF65-F5344CB8AC3E}">
        <p14:creationId xmlns:p14="http://schemas.microsoft.com/office/powerpoint/2010/main" val="3117943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1 </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a:t>
                </a:r>
              </a:p>
              <a:p>
                <a:pPr marL="0" indent="0">
                  <a:buNone/>
                </a:pPr>
                <a:r>
                  <a:rPr lang="en-US" dirty="0"/>
                  <a:t>Write </a:t>
                </a:r>
                <a:r>
                  <a:rPr lang="en-US" b="1" dirty="0"/>
                  <a:t>a for loop </a:t>
                </a:r>
                <a:r>
                  <a:rPr lang="en-US" dirty="0"/>
                  <a:t>to do each of the following:</a:t>
                </a:r>
              </a:p>
              <a:p>
                <a:pPr marL="0" indent="0">
                  <a:buNone/>
                </a:pPr>
                <a:endParaRPr lang="en-US" dirty="0"/>
              </a:p>
              <a:p>
                <a:pPr marL="457200" indent="-457200">
                  <a:buAutoNum type="arabicParenR"/>
                </a:pPr>
                <a:r>
                  <a:rPr lang="en-US" dirty="0"/>
                  <a:t>Print out "Hello!" 10 times, each on a different line.</a:t>
                </a:r>
              </a:p>
              <a:p>
                <a:pPr marL="457200" indent="-457200">
                  <a:buAutoNum type="arabicParenR"/>
                </a:pPr>
                <a:r>
                  <a:rPr lang="en-US" dirty="0"/>
                  <a:t>Alternate between printing "Hello" and "Hi" for a total of 20 times, each on a separate line. Use only one for loop. (Hint: Use and a conditional)</a:t>
                </a:r>
              </a:p>
              <a:p>
                <a:pPr marL="457200" indent="-457200">
                  <a:buAutoNum type="arabicParenR"/>
                </a:pPr>
                <a:r>
                  <a:rPr lang="en-US" dirty="0"/>
                  <a:t>Print 1 4 9 16 … 100</a:t>
                </a:r>
              </a:p>
              <a:p>
                <a:pPr marL="457200" indent="-457200">
                  <a:buAutoNum type="arabicParenR"/>
                </a:pPr>
                <a:r>
                  <a:rPr lang="en-US" dirty="0"/>
                  <a:t>Print 10 8 6 4 2 0 -2</a:t>
                </a:r>
              </a:p>
              <a:p>
                <a:pPr marL="457200" indent="-457200">
                  <a:buAutoNum type="arabicParenR"/>
                </a:pPr>
                <a:r>
                  <a:rPr lang="en-US" dirty="0"/>
                  <a:t>Compute the sum: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2</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4</m:t>
                        </m:r>
                      </m:e>
                      <m:sup>
                        <m:r>
                          <a:rPr lang="en-US" i="1">
                            <a:latin typeface="Cambria Math" panose="02040503050406030204" pitchFamily="18" charset="0"/>
                          </a:rPr>
                          <m:t>2</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19</m:t>
                        </m:r>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20</m:t>
                        </m:r>
                      </m:e>
                      <m:sup>
                        <m:r>
                          <a:rPr lang="en-US" i="1">
                            <a:latin typeface="Cambria Math" panose="02040503050406030204" pitchFamily="18" charset="0"/>
                          </a:rPr>
                          <m:t>2</m:t>
                        </m:r>
                      </m:sup>
                    </m:sSup>
                  </m:oMath>
                </a14:m>
                <a:endParaRPr lang="en-US" dirty="0"/>
              </a:p>
              <a:p>
                <a:pPr marL="0" indent="0">
                  <a:buNone/>
                </a:pPr>
                <a:endParaRPr lang="en-US" dirty="0"/>
              </a:p>
              <a:p>
                <a:pPr marL="0" indent="0">
                  <a:buNone/>
                </a:pPr>
                <a:r>
                  <a:rPr lang="en-US" dirty="0"/>
                  <a:t>Continue on next page. </a:t>
                </a:r>
              </a:p>
              <a:p>
                <a:pPr marL="0" indent="0">
                  <a:buNone/>
                </a:pPr>
                <a:endParaRPr lang="en-US" dirty="0"/>
              </a:p>
              <a:p>
                <a:pPr marL="457200" indent="-457200">
                  <a:buAutoNum type="arabicParenR"/>
                </a:pPr>
                <a:endParaRPr lang="en-US" dirty="0"/>
              </a:p>
              <a:p>
                <a:pPr marL="457200" indent="-457200">
                  <a:buAutoNum type="arabicParenR"/>
                </a:pPr>
                <a:endParaRPr lang="en-US" dirty="0"/>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483848" y="1150913"/>
                <a:ext cx="8051725" cy="4440590"/>
              </a:xfrm>
              <a:blipFill>
                <a:blip r:embed="rId2"/>
                <a:stretch>
                  <a:fillRect l="-787" t="-1429" b="-3143"/>
                </a:stretch>
              </a:blipFill>
            </p:spPr>
            <p:txBody>
              <a:bodyPr/>
              <a:lstStyle/>
              <a:p>
                <a:r>
                  <a:rPr lang="en-US">
                    <a:noFill/>
                  </a:rPr>
                  <a:t> </a:t>
                </a:r>
              </a:p>
            </p:txBody>
          </p:sp>
        </mc:Fallback>
      </mc:AlternateContent>
    </p:spTree>
    <p:extLst>
      <p:ext uri="{BB962C8B-B14F-4D97-AF65-F5344CB8AC3E}">
        <p14:creationId xmlns:p14="http://schemas.microsoft.com/office/powerpoint/2010/main" val="1787114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1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Write </a:t>
            </a:r>
            <a:r>
              <a:rPr lang="en-US" b="1" dirty="0"/>
              <a:t>a nested for loop </a:t>
            </a:r>
            <a:r>
              <a:rPr lang="en-US" dirty="0"/>
              <a:t>to do each of the following:</a:t>
            </a:r>
          </a:p>
          <a:p>
            <a:pPr marL="457200" indent="-457200">
              <a:buAutoNum type="arabicParenR"/>
            </a:pPr>
            <a:r>
              <a:rPr lang="en-US" dirty="0"/>
              <a:t>Print out 10 lines, each line containing 5 "Hello" separated by spaces. </a:t>
            </a:r>
          </a:p>
          <a:p>
            <a:pPr marL="0" indent="0">
              <a:buNone/>
            </a:pPr>
            <a:r>
              <a:rPr lang="en-US" dirty="0"/>
              <a:t>2) 	******</a:t>
            </a:r>
          </a:p>
          <a:p>
            <a:pPr marL="0" indent="0">
              <a:buNone/>
            </a:pPr>
            <a:r>
              <a:rPr lang="en-US" dirty="0"/>
              <a:t>	******</a:t>
            </a:r>
          </a:p>
          <a:p>
            <a:pPr marL="0" indent="0">
              <a:buNone/>
            </a:pPr>
            <a:r>
              <a:rPr lang="en-US" dirty="0"/>
              <a:t>	******</a:t>
            </a:r>
          </a:p>
          <a:p>
            <a:pPr marL="0" indent="0">
              <a:buNone/>
            </a:pPr>
            <a:r>
              <a:rPr lang="en-US" dirty="0"/>
              <a:t>3)    Print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	</a:t>
            </a:r>
          </a:p>
          <a:p>
            <a:pPr marL="0" indent="0">
              <a:buNone/>
            </a:pPr>
            <a:endParaRPr lang="en-US" dirty="0"/>
          </a:p>
          <a:p>
            <a:pPr marL="457200" indent="-457200">
              <a:buAutoNum type="arabicParenR"/>
            </a:pPr>
            <a:endParaRPr lang="en-US" dirty="0"/>
          </a:p>
        </p:txBody>
      </p:sp>
    </p:spTree>
    <p:extLst>
      <p:ext uri="{BB962C8B-B14F-4D97-AF65-F5344CB8AC3E}">
        <p14:creationId xmlns:p14="http://schemas.microsoft.com/office/powerpoint/2010/main" val="1215229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0" indent="0">
              <a:buNone/>
            </a:pPr>
            <a:endParaRPr lang="en-US" dirty="0"/>
          </a:p>
        </p:txBody>
      </p:sp>
    </p:spTree>
    <p:extLst>
      <p:ext uri="{BB962C8B-B14F-4D97-AF65-F5344CB8AC3E}">
        <p14:creationId xmlns:p14="http://schemas.microsoft.com/office/powerpoint/2010/main" val="1452600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For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endParaRPr lang="en-US" dirty="0">
              <a:latin typeface="Gill Sans MT" panose="020B0502020104020203" pitchFamily="34"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x </a:t>
            </a:r>
            <a:r>
              <a:rPr lang="en-US" sz="2000" b="1" dirty="0">
                <a:latin typeface="Inconsolata Medium" panose="020B0609030003000000" pitchFamily="49" charset="77"/>
              </a:rPr>
              <a:t>in [</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a:t>
            </a:r>
            <a:br>
              <a:rPr lang="en-US" sz="2000" b="1" dirty="0">
                <a:latin typeface="Inconsolata Medium" panose="020B0609030003000000" pitchFamily="49" charset="77"/>
              </a:rPr>
            </a:b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print</a:t>
            </a:r>
            <a:r>
              <a:rPr lang="en-US" sz="2000" b="1" dirty="0">
                <a:latin typeface="Inconsolata Medium" panose="020B0609030003000000" pitchFamily="49" charset="77"/>
              </a:rPr>
              <a:t>(</a:t>
            </a:r>
            <a:r>
              <a:rPr lang="en-US" sz="2000" b="1" dirty="0">
                <a:solidFill>
                  <a:srgbClr val="000087"/>
                </a:solidFill>
                <a:latin typeface="Inconsolata Medium" panose="020B0609030003000000" pitchFamily="49" charset="77"/>
              </a:rPr>
              <a:t>x</a:t>
            </a:r>
            <a:r>
              <a:rPr lang="en-US" sz="2000" b="1" dirty="0">
                <a:latin typeface="Inconsolata Medium" panose="020B0609030003000000" pitchFamily="49" charset="77"/>
              </a:rPr>
              <a:t>)    </a:t>
            </a:r>
          </a:p>
          <a:p>
            <a:pPr marL="0" indent="0">
              <a:buNone/>
            </a:pPr>
            <a:endParaRPr lang="en-US" dirty="0">
              <a:latin typeface="UbuntuMono"/>
            </a:endParaRPr>
          </a:p>
          <a:p>
            <a:pPr marL="0" indent="0">
              <a:buNone/>
            </a:pPr>
            <a:r>
              <a:rPr lang="en-US" dirty="0">
                <a:latin typeface="UbuntuMono"/>
              </a:rPr>
              <a:t>2 </a:t>
            </a:r>
          </a:p>
          <a:p>
            <a:pPr marL="0" indent="0">
              <a:buNone/>
            </a:pPr>
            <a:r>
              <a:rPr lang="en-US" dirty="0">
                <a:latin typeface="UbuntuMono"/>
              </a:rPr>
              <a:t>3 </a:t>
            </a:r>
          </a:p>
          <a:p>
            <a:pPr marL="0" indent="0">
              <a:buNone/>
            </a:pPr>
            <a:r>
              <a:rPr lang="en-US" dirty="0">
                <a:latin typeface="UbuntuMono"/>
              </a:rPr>
              <a:t>5 </a:t>
            </a:r>
          </a:p>
          <a:p>
            <a:pPr marL="0" indent="0">
              <a:buNone/>
            </a:pPr>
            <a:r>
              <a:rPr lang="en-US" dirty="0">
                <a:latin typeface="UbuntuMono"/>
              </a:rPr>
              <a:t>7 </a:t>
            </a: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209705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range(stop)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A simple use of a </a:t>
            </a:r>
            <a:r>
              <a:rPr lang="en-US" i="1" dirty="0">
                <a:latin typeface="Gill Sans MT" panose="020B0502020104020203" pitchFamily="34" charset="77"/>
              </a:rPr>
              <a:t>for</a:t>
            </a:r>
            <a:r>
              <a:rPr lang="en-US" dirty="0">
                <a:latin typeface="Gill Sans MT" panose="020B0502020104020203" pitchFamily="34" charset="77"/>
              </a:rPr>
              <a:t> loop runs some code a specified number of times using the </a:t>
            </a:r>
            <a:r>
              <a:rPr lang="en-US" i="1" dirty="0">
                <a:latin typeface="Gill Sans MT" panose="020B0502020104020203" pitchFamily="34" charset="77"/>
              </a:rPr>
              <a:t>range()</a:t>
            </a:r>
            <a:r>
              <a:rPr lang="en-US" dirty="0">
                <a:latin typeface="Gill Sans MT" panose="020B0502020104020203" pitchFamily="34" charset="77"/>
              </a:rPr>
              <a:t> function.</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range(stop): returns sequence of numbers from 0 (default) up to but not including stop. Increment by 1 (default). </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dirty="0">
                <a:latin typeface="Gill Sans MT" panose="020B0502020104020203" pitchFamily="34" charset="77"/>
              </a:rPr>
              <a:t>0 1 2 3 4 5 6 7 8 9 </a:t>
            </a:r>
          </a:p>
          <a:p>
            <a:pPr marL="0" indent="0">
              <a:buNone/>
            </a:pP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55300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range(start, stop)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range(start, stop): from start up to but not including stop. Increment by 1(default).</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8</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dirty="0">
                <a:latin typeface="Gill Sans MT" panose="020B0502020104020203" pitchFamily="34" charset="77"/>
              </a:rPr>
              <a:t>2 3 4 5 6 7 </a:t>
            </a:r>
          </a:p>
          <a:p>
            <a:pPr marL="0" indent="0">
              <a:buNone/>
            </a:pP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300617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range(start, stop, step)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range(start, stop, step): from start up to but not including stop, increment by step.</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10, 2</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latin typeface="Gill Sans MT" panose="020B0502020104020203" pitchFamily="34" charset="77"/>
              </a:rPr>
              <a:t>1 3 5 7 9 </a:t>
            </a:r>
          </a:p>
          <a:p>
            <a:pPr marL="0" indent="0">
              <a:buNone/>
            </a:pPr>
            <a:r>
              <a:rPr lang="en-US" dirty="0">
                <a:latin typeface="Gill Sans MT" panose="020B0502020104020203" pitchFamily="34" charset="77"/>
              </a:rPr>
              <a:t>If step is negative, a list can be traversed backwards.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err="1">
                <a:solidFill>
                  <a:srgbClr val="000087"/>
                </a:solidFill>
                <a:latin typeface="Inconsolata Medium" panose="020B0609030003000000" pitchFamily="49" charset="77"/>
              </a:rPr>
              <a:t>i</a:t>
            </a:r>
            <a:r>
              <a:rPr lang="en-US" b="1" dirty="0">
                <a:solidFill>
                  <a:srgbClr val="000087"/>
                </a:solidFill>
                <a:latin typeface="Inconsolata Medium" panose="020B0609030003000000" pitchFamily="49" charset="77"/>
              </a:rPr>
              <a:t>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 -1</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i</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latin typeface="Gill Sans MT" panose="020B0502020104020203" pitchFamily="34" charset="77"/>
              </a:rPr>
              <a:t>10 9 8 7 6 5 4 3</a:t>
            </a:r>
            <a:endParaRPr lang="en-US" dirty="0"/>
          </a:p>
          <a:p>
            <a:pPr marL="0" indent="0">
              <a:buNone/>
            </a:pPr>
            <a:endParaRPr lang="en-US" dirty="0"/>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315055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continue vs.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The </a:t>
            </a:r>
            <a:r>
              <a:rPr lang="en-US" b="1" dirty="0">
                <a:latin typeface="Gill Sans MT" panose="020B0502020104020203" pitchFamily="34" charset="77"/>
              </a:rPr>
              <a:t>continue</a:t>
            </a:r>
            <a:r>
              <a:rPr lang="en-US" dirty="0">
                <a:latin typeface="Gill Sans MT" panose="020B0502020104020203" pitchFamily="34" charset="77"/>
              </a:rPr>
              <a:t> statement is used to skip the current iteration and move to the next iteration whereas the </a:t>
            </a:r>
            <a:r>
              <a:rPr lang="en-US" b="1" dirty="0">
                <a:latin typeface="Gill Sans MT" panose="020B0502020104020203" pitchFamily="34" charset="77"/>
              </a:rPr>
              <a:t>break</a:t>
            </a:r>
            <a:r>
              <a:rPr lang="en-US" dirty="0">
                <a:latin typeface="Gill Sans MT" panose="020B0502020104020203" pitchFamily="34" charset="77"/>
              </a:rPr>
              <a:t> statement is used to exit a for loop.</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n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if </a:t>
            </a:r>
            <a:r>
              <a:rPr lang="en-US" b="1" dirty="0">
                <a:solidFill>
                  <a:srgbClr val="000087"/>
                </a:solidFill>
                <a:latin typeface="Inconsolata Medium" panose="020B0609030003000000" pitchFamily="49" charset="77"/>
              </a:rPr>
              <a:t>n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continue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n</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1 3 5 7 9 </a:t>
            </a:r>
          </a:p>
          <a:p>
            <a:pPr marL="0" indent="0">
              <a:buNone/>
            </a:pPr>
            <a:br>
              <a:rPr lang="en-US" b="1" dirty="0">
                <a:latin typeface="Inconsolata Medium" panose="020B0609030003000000" pitchFamily="49" charset="77"/>
              </a:rPr>
            </a:br>
            <a:endParaRPr lang="en-US" b="1" dirty="0">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327594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continue vs.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latin typeface="Gill Sans MT" panose="020B0502020104020203" pitchFamily="34" charset="77"/>
              </a:rPr>
              <a:t>The </a:t>
            </a:r>
            <a:r>
              <a:rPr lang="en-US" b="1" dirty="0">
                <a:latin typeface="Gill Sans MT" panose="020B0502020104020203" pitchFamily="34" charset="77"/>
              </a:rPr>
              <a:t>continue</a:t>
            </a:r>
            <a:r>
              <a:rPr lang="en-US" dirty="0">
                <a:latin typeface="Gill Sans MT" panose="020B0502020104020203" pitchFamily="34" charset="77"/>
              </a:rPr>
              <a:t> statement is used to skip the current iteration and move to the next iteration whereas the </a:t>
            </a:r>
            <a:r>
              <a:rPr lang="en-US" b="1" dirty="0">
                <a:latin typeface="Gill Sans MT" panose="020B0502020104020203" pitchFamily="34" charset="77"/>
              </a:rPr>
              <a:t>break</a:t>
            </a:r>
            <a:r>
              <a:rPr lang="en-US" dirty="0">
                <a:latin typeface="Gill Sans MT" panose="020B0502020104020203" pitchFamily="34" charset="77"/>
              </a:rPr>
              <a:t> statement is used to exit a loop.</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n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range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6699"/>
                </a:solidFill>
                <a:latin typeface="Inconsolata Medium" panose="020B0609030003000000" pitchFamily="49" charset="77"/>
              </a:rPr>
              <a:t>		  if </a:t>
            </a:r>
            <a:r>
              <a:rPr lang="en-US" b="1" dirty="0">
                <a:solidFill>
                  <a:srgbClr val="000087"/>
                </a:solidFill>
                <a:latin typeface="Inconsolata Medium" panose="020B0609030003000000" pitchFamily="49" charset="77"/>
              </a:rPr>
              <a:t>n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break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n</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0 1 2 </a:t>
            </a:r>
          </a:p>
          <a:p>
            <a:pPr marL="0" indent="0">
              <a:buNone/>
            </a:pPr>
            <a:br>
              <a:rPr lang="en-US" b="1" dirty="0">
                <a:latin typeface="Inconsolata Medium" panose="020B0609030003000000" pitchFamily="49" charset="77"/>
              </a:rPr>
            </a:br>
            <a:endParaRPr lang="en-US" b="1" dirty="0">
              <a:latin typeface="Inconsolata Medium" panose="020B0609030003000000" pitchFamily="49" charset="77"/>
            </a:endParaRPr>
          </a:p>
          <a:p>
            <a:pPr marL="0" indent="0">
              <a:buNone/>
            </a:pPr>
            <a:endParaRPr lang="en-US" sz="2100" dirty="0">
              <a:solidFill>
                <a:srgbClr val="000087"/>
              </a:solidFill>
              <a:latin typeface="Gill Sans MT" panose="020B0502020104020203" pitchFamily="34" charset="77"/>
            </a:endParaRPr>
          </a:p>
        </p:txBody>
      </p:sp>
    </p:spTree>
    <p:extLst>
      <p:ext uri="{BB962C8B-B14F-4D97-AF65-F5344CB8AC3E}">
        <p14:creationId xmlns:p14="http://schemas.microsoft.com/office/powerpoint/2010/main" val="40677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3640</TotalTime>
  <Words>2427</Words>
  <Application>Microsoft Macintosh PowerPoint</Application>
  <PresentationFormat>On-screen Show (16:10)</PresentationFormat>
  <Paragraphs>332</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LucidaSansTypewriterStd</vt:lpstr>
      <vt:lpstr>UbuntuMono</vt:lpstr>
      <vt:lpstr>Arial</vt:lpstr>
      <vt:lpstr>Cambria Math</vt:lpstr>
      <vt:lpstr>Courier New</vt:lpstr>
      <vt:lpstr>Gill Sans MT</vt:lpstr>
      <vt:lpstr>Inconsolata Medium</vt:lpstr>
      <vt:lpstr>Office Theme</vt:lpstr>
      <vt:lpstr>Introduction to Python</vt:lpstr>
      <vt:lpstr>Topics</vt:lpstr>
      <vt:lpstr>For Loops</vt:lpstr>
      <vt:lpstr>For Loops</vt:lpstr>
      <vt:lpstr>range(stop)</vt:lpstr>
      <vt:lpstr>range(start, stop)</vt:lpstr>
      <vt:lpstr>range(start, stop, step)</vt:lpstr>
      <vt:lpstr>continue vs. break</vt:lpstr>
      <vt:lpstr>continue vs. break</vt:lpstr>
      <vt:lpstr>Definite Loop</vt:lpstr>
      <vt:lpstr>Summing Values</vt:lpstr>
      <vt:lpstr>Conditional Summing</vt:lpstr>
      <vt:lpstr>Conditional Summing Example</vt:lpstr>
      <vt:lpstr>Conditional Summing Solution?</vt:lpstr>
      <vt:lpstr>Conditional Summing Solution</vt:lpstr>
      <vt:lpstr>Nested Loops</vt:lpstr>
      <vt:lpstr>Nested Loops Example 1</vt:lpstr>
      <vt:lpstr>Nested Loops Example 2</vt:lpstr>
      <vt:lpstr>For Loop in Movies and TV-Shows</vt:lpstr>
      <vt:lpstr>Indefinite Loop</vt:lpstr>
      <vt:lpstr>While Loop</vt:lpstr>
      <vt:lpstr>While vs For Loops 1</vt:lpstr>
      <vt:lpstr>While vs For Loops 2</vt:lpstr>
      <vt:lpstr>While Loop</vt:lpstr>
      <vt:lpstr>While Loop</vt:lpstr>
      <vt:lpstr>While Loop</vt:lpstr>
      <vt:lpstr>While Loop</vt:lpstr>
      <vt:lpstr>Random Numbers</vt:lpstr>
      <vt:lpstr>Guessing Game</vt:lpstr>
      <vt:lpstr>Guessing Game</vt:lpstr>
      <vt:lpstr>Lab 1 </vt:lpstr>
      <vt:lpstr>Lab 1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2020-01-05T22:05:02Z</dcterms:modified>
</cp:coreProperties>
</file>