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555" r:id="rId2"/>
    <p:sldId id="556" r:id="rId3"/>
    <p:sldId id="557" r:id="rId4"/>
    <p:sldId id="571" r:id="rId5"/>
    <p:sldId id="558" r:id="rId6"/>
    <p:sldId id="308" r:id="rId7"/>
    <p:sldId id="313" r:id="rId8"/>
    <p:sldId id="312" r:id="rId9"/>
    <p:sldId id="566" r:id="rId10"/>
    <p:sldId id="567" r:id="rId11"/>
    <p:sldId id="306" r:id="rId12"/>
    <p:sldId id="257" r:id="rId13"/>
    <p:sldId id="342" r:id="rId14"/>
    <p:sldId id="341" r:id="rId15"/>
    <p:sldId id="368" r:id="rId16"/>
    <p:sldId id="373" r:id="rId17"/>
    <p:sldId id="383" r:id="rId18"/>
    <p:sldId id="371" r:id="rId19"/>
    <p:sldId id="385" r:id="rId20"/>
    <p:sldId id="372" r:id="rId21"/>
    <p:sldId id="569" r:id="rId22"/>
    <p:sldId id="374" r:id="rId23"/>
    <p:sldId id="375" r:id="rId24"/>
    <p:sldId id="561" r:id="rId25"/>
    <p:sldId id="424" r:id="rId26"/>
    <p:sldId id="565" r:id="rId27"/>
    <p:sldId id="572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8B748-66AA-0742-9E6D-C568D3B99E77}" v="1587" dt="2021-02-01T02:58:2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/>
    <p:restoredTop sz="90590"/>
  </p:normalViewPr>
  <p:slideViewPr>
    <p:cSldViewPr snapToGrid="0" snapToObjects="1">
      <p:cViewPr varScale="1">
        <p:scale>
          <a:sx n="125" d="100"/>
          <a:sy n="125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6:44:08.466" v="6273" actId="20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6:44:08.466" v="6273" actId="20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6:44:08.466" v="6273" actId="20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cade.academy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fill(255, 0, 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42248"/>
            <a:ext cx="4244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Animation only takes five lines of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014438" y="385011"/>
            <a:ext cx="6230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throughout the game, use self and the dot notation.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WIDTH and HEIGHT are width/height of the window.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781175" y="770734"/>
            <a:ext cx="1233263" cy="8803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21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792845"/>
            <a:ext cx="8356525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10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08959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792845"/>
            <a:ext cx="8622052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10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71752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42975"/>
            <a:ext cx="8211723" cy="4459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sprite is an image(.</a:t>
            </a:r>
            <a:r>
              <a:rPr lang="en-US" dirty="0" err="1"/>
              <a:t>png</a:t>
            </a:r>
            <a:r>
              <a:rPr lang="en-US" dirty="0"/>
              <a:t> or .jpg) that represent a character or object in a game.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arcade.py</a:t>
            </a:r>
            <a:r>
              <a:rPr lang="en-US" dirty="0"/>
              <a:t>, I have written a simple custom class: the Sprite class. It allows us to easily draw, scale and animate sprites. We may create several Sprite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11905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1" y="188432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924511"/>
            <a:ext cx="8373648" cy="4764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Sprite class’ constructor allows us</a:t>
            </a:r>
          </a:p>
          <a:p>
            <a:pPr marL="0" indent="0">
              <a:buNone/>
            </a:pPr>
            <a:r>
              <a:rPr lang="en-US" dirty="0"/>
              <a:t>to create a Sprite object. It has many </a:t>
            </a:r>
          </a:p>
          <a:p>
            <a:pPr marL="0" indent="0">
              <a:buNone/>
            </a:pPr>
            <a:r>
              <a:rPr lang="en-US" dirty="0"/>
              <a:t>parameters to help us initialize a Sprite</a:t>
            </a:r>
          </a:p>
          <a:p>
            <a:pPr marL="0" indent="0">
              <a:buNone/>
            </a:pPr>
            <a:r>
              <a:rPr lang="en-US" dirty="0"/>
              <a:t>object for our game.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we specify only the image </a:t>
            </a:r>
          </a:p>
          <a:p>
            <a:pPr marL="0" indent="0">
              <a:buNone/>
            </a:pPr>
            <a:r>
              <a:rPr lang="en-US" dirty="0"/>
              <a:t>filename and scaling and set the other</a:t>
            </a:r>
          </a:p>
          <a:p>
            <a:pPr marL="0" indent="0">
              <a:buNone/>
            </a:pPr>
            <a:r>
              <a:rPr lang="en-US" dirty="0"/>
              <a:t>attributes as needed.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arcade.Sprite</a:t>
            </a:r>
            <a:r>
              <a:rPr lang="en-US" dirty="0"/>
              <a:t>(“</a:t>
            </a:r>
            <a:r>
              <a:rPr lang="en-US" dirty="0" err="1"/>
              <a:t>player.png</a:t>
            </a:r>
            <a:r>
              <a:rPr lang="en-US" dirty="0"/>
              <a:t>”, 0.5)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297803" y="324436"/>
          <a:ext cx="359840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40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799DC86-A848-1840-A365-96FD89F9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06" y="4323764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03B95-E018-FE45-80D5-04FF0D154DAA}"/>
              </a:ext>
            </a:extLst>
          </p:cNvPr>
          <p:cNvSpPr txBox="1"/>
          <p:nvPr/>
        </p:nvSpPr>
        <p:spPr>
          <a:xfrm>
            <a:off x="6165287" y="398521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ECC61-28C5-6B4B-83F0-B151E0573924}"/>
              </a:ext>
            </a:extLst>
          </p:cNvPr>
          <p:cNvSpPr txBox="1"/>
          <p:nvPr/>
        </p:nvSpPr>
        <p:spPr>
          <a:xfrm>
            <a:off x="7047005" y="470021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8EC75-F1A0-C645-8B90-B3F51C319352}"/>
              </a:ext>
            </a:extLst>
          </p:cNvPr>
          <p:cNvCxnSpPr>
            <a:cxnSpLocks/>
          </p:cNvCxnSpPr>
          <p:nvPr/>
        </p:nvCxnSpPr>
        <p:spPr>
          <a:xfrm flipV="1">
            <a:off x="4572000" y="600075"/>
            <a:ext cx="716419" cy="56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4F1C4-F9B7-0347-9B12-C8FCBF22BBF4}"/>
              </a:ext>
            </a:extLst>
          </p:cNvPr>
          <p:cNvCxnSpPr>
            <a:cxnSpLocks/>
          </p:cNvCxnSpPr>
          <p:nvPr/>
        </p:nvCxnSpPr>
        <p:spPr>
          <a:xfrm flipV="1">
            <a:off x="3008243" y="1839597"/>
            <a:ext cx="1275962" cy="494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9D07EE-0426-EA4B-9427-ADBDD28B3C8B}"/>
              </a:ext>
            </a:extLst>
          </p:cNvPr>
          <p:cNvSpPr txBox="1"/>
          <p:nvPr/>
        </p:nvSpPr>
        <p:spPr>
          <a:xfrm>
            <a:off x="483848" y="2126652"/>
            <a:ext cx="26371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Default center is (0,0)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49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More on 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113616" y="728870"/>
          <a:ext cx="4030384" cy="4013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3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726596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2487884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726596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48114-9280-694B-AC75-C6668A84DF44}"/>
              </a:ext>
            </a:extLst>
          </p:cNvPr>
          <p:cNvSpPr txBox="1"/>
          <p:nvPr/>
        </p:nvSpPr>
        <p:spPr>
          <a:xfrm>
            <a:off x="608427" y="1642857"/>
            <a:ext cx="34219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angle attribute allows us to rotate the image of our Sprite. 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This angle is measured in degrees with counterclockwise as the positive direction.</a:t>
            </a:r>
          </a:p>
          <a:p>
            <a:endParaRPr lang="en-US" sz="21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347EC2-A2A0-0E43-A49A-A85D314519D0}"/>
              </a:ext>
            </a:extLst>
          </p:cNvPr>
          <p:cNvCxnSpPr>
            <a:cxnSpLocks/>
          </p:cNvCxnSpPr>
          <p:nvPr/>
        </p:nvCxnSpPr>
        <p:spPr>
          <a:xfrm>
            <a:off x="3702603" y="2225783"/>
            <a:ext cx="14110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2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77417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375C5-F760-8B40-B965-09A789E2C477}"/>
              </a:ext>
            </a:extLst>
          </p:cNvPr>
          <p:cNvCxnSpPr>
            <a:cxnSpLocks/>
          </p:cNvCxnSpPr>
          <p:nvPr/>
        </p:nvCxnSpPr>
        <p:spPr>
          <a:xfrm>
            <a:off x="2815119" y="2112181"/>
            <a:ext cx="1499706" cy="507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1CDE2F-903C-7F47-856D-C889E3B4FA1B}"/>
              </a:ext>
            </a:extLst>
          </p:cNvPr>
          <p:cNvSpPr txBox="1"/>
          <p:nvPr/>
        </p:nvSpPr>
        <p:spPr>
          <a:xfrm>
            <a:off x="483848" y="1258101"/>
            <a:ext cx="26371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width and height are automatically initialized based on the image file and scale(default is 1.0)</a:t>
            </a:r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81F5E27A-21D0-FC4C-BC4B-DBB38A82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487" y="3363595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962D3A-DE8E-4746-9F6B-6E633325699A}"/>
              </a:ext>
            </a:extLst>
          </p:cNvPr>
          <p:cNvSpPr txBox="1"/>
          <p:nvPr/>
        </p:nvSpPr>
        <p:spPr>
          <a:xfrm>
            <a:off x="1731169" y="3010719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53A5A-4A05-6543-97A0-FBE1E6430C0A}"/>
              </a:ext>
            </a:extLst>
          </p:cNvPr>
          <p:cNvSpPr txBox="1"/>
          <p:nvPr/>
        </p:nvSpPr>
        <p:spPr>
          <a:xfrm>
            <a:off x="2612887" y="3725727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1198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57498" y="3253658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187527" y="2992901"/>
            <a:ext cx="294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moving the sprite.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(velocity)</a:t>
            </a:r>
          </a:p>
        </p:txBody>
      </p:sp>
    </p:spTree>
    <p:extLst>
      <p:ext uri="{BB962C8B-B14F-4D97-AF65-F5344CB8AC3E}">
        <p14:creationId xmlns:p14="http://schemas.microsoft.com/office/powerpoint/2010/main" val="394905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However, this Python implementation is built with </a:t>
            </a:r>
            <a:r>
              <a:rPr lang="en-US" sz="2000" dirty="0" err="1">
                <a:solidFill>
                  <a:srgbClr val="FF0000"/>
                </a:solidFill>
                <a:cs typeface="Tahoma"/>
              </a:rPr>
              <a:t>Jython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 which still uses Python 2.x instead of the current Python 3.x. So for example, f-string(formatted-string) will not work. Otherwise, you will likely not notice the difference.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</a:t>
            </a:r>
            <a:r>
              <a:rPr lang="en-US" sz="2000">
                <a:cs typeface="Tahoma"/>
              </a:rPr>
              <a:t>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24447" y="3625506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154476" y="3364749"/>
            <a:ext cx="2949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rotating the sprite.</a:t>
            </a:r>
          </a:p>
        </p:txBody>
      </p:sp>
    </p:spTree>
    <p:extLst>
      <p:ext uri="{BB962C8B-B14F-4D97-AF65-F5344CB8AC3E}">
        <p14:creationId xmlns:p14="http://schemas.microsoft.com/office/powerpoint/2010/main" val="412127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3057498" y="3911256"/>
            <a:ext cx="12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66676" y="3332078"/>
            <a:ext cx="30372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For transparency, 0 is fully transparent and 255 is fully opaque.</a:t>
            </a:r>
          </a:p>
          <a:p>
            <a:r>
              <a:rPr lang="en-US" sz="2100" dirty="0">
                <a:solidFill>
                  <a:srgbClr val="FF0000"/>
                </a:solidFill>
              </a:rPr>
              <a:t>One use for transparency is "respawning" a sprite.</a:t>
            </a:r>
          </a:p>
          <a:p>
            <a:endParaRPr lang="en-US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61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left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bottom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2913681" y="3486679"/>
            <a:ext cx="1382094" cy="12853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046367-C12B-9C4B-9484-F091A593B175}"/>
              </a:ext>
            </a:extLst>
          </p:cNvPr>
          <p:cNvSpPr txBox="1"/>
          <p:nvPr/>
        </p:nvSpPr>
        <p:spPr>
          <a:xfrm>
            <a:off x="390860" y="2708096"/>
            <a:ext cx="294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The method draw() will draw the image. </a:t>
            </a:r>
          </a:p>
        </p:txBody>
      </p:sp>
    </p:spTree>
    <p:extLst>
      <p:ext uri="{BB962C8B-B14F-4D97-AF65-F5344CB8AC3E}">
        <p14:creationId xmlns:p14="http://schemas.microsoft.com/office/powerpoint/2010/main" val="74455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4605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4412973" y="1150913"/>
          <a:ext cx="41226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60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13019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arcade.Sprite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left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right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top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bottom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update()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556216-41CD-8D42-B4C1-6D4D9ECF9A05}"/>
              </a:ext>
            </a:extLst>
          </p:cNvPr>
          <p:cNvCxnSpPr>
            <a:cxnSpLocks/>
          </p:cNvCxnSpPr>
          <p:nvPr/>
        </p:nvCxnSpPr>
        <p:spPr>
          <a:xfrm>
            <a:off x="2917861" y="2857500"/>
            <a:ext cx="1366463" cy="1940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449E36-9DBB-134E-94FD-16C40C15EBDC}"/>
              </a:ext>
            </a:extLst>
          </p:cNvPr>
          <p:cNvSpPr txBox="1"/>
          <p:nvPr/>
        </p:nvSpPr>
        <p:spPr>
          <a:xfrm>
            <a:off x="202317" y="1418710"/>
            <a:ext cx="294948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update() will automatically animate the sprite:</a:t>
            </a:r>
          </a:p>
          <a:p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center_x</a:t>
            </a:r>
            <a:r>
              <a:rPr lang="en-US" sz="2100" dirty="0">
                <a:solidFill>
                  <a:srgbClr val="FF0000"/>
                </a:solidFill>
              </a:rPr>
              <a:t> += </a:t>
            </a:r>
            <a:r>
              <a:rPr lang="en-US" sz="2100" dirty="0" err="1">
                <a:solidFill>
                  <a:srgbClr val="FF0000"/>
                </a:solidFill>
              </a:rPr>
              <a:t>change_x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 err="1">
                <a:solidFill>
                  <a:srgbClr val="FF0000"/>
                </a:solidFill>
              </a:rPr>
              <a:t>center_y</a:t>
            </a:r>
            <a:r>
              <a:rPr lang="en-US" sz="2100" dirty="0">
                <a:solidFill>
                  <a:srgbClr val="FF0000"/>
                </a:solidFill>
              </a:rPr>
              <a:t> += </a:t>
            </a:r>
            <a:r>
              <a:rPr lang="en-US" sz="2100" dirty="0" err="1">
                <a:solidFill>
                  <a:srgbClr val="FF0000"/>
                </a:solidFill>
              </a:rPr>
              <a:t>change_y</a:t>
            </a:r>
            <a:endParaRPr lang="en-US" sz="2100" dirty="0">
              <a:solidFill>
                <a:srgbClr val="FF0000"/>
              </a:solidFill>
            </a:endParaRPr>
          </a:p>
          <a:p>
            <a:r>
              <a:rPr lang="en-US" sz="2100" dirty="0">
                <a:solidFill>
                  <a:srgbClr val="FF0000"/>
                </a:solidFill>
              </a:rPr>
              <a:t>angle += </a:t>
            </a:r>
            <a:r>
              <a:rPr lang="en-US" sz="2100" dirty="0" err="1">
                <a:solidFill>
                  <a:srgbClr val="FF0000"/>
                </a:solidFill>
              </a:rPr>
              <a:t>change_angle</a:t>
            </a:r>
            <a:endParaRPr lang="en-US" sz="2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10815-845D-E54A-A272-6DAA89CB5B1C}"/>
              </a:ext>
            </a:extLst>
          </p:cNvPr>
          <p:cNvSpPr txBox="1"/>
          <p:nvPr/>
        </p:nvSpPr>
        <p:spPr>
          <a:xfrm>
            <a:off x="166163" y="4186144"/>
            <a:ext cx="39090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call update() on each object in </a:t>
            </a:r>
            <a:r>
              <a:rPr lang="en-US" sz="2100" dirty="0" err="1">
                <a:solidFill>
                  <a:srgbClr val="FF0000"/>
                </a:solidFill>
              </a:rPr>
              <a:t>on_update</a:t>
            </a:r>
            <a:r>
              <a:rPr lang="en-US" sz="2100" dirty="0">
                <a:solidFill>
                  <a:srgbClr val="FF0000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3892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List of Sprite Objects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Download the zip file that contains a starter's template code for processing on our course website </a:t>
            </a:r>
            <a:r>
              <a:rPr lang="en-US" altLang="en-US" sz="18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REMEMBER TO SAVE BEFORE RE-RUNNING YOUR CODE!!!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 the following: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Declare, initialize a sprite object using the image "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tank.png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". Draw it on the screen in the 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method.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Create a list containing 10 "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coin.png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" sprite objects. Randomize their positions. Display them on the screen on the </a:t>
            </a:r>
            <a:r>
              <a:rPr lang="en-US" sz="18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method. </a:t>
            </a:r>
          </a:p>
          <a:p>
            <a:pPr marL="342900" indent="-342900">
              <a:buAutoNum type="arabicParenR"/>
            </a:pPr>
            <a:r>
              <a:rPr 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Display the the number of coins on the screen by using the text() function. For example, "Coins: 10".</a:t>
            </a:r>
            <a:endParaRPr lang="en-US" sz="1800" dirty="0"/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8498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In addition, I added some code to make writing games and working with images easier.(see </a:t>
            </a:r>
            <a:r>
              <a:rPr lang="en-US" altLang="en-US" sz="20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)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733265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An Alternative to 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those who are experienced at programming and can read and learn independently, you are highly encouraged to look at the Python Arcade library. 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You will need to install Visual Studio Code or a similar IDE and follow the instructions for installing the Python Arcade Library from the website: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  <a:hlinkClick r:id="rId2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  <a:hlinkClick r:id="rId2"/>
              </a:rPr>
              <a:t>https://arcade.academy/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Python Arcade library has some advanced features such as collision detection, physics engine for platformers, etc.. more than what we will cover with Processing.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Feel free to reach out with questions about Arcade. However, in class, we will only cover Processing.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2705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three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objects. Write code to draw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3)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on_update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update our objects. Write code to update all objects here(for animation).</a:t>
            </a:r>
            <a:endParaRPr lang="en-US" altLang="en-US" sz="2000" dirty="0">
              <a:latin typeface="Gill Sans Ultra Bold" panose="020B0A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game.py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8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ellipse(20, 25, 300, 300)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update all objects. </a:t>
            </a: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pass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812709" y="175052"/>
            <a:ext cx="650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 method/function that is not implemented yet still need code in the body.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We use the pass statement to construct a body that does nothing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 that the interpreter does not throw an error.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1A4C4-2FD3-E74A-B6A8-E938E6191ED0}"/>
              </a:ext>
            </a:extLst>
          </p:cNvPr>
          <p:cNvCxnSpPr>
            <a:cxnSpLocks/>
          </p:cNvCxnSpPr>
          <p:nvPr/>
        </p:nvCxnSpPr>
        <p:spPr>
          <a:xfrm flipH="1">
            <a:off x="1781175" y="1078648"/>
            <a:ext cx="2409825" cy="685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6DDAB-EF4C-A94C-87F4-05952EB9F7FB}"/>
              </a:ext>
            </a:extLst>
          </p:cNvPr>
          <p:cNvSpPr txBox="1"/>
          <p:nvPr/>
        </p:nvSpPr>
        <p:spPr>
          <a:xfrm>
            <a:off x="3553232" y="1626070"/>
            <a:ext cx="5423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You must remove "pass" once you start implementing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the code for the body of the method.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505A7E-646A-6B46-825F-49A2F6E29335}"/>
              </a:ext>
            </a:extLst>
          </p:cNvPr>
          <p:cNvCxnSpPr>
            <a:cxnSpLocks/>
          </p:cNvCxnSpPr>
          <p:nvPr/>
        </p:nvCxnSpPr>
        <p:spPr>
          <a:xfrm flipH="1">
            <a:off x="3104707" y="2283444"/>
            <a:ext cx="2344331" cy="8594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21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4642</TotalTime>
  <Words>2114</Words>
  <Application>Microsoft Macintosh PowerPoint</Application>
  <PresentationFormat>On-screen Show (16:10)</PresentationFormat>
  <Paragraphs>341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Gothic</vt:lpstr>
      <vt:lpstr>Courier New</vt:lpstr>
      <vt:lpstr>Gill Sans MT</vt:lpstr>
      <vt:lpstr>Gill Sans Ultra Bold</vt:lpstr>
      <vt:lpstr>Inconsolata</vt:lpstr>
      <vt:lpstr>Inconsolata</vt:lpstr>
      <vt:lpstr>Office Theme</vt:lpstr>
      <vt:lpstr>Introduction to Processing</vt:lpstr>
      <vt:lpstr>Processing</vt:lpstr>
      <vt:lpstr>Processing</vt:lpstr>
      <vt:lpstr>An Alternative to Processing</vt:lpstr>
      <vt:lpstr>game.py</vt:lpstr>
      <vt:lpstr>Color</vt:lpstr>
      <vt:lpstr>Color</vt:lpstr>
      <vt:lpstr>Some Methods for Drawing Shapes</vt:lpstr>
      <vt:lpstr>game.py</vt:lpstr>
      <vt:lpstr>Animation</vt:lpstr>
      <vt:lpstr>The Coordinate System</vt:lpstr>
      <vt:lpstr>Class vs Objects</vt:lpstr>
      <vt:lpstr>Custom Classes</vt:lpstr>
      <vt:lpstr>Class</vt:lpstr>
      <vt:lpstr>The Sprite Class</vt:lpstr>
      <vt:lpstr>The Sprite Class</vt:lpstr>
      <vt:lpstr>More on the Sprite class</vt:lpstr>
      <vt:lpstr>The Sprite Class</vt:lpstr>
      <vt:lpstr>The Sprite Class</vt:lpstr>
      <vt:lpstr>The Sprite Class</vt:lpstr>
      <vt:lpstr>The Sprite Class</vt:lpstr>
      <vt:lpstr>The Sprite Class</vt:lpstr>
      <vt:lpstr>The Sprite Class</vt:lpstr>
      <vt:lpstr>Adding Text</vt:lpstr>
      <vt:lpstr>The Console</vt:lpstr>
      <vt:lpstr>Download Processing</vt:lpstr>
      <vt:lpstr>List of Sprite Objects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2021-02-01T16:44:12Z</dcterms:modified>
</cp:coreProperties>
</file>