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47"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327" r:id="rId18"/>
    <p:sldId id="325" r:id="rId19"/>
    <p:sldId id="328" r:id="rId20"/>
    <p:sldId id="329" r:id="rId21"/>
    <p:sldId id="330" r:id="rId22"/>
    <p:sldId id="331" r:id="rId23"/>
    <p:sldId id="346" r:id="rId24"/>
    <p:sldId id="334" r:id="rId25"/>
    <p:sldId id="332" r:id="rId26"/>
    <p:sldId id="333" r:id="rId27"/>
    <p:sldId id="335" r:id="rId28"/>
    <p:sldId id="336" r:id="rId29"/>
    <p:sldId id="337" r:id="rId30"/>
    <p:sldId id="338" r:id="rId31"/>
    <p:sldId id="340" r:id="rId32"/>
    <p:sldId id="339" r:id="rId33"/>
    <p:sldId id="341" r:id="rId34"/>
    <p:sldId id="309" r:id="rId35"/>
    <p:sldId id="344" r:id="rId3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26564-89E3-E046-BFB4-F80582D7E17B}" v="411" dt="2020-01-16T12:56:3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p:restoredTop sz="93692"/>
  </p:normalViewPr>
  <p:slideViewPr>
    <p:cSldViewPr snapToGrid="0" snapToObjects="1">
      <p:cViewPr>
        <p:scale>
          <a:sx n="107" d="100"/>
          <a:sy n="107" d="100"/>
        </p:scale>
        <p:origin x="32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1/16/20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kunststube.net/enco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Number Systems and Text Encoding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628650" y="1116282"/>
            <a:ext cx="7886700" cy="4031188"/>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067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don’t.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have friends.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4965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8105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73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5157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35605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What’s the answer in base 8?</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5?</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12?</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957917"/>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511" y="201744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1792" y="3217334"/>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1792" y="3217334"/>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2261" y="4298157"/>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1792" y="4298157"/>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32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343642" y="654456"/>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Character Encoding</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7492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 computer cannot store “letters” or “pictures”. It can only work with bits(0 or 1). </a:t>
            </a:r>
          </a:p>
          <a:p>
            <a:pPr marL="0" indent="0">
              <a:buNone/>
            </a:pPr>
            <a:r>
              <a:rPr lang="en-US" altLang="en-US" sz="1833">
                <a:ea typeface="ＭＳ Ｐゴシック" panose="020B0600070205080204" pitchFamily="34" charset="-128"/>
              </a:rPr>
              <a:t> </a:t>
            </a:r>
          </a:p>
          <a:p>
            <a:pPr marL="0" indent="0">
              <a:buNone/>
            </a:pPr>
            <a:r>
              <a:rPr lang="en-US" altLang="en-US" sz="1833">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a:ea typeface="ＭＳ Ｐゴシック" panose="020B0600070205080204" pitchFamily="34" charset="-128"/>
              </a:rPr>
              <a:t>encoding scheme</a:t>
            </a:r>
            <a:r>
              <a:rPr lang="en-US" altLang="en-US" sz="1833">
                <a:ea typeface="ＭＳ Ｐゴシック" panose="020B0600070205080204" pitchFamily="34" charset="-128"/>
              </a:rPr>
              <a:t>, or </a:t>
            </a:r>
            <a:r>
              <a:rPr lang="en-US" altLang="en-US" sz="1833" b="1">
                <a:ea typeface="ＭＳ Ｐゴシック" panose="020B0600070205080204" pitchFamily="34" charset="-128"/>
              </a:rPr>
              <a:t>encoding</a:t>
            </a:r>
            <a:r>
              <a:rPr lang="en-US" altLang="en-US" sz="1833">
                <a:ea typeface="ＭＳ Ｐゴシック" panose="020B0600070205080204" pitchFamily="34" charset="-128"/>
              </a:rPr>
              <a:t> for short. For example,</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817938"/>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5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p:txBody>
          <a:bodyPr/>
          <a:lstStyle/>
          <a:p>
            <a:pPr marL="0" indent="0">
              <a:buNone/>
            </a:pPr>
            <a:r>
              <a:rPr lang="en-US" altLang="en-US" sz="1833" b="1">
                <a:ea typeface="ＭＳ Ｐゴシック" panose="020B0600070205080204" pitchFamily="34" charset="-128"/>
              </a:rPr>
              <a:t>ASCII(American Standard Code for Information Exchange)</a:t>
            </a:r>
            <a:r>
              <a:rPr lang="en-US" altLang="en-US" sz="1833">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readable characters include a-z, A-Z, 0-9 and punctuation.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ASCII uses all possible combinations of 7 bits(0000000 to 1111111, 2^7=128).</a:t>
            </a:r>
          </a:p>
          <a:p>
            <a:pPr marL="0" indent="0">
              <a:buNone/>
            </a:pPr>
            <a:endParaRPr lang="en-US" altLang="en-US" sz="1833">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75646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466280" y="547133"/>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Number Systems</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650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628650" y="1042588"/>
            <a:ext cx="7886700" cy="4104882"/>
          </a:xfrm>
        </p:spPr>
        <p:txBody>
          <a:bodyPr/>
          <a:lstStyle/>
          <a:p>
            <a:pPr marL="0" indent="0">
              <a:buNone/>
            </a:pPr>
            <a:r>
              <a:rPr lang="en-US" altLang="en-US" sz="1833" dirty="0">
                <a:ea typeface="ＭＳ Ｐゴシック" panose="020B0600070205080204" pitchFamily="34" charset="-128"/>
              </a:rPr>
              <a:t>In ASCII, 65 represents A, 66 represents B and so on. The numbers are called code points.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2604" y="1837532"/>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971664" y="5160267"/>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138750" y="5191552"/>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138750" y="1676993"/>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305838" y="1676993"/>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30807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C524C6D-7080-AE45-B989-CF5B895D67C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E5E13A60-825E-8F49-94C7-C8A397D6D52E}"/>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95 characters can covers English but what about French? Or how do you represent Swedish letters é, ß, ü, ä, ö or å in ASCII?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"But look at it," the Europeans said, "in a common computer with 8 bits to the byte, ASCII is wasting an entire bit which is always set to 0! We can use that bit to squeeze a whole 'nother 128 values into that table!" And so they did.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extended ASCII table has 256 values. All 8 bits were used.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9939" name="TextBox 3">
            <a:extLst>
              <a:ext uri="{FF2B5EF4-FFF2-40B4-BE49-F238E27FC236}">
                <a16:creationId xmlns:a16="http://schemas.microsoft.com/office/drawing/2014/main" id="{565F22E7-3524-4E43-B35E-A31B7B43DF0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53218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96F68FC-4103-DB4E-A72A-65C1FF52FEE9}"/>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327E3A0F-A2B2-6E49-B24A-7E07A0238A8E}"/>
              </a:ext>
            </a:extLst>
          </p:cNvPr>
          <p:cNvSpPr>
            <a:spLocks noGrp="1" noChangeArrowheads="1"/>
          </p:cNvSpPr>
          <p:nvPr>
            <p:ph idx="1"/>
          </p:nvPr>
        </p:nvSpPr>
        <p:spPr/>
        <p:txBody>
          <a:bodyPr/>
          <a:lstStyle/>
          <a:p>
            <a:pPr marL="0" indent="0">
              <a:buNone/>
            </a:pPr>
            <a:r>
              <a:rPr lang="en-US" altLang="en-US" sz="1833" dirty="0">
                <a:ea typeface="ＭＳ Ｐゴシック" panose="020B0600070205080204" pitchFamily="34" charset="-128"/>
              </a:rPr>
              <a:t>But even so, there are more than 128 ways to stroke, slice, slash and dot a vowel. Not all variations of letters and squiggles used in all European languages can be represented in the same table with a maximum of 256 values.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Not to mention Chinese. Or Japanese. Both contains thousands of characters. There are many encodings that try to address this. For example, BIG-5 covers all traditional Chinese characters.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0963" name="TextBox 3">
            <a:extLst>
              <a:ext uri="{FF2B5EF4-FFF2-40B4-BE49-F238E27FC236}">
                <a16:creationId xmlns:a16="http://schemas.microsoft.com/office/drawing/2014/main" id="{C9790E74-0773-234D-BE97-89EEBCD26EA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26462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12805-9D58-6F4A-9C69-E6DBE8C74B5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GB18030 Encoding</a:t>
            </a:r>
          </a:p>
        </p:txBody>
      </p:sp>
      <p:sp>
        <p:nvSpPr>
          <p:cNvPr id="3" name="Content Placeholder 2">
            <a:extLst>
              <a:ext uri="{FF2B5EF4-FFF2-40B4-BE49-F238E27FC236}">
                <a16:creationId xmlns:a16="http://schemas.microsoft.com/office/drawing/2014/main" id="{CC1E9497-862C-DD43-8CC7-8464792EB26F}"/>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And GB18030 covers both traditional and simplified Chinese as well as a large part of the latin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GB18030 uses two bytes</a:t>
            </a:r>
          </a:p>
          <a:p>
            <a:pPr marL="0" indent="0">
              <a:buNone/>
            </a:pPr>
            <a:r>
              <a:rPr lang="en-US" altLang="en-US" sz="1833">
                <a:ea typeface="ＭＳ Ｐゴシック" panose="020B0600070205080204" pitchFamily="34" charset="-128"/>
              </a:rPr>
              <a:t>(16 bits) to encode. This </a:t>
            </a:r>
          </a:p>
          <a:p>
            <a:pPr marL="0" indent="0">
              <a:buNone/>
            </a:pPr>
            <a:r>
              <a:rPr lang="en-US" altLang="en-US" sz="1833">
                <a:ea typeface="ＭＳ Ｐゴシック" panose="020B0600070205080204" pitchFamily="34" charset="-128"/>
              </a:rPr>
              <a:t>can encode 65,536 </a:t>
            </a:r>
          </a:p>
          <a:p>
            <a:pPr marL="0" indent="0">
              <a:buNone/>
            </a:pPr>
            <a:r>
              <a:rPr lang="en-US" altLang="en-US" sz="1833">
                <a:ea typeface="ＭＳ Ｐゴシック" panose="020B0600070205080204" pitchFamily="34" charset="-128"/>
              </a:rPr>
              <a:t>distinct values.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 But in the end, GB18030 is</a:t>
            </a:r>
          </a:p>
          <a:p>
            <a:pPr marL="0" indent="0">
              <a:buNone/>
            </a:pPr>
            <a:r>
              <a:rPr lang="en-US" altLang="en-US" sz="1833">
                <a:ea typeface="ＭＳ Ｐゴシック" panose="020B0600070205080204" pitchFamily="34" charset="-128"/>
              </a:rPr>
              <a:t> yet another specialized </a:t>
            </a:r>
          </a:p>
          <a:p>
            <a:pPr marL="0" indent="0">
              <a:buNone/>
            </a:pPr>
            <a:r>
              <a:rPr lang="en-US" altLang="en-US" sz="1833">
                <a:ea typeface="ＭＳ Ｐゴシック" panose="020B0600070205080204" pitchFamily="34" charset="-128"/>
              </a:rPr>
              <a:t>encoding among many.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1987" name="TextBox 3">
            <a:extLst>
              <a:ext uri="{FF2B5EF4-FFF2-40B4-BE49-F238E27FC236}">
                <a16:creationId xmlns:a16="http://schemas.microsoft.com/office/drawing/2014/main" id="{0D32D4DA-09FE-2043-A32B-7A9DD2411E7E}"/>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1988" name="Picture 3">
            <a:extLst>
              <a:ext uri="{FF2B5EF4-FFF2-40B4-BE49-F238E27FC236}">
                <a16:creationId xmlns:a16="http://schemas.microsoft.com/office/drawing/2014/main" id="{01E838E3-2B3B-BF43-85E0-7E4C5D618D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1957917"/>
            <a:ext cx="4275667"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7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649281C-BA5A-FA43-B3FE-20F4E7A74FE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Encoding/Decoding Documents</a:t>
            </a:r>
          </a:p>
        </p:txBody>
      </p:sp>
      <p:sp>
        <p:nvSpPr>
          <p:cNvPr id="3" name="Content Placeholder 2">
            <a:extLst>
              <a:ext uri="{FF2B5EF4-FFF2-40B4-BE49-F238E27FC236}">
                <a16:creationId xmlns:a16="http://schemas.microsoft.com/office/drawing/2014/main" id="{EB9566AF-2FAA-1C47-B9B8-7EA0473DC635}"/>
              </a:ext>
            </a:extLst>
          </p:cNvPr>
          <p:cNvSpPr>
            <a:spLocks noGrp="1" noChangeArrowheads="1"/>
          </p:cNvSpPr>
          <p:nvPr>
            <p:ph idx="1"/>
          </p:nvPr>
        </p:nvSpPr>
        <p:spPr>
          <a:xfrm>
            <a:off x="1143000" y="1333500"/>
            <a:ext cx="6858000" cy="4103688"/>
          </a:xfrm>
        </p:spPr>
        <p:txBody>
          <a:bodyPr/>
          <a:lstStyle/>
          <a:p>
            <a:pPr marL="0" indent="0">
              <a:buNone/>
            </a:pPr>
            <a:r>
              <a:rPr lang="en-US" altLang="en-US" sz="1833">
                <a:ea typeface="ＭＳ Ｐゴシック" panose="020B0600070205080204" pitchFamily="34" charset="-128"/>
              </a:rPr>
              <a:t>In an editor such as Word document, you can specify the language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Special software can help you type</a:t>
            </a:r>
          </a:p>
          <a:p>
            <a:pPr marL="0" indent="0">
              <a:buNone/>
            </a:pPr>
            <a:r>
              <a:rPr lang="en-US" altLang="en-US" sz="1833">
                <a:ea typeface="ＭＳ Ｐゴシック" panose="020B0600070205080204" pitchFamily="34" charset="-128"/>
              </a:rPr>
              <a:t>special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save the document, the</a:t>
            </a:r>
          </a:p>
          <a:p>
            <a:pPr marL="0" indent="0">
              <a:buNone/>
            </a:pPr>
            <a:r>
              <a:rPr lang="en-US" altLang="en-US" sz="1833">
                <a:ea typeface="ＭＳ Ｐゴシック" panose="020B0600070205080204" pitchFamily="34" charset="-128"/>
              </a:rPr>
              <a:t>editor saves the character as 0’s </a:t>
            </a:r>
          </a:p>
          <a:p>
            <a:pPr marL="0" indent="0">
              <a:buNone/>
            </a:pPr>
            <a:r>
              <a:rPr lang="en-US" altLang="en-US" sz="1833">
                <a:ea typeface="ＭＳ Ｐゴシック" panose="020B0600070205080204" pitchFamily="34" charset="-128"/>
              </a:rPr>
              <a:t>And 1’s as specified by the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reopen the document, the encoding setting will allow the editor to decode the 0’s and 1’s back to correct characters.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3011" name="TextBox 3">
            <a:extLst>
              <a:ext uri="{FF2B5EF4-FFF2-40B4-BE49-F238E27FC236}">
                <a16:creationId xmlns:a16="http://schemas.microsoft.com/office/drawing/2014/main" id="{D502E74F-FD4A-1D43-A92B-194DBEC5A24F}"/>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3012" name="Picture 3">
            <a:extLst>
              <a:ext uri="{FF2B5EF4-FFF2-40B4-BE49-F238E27FC236}">
                <a16:creationId xmlns:a16="http://schemas.microsoft.com/office/drawing/2014/main" id="{380655BC-1837-ED42-8428-F449A3301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1778000"/>
            <a:ext cx="3288771" cy="227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583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6110E14-61A7-A34A-954A-94EEAAFD4F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4034" name="Content Placeholder 2">
            <a:extLst>
              <a:ext uri="{FF2B5EF4-FFF2-40B4-BE49-F238E27FC236}">
                <a16:creationId xmlns:a16="http://schemas.microsoft.com/office/drawing/2014/main" id="{0EF23BEA-EF32-984F-8450-57FC941452FE}"/>
              </a:ext>
            </a:extLst>
          </p:cNvPr>
          <p:cNvSpPr>
            <a:spLocks noGrp="1" noChangeArrowheads="1"/>
          </p:cNvSpPr>
          <p:nvPr>
            <p:ph idx="1"/>
          </p:nvPr>
        </p:nvSpPr>
        <p:spPr>
          <a:xfrm>
            <a:off x="628650" y="1196411"/>
            <a:ext cx="7886700" cy="4079245"/>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many encoding schemes for all sorts of applications. We need a standardized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Finally, in 1991, </a:t>
            </a:r>
            <a:r>
              <a:rPr lang="en-US" altLang="en-US" sz="1833" b="1" dirty="0">
                <a:ea typeface="ＭＳ Ｐゴシック" panose="020B0600070205080204" pitchFamily="34" charset="-128"/>
              </a:rPr>
              <a:t>Unicode</a:t>
            </a:r>
            <a:r>
              <a:rPr lang="en-US" altLang="en-US" sz="1833" dirty="0">
                <a:ea typeface="ＭＳ Ｐゴシック" panose="020B0600070205080204" pitchFamily="34" charset="-128"/>
              </a:rPr>
              <a:t> was created to unify all encoding standards. It defines a table of 1,114,112 code points that can be used for all sorts of letters and symbols. That's plenty to encode all European, Middle-Eastern, Far-Eastern, Southern, Northern, Western, pre-historian and future characters mankind knows about.</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4035" name="TextBox 3">
            <a:extLst>
              <a:ext uri="{FF2B5EF4-FFF2-40B4-BE49-F238E27FC236}">
                <a16:creationId xmlns:a16="http://schemas.microsoft.com/office/drawing/2014/main" id="{24838825-5AD5-7442-AC81-BE9C980C770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02272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67B7C5C-311A-AA42-A36F-27F11A1E38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5058" name="Content Placeholder 2">
            <a:extLst>
              <a:ext uri="{FF2B5EF4-FFF2-40B4-BE49-F238E27FC236}">
                <a16:creationId xmlns:a16="http://schemas.microsoft.com/office/drawing/2014/main" id="{D8758599-836A-374A-A350-6EF989993912}"/>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Using Unicode, you can write a document containing virtually any language using any character you can type into a computer. This was either impossible or very very hard to get right before Unicode came along. There's even an unofficial section of Klingon in Unicode. </a:t>
            </a:r>
          </a:p>
          <a:p>
            <a:pPr marL="0" indent="0">
              <a:buNone/>
            </a:pPr>
            <a:endParaRPr lang="en-US" altLang="en-US" sz="1833">
              <a:ea typeface="ＭＳ Ｐゴシック" panose="020B0600070205080204" pitchFamily="34" charset="-128"/>
            </a:endParaRPr>
          </a:p>
        </p:txBody>
      </p:sp>
      <p:sp>
        <p:nvSpPr>
          <p:cNvPr id="45059" name="TextBox 3">
            <a:extLst>
              <a:ext uri="{FF2B5EF4-FFF2-40B4-BE49-F238E27FC236}">
                <a16:creationId xmlns:a16="http://schemas.microsoft.com/office/drawing/2014/main" id="{47196A68-1FBF-824D-8FFD-4A6514E167D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10208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So, how many bits does Unicode use to encode all these characters? </a:t>
            </a:r>
            <a:r>
              <a:rPr lang="en-US" altLang="en-US" sz="2000" i="1">
                <a:ea typeface="ＭＳ Ｐゴシック" panose="020B0600070205080204" pitchFamily="34" charset="-128"/>
              </a:rPr>
              <a:t>None.</a:t>
            </a:r>
            <a:r>
              <a:rPr lang="en-US" altLang="en-US" sz="2000">
                <a:ea typeface="ＭＳ Ｐゴシック" panose="020B0600070205080204" pitchFamily="34" charset="-128"/>
              </a:rPr>
              <a:t> Because Unicode is not an encoding.</a:t>
            </a:r>
          </a:p>
          <a:p>
            <a:pPr marL="0" indent="0">
              <a:buNone/>
            </a:pPr>
            <a:endParaRPr lang="en-US" altLang="en-US" sz="2000">
              <a:ea typeface="ＭＳ Ｐゴシック" panose="020B0600070205080204" pitchFamily="34" charset="-128"/>
            </a:endParaRPr>
          </a:p>
          <a:p>
            <a:pPr marL="0" indent="0">
              <a:buNone/>
            </a:pPr>
            <a:r>
              <a:rPr lang="en-US" altLang="en-US" sz="2000" i="1">
                <a:ea typeface="ＭＳ Ｐゴシック" panose="020B0600070205080204" pitchFamily="34" charset="-128"/>
              </a:rPr>
              <a:t>Unicode</a:t>
            </a:r>
            <a:r>
              <a:rPr lang="en-US" altLang="en-US" sz="2000">
                <a:ea typeface="ＭＳ Ｐゴシック" panose="020B0600070205080204" pitchFamily="34" charset="-128"/>
              </a:rPr>
              <a:t> first and foremost defines a table of </a:t>
            </a:r>
            <a:r>
              <a:rPr lang="en-US" altLang="en-US" sz="2000" b="1" i="1">
                <a:ea typeface="ＭＳ Ｐゴシック" panose="020B0600070205080204" pitchFamily="34" charset="-128"/>
              </a:rPr>
              <a:t>code points</a:t>
            </a:r>
            <a:r>
              <a:rPr lang="en-US" altLang="en-US" sz="2000" b="1">
                <a:ea typeface="ＭＳ Ｐゴシック" panose="020B0600070205080204" pitchFamily="34" charset="-128"/>
              </a:rPr>
              <a:t> </a:t>
            </a:r>
            <a:r>
              <a:rPr lang="en-US" altLang="en-US" sz="2000">
                <a:ea typeface="ＭＳ Ｐゴシック" panose="020B0600070205080204" pitchFamily="34" charset="-128"/>
              </a:rPr>
              <a:t>for characters. That's a fancy way of saying </a:t>
            </a:r>
            <a:r>
              <a:rPr lang="en-US" altLang="en-US" sz="2000" i="1">
                <a:ea typeface="ＭＳ Ｐゴシック" panose="020B0600070205080204" pitchFamily="34" charset="-128"/>
              </a:rPr>
              <a:t>"65 stands for A, 66 stands for B and 9,731 stands for ☃”</a:t>
            </a:r>
            <a:r>
              <a:rPr lang="en-US" altLang="ja-JP" sz="2000">
                <a:ea typeface="ＭＳ Ｐゴシック" panose="020B0600070205080204" pitchFamily="34" charset="-128"/>
              </a:rPr>
              <a:t>. </a:t>
            </a:r>
          </a:p>
          <a:p>
            <a:pPr marL="0" indent="0">
              <a:buNone/>
            </a:pPr>
            <a:endParaRPr lang="en-US" altLang="en-US" sz="200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a:ea typeface="ＭＳ Ｐゴシック" panose="020B0600070205080204" pitchFamily="34" charset="-128"/>
            </a:endParaRPr>
          </a:p>
          <a:p>
            <a:pPr marL="0" indent="0">
              <a:buNone/>
            </a:pPr>
            <a:r>
              <a:rPr lang="en-US" altLang="en-US" sz="2000" b="1">
                <a:ea typeface="ＭＳ Ｐゴシック" panose="020B0600070205080204" pitchFamily="34" charset="-128"/>
              </a:rPr>
              <a:t>UTF-32(Unicode Transformation Format) </a:t>
            </a:r>
            <a:r>
              <a:rPr lang="en-US" altLang="en-US" sz="2000">
                <a:ea typeface="ＭＳ Ｐゴシック" panose="020B0600070205080204" pitchFamily="34" charset="-128"/>
              </a:rPr>
              <a:t>is such an encoding that encodes all Unicode code points using 32 bits. That is, four bytes per character. </a:t>
            </a:r>
            <a:endParaRPr lang="en-US" altLang="en-US" sz="1833">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UTF-16 </a:t>
            </a:r>
            <a:r>
              <a:rPr lang="en-US" altLang="en-US" sz="1667">
                <a:ea typeface="ＭＳ Ｐゴシック" panose="020B0600070205080204" pitchFamily="34" charset="-128"/>
              </a:rPr>
              <a:t>and </a:t>
            </a:r>
            <a:r>
              <a:rPr lang="en-US" altLang="en-US" sz="1667" b="1">
                <a:ea typeface="ＭＳ Ｐゴシック" panose="020B0600070205080204" pitchFamily="34" charset="-128"/>
              </a:rPr>
              <a:t>UTF-8 </a:t>
            </a:r>
            <a:r>
              <a:rPr lang="en-US" altLang="en-US" sz="1667">
                <a:ea typeface="ＭＳ Ｐゴシック" panose="020B0600070205080204" pitchFamily="34" charset="-128"/>
              </a:rPr>
              <a:t>are </a:t>
            </a:r>
            <a:r>
              <a:rPr lang="en-US" altLang="en-US" sz="1667" i="1">
                <a:ea typeface="ＭＳ Ｐゴシック" panose="020B0600070205080204" pitchFamily="34" charset="-128"/>
              </a:rPr>
              <a:t>variable-length encodings</a:t>
            </a:r>
            <a:r>
              <a:rPr lang="en-US" altLang="en-US" sz="1667">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p:txBody>
          <a:bodyPr/>
          <a:lstStyle/>
          <a:p>
            <a:pPr marL="0" indent="0">
              <a:buNone/>
            </a:pPr>
            <a:r>
              <a:rPr lang="en-US" altLang="en-US" sz="2333" dirty="0">
                <a:solidFill>
                  <a:srgbClr val="000000"/>
                </a:solidFill>
                <a:ea typeface="ＭＳ Ｐゴシック" panose="020B0600070205080204" pitchFamily="34" charset="-128"/>
              </a:rPr>
              <a:t>Why base 10?</a:t>
            </a:r>
          </a:p>
          <a:p>
            <a:pPr marL="0" indent="0">
              <a:buNone/>
            </a:pPr>
            <a:endParaRPr lang="en-US" altLang="zh-CN" sz="1833" dirty="0">
              <a:ea typeface="ＭＳ Ｐゴシック" panose="020B0600070205080204" pitchFamily="34" charset="-128"/>
            </a:endParaRPr>
          </a:p>
          <a:p>
            <a:pPr marL="0" indent="0">
              <a:buNone/>
            </a:pPr>
            <a:r>
              <a:rPr lang="en-US" altLang="zh-CN" sz="2000" dirty="0">
                <a:ea typeface="宋体" panose="02010600030101010101" pitchFamily="2" charset="-122"/>
              </a:rPr>
              <a:t>We </a:t>
            </a:r>
            <a:r>
              <a:rPr lang="en-US" altLang="zh-CN" sz="2000" i="1" dirty="0">
                <a:ea typeface="宋体" panose="02010600030101010101" pitchFamily="2" charset="-122"/>
              </a:rPr>
              <a:t>happened</a:t>
            </a:r>
            <a:r>
              <a:rPr lang="en-US" altLang="zh-CN" sz="2000" dirty="0">
                <a:ea typeface="宋体" panose="02010600030101010101" pitchFamily="2" charset="-122"/>
              </a:rPr>
              <a:t> to use the current counting system, because we happened to have ten fingers.</a:t>
            </a:r>
          </a:p>
          <a:p>
            <a:pPr marL="0" indent="0">
              <a:buNone/>
            </a:pP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Base 10(Decimal) uses 10 digits {0,1,2,3…,9}.</a:t>
            </a:r>
          </a:p>
          <a:p>
            <a:pPr marL="0" indent="0">
              <a:buNone/>
            </a:pPr>
            <a:r>
              <a:rPr lang="en-US" altLang="zh-CN" sz="2000" dirty="0">
                <a:ea typeface="宋体" panose="02010600030101010101" pitchFamily="2" charset="-122"/>
              </a:rPr>
              <a:t>Base 2(Binary) uses 2 digits {0,1}.</a:t>
            </a:r>
          </a:p>
          <a:p>
            <a:pPr marL="0" indent="0">
              <a:buNone/>
            </a:pPr>
            <a:r>
              <a:rPr lang="en-US" altLang="zh-CN" sz="2000" dirty="0">
                <a:ea typeface="宋体" panose="02010600030101010101" pitchFamily="2" charset="-122"/>
              </a:rPr>
              <a:t>Base 8(Octal) uses 8 digits {0,1,2,3,4,5,6,7}</a:t>
            </a:r>
          </a:p>
          <a:p>
            <a:pPr marL="0" indent="0">
              <a:buNone/>
            </a:pPr>
            <a:endParaRPr lang="en-US" altLang="zh-CN" sz="2000" dirty="0">
              <a:ea typeface="宋体" panose="02010600030101010101" pitchFamily="2" charset="-122"/>
            </a:endParaRPr>
          </a:p>
          <a:p>
            <a:pPr marL="0" indent="0"/>
            <a:endParaRPr lang="en-US" altLang="en-US" sz="20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4755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36DD183-DE9D-374E-B46B-AD19BE975B8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9154" name="Content Placeholder 2">
            <a:extLst>
              <a:ext uri="{FF2B5EF4-FFF2-40B4-BE49-F238E27FC236}">
                <a16:creationId xmlns:a16="http://schemas.microsoft.com/office/drawing/2014/main" id="{70728B91-24B5-1641-BF83-B51339ED3DF3}"/>
              </a:ext>
            </a:extLst>
          </p:cNvPr>
          <p:cNvSpPr>
            <a:spLocks noGrp="1" noChangeArrowheads="1"/>
          </p:cNvSpPr>
          <p:nvPr>
            <p:ph idx="1"/>
          </p:nvPr>
        </p:nvSpPr>
        <p:spPr/>
        <p:txBody>
          <a:bodyPr/>
          <a:lstStyle/>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p:txBody>
      </p:sp>
      <p:sp>
        <p:nvSpPr>
          <p:cNvPr id="49155" name="TextBox 3">
            <a:extLst>
              <a:ext uri="{FF2B5EF4-FFF2-40B4-BE49-F238E27FC236}">
                <a16:creationId xmlns:a16="http://schemas.microsoft.com/office/drawing/2014/main" id="{592AA4F9-F9F8-D046-8634-E76720F7DDE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9156" name="Picture 3">
            <a:extLst>
              <a:ext uri="{FF2B5EF4-FFF2-40B4-BE49-F238E27FC236}">
                <a16:creationId xmlns:a16="http://schemas.microsoft.com/office/drawing/2014/main" id="{32D32BCA-126B-2342-B6CF-3DCCE2FAD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177396"/>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8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C27801D-2826-994E-8132-9E0E699ECD2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50178" name="Content Placeholder 2">
            <a:extLst>
              <a:ext uri="{FF2B5EF4-FFF2-40B4-BE49-F238E27FC236}">
                <a16:creationId xmlns:a16="http://schemas.microsoft.com/office/drawing/2014/main" id="{67FBFF4E-84BD-104A-B697-66B57B261691}"/>
              </a:ext>
            </a:extLst>
          </p:cNvPr>
          <p:cNvSpPr>
            <a:spLocks noGrp="1" noChangeArrowheads="1"/>
          </p:cNvSpPr>
          <p:nvPr>
            <p:ph idx="1"/>
          </p:nvPr>
        </p:nvSpPr>
        <p:spPr>
          <a:xfrm>
            <a:off x="628650" y="1175658"/>
            <a:ext cx="7886700" cy="3971812"/>
          </a:xfrm>
        </p:spPr>
        <p:txBody>
          <a:bodyPr/>
          <a:lstStyle/>
          <a:p>
            <a:pPr marL="0" indent="0">
              <a:buNone/>
            </a:pPr>
            <a:r>
              <a:rPr lang="en-US" altLang="en-US" sz="1667" dirty="0">
                <a:ea typeface="ＭＳ Ｐゴシック" panose="020B0600070205080204" pitchFamily="34" charset="-128"/>
              </a:rPr>
              <a:t>Any character can be encoded in many different bit sequences and any particular bit sequence can represent many different characters, depending on which encoding is used to read or write them.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reason is simply because different encodings use different numbers of bits per characters and different values to represent different characters.</a:t>
            </a:r>
            <a:endParaRPr lang="en-US" altLang="en-US" sz="1667" b="1"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b="1" dirty="0">
              <a:ea typeface="ＭＳ Ｐゴシック" panose="020B0600070205080204" pitchFamily="34" charset="-128"/>
            </a:endParaRPr>
          </a:p>
        </p:txBody>
      </p:sp>
      <p:sp>
        <p:nvSpPr>
          <p:cNvPr id="50179" name="TextBox 3">
            <a:extLst>
              <a:ext uri="{FF2B5EF4-FFF2-40B4-BE49-F238E27FC236}">
                <a16:creationId xmlns:a16="http://schemas.microsoft.com/office/drawing/2014/main" id="{ACBB6FD4-3530-B243-A20D-BB68C27418C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0180" name="Picture 3">
            <a:extLst>
              <a:ext uri="{FF2B5EF4-FFF2-40B4-BE49-F238E27FC236}">
                <a16:creationId xmlns:a16="http://schemas.microsoft.com/office/drawing/2014/main" id="{9DE41271-1686-4B49-870E-12A906960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157802"/>
            <a:ext cx="5154083" cy="164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2E24A47-D1A5-B341-AB1F-30685B0F0F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Garbled Text?</a:t>
            </a:r>
          </a:p>
        </p:txBody>
      </p:sp>
      <p:sp>
        <p:nvSpPr>
          <p:cNvPr id="3" name="Content Placeholder 2">
            <a:extLst>
              <a:ext uri="{FF2B5EF4-FFF2-40B4-BE49-F238E27FC236}">
                <a16:creationId xmlns:a16="http://schemas.microsoft.com/office/drawing/2014/main" id="{218365D9-AC86-4F45-9F99-3B25DFF8F9C5}"/>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You open a text file and it looks like:</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ÉGÉìÉRÅ[ÉfÉBÉìÉOÇÕìÔÇµÇ≠Ç»Ç¢</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Reason: Your text editor, browser, word processor or whatever else that's trying to read the document is assuming the wrong encoding.</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In Safari or Firefox, you can change the text encoding. (Chrome only supports this through an extension.) For Safari, under “View”, select “Text Encoding” and “Japanese Shift JS” to see the correct text:</a:t>
            </a:r>
          </a:p>
          <a:p>
            <a:pPr marL="0" indent="0">
              <a:buNone/>
            </a:pPr>
            <a:endParaRPr lang="en-US" altLang="en-US" sz="1667">
              <a:ea typeface="ＭＳ Ｐゴシック" panose="020B0600070205080204" pitchFamily="34" charset="-128"/>
            </a:endParaRPr>
          </a:p>
          <a:p>
            <a:pPr marL="0" indent="0">
              <a:buNone/>
            </a:pPr>
            <a:r>
              <a:rPr lang="ja-JP" altLang="en-US" sz="1667">
                <a:ea typeface="ＭＳ Ｐゴシック" panose="020B0600070205080204" pitchFamily="34" charset="-128"/>
              </a:rPr>
              <a:t>エンコーディングは難しくない</a:t>
            </a:r>
            <a:endParaRPr lang="en-US" altLang="ja-JP"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p:txBody>
      </p:sp>
      <p:sp>
        <p:nvSpPr>
          <p:cNvPr id="51203" name="TextBox 3">
            <a:extLst>
              <a:ext uri="{FF2B5EF4-FFF2-40B4-BE49-F238E27FC236}">
                <a16:creationId xmlns:a16="http://schemas.microsoft.com/office/drawing/2014/main" id="{64B15C4F-D2EF-7241-9910-EBE3427F700A}"/>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9136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0C0FAF0B-C897-8C4F-8764-ED3993F3CB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UTF-8</a:t>
            </a:r>
          </a:p>
        </p:txBody>
      </p:sp>
      <p:sp>
        <p:nvSpPr>
          <p:cNvPr id="3" name="Content Placeholder 2">
            <a:extLst>
              <a:ext uri="{FF2B5EF4-FFF2-40B4-BE49-F238E27FC236}">
                <a16:creationId xmlns:a16="http://schemas.microsoft.com/office/drawing/2014/main" id="{C4B2C292-CF9B-CF4B-95A6-2A1828F1B32F}"/>
              </a:ext>
            </a:extLst>
          </p:cNvPr>
          <p:cNvSpPr>
            <a:spLocks noGrp="1" noChangeArrowheads="1"/>
          </p:cNvSpPr>
          <p:nvPr>
            <p:ph idx="1"/>
          </p:nvPr>
        </p:nvSpPr>
        <p:spPr>
          <a:xfrm>
            <a:off x="628650" y="1187866"/>
            <a:ext cx="7886700" cy="3959604"/>
          </a:xfrm>
        </p:spPr>
        <p:txBody>
          <a:bodyPr/>
          <a:lstStyle/>
          <a:p>
            <a:pPr marL="0" indent="0">
              <a:buNone/>
            </a:pPr>
            <a:r>
              <a:rPr lang="en-US" altLang="en-US" sz="1667" dirty="0">
                <a:ea typeface="ＭＳ Ｐゴシック" panose="020B0600070205080204" pitchFamily="34" charset="-128"/>
              </a:rPr>
              <a:t>UTF-8 is the standard encoding for all email and webpages(HTML5).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ingenious thing about UTF-8 is that it's binary compatible with ASCII, which is the de-facto baseline for all encodings.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All characters available in the ASCII encoding only take up a single byte in UTF-8 and they're the exact same bytes as are used in ASCII. In other words, ASCII maps 1:1 unto UTF-8. Any character not in ASCII takes up two or more bytes in UTF-8.</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We will explore more on text encoding with Python in the </a:t>
            </a:r>
            <a:r>
              <a:rPr lang="en-US" altLang="en-US" sz="1667">
                <a:ea typeface="ＭＳ Ｐゴシック" panose="020B0600070205080204" pitchFamily="34" charset="-128"/>
              </a:rPr>
              <a:t>next lecture. </a:t>
            </a: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52227" name="TextBox 3">
            <a:extLst>
              <a:ext uri="{FF2B5EF4-FFF2-40B4-BE49-F238E27FC236}">
                <a16:creationId xmlns:a16="http://schemas.microsoft.com/office/drawing/2014/main" id="{91A0E615-AD55-4E40-BE6F-01D7B0FBDA11}"/>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2512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0AD5A21-66FE-7540-9D25-3C7BDE5AB7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3" name="Content Placeholder 2">
            <a:extLst>
              <a:ext uri="{FF2B5EF4-FFF2-40B4-BE49-F238E27FC236}">
                <a16:creationId xmlns:a16="http://schemas.microsoft.com/office/drawing/2014/main" id="{4213F693-710A-A34B-8BA8-AF2EE315F4BD}"/>
              </a:ext>
            </a:extLst>
          </p:cNvPr>
          <p:cNvSpPr>
            <a:spLocks noGrp="1"/>
          </p:cNvSpPr>
          <p:nvPr>
            <p:ph idx="1"/>
          </p:nvPr>
        </p:nvSpPr>
        <p:spPr>
          <a:xfrm>
            <a:off x="1143000" y="1333500"/>
            <a:ext cx="6848740" cy="3984625"/>
          </a:xfrm>
        </p:spPr>
        <p:txBody>
          <a:bodyPr/>
          <a:lstStyle/>
          <a:p>
            <a:pPr marL="0" indent="0">
              <a:buNone/>
              <a:defRPr/>
            </a:pPr>
            <a:endParaRPr lang="en-US" sz="2000"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380985" indent="-380985">
              <a:buFontTx/>
              <a:buAutoNum type="arabicParenR"/>
              <a:defRPr/>
            </a:pPr>
            <a:r>
              <a:rPr lang="en-US" sz="1833" dirty="0">
                <a:latin typeface="Gill Sans MT" panose="020B0502020104020203" pitchFamily="34" charset="77"/>
                <a:cs typeface="Tahoma"/>
              </a:rPr>
              <a:t>Read and reread these lecture notes. </a:t>
            </a:r>
          </a:p>
          <a:p>
            <a:pPr marL="380985" indent="-380985">
              <a:buFontTx/>
              <a:buAutoNum type="arabicParenR"/>
              <a:defRPr/>
            </a:pPr>
            <a:r>
              <a:rPr lang="en-US" sz="1833" dirty="0">
                <a:latin typeface="Gill Sans MT" panose="020B0502020104020203" pitchFamily="34" charset="77"/>
                <a:cs typeface="Tahoma"/>
              </a:rPr>
              <a:t>Do the problem set. </a:t>
            </a:r>
          </a:p>
        </p:txBody>
      </p:sp>
    </p:spTree>
    <p:extLst>
      <p:ext uri="{BB962C8B-B14F-4D97-AF65-F5344CB8AC3E}">
        <p14:creationId xmlns:p14="http://schemas.microsoft.com/office/powerpoint/2010/main" val="1758448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1) What Every Programmer Absolutely, Positively Needs To Know About Encodings And Character Sets To Work With Text, by David </a:t>
            </a:r>
            <a:r>
              <a:rPr lang="en-US" altLang="en-US" sz="1800" dirty="0" err="1">
                <a:latin typeface="Gill Sans MT" panose="020B0502020104020203" pitchFamily="34" charset="77"/>
                <a:ea typeface="ＭＳ Ｐゴシック" panose="020B0600070205080204" pitchFamily="34" charset="-128"/>
              </a:rPr>
              <a:t>Zentgraf</a:t>
            </a:r>
            <a:r>
              <a:rPr lang="en-US" altLang="en-US" sz="1800" dirty="0">
                <a:latin typeface="Gill Sans MT" panose="020B0502020104020203" pitchFamily="34" charset="77"/>
                <a:ea typeface="ＭＳ Ｐゴシック" panose="020B0600070205080204" pitchFamily="34" charset="-128"/>
              </a:rPr>
              <a:t>. </a:t>
            </a:r>
            <a:r>
              <a:rPr lang="en-US" altLang="en-US" sz="1800" dirty="0">
                <a:latin typeface="Gill Sans MT" panose="020B0502020104020203" pitchFamily="34" charset="77"/>
                <a:ea typeface="ＭＳ Ｐゴシック" panose="020B0600070205080204" pitchFamily="34" charset="-128"/>
                <a:hlinkClick r:id="rId2"/>
              </a:rPr>
              <a:t>http://kunststube.net/encoding/</a:t>
            </a:r>
            <a:endParaRPr lang="en-US" altLang="en-US" sz="1800" dirty="0">
              <a:latin typeface="Gill Sans MT" panose="020B0502020104020203" pitchFamily="34" charset="77"/>
              <a:ea typeface="ＭＳ Ｐゴシック" panose="020B0600070205080204" pitchFamily="34" charset="-128"/>
            </a:endParaRPr>
          </a:p>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2) Part of this lecture is taken from a lecture from an </a:t>
            </a:r>
            <a:r>
              <a:rPr lang="en-US" altLang="en-US" sz="1800" dirty="0" err="1">
                <a:latin typeface="Gill Sans MT" panose="020B0502020104020203" pitchFamily="34" charset="77"/>
                <a:ea typeface="ＭＳ Ｐゴシック" panose="020B0600070205080204" pitchFamily="34" charset="-128"/>
              </a:rPr>
              <a:t>OpenCourseWare</a:t>
            </a:r>
            <a:r>
              <a:rPr lang="en-US" altLang="en-US" sz="1800" dirty="0">
                <a:latin typeface="Gill Sans MT" panose="020B0502020104020203" pitchFamily="34" charset="77"/>
                <a:ea typeface="ＭＳ Ｐゴシック" panose="020B0600070205080204" pitchFamily="34" charset="-128"/>
              </a:rPr>
              <a:t> course below.</a:t>
            </a:r>
          </a:p>
          <a:p>
            <a:pPr marL="0" indent="0">
              <a:buNone/>
            </a:pPr>
            <a:r>
              <a:rPr lang="en-US" altLang="en-US" sz="1800" dirty="0">
                <a:latin typeface="Gill Sans MT" panose="020B0502020104020203" pitchFamily="34" charset="77"/>
                <a:ea typeface="ＭＳ Ｐゴシック" panose="020B0600070205080204" pitchFamily="34" charset="-128"/>
              </a:rPr>
              <a:t>Computer Science E-1 at Harvard Extension School</a:t>
            </a:r>
          </a:p>
          <a:p>
            <a:pPr marL="0" indent="0">
              <a:buNone/>
            </a:pPr>
            <a:r>
              <a:rPr lang="en-US" altLang="en-US" sz="1800" dirty="0">
                <a:latin typeface="Gill Sans MT" panose="020B0502020104020203" pitchFamily="34" charset="77"/>
                <a:ea typeface="ＭＳ Ｐゴシック" panose="020B0600070205080204" pitchFamily="34" charset="-128"/>
              </a:rPr>
              <a:t>Understanding Computers and the Internet</a:t>
            </a:r>
          </a:p>
          <a:p>
            <a:pPr marL="0" indent="0">
              <a:buNone/>
            </a:pPr>
            <a:r>
              <a:rPr lang="en-US" altLang="en-US" sz="1800" dirty="0">
                <a:latin typeface="Gill Sans MT" panose="020B0502020104020203" pitchFamily="34" charset="77"/>
                <a:ea typeface="ＭＳ Ｐゴシック" panose="020B0600070205080204" pitchFamily="34" charset="-128"/>
              </a:rPr>
              <a:t>by Tommy </a:t>
            </a:r>
            <a:r>
              <a:rPr lang="en-US" altLang="en-US" sz="1800" dirty="0" err="1">
                <a:latin typeface="Gill Sans MT" panose="020B0502020104020203" pitchFamily="34" charset="77"/>
                <a:ea typeface="ＭＳ Ｐゴシック" panose="020B0600070205080204" pitchFamily="34" charset="-128"/>
              </a:rPr>
              <a:t>MacWilliam</a:t>
            </a:r>
            <a:r>
              <a:rPr lang="en-US" altLang="en-US" sz="1800" dirty="0">
                <a:latin typeface="Gill Sans MT" panose="020B0502020104020203" pitchFamily="34" charset="77"/>
                <a:ea typeface="ＭＳ Ｐゴシック" panose="020B0600070205080204" pitchFamily="34" charset="-128"/>
              </a:rPr>
              <a:t>.</a:t>
            </a:r>
          </a:p>
        </p:txBody>
      </p:sp>
    </p:spTree>
    <p:extLst>
      <p:ext uri="{BB962C8B-B14F-4D97-AF65-F5344CB8AC3E}">
        <p14:creationId xmlns:p14="http://schemas.microsoft.com/office/powerpoint/2010/main" val="127024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p:txBody>
          <a:bodyPr/>
          <a:lstStyle/>
          <a:p>
            <a:pPr marL="0" indent="0">
              <a:buNone/>
              <a:defRPr/>
            </a:pPr>
            <a:r>
              <a:rPr lang="en-US" sz="2200" dirty="0">
                <a:latin typeface="Tahoma"/>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20542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628650" y="1639596"/>
            <a:ext cx="8324091" cy="3389630"/>
          </a:xfrm>
          <a:prstGeom prst="rect">
            <a:avLst/>
          </a:prstGeom>
        </p:spPr>
      </p:pic>
    </p:spTree>
    <p:extLst>
      <p:ext uri="{BB962C8B-B14F-4D97-AF65-F5344CB8AC3E}">
        <p14:creationId xmlns:p14="http://schemas.microsoft.com/office/powerpoint/2010/main" val="288631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35120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2 </a:t>
            </a:r>
            <a:r>
              <a:rPr lang="en-US" altLang="zh-CN">
                <a:ea typeface="宋体" panose="02010600030101010101" pitchFamily="2" charset="-122"/>
              </a:rPr>
              <a:t>(Binary)</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91746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p:txBody>
          <a:bodyPr>
            <a:normAutofit/>
          </a:bodyPr>
          <a:lstStyle/>
          <a:p>
            <a:pPr marL="0" indent="0">
              <a:buNone/>
              <a:defRPr/>
            </a:pPr>
            <a:endParaRPr lang="en-US" sz="2200" dirty="0"/>
          </a:p>
          <a:p>
            <a:pPr marL="0" indent="0">
              <a:buNone/>
              <a:defRPr/>
            </a:pPr>
            <a:r>
              <a:rPr lang="en-US" sz="2200" dirty="0"/>
              <a:t>1 </a:t>
            </a:r>
            <a:r>
              <a:rPr lang="en-US" sz="2200" b="1" dirty="0"/>
              <a:t>bit</a:t>
            </a:r>
            <a:r>
              <a:rPr lang="en-US" sz="2200" dirty="0"/>
              <a:t> is a single bit of information, a 1 or 0(Only two possible values)</a:t>
            </a:r>
          </a:p>
          <a:p>
            <a:pPr marL="0" indent="0">
              <a:buNone/>
              <a:defRPr/>
            </a:pPr>
            <a:endParaRPr lang="en-US" sz="2200" dirty="0"/>
          </a:p>
          <a:p>
            <a:pPr marL="0" indent="0">
              <a:buNone/>
              <a:defRPr/>
            </a:pPr>
            <a:r>
              <a:rPr lang="en-US" sz="2200" dirty="0"/>
              <a:t>1 </a:t>
            </a:r>
            <a:r>
              <a:rPr lang="en-US" sz="2200" b="1" dirty="0"/>
              <a:t>byte</a:t>
            </a:r>
            <a:r>
              <a:rPr lang="en-US" sz="2200" dirty="0"/>
              <a:t> is 8 bits, an 8 bit word</a:t>
            </a:r>
          </a:p>
          <a:p>
            <a:pPr lvl="1">
              <a:defRPr/>
            </a:pPr>
            <a:r>
              <a:rPr lang="en-US" sz="2200" dirty="0"/>
              <a:t>256 possible values from 0-255 </a:t>
            </a:r>
            <a:r>
              <a:rPr lang="en-US" sz="2200" b="1" dirty="0"/>
              <a:t>base 10</a:t>
            </a:r>
            <a:r>
              <a:rPr lang="en-US" sz="2200" dirty="0"/>
              <a:t> </a:t>
            </a:r>
          </a:p>
          <a:p>
            <a:pPr lvl="1">
              <a:defRPr/>
            </a:pPr>
            <a:r>
              <a:rPr lang="en-US" sz="2200" dirty="0"/>
              <a:t>or 00000000 to 11111111 </a:t>
            </a:r>
            <a:r>
              <a:rPr lang="en-US" sz="2200" b="1" dirty="0"/>
              <a:t>base 2</a:t>
            </a:r>
          </a:p>
          <a:p>
            <a:pPr marL="380985" lvl="1" indent="0">
              <a:buNone/>
              <a:defRPr/>
            </a:pPr>
            <a:endParaRPr lang="en-US" sz="2200" b="1" dirty="0"/>
          </a:p>
          <a:p>
            <a:pPr marL="0" indent="0">
              <a:buNone/>
              <a:defRPr/>
            </a:pPr>
            <a:r>
              <a:rPr lang="en-US" sz="2200" dirty="0"/>
              <a:t>For example, 10100110 is a single byte</a:t>
            </a:r>
          </a:p>
          <a:p>
            <a:pPr marL="0" indent="0">
              <a:buNone/>
              <a:defRPr/>
            </a:pPr>
            <a:endParaRPr lang="en-US" sz="2200" dirty="0">
              <a:latin typeface="Tahoma"/>
              <a:cs typeface="Tahoma"/>
            </a:endParaRPr>
          </a:p>
        </p:txBody>
      </p:sp>
    </p:spTree>
    <p:extLst>
      <p:ext uri="{BB962C8B-B14F-4D97-AF65-F5344CB8AC3E}">
        <p14:creationId xmlns:p14="http://schemas.microsoft.com/office/powerpoint/2010/main" val="326623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628650" y="0"/>
            <a:ext cx="7886700" cy="1104636"/>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628650" y="783771"/>
            <a:ext cx="7886700" cy="4363699"/>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634206"/>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9023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3703</TotalTime>
  <Words>1747</Words>
  <Application>Microsoft Macintosh PowerPoint</Application>
  <PresentationFormat>On-screen Show (16:10)</PresentationFormat>
  <Paragraphs>229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Gill Sans MT</vt:lpstr>
      <vt:lpstr>Tahoma</vt:lpstr>
      <vt:lpstr>Wingdings</vt:lpstr>
      <vt:lpstr>Office Theme</vt:lpstr>
      <vt:lpstr>Understanding Data</vt:lpstr>
      <vt:lpstr>PowerPoint Presentation</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PowerPoint Presentation</vt:lpstr>
      <vt:lpstr>Encoding</vt:lpstr>
      <vt:lpstr>ASCII</vt:lpstr>
      <vt:lpstr>ASCII Sample</vt:lpstr>
      <vt:lpstr>Other letters?</vt:lpstr>
      <vt:lpstr>Other letters</vt:lpstr>
      <vt:lpstr>GB18030 Encoding</vt:lpstr>
      <vt:lpstr>Encoding/Decoding Documents</vt:lpstr>
      <vt:lpstr>Unicode</vt:lpstr>
      <vt:lpstr>Unicode</vt:lpstr>
      <vt:lpstr>Unicode</vt:lpstr>
      <vt:lpstr>UTF-32</vt:lpstr>
      <vt:lpstr>UTF-32</vt:lpstr>
      <vt:lpstr>Unicode</vt:lpstr>
      <vt:lpstr>UTF-32</vt:lpstr>
      <vt:lpstr>Garbled Text?</vt:lpstr>
      <vt:lpstr>UTF-8</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2020-01-16T12:56:40Z</dcterms:modified>
</cp:coreProperties>
</file>