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33" r:id="rId3"/>
    <p:sldId id="336" r:id="rId4"/>
    <p:sldId id="357" r:id="rId5"/>
    <p:sldId id="340" r:id="rId6"/>
    <p:sldId id="341" r:id="rId7"/>
    <p:sldId id="342" r:id="rId8"/>
    <p:sldId id="344" r:id="rId9"/>
    <p:sldId id="370" r:id="rId10"/>
    <p:sldId id="371" r:id="rId11"/>
    <p:sldId id="345" r:id="rId12"/>
    <p:sldId id="346" r:id="rId13"/>
    <p:sldId id="347" r:id="rId14"/>
    <p:sldId id="348" r:id="rId15"/>
    <p:sldId id="350" r:id="rId16"/>
    <p:sldId id="373" r:id="rId17"/>
    <p:sldId id="372" r:id="rId18"/>
    <p:sldId id="374" r:id="rId19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fld id="{8CCDA2B9-A7F3-724F-BA71-2B2C09FDC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45B29D-1669-D349-9F9F-F932A383ED9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 lot of 143 students implement a kind of insertion sort on their SortedIntList add operation.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32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0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51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50737E26-6D0E-3D45-A5A4-50F033C7A9FC}" type="slidenum">
              <a:rPr lang="en-US" sz="1200">
                <a:solidFill>
                  <a:srgbClr val="424242"/>
                </a:solidFill>
                <a:latin typeface="Verdana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Lecture 21: Searching and Sorting (Part II)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200" dirty="0" smtClean="0">
                <a:cs typeface="+mn-cs"/>
              </a:rPr>
              <a:t>Copyright (c) Pearson 2013.</a:t>
            </a:r>
            <a:br>
              <a:rPr lang="en-US" sz="1200" dirty="0" smtClean="0">
                <a:cs typeface="+mn-cs"/>
              </a:rPr>
            </a:br>
            <a:r>
              <a:rPr lang="en-US" sz="1200" dirty="0" smtClean="0">
                <a:cs typeface="+mn-cs"/>
              </a:rPr>
              <a:t>All rights reserved.</a:t>
            </a:r>
          </a:p>
          <a:p>
            <a:pPr eaLnBrk="1" hangingPunct="1">
              <a:defRPr/>
            </a:pPr>
            <a:endParaRPr lang="en-US" sz="1400" u="sng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64 54 18 87 35</a:t>
            </a:r>
          </a:p>
          <a:p>
            <a:pPr lvl="1"/>
            <a:r>
              <a:rPr lang="en-US" dirty="0" smtClean="0"/>
              <a:t>54 less than 64</a:t>
            </a:r>
          </a:p>
          <a:p>
            <a:pPr lvl="1"/>
            <a:r>
              <a:rPr lang="en-US" dirty="0" smtClean="0"/>
              <a:t>Shift down and insert 54</a:t>
            </a:r>
          </a:p>
          <a:p>
            <a:r>
              <a:rPr lang="en-US" dirty="0" smtClean="0"/>
              <a:t>54 64 18 87 35(1</a:t>
            </a:r>
            <a:r>
              <a:rPr lang="en-US" baseline="30000" dirty="0" smtClean="0"/>
              <a:t>st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18 less than 64</a:t>
            </a:r>
          </a:p>
          <a:p>
            <a:pPr lvl="1"/>
            <a:r>
              <a:rPr lang="en-US" dirty="0" smtClean="0"/>
              <a:t>18 less than 54</a:t>
            </a:r>
          </a:p>
          <a:p>
            <a:pPr lvl="1"/>
            <a:r>
              <a:rPr lang="en-US" dirty="0" smtClean="0"/>
              <a:t>Shift down and insert 18</a:t>
            </a:r>
          </a:p>
          <a:p>
            <a:r>
              <a:rPr lang="en-US" dirty="0" smtClean="0"/>
              <a:t>18 54 64 87 35(2</a:t>
            </a:r>
            <a:r>
              <a:rPr lang="en-US" baseline="30000" dirty="0" smtClean="0"/>
              <a:t>nd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87 greater than 64</a:t>
            </a:r>
          </a:p>
          <a:p>
            <a:pPr lvl="1"/>
            <a:r>
              <a:rPr lang="en-US" dirty="0" smtClean="0"/>
              <a:t>Go to next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 54 64 87 35(3</a:t>
            </a:r>
            <a:r>
              <a:rPr lang="en-US" baseline="30000" dirty="0" smtClean="0"/>
              <a:t>rd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35 less than 87</a:t>
            </a:r>
          </a:p>
          <a:p>
            <a:pPr lvl="1"/>
            <a:r>
              <a:rPr lang="en-US" dirty="0" smtClean="0"/>
              <a:t>35 less than 64</a:t>
            </a:r>
          </a:p>
          <a:p>
            <a:pPr lvl="1"/>
            <a:r>
              <a:rPr lang="en-US" dirty="0" smtClean="0"/>
              <a:t>35 less than 54</a:t>
            </a:r>
          </a:p>
          <a:p>
            <a:pPr lvl="1"/>
            <a:r>
              <a:rPr lang="en-US" dirty="0" smtClean="0"/>
              <a:t>35 greater than 18</a:t>
            </a:r>
          </a:p>
          <a:p>
            <a:pPr lvl="1"/>
            <a:r>
              <a:rPr lang="en-US" dirty="0" smtClean="0"/>
              <a:t>Shift down and insert 35</a:t>
            </a:r>
          </a:p>
          <a:p>
            <a:r>
              <a:rPr lang="en-US" dirty="0" smtClean="0"/>
              <a:t>18 35 54 64 87(4</a:t>
            </a:r>
            <a:r>
              <a:rPr lang="en-US" baseline="30000" dirty="0" smtClean="0"/>
              <a:t>th</a:t>
            </a:r>
            <a:r>
              <a:rPr lang="en-US" dirty="0" smtClean="0"/>
              <a:t> pass)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62550"/>
            <a:ext cx="1905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22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sort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merge sort</a:t>
            </a:r>
            <a:r>
              <a:rPr lang="en-US" dirty="0" smtClean="0">
                <a:cs typeface="+mn-cs"/>
              </a:rPr>
              <a:t>: Repeatedly divides the data in half, sorts each half, and combines the sorted halves into a sorted whole.</a:t>
            </a:r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The algorithm:</a:t>
            </a:r>
          </a:p>
          <a:p>
            <a:pPr lvl="1" eaLnBrk="1" hangingPunct="1">
              <a:defRPr/>
            </a:pPr>
            <a:r>
              <a:rPr lang="en-US" dirty="0" smtClean="0"/>
              <a:t>Divide the list into two roughly equal halves.</a:t>
            </a:r>
          </a:p>
          <a:p>
            <a:pPr lvl="1" eaLnBrk="1" hangingPunct="1">
              <a:defRPr/>
            </a:pPr>
            <a:r>
              <a:rPr lang="en-US" dirty="0" smtClean="0"/>
              <a:t>Sort the left half.</a:t>
            </a:r>
          </a:p>
          <a:p>
            <a:pPr lvl="1" eaLnBrk="1" hangingPunct="1">
              <a:defRPr/>
            </a:pPr>
            <a:r>
              <a:rPr lang="en-US" dirty="0" smtClean="0"/>
              <a:t>Sort the right half.</a:t>
            </a:r>
          </a:p>
          <a:p>
            <a:pPr lvl="1" eaLnBrk="1" hangingPunct="1">
              <a:defRPr/>
            </a:pPr>
            <a:r>
              <a:rPr lang="en-US" dirty="0" smtClean="0"/>
              <a:t>Merge the two sorted halves into one sorted list.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Often implemented recursively.</a:t>
            </a:r>
          </a:p>
          <a:p>
            <a:pPr lvl="1" eaLnBrk="1" hangingPunct="1">
              <a:defRPr/>
            </a:pPr>
            <a:r>
              <a:rPr lang="en-US" dirty="0" smtClean="0"/>
              <a:t>An example of a "divide and conquer" algorithm.</a:t>
            </a:r>
          </a:p>
          <a:p>
            <a:pPr lvl="2" eaLnBrk="1" hangingPunct="1">
              <a:defRPr/>
            </a:pPr>
            <a:r>
              <a:rPr lang="en-US" dirty="0" smtClean="0"/>
              <a:t>Invented by John von Neumann in 1945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sort example</a:t>
            </a: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/>
        </p:nvGraphicFramePr>
        <p:xfrm>
          <a:off x="2362200" y="129540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23" name="Group 35"/>
          <p:cNvGraphicFramePr>
            <a:graphicFrameLocks noGrp="1"/>
          </p:cNvGraphicFramePr>
          <p:nvPr/>
        </p:nvGraphicFramePr>
        <p:xfrm>
          <a:off x="1820863" y="2562225"/>
          <a:ext cx="1795462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143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35" name="Group 47"/>
          <p:cNvGraphicFramePr>
            <a:graphicFrameLocks noGrp="1"/>
          </p:cNvGraphicFramePr>
          <p:nvPr/>
        </p:nvGraphicFramePr>
        <p:xfrm>
          <a:off x="12874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43" name="Group 55"/>
          <p:cNvGraphicFramePr>
            <a:graphicFrameLocks noGrp="1"/>
          </p:cNvGraphicFramePr>
          <p:nvPr/>
        </p:nvGraphicFramePr>
        <p:xfrm>
          <a:off x="11255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49" name="Group 61"/>
          <p:cNvGraphicFramePr>
            <a:graphicFrameLocks noGrp="1"/>
          </p:cNvGraphicFramePr>
          <p:nvPr/>
        </p:nvGraphicFramePr>
        <p:xfrm>
          <a:off x="18907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55" name="Group 67"/>
          <p:cNvGraphicFramePr>
            <a:graphicFrameLocks noGrp="1"/>
          </p:cNvGraphicFramePr>
          <p:nvPr/>
        </p:nvGraphicFramePr>
        <p:xfrm>
          <a:off x="12842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163" name="Group 75"/>
          <p:cNvGrpSpPr>
            <a:grpSpLocks/>
          </p:cNvGrpSpPr>
          <p:nvPr/>
        </p:nvGrpSpPr>
        <p:grpSpPr bwMode="auto">
          <a:xfrm>
            <a:off x="457200" y="4343400"/>
            <a:ext cx="1665288" cy="366713"/>
            <a:chOff x="288" y="2736"/>
            <a:chExt cx="1049" cy="231"/>
          </a:xfrm>
        </p:grpSpPr>
        <p:grpSp>
          <p:nvGrpSpPr>
            <p:cNvPr id="31000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217165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66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67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168" name="Group 80"/>
          <p:cNvGrpSpPr>
            <a:grpSpLocks/>
          </p:cNvGrpSpPr>
          <p:nvPr/>
        </p:nvGrpSpPr>
        <p:grpSpPr bwMode="auto">
          <a:xfrm>
            <a:off x="690563" y="3505200"/>
            <a:ext cx="1355725" cy="381000"/>
            <a:chOff x="435" y="2208"/>
            <a:chExt cx="854" cy="240"/>
          </a:xfrm>
        </p:grpSpPr>
        <p:grpSp>
          <p:nvGrpSpPr>
            <p:cNvPr id="30996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217170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71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72" name="Text Box 84"/>
            <p:cNvSpPr txBox="1">
              <a:spLocks noChangeArrowheads="1"/>
            </p:cNvSpPr>
            <p:nvPr/>
          </p:nvSpPr>
          <p:spPr bwMode="auto">
            <a:xfrm>
              <a:off x="435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173" name="Group 85"/>
          <p:cNvGraphicFramePr>
            <a:graphicFrameLocks noGrp="1"/>
          </p:cNvGraphicFramePr>
          <p:nvPr/>
        </p:nvGraphicFramePr>
        <p:xfrm>
          <a:off x="32575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81" name="Group 93"/>
          <p:cNvGraphicFramePr>
            <a:graphicFrameLocks noGrp="1"/>
          </p:cNvGraphicFramePr>
          <p:nvPr/>
        </p:nvGraphicFramePr>
        <p:xfrm>
          <a:off x="30956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87" name="Group 99"/>
          <p:cNvGraphicFramePr>
            <a:graphicFrameLocks noGrp="1"/>
          </p:cNvGraphicFramePr>
          <p:nvPr/>
        </p:nvGraphicFramePr>
        <p:xfrm>
          <a:off x="38608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93" name="Group 105"/>
          <p:cNvGraphicFramePr>
            <a:graphicFrameLocks noGrp="1"/>
          </p:cNvGraphicFramePr>
          <p:nvPr/>
        </p:nvGraphicFramePr>
        <p:xfrm>
          <a:off x="32543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201" name="Group 113"/>
          <p:cNvGrpSpPr>
            <a:grpSpLocks/>
          </p:cNvGrpSpPr>
          <p:nvPr/>
        </p:nvGrpSpPr>
        <p:grpSpPr bwMode="auto">
          <a:xfrm>
            <a:off x="2427288" y="4343400"/>
            <a:ext cx="1665287" cy="366713"/>
            <a:chOff x="1529" y="2736"/>
            <a:chExt cx="1049" cy="231"/>
          </a:xfrm>
        </p:grpSpPr>
        <p:grpSp>
          <p:nvGrpSpPr>
            <p:cNvPr id="30992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217203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4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05" name="Text Box 117"/>
            <p:cNvSpPr txBox="1">
              <a:spLocks noChangeArrowheads="1"/>
            </p:cNvSpPr>
            <p:nvPr/>
          </p:nvSpPr>
          <p:spPr bwMode="auto">
            <a:xfrm>
              <a:off x="1529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06" name="Group 118"/>
          <p:cNvGrpSpPr>
            <a:grpSpLocks/>
          </p:cNvGrpSpPr>
          <p:nvPr/>
        </p:nvGrpSpPr>
        <p:grpSpPr bwMode="auto">
          <a:xfrm>
            <a:off x="2660650" y="3505200"/>
            <a:ext cx="1355725" cy="381000"/>
            <a:chOff x="1676" y="2208"/>
            <a:chExt cx="854" cy="240"/>
          </a:xfrm>
        </p:grpSpPr>
        <p:grpSp>
          <p:nvGrpSpPr>
            <p:cNvPr id="30988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217208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9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10" name="Text Box 122"/>
            <p:cNvSpPr txBox="1">
              <a:spLocks noChangeArrowheads="1"/>
            </p:cNvSpPr>
            <p:nvPr/>
          </p:nvSpPr>
          <p:spPr bwMode="auto">
            <a:xfrm>
              <a:off x="1676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211" name="Group 123"/>
          <p:cNvGrpSpPr>
            <a:grpSpLocks/>
          </p:cNvGrpSpPr>
          <p:nvPr/>
        </p:nvGrpSpPr>
        <p:grpSpPr bwMode="auto">
          <a:xfrm>
            <a:off x="1223963" y="2819400"/>
            <a:ext cx="2422525" cy="381000"/>
            <a:chOff x="771" y="1776"/>
            <a:chExt cx="1526" cy="240"/>
          </a:xfrm>
        </p:grpSpPr>
        <p:sp>
          <p:nvSpPr>
            <p:cNvPr id="217212" name="Text Box 124"/>
            <p:cNvSpPr txBox="1">
              <a:spLocks noChangeArrowheads="1"/>
            </p:cNvSpPr>
            <p:nvPr/>
          </p:nvSpPr>
          <p:spPr bwMode="auto">
            <a:xfrm>
              <a:off x="771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85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217214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15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216" name="Group 128"/>
          <p:cNvGraphicFramePr>
            <a:graphicFrameLocks noGrp="1"/>
          </p:cNvGraphicFramePr>
          <p:nvPr/>
        </p:nvGraphicFramePr>
        <p:xfrm>
          <a:off x="18176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28" name="Group 140"/>
          <p:cNvGraphicFramePr>
            <a:graphicFrameLocks noGrp="1"/>
          </p:cNvGraphicFramePr>
          <p:nvPr/>
        </p:nvGraphicFramePr>
        <p:xfrm>
          <a:off x="6088063" y="2562225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40" name="Group 152"/>
          <p:cNvGraphicFramePr>
            <a:graphicFrameLocks noGrp="1"/>
          </p:cNvGraphicFramePr>
          <p:nvPr/>
        </p:nvGraphicFramePr>
        <p:xfrm>
          <a:off x="55546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48" name="Group 160"/>
          <p:cNvGraphicFramePr>
            <a:graphicFrameLocks noGrp="1"/>
          </p:cNvGraphicFramePr>
          <p:nvPr/>
        </p:nvGraphicFramePr>
        <p:xfrm>
          <a:off x="53927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54" name="Group 166"/>
          <p:cNvGraphicFramePr>
            <a:graphicFrameLocks noGrp="1"/>
          </p:cNvGraphicFramePr>
          <p:nvPr/>
        </p:nvGraphicFramePr>
        <p:xfrm>
          <a:off x="61579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60" name="Group 172"/>
          <p:cNvGraphicFramePr>
            <a:graphicFrameLocks noGrp="1"/>
          </p:cNvGraphicFramePr>
          <p:nvPr/>
        </p:nvGraphicFramePr>
        <p:xfrm>
          <a:off x="55514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268" name="Group 180"/>
          <p:cNvGrpSpPr>
            <a:grpSpLocks/>
          </p:cNvGrpSpPr>
          <p:nvPr/>
        </p:nvGrpSpPr>
        <p:grpSpPr bwMode="auto">
          <a:xfrm>
            <a:off x="4724400" y="4343400"/>
            <a:ext cx="1665288" cy="366713"/>
            <a:chOff x="2976" y="2736"/>
            <a:chExt cx="1049" cy="231"/>
          </a:xfrm>
        </p:grpSpPr>
        <p:grpSp>
          <p:nvGrpSpPr>
            <p:cNvPr id="30980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217270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1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2" name="Text Box 184"/>
            <p:cNvSpPr txBox="1">
              <a:spLocks noChangeArrowheads="1"/>
            </p:cNvSpPr>
            <p:nvPr/>
          </p:nvSpPr>
          <p:spPr bwMode="auto">
            <a:xfrm>
              <a:off x="2976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73" name="Group 185"/>
          <p:cNvGrpSpPr>
            <a:grpSpLocks/>
          </p:cNvGrpSpPr>
          <p:nvPr/>
        </p:nvGrpSpPr>
        <p:grpSpPr bwMode="auto">
          <a:xfrm>
            <a:off x="4957763" y="3505200"/>
            <a:ext cx="1355725" cy="381000"/>
            <a:chOff x="3123" y="2208"/>
            <a:chExt cx="854" cy="240"/>
          </a:xfrm>
        </p:grpSpPr>
        <p:grpSp>
          <p:nvGrpSpPr>
            <p:cNvPr id="30976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217275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6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7" name="Text Box 189"/>
            <p:cNvSpPr txBox="1">
              <a:spLocks noChangeArrowheads="1"/>
            </p:cNvSpPr>
            <p:nvPr/>
          </p:nvSpPr>
          <p:spPr bwMode="auto">
            <a:xfrm>
              <a:off x="3123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278" name="Group 190"/>
          <p:cNvGraphicFramePr>
            <a:graphicFrameLocks noGrp="1"/>
          </p:cNvGraphicFramePr>
          <p:nvPr/>
        </p:nvGraphicFramePr>
        <p:xfrm>
          <a:off x="75247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86" name="Group 198"/>
          <p:cNvGraphicFramePr>
            <a:graphicFrameLocks noGrp="1"/>
          </p:cNvGraphicFramePr>
          <p:nvPr/>
        </p:nvGraphicFramePr>
        <p:xfrm>
          <a:off x="73628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92" name="Group 204"/>
          <p:cNvGraphicFramePr>
            <a:graphicFrameLocks noGrp="1"/>
          </p:cNvGraphicFramePr>
          <p:nvPr/>
        </p:nvGraphicFramePr>
        <p:xfrm>
          <a:off x="81280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98" name="Group 210"/>
          <p:cNvGraphicFramePr>
            <a:graphicFrameLocks noGrp="1"/>
          </p:cNvGraphicFramePr>
          <p:nvPr/>
        </p:nvGraphicFramePr>
        <p:xfrm>
          <a:off x="75215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306" name="Group 218"/>
          <p:cNvGrpSpPr>
            <a:grpSpLocks/>
          </p:cNvGrpSpPr>
          <p:nvPr/>
        </p:nvGrpSpPr>
        <p:grpSpPr bwMode="auto">
          <a:xfrm>
            <a:off x="6694488" y="4343400"/>
            <a:ext cx="1665287" cy="366713"/>
            <a:chOff x="4217" y="2736"/>
            <a:chExt cx="1049" cy="231"/>
          </a:xfrm>
        </p:grpSpPr>
        <p:grpSp>
          <p:nvGrpSpPr>
            <p:cNvPr id="30972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217308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09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0" name="Text Box 222"/>
            <p:cNvSpPr txBox="1">
              <a:spLocks noChangeArrowheads="1"/>
            </p:cNvSpPr>
            <p:nvPr/>
          </p:nvSpPr>
          <p:spPr bwMode="auto">
            <a:xfrm>
              <a:off x="4217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11" name="Group 223"/>
          <p:cNvGrpSpPr>
            <a:grpSpLocks/>
          </p:cNvGrpSpPr>
          <p:nvPr/>
        </p:nvGrpSpPr>
        <p:grpSpPr bwMode="auto">
          <a:xfrm>
            <a:off x="6927850" y="3505200"/>
            <a:ext cx="1355725" cy="381000"/>
            <a:chOff x="4364" y="2208"/>
            <a:chExt cx="854" cy="240"/>
          </a:xfrm>
        </p:grpSpPr>
        <p:grpSp>
          <p:nvGrpSpPr>
            <p:cNvPr id="30968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217313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14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5" name="Text Box 227"/>
            <p:cNvSpPr txBox="1">
              <a:spLocks noChangeArrowheads="1"/>
            </p:cNvSpPr>
            <p:nvPr/>
          </p:nvSpPr>
          <p:spPr bwMode="auto">
            <a:xfrm>
              <a:off x="4364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316" name="Group 228"/>
          <p:cNvGrpSpPr>
            <a:grpSpLocks/>
          </p:cNvGrpSpPr>
          <p:nvPr/>
        </p:nvGrpSpPr>
        <p:grpSpPr bwMode="auto">
          <a:xfrm>
            <a:off x="5491163" y="2819400"/>
            <a:ext cx="2422525" cy="381000"/>
            <a:chOff x="3459" y="1776"/>
            <a:chExt cx="1526" cy="240"/>
          </a:xfrm>
        </p:grpSpPr>
        <p:sp>
          <p:nvSpPr>
            <p:cNvPr id="217317" name="Text Box 229"/>
            <p:cNvSpPr txBox="1">
              <a:spLocks noChangeArrowheads="1"/>
            </p:cNvSpPr>
            <p:nvPr/>
          </p:nvSpPr>
          <p:spPr bwMode="auto">
            <a:xfrm>
              <a:off x="3459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5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217319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20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321" name="Group 233"/>
          <p:cNvGraphicFramePr>
            <a:graphicFrameLocks noGrp="1"/>
          </p:cNvGraphicFramePr>
          <p:nvPr/>
        </p:nvGraphicFramePr>
        <p:xfrm>
          <a:off x="60848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333" name="Group 245"/>
          <p:cNvGraphicFramePr>
            <a:graphicFrameLocks noGrp="1"/>
          </p:cNvGraphicFramePr>
          <p:nvPr/>
        </p:nvGraphicFramePr>
        <p:xfrm>
          <a:off x="3140075" y="6157913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353" name="Group 265"/>
          <p:cNvGrpSpPr>
            <a:grpSpLocks/>
          </p:cNvGrpSpPr>
          <p:nvPr/>
        </p:nvGrpSpPr>
        <p:grpSpPr bwMode="auto">
          <a:xfrm>
            <a:off x="2895600" y="2057400"/>
            <a:ext cx="3810000" cy="457200"/>
            <a:chOff x="1824" y="1296"/>
            <a:chExt cx="2400" cy="288"/>
          </a:xfrm>
        </p:grpSpPr>
        <p:sp>
          <p:nvSpPr>
            <p:cNvPr id="217354" name="Text Box 266"/>
            <p:cNvSpPr txBox="1">
              <a:spLocks noChangeArrowheads="1"/>
            </p:cNvSpPr>
            <p:nvPr/>
          </p:nvSpPr>
          <p:spPr bwMode="auto">
            <a:xfrm>
              <a:off x="1930" y="129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1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217356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57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17358" name="Group 270"/>
          <p:cNvGrpSpPr>
            <a:grpSpLocks/>
          </p:cNvGrpSpPr>
          <p:nvPr/>
        </p:nvGrpSpPr>
        <p:grpSpPr bwMode="auto">
          <a:xfrm>
            <a:off x="1001713" y="5029200"/>
            <a:ext cx="2720975" cy="381000"/>
            <a:chOff x="631" y="3168"/>
            <a:chExt cx="1714" cy="240"/>
          </a:xfrm>
        </p:grpSpPr>
        <p:grpSp>
          <p:nvGrpSpPr>
            <p:cNvPr id="30956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217360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1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2" name="Text Box 274"/>
            <p:cNvSpPr txBox="1">
              <a:spLocks noChangeArrowheads="1"/>
            </p:cNvSpPr>
            <p:nvPr/>
          </p:nvSpPr>
          <p:spPr bwMode="auto">
            <a:xfrm>
              <a:off x="631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3" name="Group 275"/>
          <p:cNvGrpSpPr>
            <a:grpSpLocks/>
          </p:cNvGrpSpPr>
          <p:nvPr/>
        </p:nvGrpSpPr>
        <p:grpSpPr bwMode="auto">
          <a:xfrm>
            <a:off x="5268913" y="5029200"/>
            <a:ext cx="2720975" cy="381000"/>
            <a:chOff x="3319" y="3168"/>
            <a:chExt cx="1714" cy="240"/>
          </a:xfrm>
        </p:grpSpPr>
        <p:grpSp>
          <p:nvGrpSpPr>
            <p:cNvPr id="30952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217365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6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7" name="Text Box 279"/>
            <p:cNvSpPr txBox="1">
              <a:spLocks noChangeArrowheads="1"/>
            </p:cNvSpPr>
            <p:nvPr/>
          </p:nvSpPr>
          <p:spPr bwMode="auto">
            <a:xfrm>
              <a:off x="3319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8" name="Group 280"/>
          <p:cNvGrpSpPr>
            <a:grpSpLocks/>
          </p:cNvGrpSpPr>
          <p:nvPr/>
        </p:nvGrpSpPr>
        <p:grpSpPr bwMode="auto">
          <a:xfrm>
            <a:off x="2601913" y="5715000"/>
            <a:ext cx="4408487" cy="442913"/>
            <a:chOff x="1639" y="3600"/>
            <a:chExt cx="2777" cy="279"/>
          </a:xfrm>
        </p:grpSpPr>
        <p:grpSp>
          <p:nvGrpSpPr>
            <p:cNvPr id="30948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217370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71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72" name="Text Box 284"/>
            <p:cNvSpPr txBox="1">
              <a:spLocks noChangeArrowheads="1"/>
            </p:cNvSpPr>
            <p:nvPr/>
          </p:nvSpPr>
          <p:spPr bwMode="auto">
            <a:xfrm>
              <a:off x="1639" y="3648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1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Merging sorted halves</a:t>
            </a:r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89025"/>
            <a:ext cx="7505700" cy="576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halves code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Merges the left/right elements into a sorted result.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Precondition: left/right are sorted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public static void merge(int[] result, int[] left,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                           int[] right)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i1 = 0;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index into left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i2 = 0;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index into right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for (int i = 0; i &lt; result.length; i++)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if (i2 &gt;= right.length ||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(i1 &lt; left.length &amp;&amp; left[i1] &lt;= right[i2]))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result[i] = left[i1]; 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take from left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i1++;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 else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result[i] = right[i2];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take from right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i2++;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Merge sort code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the merge sort algorithm (recursive).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</a:t>
            </a:r>
            <a:r>
              <a:rPr lang="en-US" sz="2000" dirty="0" err="1" smtClean="0">
                <a:latin typeface="Courier New" charset="0"/>
                <a:cs typeface="+mn-cs"/>
              </a:rPr>
              <a:t>mergeSort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if (</a:t>
            </a:r>
            <a:r>
              <a:rPr lang="en-US" sz="2000" b="1" dirty="0" err="1" smtClean="0">
                <a:latin typeface="Courier New" charset="0"/>
                <a:cs typeface="+mn-cs"/>
              </a:rPr>
              <a:t>a.length</a:t>
            </a:r>
            <a:r>
              <a:rPr lang="en-US" sz="2000" b="1" dirty="0" smtClean="0">
                <a:latin typeface="Courier New" charset="0"/>
                <a:cs typeface="+mn-cs"/>
              </a:rPr>
              <a:t> &gt;= 2)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        // split array into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1700" dirty="0" err="1" smtClean="0">
                <a:latin typeface="Courier New" charset="0"/>
                <a:cs typeface="+mn-cs"/>
              </a:rPr>
              <a:t>int</a:t>
            </a:r>
            <a:r>
              <a:rPr lang="en-US" sz="1700" dirty="0" smtClean="0">
                <a:latin typeface="Courier New" charset="0"/>
                <a:cs typeface="+mn-cs"/>
              </a:rPr>
              <a:t>[] left  = </a:t>
            </a:r>
            <a:r>
              <a:rPr lang="en-US" sz="1700" b="1" dirty="0" err="1" smtClean="0">
                <a:latin typeface="Courier New" charset="0"/>
                <a:cs typeface="+mn-cs"/>
              </a:rPr>
              <a:t>Arrays.copyOfRange</a:t>
            </a:r>
            <a:r>
              <a:rPr lang="en-US" sz="1700" b="1" dirty="0" smtClean="0">
                <a:latin typeface="Courier New" charset="0"/>
                <a:cs typeface="+mn-cs"/>
              </a:rPr>
              <a:t>(a, 0,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/2)</a:t>
            </a:r>
            <a:r>
              <a:rPr lang="en-US" sz="1700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1700" dirty="0" err="1" smtClean="0">
                <a:latin typeface="Courier New" charset="0"/>
                <a:cs typeface="+mn-cs"/>
              </a:rPr>
              <a:t>int</a:t>
            </a:r>
            <a:r>
              <a:rPr lang="en-US" sz="1700" dirty="0" smtClean="0">
                <a:latin typeface="Courier New" charset="0"/>
                <a:cs typeface="+mn-cs"/>
              </a:rPr>
              <a:t>[] right = </a:t>
            </a:r>
            <a:r>
              <a:rPr lang="en-US" sz="1700" b="1" dirty="0" err="1" smtClean="0">
                <a:latin typeface="Courier New" charset="0"/>
                <a:cs typeface="+mn-cs"/>
              </a:rPr>
              <a:t>Arrays.copyOfRange</a:t>
            </a:r>
            <a:r>
              <a:rPr lang="en-US" sz="1700" b="1" dirty="0" smtClean="0">
                <a:latin typeface="Courier New" charset="0"/>
                <a:cs typeface="+mn-cs"/>
              </a:rPr>
              <a:t>(a,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/2,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)</a:t>
            </a:r>
            <a:r>
              <a:rPr lang="en-US" sz="1700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7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        // sort the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(left);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(right);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  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merge the sorted halves into a sorted whole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merge(a, left, 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runtime </a:t>
            </a:r>
            <a:r>
              <a:rPr lang="en-US" sz="2400"/>
              <a:t>(Fig. 13.6)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selection sort?</a:t>
            </a:r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9788"/>
            <a:ext cx="807720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28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runtime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merge sort?</a:t>
            </a:r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8175"/>
            <a:ext cx="6005513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22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Lab </a:t>
            </a:r>
            <a:r>
              <a:rPr lang="en-US" smtClean="0">
                <a:cs typeface="+mj-cs"/>
              </a:rPr>
              <a:t>2</a:t>
            </a:r>
            <a:endParaRPr lang="en-US" dirty="0" smtClean="0">
              <a:cs typeface="+mj-cs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smtClean="0">
                <a:latin typeface="Tahoma"/>
                <a:cs typeface="Tahoma"/>
              </a:rPr>
              <a:t>Write </a:t>
            </a:r>
            <a:r>
              <a:rPr lang="en-US" sz="2000" dirty="0" smtClean="0">
                <a:latin typeface="Tahoma"/>
                <a:cs typeface="Tahoma"/>
              </a:rPr>
              <a:t>the methods </a:t>
            </a:r>
            <a:r>
              <a:rPr lang="en-US" sz="2000" dirty="0" err="1" smtClean="0">
                <a:latin typeface="Courier New" charset="0"/>
                <a:cs typeface="+mn-cs"/>
              </a:rPr>
              <a:t>selectionSort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latin typeface="Tahoma"/>
                <a:cs typeface="Tahoma"/>
              </a:rPr>
              <a:t>and </a:t>
            </a:r>
            <a:r>
              <a:rPr lang="en-US" sz="2000" dirty="0" smtClean="0">
                <a:latin typeface="Courier New" charset="0"/>
                <a:cs typeface="+mn-cs"/>
              </a:rPr>
              <a:t>swap.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</a:t>
            </a:r>
            <a:r>
              <a:rPr lang="en-US" sz="2000" dirty="0" err="1" smtClean="0">
                <a:latin typeface="Courier New" charset="0"/>
                <a:cs typeface="+mn-cs"/>
              </a:rPr>
              <a:t>selectionSort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a)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{…}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swap(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j)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{…}</a:t>
            </a:r>
            <a:r>
              <a:rPr lang="en-US" sz="2000" dirty="0">
                <a:latin typeface="Courier New" charset="0"/>
                <a:cs typeface="+mn-cs"/>
              </a:rPr>
              <a:t>	</a:t>
            </a:r>
            <a:r>
              <a:rPr lang="en-US" sz="2000" dirty="0" smtClean="0">
                <a:latin typeface="Courier New" charset="0"/>
                <a:cs typeface="+mn-cs"/>
              </a:rPr>
              <a:t>	</a:t>
            </a:r>
            <a:endParaRPr lang="en-US" sz="2000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06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sorting</a:t>
            </a:r>
            <a:r>
              <a:rPr lang="en-US" smtClean="0">
                <a:cs typeface="+mn-cs"/>
              </a:rPr>
              <a:t>: Rearranging the values in an array or collection into a specific order (usually into their "natural ordering").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mtClean="0"/>
              <a:t>one of the fundamental problems in computer science</a:t>
            </a:r>
          </a:p>
          <a:p>
            <a:pPr lvl="1" eaLnBrk="1" hangingPunct="1">
              <a:defRPr/>
            </a:pPr>
            <a:r>
              <a:rPr lang="en-US" smtClean="0"/>
              <a:t>can be solved in many ways:</a:t>
            </a:r>
          </a:p>
          <a:p>
            <a:pPr lvl="2" eaLnBrk="1" hangingPunct="1">
              <a:defRPr/>
            </a:pPr>
            <a:r>
              <a:rPr lang="en-US" smtClean="0"/>
              <a:t>there are many sorting algorithms</a:t>
            </a:r>
          </a:p>
          <a:p>
            <a:pPr lvl="2" eaLnBrk="1" hangingPunct="1">
              <a:defRPr/>
            </a:pPr>
            <a:r>
              <a:rPr lang="en-US" smtClean="0"/>
              <a:t>some are faster/slower than others</a:t>
            </a:r>
          </a:p>
          <a:p>
            <a:pPr lvl="2" eaLnBrk="1" hangingPunct="1">
              <a:defRPr/>
            </a:pPr>
            <a:r>
              <a:rPr lang="en-US" smtClean="0"/>
              <a:t>some use more/less memory than others</a:t>
            </a:r>
          </a:p>
          <a:p>
            <a:pPr lvl="2" eaLnBrk="1" hangingPunct="1">
              <a:defRPr/>
            </a:pPr>
            <a:r>
              <a:rPr lang="en-US" smtClean="0"/>
              <a:t>some work better with specific kinds of data</a:t>
            </a:r>
          </a:p>
          <a:p>
            <a:pPr lvl="2" eaLnBrk="1" hangingPunct="1">
              <a:defRPr/>
            </a:pPr>
            <a:r>
              <a:rPr lang="en-US" smtClean="0"/>
              <a:t>some can utilize multiple computers / processors, ...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i="1" smtClean="0"/>
              <a:t>comparison-based sorting</a:t>
            </a:r>
            <a:r>
              <a:rPr lang="en-US" smtClean="0"/>
              <a:t> : determining order by</a:t>
            </a:r>
            <a:br>
              <a:rPr lang="en-US" smtClean="0"/>
            </a:br>
            <a:r>
              <a:rPr lang="en-US" smtClean="0"/>
              <a:t>comparing pairs of elements: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smtClean="0">
                <a:latin typeface="Courier New" charset="0"/>
              </a:rPr>
              <a:t>&lt;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&gt;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compareTo</a:t>
            </a:r>
            <a:r>
              <a:rPr lang="en-US" smtClean="0"/>
              <a:t>,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bubble sort</a:t>
            </a:r>
            <a:r>
              <a:rPr lang="en-US" sz="2200" dirty="0" smtClean="0"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selection sort</a:t>
            </a:r>
            <a:r>
              <a:rPr lang="en-US" sz="2200" dirty="0" smtClean="0"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insertion sort</a:t>
            </a:r>
            <a:r>
              <a:rPr lang="en-US" sz="2200" dirty="0" smtClean="0"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merge sort</a:t>
            </a:r>
            <a:r>
              <a:rPr lang="en-US" sz="2200" dirty="0" smtClean="0"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heap sort</a:t>
            </a:r>
            <a:r>
              <a:rPr lang="en-US" sz="2200" dirty="0" smtClean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quick sort</a:t>
            </a:r>
            <a:r>
              <a:rPr lang="en-US" sz="2200" dirty="0" smtClean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bubble sort</a:t>
            </a:r>
            <a:r>
              <a:rPr lang="en-US" sz="2200" dirty="0" smtClean="0"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selection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insertion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merge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heap sort</a:t>
            </a:r>
            <a:r>
              <a:rPr lang="en-US" sz="2200" dirty="0" smtClean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quick sort</a:t>
            </a:r>
            <a:r>
              <a:rPr lang="en-US" sz="2200" dirty="0" smtClean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Selection sort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selection sort</a:t>
            </a:r>
            <a:r>
              <a:rPr lang="en-US" smtClean="0">
                <a:cs typeface="+mn-cs"/>
              </a:rPr>
              <a:t>: Orders a list of values by repeatedly putting the smallest or largest unplaced value into its final position.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r>
              <a:rPr lang="en-US" smtClean="0"/>
              <a:t>The algorithm:</a:t>
            </a:r>
          </a:p>
          <a:p>
            <a:pPr lvl="1" eaLnBrk="1" hangingPunct="1">
              <a:defRPr/>
            </a:pPr>
            <a:r>
              <a:rPr lang="en-US" smtClean="0"/>
              <a:t>Look through the list to find the smallest value.</a:t>
            </a:r>
          </a:p>
          <a:p>
            <a:pPr lvl="1" eaLnBrk="1" hangingPunct="1">
              <a:defRPr/>
            </a:pPr>
            <a:r>
              <a:rPr lang="en-US" smtClean="0"/>
              <a:t>Swap it so that it is at index 0.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mtClean="0"/>
              <a:t>Look through the list to find the second-smallest value.</a:t>
            </a:r>
          </a:p>
          <a:p>
            <a:pPr lvl="1" eaLnBrk="1" hangingPunct="1">
              <a:defRPr/>
            </a:pPr>
            <a:r>
              <a:rPr lang="en-US" smtClean="0"/>
              <a:t>Swap it so that it is at index 1.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/>
              <a:t>	...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Repeat until all values are in their proper places.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Selection sort 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Initial array: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After 1st, 2nd, and 3rd passes: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228600" y="1800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007" name="Group 63"/>
          <p:cNvGraphicFramePr>
            <a:graphicFrameLocks noGrp="1"/>
          </p:cNvGraphicFramePr>
          <p:nvPr/>
        </p:nvGraphicFramePr>
        <p:xfrm>
          <a:off x="228600" y="34766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066" name="Group 122"/>
          <p:cNvGraphicFramePr>
            <a:graphicFrameLocks noGrp="1"/>
          </p:cNvGraphicFramePr>
          <p:nvPr/>
        </p:nvGraphicFramePr>
        <p:xfrm>
          <a:off x="228600" y="4467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125" name="Group 181"/>
          <p:cNvGraphicFramePr>
            <a:graphicFrameLocks noGrp="1"/>
          </p:cNvGraphicFramePr>
          <p:nvPr/>
        </p:nvGraphicFramePr>
        <p:xfrm>
          <a:off x="228600" y="54864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Selection sort code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Rearranges the elements of a into sorted order using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the selection sort algorithm.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</a:t>
            </a:r>
            <a:r>
              <a:rPr lang="en-US" sz="2000" dirty="0" err="1" smtClean="0">
                <a:latin typeface="Courier New" charset="0"/>
                <a:cs typeface="+mn-cs"/>
              </a:rPr>
              <a:t>selectionSort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for 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 = 0;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 &lt; </a:t>
            </a:r>
            <a:r>
              <a:rPr lang="en-US" sz="2000" dirty="0" err="1" smtClean="0">
                <a:latin typeface="Courier New" charset="0"/>
                <a:cs typeface="+mn-cs"/>
              </a:rPr>
              <a:t>a.length</a:t>
            </a:r>
            <a:r>
              <a:rPr lang="en-US" sz="2000" dirty="0" smtClean="0">
                <a:latin typeface="Courier New" charset="0"/>
                <a:cs typeface="+mn-cs"/>
              </a:rPr>
              <a:t> - 1;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++)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find index of smallest remaining value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min =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for 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j =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 + 1; j &lt; </a:t>
            </a:r>
            <a:r>
              <a:rPr lang="en-US" sz="2000" dirty="0" err="1" smtClean="0">
                <a:latin typeface="Courier New" charset="0"/>
                <a:cs typeface="+mn-cs"/>
              </a:rPr>
              <a:t>a.length</a:t>
            </a:r>
            <a:r>
              <a:rPr lang="en-US" sz="2000" dirty="0" smtClean="0">
                <a:latin typeface="Courier New" charset="0"/>
                <a:cs typeface="+mn-cs"/>
              </a:rPr>
              <a:t>; j++)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    if (a[j] &lt; a[min])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        min = j;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    }       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swap smallest value its proper place, a[</a:t>
            </a:r>
            <a:r>
              <a:rPr lang="en-US" sz="2000" b="1" dirty="0" err="1" smtClean="0">
                <a:solidFill>
                  <a:srgbClr val="008000"/>
                </a:solidFill>
                <a:latin typeface="Courier New" charset="0"/>
                <a:cs typeface="+mn-cs"/>
              </a:rPr>
              <a:t>i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]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swap(a,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, min)</a:t>
            </a:r>
            <a:r>
              <a:rPr lang="en-US" sz="2000" dirty="0">
                <a:latin typeface="Courier New" charset="0"/>
                <a:cs typeface="+mn-cs"/>
              </a:rPr>
              <a:t>;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		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p</a:t>
            </a:r>
            <a:r>
              <a:rPr lang="en-US" sz="2000" dirty="0" smtClean="0">
                <a:latin typeface="Courier New" charset="0"/>
                <a:cs typeface="+mn-cs"/>
              </a:rPr>
              <a:t>ublic static void swap(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j)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	</a:t>
            </a:r>
            <a:r>
              <a:rPr lang="en-US" sz="2000" dirty="0" smtClean="0">
                <a:latin typeface="Courier New" charset="0"/>
                <a:cs typeface="+mn-cs"/>
              </a:rPr>
              <a:t>	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temp=a[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];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	</a:t>
            </a:r>
            <a:r>
              <a:rPr lang="en-US" sz="2000" dirty="0" smtClean="0">
                <a:latin typeface="Courier New" charset="0"/>
                <a:cs typeface="+mn-cs"/>
              </a:rPr>
              <a:t>	a[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]=a[j];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	</a:t>
            </a:r>
            <a:r>
              <a:rPr lang="en-US" sz="2000" dirty="0" smtClean="0">
                <a:latin typeface="Courier New" charset="0"/>
                <a:cs typeface="+mn-cs"/>
              </a:rPr>
              <a:t>	a[j]=temp;}</a:t>
            </a:r>
            <a:endParaRPr lang="en-US" sz="2000" dirty="0">
              <a:latin typeface="Courier New" charset="0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Insertion Sort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235" y="1295400"/>
            <a:ext cx="8991600" cy="5181600"/>
          </a:xfrm>
        </p:spPr>
        <p:txBody>
          <a:bodyPr/>
          <a:lstStyle/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insertion sort</a:t>
            </a:r>
            <a:r>
              <a:rPr lang="en-US" dirty="0" smtClean="0">
                <a:cs typeface="+mn-cs"/>
              </a:rPr>
              <a:t>: Shift each element into a sorted sub-array</a:t>
            </a:r>
          </a:p>
          <a:p>
            <a:pPr lvl="1" eaLnBrk="1" hangingPunct="1">
              <a:defRPr/>
            </a:pPr>
            <a:r>
              <a:rPr lang="en-US" dirty="0" smtClean="0"/>
              <a:t>faster than selection sort (examines fewer values)</a:t>
            </a:r>
          </a:p>
        </p:txBody>
      </p:sp>
      <p:graphicFrame>
        <p:nvGraphicFramePr>
          <p:cNvPr id="214146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96670"/>
              </p:ext>
            </p:extLst>
          </p:nvPr>
        </p:nvGraphicFramePr>
        <p:xfrm>
          <a:off x="228600" y="41910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4205" name="Text Box 189"/>
          <p:cNvSpPr txBox="1">
            <a:spLocks noChangeArrowheads="1"/>
          </p:cNvSpPr>
          <p:nvPr/>
        </p:nvSpPr>
        <p:spPr bwMode="auto">
          <a:xfrm>
            <a:off x="4648200" y="56388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7</a:t>
            </a:r>
          </a:p>
        </p:txBody>
      </p:sp>
      <p:sp>
        <p:nvSpPr>
          <p:cNvPr id="214206" name="Line 190"/>
          <p:cNvSpPr>
            <a:spLocks noChangeShapeType="1"/>
          </p:cNvSpPr>
          <p:nvPr/>
        </p:nvSpPr>
        <p:spPr bwMode="auto">
          <a:xfrm flipH="1" flipV="1">
            <a:off x="1295400" y="586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207" name="Text Box 191"/>
          <p:cNvSpPr txBox="1">
            <a:spLocks noChangeArrowheads="1"/>
          </p:cNvSpPr>
          <p:nvPr/>
        </p:nvSpPr>
        <p:spPr bwMode="auto">
          <a:xfrm>
            <a:off x="1066800" y="52578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sorted sub-array (indexes 0-7)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05" grpId="0"/>
      <p:bldP spid="2142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Sort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element. </a:t>
            </a:r>
          </a:p>
          <a:p>
            <a:r>
              <a:rPr lang="en-US" dirty="0" smtClean="0"/>
              <a:t>If </a:t>
            </a:r>
            <a:r>
              <a:rPr lang="en-US" u="sng" dirty="0" smtClean="0"/>
              <a:t>larger</a:t>
            </a:r>
            <a:r>
              <a:rPr lang="en-US" dirty="0" smtClean="0"/>
              <a:t> than the previous element, leave it.</a:t>
            </a:r>
          </a:p>
          <a:p>
            <a:r>
              <a:rPr lang="en-US" dirty="0" smtClean="0"/>
              <a:t>If </a:t>
            </a:r>
            <a:r>
              <a:rPr lang="en-US" u="sng" dirty="0" smtClean="0"/>
              <a:t>smaller</a:t>
            </a:r>
            <a:r>
              <a:rPr lang="en-US" dirty="0" smtClean="0"/>
              <a:t> than the previous element, shift previous </a:t>
            </a:r>
            <a:r>
              <a:rPr lang="en-US" u="sng" dirty="0" smtClean="0"/>
              <a:t>larger</a:t>
            </a:r>
            <a:r>
              <a:rPr lang="en-US" dirty="0" smtClean="0"/>
              <a:t> elements down until you reach a </a:t>
            </a:r>
            <a:r>
              <a:rPr lang="en-US" u="sng" dirty="0" smtClean="0"/>
              <a:t>smaller</a:t>
            </a:r>
            <a:r>
              <a:rPr lang="en-US" dirty="0" smtClean="0"/>
              <a:t> element (or beginning of array). </a:t>
            </a:r>
          </a:p>
          <a:p>
            <a:r>
              <a:rPr lang="en-US" dirty="0" smtClean="0"/>
              <a:t>Insert element.</a:t>
            </a:r>
          </a:p>
        </p:txBody>
      </p:sp>
    </p:spTree>
    <p:extLst>
      <p:ext uri="{BB962C8B-B14F-4D97-AF65-F5344CB8AC3E}">
        <p14:creationId xmlns:p14="http://schemas.microsoft.com/office/powerpoint/2010/main" val="178719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1381</Words>
  <Application>Microsoft Macintosh PowerPoint</Application>
  <PresentationFormat>On-screen Show (4:3)</PresentationFormat>
  <Paragraphs>440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Lecture 21: Searching and Sorting (Part II)</vt:lpstr>
      <vt:lpstr>Sorting</vt:lpstr>
      <vt:lpstr>Sorting algorithms</vt:lpstr>
      <vt:lpstr>Sorting algorithms</vt:lpstr>
      <vt:lpstr>Selection sort</vt:lpstr>
      <vt:lpstr>Selection sort example</vt:lpstr>
      <vt:lpstr>Selection sort code</vt:lpstr>
      <vt:lpstr>Insertion Sort</vt:lpstr>
      <vt:lpstr>Insertion Sort Algorithm </vt:lpstr>
      <vt:lpstr>Insertion Sort Algorithm</vt:lpstr>
      <vt:lpstr>Merge sort</vt:lpstr>
      <vt:lpstr>Merge sort example</vt:lpstr>
      <vt:lpstr>Merging sorted halves</vt:lpstr>
      <vt:lpstr>Merge halves code</vt:lpstr>
      <vt:lpstr>Merge sort code </vt:lpstr>
      <vt:lpstr>Selection sort runtime (Fig. 13.6)</vt:lpstr>
      <vt:lpstr>Merge sort runtime</vt:lpstr>
      <vt:lpstr>Lab 2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teacher</cp:lastModifiedBy>
  <cp:revision>124</cp:revision>
  <dcterms:created xsi:type="dcterms:W3CDTF">2008-06-28T20:57:21Z</dcterms:created>
  <dcterms:modified xsi:type="dcterms:W3CDTF">2016-03-07T00:59:26Z</dcterms:modified>
</cp:coreProperties>
</file>