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317" r:id="rId3"/>
    <p:sldId id="302" r:id="rId4"/>
    <p:sldId id="307" r:id="rId5"/>
    <p:sldId id="319" r:id="rId6"/>
    <p:sldId id="352" r:id="rId7"/>
    <p:sldId id="353" r:id="rId8"/>
    <p:sldId id="354" r:id="rId9"/>
    <p:sldId id="355" r:id="rId10"/>
    <p:sldId id="334" r:id="rId11"/>
    <p:sldId id="369" r:id="rId12"/>
    <p:sldId id="359" r:id="rId13"/>
    <p:sldId id="360" r:id="rId14"/>
    <p:sldId id="361" r:id="rId15"/>
    <p:sldId id="362" r:id="rId16"/>
    <p:sldId id="363" r:id="rId17"/>
    <p:sldId id="365" r:id="rId18"/>
    <p:sldId id="368" r:id="rId19"/>
    <p:sldId id="370" r:id="rId20"/>
    <p:sldId id="371" r:id="rId21"/>
  </p:sldIdLst>
  <p:sldSz cx="9144000" cy="6858000" type="screen4x3"/>
  <p:notesSz cx="6858000" cy="91440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0"/>
    <a:srgbClr val="FFFF80"/>
    <a:srgbClr val="008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1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cs typeface="+mn-cs"/>
              </a:defRPr>
            </a:lvl1pPr>
          </a:lstStyle>
          <a:p>
            <a:pPr>
              <a:defRPr/>
            </a:pPr>
            <a:fld id="{8CCDA2B9-A7F3-724F-BA71-2B2C09FDC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091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rrowheads="1"/>
          </p:cNvSpPr>
          <p:nvPr userDrawn="1"/>
        </p:nvSpPr>
        <p:spPr bwMode="auto">
          <a:xfrm>
            <a:off x="0" y="0"/>
            <a:ext cx="9144000" cy="1390650"/>
          </a:xfrm>
          <a:prstGeom prst="roundRect">
            <a:avLst>
              <a:gd name="adj" fmla="val 111"/>
            </a:avLst>
          </a:prstGeom>
          <a:gradFill rotWithShape="0">
            <a:gsLst>
              <a:gs pos="0">
                <a:srgbClr val="244E72"/>
              </a:gs>
              <a:gs pos="100000">
                <a:srgbClr val="5A9FD4"/>
              </a:gs>
            </a:gsLst>
            <a:lin ang="45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/>
          <a:p>
            <a:pPr algn="l" defTabSz="457200"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en-US">
              <a:latin typeface="Tahoma" charset="0"/>
              <a:cs typeface="Arial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228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title style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38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7471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02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0"/>
            <a:ext cx="22479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5913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3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279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5328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419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295400"/>
            <a:ext cx="4419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61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58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51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104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8514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8680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3"/>
          <p:cNvSpPr>
            <a:spLocks noChangeArrowheads="1"/>
          </p:cNvSpPr>
          <p:nvPr userDrawn="1"/>
        </p:nvSpPr>
        <p:spPr bwMode="auto">
          <a:xfrm>
            <a:off x="0" y="0"/>
            <a:ext cx="9144000" cy="1066800"/>
          </a:xfrm>
          <a:prstGeom prst="roundRect">
            <a:avLst>
              <a:gd name="adj" fmla="val 111"/>
            </a:avLst>
          </a:prstGeom>
          <a:gradFill rotWithShape="0">
            <a:gsLst>
              <a:gs pos="0">
                <a:srgbClr val="244E72"/>
              </a:gs>
              <a:gs pos="100000">
                <a:srgbClr val="5A9FD4"/>
              </a:gs>
            </a:gsLst>
            <a:lin ang="45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/>
          <a:p>
            <a:pPr algn="l" defTabSz="457200"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en-US">
              <a:latin typeface="Tahoma" charset="0"/>
              <a:cs typeface="Arial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Slide Number Placeholder 3"/>
          <p:cNvSpPr txBox="1">
            <a:spLocks noGrp="1"/>
          </p:cNvSpPr>
          <p:nvPr userDrawn="1"/>
        </p:nvSpPr>
        <p:spPr bwMode="auto">
          <a:xfrm>
            <a:off x="8229600" y="6356350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500"/>
              </a:spcBef>
            </a:pPr>
            <a:fld id="{50737E26-6D0E-3D45-A5A4-50F033C7A9FC}" type="slidenum">
              <a:rPr lang="en-US" sz="1200">
                <a:solidFill>
                  <a:srgbClr val="424242"/>
                </a:solidFill>
                <a:latin typeface="Verdana" charset="0"/>
              </a:rPr>
              <a:pPr eaLnBrk="1" hangingPunct="1">
                <a:spcBef>
                  <a:spcPts val="500"/>
                </a:spcBef>
              </a:pPr>
              <a:t>‹#›</a:t>
            </a:fld>
            <a:endParaRPr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  <a:ea typeface="ＭＳ Ｐゴシック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625475" indent="-2794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+mn-ea"/>
        </a:defRPr>
      </a:lvl2pPr>
      <a:lvl3pPr marL="914400" indent="-174625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203325" indent="-173038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1597025" indent="-220663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5pPr>
      <a:lvl6pPr marL="2054225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511425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2968625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425825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Lecture 20: Searching and Sorting (Part I)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sz="1200" dirty="0" smtClean="0">
                <a:cs typeface="+mn-cs"/>
              </a:rPr>
              <a:t>Copyright (c) Pearson 2013.</a:t>
            </a:r>
            <a:br>
              <a:rPr lang="en-US" sz="1200" dirty="0" smtClean="0">
                <a:cs typeface="+mn-cs"/>
              </a:rPr>
            </a:br>
            <a:r>
              <a:rPr lang="en-US" sz="1200" dirty="0" smtClean="0">
                <a:cs typeface="+mn-cs"/>
              </a:rPr>
              <a:t>All rights reserved.</a:t>
            </a:r>
          </a:p>
          <a:p>
            <a:pPr eaLnBrk="1" hangingPunct="1">
              <a:defRPr/>
            </a:pPr>
            <a:endParaRPr lang="en-US" sz="1400" u="sng" dirty="0" smtClean="0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Searching/Sorting in Java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The </a:t>
            </a:r>
            <a:r>
              <a:rPr lang="en-US" dirty="0" smtClean="0">
                <a:latin typeface="Courier New" charset="0"/>
                <a:cs typeface="+mn-cs"/>
              </a:rPr>
              <a:t>Arrays</a:t>
            </a:r>
            <a:r>
              <a:rPr lang="en-US" dirty="0" smtClean="0">
                <a:cs typeface="+mn-cs"/>
              </a:rPr>
              <a:t> and </a:t>
            </a:r>
            <a:r>
              <a:rPr lang="en-US" dirty="0" smtClean="0">
                <a:latin typeface="Courier New" charset="0"/>
                <a:cs typeface="+mn-cs"/>
              </a:rPr>
              <a:t>Collections</a:t>
            </a:r>
            <a:r>
              <a:rPr lang="en-US" dirty="0" smtClean="0">
                <a:cs typeface="+mn-cs"/>
              </a:rPr>
              <a:t> classes in </a:t>
            </a:r>
            <a:r>
              <a:rPr lang="en-US" dirty="0" err="1" smtClean="0">
                <a:latin typeface="Courier New" charset="0"/>
                <a:cs typeface="+mn-cs"/>
              </a:rPr>
              <a:t>java.util</a:t>
            </a:r>
            <a:r>
              <a:rPr lang="en-US" dirty="0" smtClean="0">
                <a:cs typeface="+mn-cs"/>
              </a:rPr>
              <a:t> have a static method </a:t>
            </a:r>
            <a:r>
              <a:rPr lang="en-US" dirty="0" smtClean="0">
                <a:latin typeface="Courier New" charset="0"/>
                <a:cs typeface="+mn-cs"/>
              </a:rPr>
              <a:t>sort</a:t>
            </a:r>
            <a:r>
              <a:rPr lang="en-US" dirty="0" smtClean="0">
                <a:cs typeface="+mn-cs"/>
              </a:rPr>
              <a:t> that sorts the elements of an array/list</a:t>
            </a:r>
            <a:endParaRPr lang="en-US" sz="800" dirty="0" smtClean="0">
              <a:latin typeface="Courier New" charset="0"/>
              <a:cs typeface="+mn-cs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dirty="0" smtClean="0">
              <a:latin typeface="Courier New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dirty="0" smtClean="0">
                <a:latin typeface="Courier New" charset="0"/>
              </a:rPr>
              <a:t>String[] words = {"foo", "bar", "</a:t>
            </a:r>
            <a:r>
              <a:rPr lang="en-US" dirty="0" err="1" smtClean="0">
                <a:latin typeface="Courier New" charset="0"/>
              </a:rPr>
              <a:t>baz</a:t>
            </a:r>
            <a:r>
              <a:rPr lang="en-US" dirty="0" smtClean="0">
                <a:latin typeface="Courier New" charset="0"/>
              </a:rPr>
              <a:t>", "ball"};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b="1" dirty="0" smtClean="0">
              <a:latin typeface="Courier New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b="1" dirty="0" err="1" smtClean="0">
                <a:latin typeface="Courier New" charset="0"/>
              </a:rPr>
              <a:t>Arrays.sort</a:t>
            </a:r>
            <a:r>
              <a:rPr lang="en-US" b="1" dirty="0" smtClean="0">
                <a:latin typeface="Courier New" charset="0"/>
              </a:rPr>
              <a:t>(words);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dirty="0" err="1" smtClean="0">
                <a:latin typeface="Courier New" charset="0"/>
              </a:rPr>
              <a:t>System.out.println</a:t>
            </a:r>
            <a:r>
              <a:rPr lang="en-US" dirty="0" smtClean="0">
                <a:latin typeface="Courier New" charset="0"/>
              </a:rPr>
              <a:t>(</a:t>
            </a:r>
            <a:r>
              <a:rPr lang="en-US" dirty="0" err="1" smtClean="0">
                <a:latin typeface="Courier New" charset="0"/>
              </a:rPr>
              <a:t>Arrays.toString</a:t>
            </a:r>
            <a:r>
              <a:rPr lang="en-US" dirty="0" smtClean="0">
                <a:latin typeface="Courier New" charset="0"/>
              </a:rPr>
              <a:t>(words));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b="1" dirty="0" smtClean="0">
              <a:solidFill>
                <a:srgbClr val="008000"/>
              </a:solidFill>
              <a:latin typeface="Courier New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b="1" dirty="0">
              <a:solidFill>
                <a:srgbClr val="008000"/>
              </a:solidFill>
              <a:latin typeface="Courier New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// [ball, bar, </a:t>
            </a:r>
            <a:r>
              <a:rPr lang="en-US" b="1" dirty="0" err="1" smtClean="0">
                <a:solidFill>
                  <a:srgbClr val="008000"/>
                </a:solidFill>
                <a:latin typeface="Courier New" charset="0"/>
              </a:rPr>
              <a:t>baz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, foo]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b="1" dirty="0" err="1" smtClean="0">
                <a:latin typeface="Courier New" charset="0"/>
              </a:rPr>
              <a:t>int</a:t>
            </a:r>
            <a:r>
              <a:rPr lang="en-US" b="1" dirty="0" smtClean="0">
                <a:latin typeface="Courier New" charset="0"/>
              </a:rPr>
              <a:t> index=</a:t>
            </a:r>
            <a:r>
              <a:rPr lang="en-US" b="1" dirty="0" err="1" smtClean="0">
                <a:latin typeface="Courier New" charset="0"/>
              </a:rPr>
              <a:t>Arrays.binarySearch</a:t>
            </a:r>
            <a:r>
              <a:rPr lang="en-US" b="1" dirty="0" smtClean="0">
                <a:latin typeface="Courier New" charset="0"/>
              </a:rPr>
              <a:t>(words, “bar”); 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// 1</a:t>
            </a:r>
            <a:endParaRPr lang="en-US" b="1" dirty="0" smtClean="0">
              <a:latin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Searching/Sorting in Java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dirty="0" smtClean="0">
                <a:latin typeface="Courier New" charset="0"/>
              </a:rPr>
              <a:t>List&lt;String&gt; words2 = new </a:t>
            </a:r>
            <a:r>
              <a:rPr lang="en-US" dirty="0" err="1" smtClean="0">
                <a:latin typeface="Courier New" charset="0"/>
              </a:rPr>
              <a:t>ArrayList</a:t>
            </a:r>
            <a:r>
              <a:rPr lang="en-US" dirty="0" smtClean="0">
                <a:latin typeface="Courier New" charset="0"/>
              </a:rPr>
              <a:t>&lt;String&gt;();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dirty="0" smtClean="0">
                <a:latin typeface="Courier New" charset="0"/>
              </a:rPr>
              <a:t>for (String word : words) {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dirty="0" smtClean="0">
                <a:latin typeface="Courier New" charset="0"/>
              </a:rPr>
              <a:t>    words2.add(word);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dirty="0" smtClean="0">
                <a:latin typeface="Courier New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dirty="0" smtClean="0">
              <a:latin typeface="Courier New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b="1" dirty="0" err="1" smtClean="0">
                <a:latin typeface="Courier New" charset="0"/>
              </a:rPr>
              <a:t>Collections.sort</a:t>
            </a:r>
            <a:r>
              <a:rPr lang="en-US" b="1" dirty="0" smtClean="0">
                <a:latin typeface="Courier New" charset="0"/>
              </a:rPr>
              <a:t>(words2);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dirty="0" smtClean="0">
              <a:latin typeface="Courier New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dirty="0" err="1" smtClean="0">
                <a:latin typeface="Courier New" charset="0"/>
              </a:rPr>
              <a:t>System.out.println</a:t>
            </a:r>
            <a:r>
              <a:rPr lang="en-US" dirty="0" smtClean="0">
                <a:latin typeface="Courier New" charset="0"/>
              </a:rPr>
              <a:t>(words2);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// [ball, bar, </a:t>
            </a:r>
            <a:r>
              <a:rPr lang="en-US" b="1" dirty="0" err="1" smtClean="0">
                <a:solidFill>
                  <a:srgbClr val="008000"/>
                </a:solidFill>
                <a:latin typeface="Courier New" charset="0"/>
              </a:rPr>
              <a:t>baz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, foo]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b="1" dirty="0">
              <a:solidFill>
                <a:srgbClr val="008000"/>
              </a:solidFill>
              <a:latin typeface="Courier New" charset="0"/>
            </a:endParaRPr>
          </a:p>
          <a:p>
            <a:pPr lvl="1" eaLnBrk="1" hangingPunct="1">
              <a:lnSpc>
                <a:spcPct val="80000"/>
              </a:lnSpc>
              <a:buNone/>
              <a:defRPr/>
            </a:pPr>
            <a:r>
              <a:rPr lang="en-US" b="1" dirty="0"/>
              <a:t>Does this work for the Point class? The Car class?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b="1" dirty="0" smtClean="0">
              <a:solidFill>
                <a:srgbClr val="008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331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Courier New" charset="0"/>
                <a:cs typeface="+mj-cs"/>
              </a:rPr>
              <a:t>Comparable</a:t>
            </a:r>
            <a:r>
              <a:rPr lang="en-US" smtClean="0">
                <a:cs typeface="+mj-cs"/>
              </a:rPr>
              <a:t> (10.2)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tabLst>
                <a:tab pos="1600200" algn="l"/>
                <a:tab pos="1943100" algn="l"/>
              </a:tabLst>
              <a:defRPr/>
            </a:pPr>
            <a:r>
              <a:rPr lang="en-US" dirty="0" smtClean="0">
                <a:latin typeface="Courier New" charset="0"/>
                <a:cs typeface="+mn-cs"/>
              </a:rPr>
              <a:t>	</a:t>
            </a:r>
            <a:r>
              <a:rPr lang="en-US" dirty="0" smtClean="0">
                <a:solidFill>
                  <a:srgbClr val="008000"/>
                </a:solidFill>
                <a:latin typeface="Tahoma"/>
                <a:cs typeface="Tahoma"/>
              </a:rPr>
              <a:t>//by default </a:t>
            </a:r>
            <a:r>
              <a:rPr lang="en-US" dirty="0" err="1" smtClean="0">
                <a:solidFill>
                  <a:srgbClr val="008000"/>
                </a:solidFill>
                <a:latin typeface="Tahoma"/>
                <a:cs typeface="Tahoma"/>
              </a:rPr>
              <a:t>compareTo</a:t>
            </a:r>
            <a:r>
              <a:rPr lang="en-US" dirty="0" smtClean="0">
                <a:solidFill>
                  <a:srgbClr val="008000"/>
                </a:solidFill>
                <a:latin typeface="Tahoma"/>
                <a:cs typeface="Tahoma"/>
              </a:rPr>
              <a:t> is public and abstract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1600200" algn="l"/>
                <a:tab pos="1943100" algn="l"/>
              </a:tabLst>
              <a:defRPr/>
            </a:pPr>
            <a:r>
              <a:rPr lang="en-US" dirty="0">
                <a:latin typeface="Courier New" charset="0"/>
                <a:cs typeface="+mn-cs"/>
              </a:rPr>
              <a:t> </a:t>
            </a:r>
            <a:endParaRPr lang="en-US" dirty="0" smtClean="0">
              <a:latin typeface="Courier New" charset="0"/>
              <a:cs typeface="+mn-cs"/>
            </a:endParaRP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1600200" algn="l"/>
                <a:tab pos="1943100" algn="l"/>
              </a:tabLst>
              <a:defRPr/>
            </a:pPr>
            <a:r>
              <a:rPr lang="en-US" dirty="0" smtClean="0">
                <a:latin typeface="Courier New" charset="0"/>
                <a:cs typeface="+mn-cs"/>
              </a:rPr>
              <a:t>public interface Comparable {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1600200" algn="l"/>
                <a:tab pos="1943100" algn="l"/>
              </a:tabLst>
              <a:defRPr/>
            </a:pPr>
            <a:r>
              <a:rPr lang="en-US" dirty="0" smtClean="0">
                <a:latin typeface="Courier New" charset="0"/>
                <a:cs typeface="+mn-cs"/>
              </a:rPr>
              <a:t>	    </a:t>
            </a:r>
            <a:r>
              <a:rPr lang="en-US" dirty="0" err="1" smtClean="0">
                <a:latin typeface="Courier New" charset="0"/>
                <a:cs typeface="+mn-cs"/>
              </a:rPr>
              <a:t>int</a:t>
            </a:r>
            <a:r>
              <a:rPr lang="en-US" dirty="0" smtClean="0">
                <a:latin typeface="Courier New" charset="0"/>
                <a:cs typeface="+mn-cs"/>
              </a:rPr>
              <a:t> </a:t>
            </a:r>
            <a:r>
              <a:rPr lang="en-US" dirty="0" err="1" smtClean="0">
                <a:latin typeface="Courier New" charset="0"/>
                <a:cs typeface="+mn-cs"/>
              </a:rPr>
              <a:t>compareTo</a:t>
            </a:r>
            <a:r>
              <a:rPr lang="en-US" dirty="0" smtClean="0">
                <a:latin typeface="Courier New" charset="0"/>
                <a:cs typeface="+mn-cs"/>
              </a:rPr>
              <a:t>(Object other);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1600200" algn="l"/>
                <a:tab pos="1943100" algn="l"/>
              </a:tabLst>
              <a:defRPr/>
            </a:pPr>
            <a:r>
              <a:rPr lang="en-US" dirty="0" smtClean="0">
                <a:latin typeface="Courier New" charset="0"/>
                <a:cs typeface="+mn-cs"/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1600200" algn="l"/>
                <a:tab pos="1943100" algn="l"/>
              </a:tabLst>
              <a:defRPr/>
            </a:pPr>
            <a:endParaRPr lang="en-US" dirty="0" smtClean="0">
              <a:latin typeface="Courier New" charset="0"/>
              <a:cs typeface="+mn-cs"/>
            </a:endParaRPr>
          </a:p>
          <a:p>
            <a:pPr eaLnBrk="1" hangingPunct="1">
              <a:tabLst>
                <a:tab pos="1600200" algn="l"/>
                <a:tab pos="1943100" algn="l"/>
              </a:tabLst>
              <a:defRPr/>
            </a:pPr>
            <a:r>
              <a:rPr lang="en-US" dirty="0" smtClean="0">
                <a:cs typeface="+mn-cs"/>
              </a:rPr>
              <a:t>A class can implement the </a:t>
            </a:r>
            <a:r>
              <a:rPr lang="en-US" dirty="0" smtClean="0">
                <a:latin typeface="Courier New" charset="0"/>
                <a:cs typeface="+mn-cs"/>
              </a:rPr>
              <a:t>Comparable</a:t>
            </a:r>
            <a:r>
              <a:rPr lang="en-US" dirty="0" smtClean="0">
                <a:cs typeface="+mn-cs"/>
              </a:rPr>
              <a:t> interface to define a natural ordering function for its objects.</a:t>
            </a:r>
          </a:p>
          <a:p>
            <a:pPr lvl="1" eaLnBrk="1" hangingPunct="1">
              <a:buFontTx/>
              <a:buNone/>
              <a:tabLst>
                <a:tab pos="1600200" algn="l"/>
                <a:tab pos="1943100" algn="l"/>
              </a:tabLst>
              <a:defRPr/>
            </a:pPr>
            <a:endParaRPr lang="en-US" dirty="0" smtClean="0">
              <a:solidFill>
                <a:schemeClr val="bg2"/>
              </a:solidFill>
            </a:endParaRPr>
          </a:p>
          <a:p>
            <a:pPr eaLnBrk="1" hangingPunct="1">
              <a:tabLst>
                <a:tab pos="1600200" algn="l"/>
                <a:tab pos="1943100" algn="l"/>
              </a:tabLst>
              <a:defRPr/>
            </a:pPr>
            <a:r>
              <a:rPr lang="en-US" dirty="0" smtClean="0">
                <a:cs typeface="+mn-cs"/>
              </a:rPr>
              <a:t>A call to your </a:t>
            </a:r>
            <a:r>
              <a:rPr lang="en-US" dirty="0" err="1" smtClean="0">
                <a:latin typeface="Courier New" charset="0"/>
                <a:cs typeface="+mn-cs"/>
              </a:rPr>
              <a:t>compareTo</a:t>
            </a:r>
            <a:r>
              <a:rPr lang="en-US" dirty="0" smtClean="0">
                <a:cs typeface="+mn-cs"/>
              </a:rPr>
              <a:t> method should return:</a:t>
            </a:r>
          </a:p>
          <a:p>
            <a:pPr lvl="1" eaLnBrk="1" hangingPunct="1">
              <a:buFontTx/>
              <a:buNone/>
              <a:tabLst>
                <a:tab pos="1600200" algn="l"/>
                <a:tab pos="1943100" algn="l"/>
              </a:tabLst>
              <a:defRPr/>
            </a:pPr>
            <a:r>
              <a:rPr lang="en-US" dirty="0" smtClean="0"/>
              <a:t>a value &lt;	0	if the </a:t>
            </a:r>
            <a:r>
              <a:rPr lang="en-US" dirty="0" smtClean="0">
                <a:latin typeface="Courier New" charset="0"/>
              </a:rPr>
              <a:t>other</a:t>
            </a:r>
            <a:r>
              <a:rPr lang="en-US" dirty="0" smtClean="0"/>
              <a:t> object comes "before" </a:t>
            </a:r>
            <a:r>
              <a:rPr lang="en-US" dirty="0" smtClean="0">
                <a:latin typeface="Courier New" charset="0"/>
              </a:rPr>
              <a:t>this</a:t>
            </a:r>
            <a:r>
              <a:rPr lang="en-US" dirty="0" smtClean="0"/>
              <a:t> one,</a:t>
            </a:r>
          </a:p>
          <a:p>
            <a:pPr lvl="1" eaLnBrk="1" hangingPunct="1">
              <a:buFontTx/>
              <a:buNone/>
              <a:tabLst>
                <a:tab pos="1600200" algn="l"/>
                <a:tab pos="1943100" algn="l"/>
              </a:tabLst>
              <a:defRPr/>
            </a:pPr>
            <a:r>
              <a:rPr lang="en-US" dirty="0" smtClean="0"/>
              <a:t>a value &gt;	0	if the </a:t>
            </a:r>
            <a:r>
              <a:rPr lang="en-US" dirty="0" smtClean="0">
                <a:latin typeface="Courier New" charset="0"/>
              </a:rPr>
              <a:t>other</a:t>
            </a:r>
            <a:r>
              <a:rPr lang="en-US" dirty="0" smtClean="0"/>
              <a:t> object comes "after" </a:t>
            </a:r>
            <a:r>
              <a:rPr lang="en-US" dirty="0" smtClean="0">
                <a:latin typeface="Courier New" charset="0"/>
              </a:rPr>
              <a:t>this</a:t>
            </a:r>
            <a:r>
              <a:rPr lang="en-US" dirty="0" smtClean="0"/>
              <a:t> one,</a:t>
            </a:r>
          </a:p>
          <a:p>
            <a:pPr lvl="1" eaLnBrk="1" hangingPunct="1">
              <a:buFontTx/>
              <a:buNone/>
              <a:tabLst>
                <a:tab pos="1600200" algn="l"/>
                <a:tab pos="1943100" algn="l"/>
              </a:tabLst>
              <a:defRPr/>
            </a:pPr>
            <a:r>
              <a:rPr lang="en-US" dirty="0" smtClean="0"/>
              <a:t>or		0	if the </a:t>
            </a:r>
            <a:r>
              <a:rPr lang="en-US" dirty="0" smtClean="0">
                <a:latin typeface="Courier New" charset="0"/>
              </a:rPr>
              <a:t>other</a:t>
            </a:r>
            <a:r>
              <a:rPr lang="en-US" dirty="0" smtClean="0"/>
              <a:t> object is considered "equal" to </a:t>
            </a:r>
            <a:r>
              <a:rPr lang="en-US" dirty="0" smtClean="0">
                <a:latin typeface="Courier New" charset="0"/>
              </a:rPr>
              <a:t>this</a:t>
            </a:r>
            <a:r>
              <a:rPr lang="en-US" dirty="0" smtClean="0"/>
              <a:t>.</a:t>
            </a:r>
          </a:p>
          <a:p>
            <a:pPr lvl="1" eaLnBrk="1" hangingPunct="1">
              <a:lnSpc>
                <a:spcPct val="80000"/>
              </a:lnSpc>
              <a:buFontTx/>
              <a:buNone/>
              <a:tabLst>
                <a:tab pos="1600200" algn="l"/>
                <a:tab pos="1943100" algn="l"/>
              </a:tabLst>
              <a:defRPr/>
            </a:pPr>
            <a:endParaRPr lang="en-US" dirty="0" smtClean="0"/>
          </a:p>
          <a:p>
            <a:pPr lvl="1" eaLnBrk="1" hangingPunct="1">
              <a:lnSpc>
                <a:spcPct val="80000"/>
              </a:lnSpc>
              <a:buFontTx/>
              <a:buNone/>
              <a:tabLst>
                <a:tab pos="1600200" algn="l"/>
                <a:tab pos="19431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1600200" algn="l"/>
                <a:tab pos="1943100" algn="l"/>
              </a:tabLst>
              <a:defRPr/>
            </a:pPr>
            <a:r>
              <a:rPr lang="en-US" sz="2000" dirty="0" smtClean="0">
                <a:solidFill>
                  <a:schemeClr val="bg2"/>
                </a:solidFill>
                <a:cs typeface="+mn-cs"/>
              </a:rPr>
              <a:t>If you want multiple orderings, use a </a:t>
            </a:r>
            <a:r>
              <a:rPr lang="en-US" sz="2000" dirty="0" smtClean="0">
                <a:solidFill>
                  <a:schemeClr val="bg2"/>
                </a:solidFill>
                <a:latin typeface="Courier New" charset="0"/>
                <a:cs typeface="+mn-cs"/>
              </a:rPr>
              <a:t>Comparator</a:t>
            </a:r>
            <a:r>
              <a:rPr lang="en-US" sz="2000" dirty="0" smtClean="0">
                <a:solidFill>
                  <a:schemeClr val="bg2"/>
                </a:solidFill>
                <a:cs typeface="+mn-cs"/>
              </a:rPr>
              <a:t> instead (see Ch. 13.1)</a:t>
            </a:r>
            <a:endParaRPr lang="en-US" sz="2000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7294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The </a:t>
            </a:r>
            <a:r>
              <a:rPr lang="en-US" smtClean="0">
                <a:latin typeface="Courier New" charset="0"/>
                <a:cs typeface="+mj-cs"/>
              </a:rPr>
              <a:t>compareTo</a:t>
            </a:r>
            <a:r>
              <a:rPr lang="en-US" smtClean="0">
                <a:cs typeface="+mj-cs"/>
              </a:rPr>
              <a:t> method </a:t>
            </a:r>
            <a:r>
              <a:rPr lang="en-US" sz="2800" smtClean="0">
                <a:cs typeface="+mj-cs"/>
              </a:rPr>
              <a:t>(10.2)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tabLst>
                <a:tab pos="1657350" algn="l"/>
                <a:tab pos="2286000" algn="l"/>
              </a:tabLst>
              <a:defRPr/>
            </a:pPr>
            <a:endParaRPr lang="en-US" dirty="0" smtClean="0"/>
          </a:p>
          <a:p>
            <a:pPr lvl="1" eaLnBrk="1" hangingPunct="1">
              <a:buFontTx/>
              <a:buNone/>
              <a:tabLst>
                <a:tab pos="1657350" algn="l"/>
                <a:tab pos="2286000" algn="l"/>
              </a:tabLst>
              <a:defRPr/>
            </a:pPr>
            <a:r>
              <a:rPr lang="en-US" dirty="0"/>
              <a:t>The String class </a:t>
            </a:r>
            <a:r>
              <a:rPr lang="en-US" dirty="0" smtClean="0"/>
              <a:t>implements </a:t>
            </a:r>
            <a:r>
              <a:rPr lang="en-US" dirty="0"/>
              <a:t>the Comparable interface.</a:t>
            </a:r>
          </a:p>
          <a:p>
            <a:pPr marL="346075" lvl="1" indent="0" eaLnBrk="1" hangingPunct="1">
              <a:buFontTx/>
              <a:buNone/>
              <a:tabLst>
                <a:tab pos="1657350" algn="l"/>
                <a:tab pos="2286000" algn="l"/>
              </a:tabLst>
              <a:defRPr/>
            </a:pPr>
            <a:endParaRPr lang="en-US" sz="1400" dirty="0"/>
          </a:p>
          <a:p>
            <a:pPr marL="346075" lvl="1" indent="0" eaLnBrk="1" hangingPunct="1">
              <a:buFontTx/>
              <a:buNone/>
              <a:tabLst>
                <a:tab pos="1657350" algn="l"/>
                <a:tab pos="2286000" algn="l"/>
              </a:tabLst>
              <a:defRPr/>
            </a:pPr>
            <a:r>
              <a:rPr lang="en-US" dirty="0" smtClean="0"/>
              <a:t>-Example: in the </a:t>
            </a:r>
            <a:r>
              <a:rPr lang="en-US" dirty="0" smtClean="0">
                <a:latin typeface="Courier New" charset="0"/>
              </a:rPr>
              <a:t>String</a:t>
            </a:r>
            <a:r>
              <a:rPr lang="en-US" dirty="0" smtClean="0"/>
              <a:t> class, there is a method:</a:t>
            </a:r>
          </a:p>
          <a:p>
            <a:pPr lvl="1" eaLnBrk="1" hangingPunct="1">
              <a:buFontTx/>
              <a:buNone/>
              <a:tabLst>
                <a:tab pos="1657350" algn="l"/>
                <a:tab pos="2286000" algn="l"/>
              </a:tabLst>
              <a:defRPr/>
            </a:pPr>
            <a:r>
              <a:rPr lang="en-US" dirty="0" smtClean="0">
                <a:latin typeface="Courier New" charset="0"/>
              </a:rPr>
              <a:t>	public </a:t>
            </a:r>
            <a:r>
              <a:rPr lang="en-US" dirty="0" err="1" smtClean="0">
                <a:latin typeface="Courier New" charset="0"/>
              </a:rPr>
              <a:t>int</a:t>
            </a:r>
            <a:r>
              <a:rPr lang="en-US" dirty="0" smtClean="0">
                <a:latin typeface="Courier New" charset="0"/>
              </a:rPr>
              <a:t> </a:t>
            </a:r>
            <a:r>
              <a:rPr lang="en-US" dirty="0" err="1" smtClean="0">
                <a:latin typeface="Courier New" charset="0"/>
              </a:rPr>
              <a:t>compareTo</a:t>
            </a:r>
            <a:r>
              <a:rPr lang="en-US" dirty="0" smtClean="0">
                <a:latin typeface="Courier New" charset="0"/>
              </a:rPr>
              <a:t>(String other);</a:t>
            </a:r>
          </a:p>
          <a:p>
            <a:pPr lvl="1" eaLnBrk="1" hangingPunct="1">
              <a:buFontTx/>
              <a:buNone/>
              <a:tabLst>
                <a:tab pos="1657350" algn="l"/>
                <a:tab pos="2286000" algn="l"/>
              </a:tabLst>
              <a:defRPr/>
            </a:pPr>
            <a:endParaRPr lang="en-US" dirty="0">
              <a:latin typeface="Courier New" charset="0"/>
            </a:endParaRPr>
          </a:p>
          <a:p>
            <a:pPr eaLnBrk="1" hangingPunct="1">
              <a:tabLst>
                <a:tab pos="1657350" algn="l"/>
                <a:tab pos="2286000" algn="l"/>
              </a:tabLst>
              <a:defRPr/>
            </a:pPr>
            <a:r>
              <a:rPr lang="en-US" dirty="0" smtClean="0">
                <a:cs typeface="+mn-cs"/>
              </a:rPr>
              <a:t>A call of  </a:t>
            </a:r>
            <a:r>
              <a:rPr lang="en-US" b="1" dirty="0" err="1" smtClean="0">
                <a:cs typeface="+mn-cs"/>
              </a:rPr>
              <a:t>A</a:t>
            </a:r>
            <a:r>
              <a:rPr lang="en-US" dirty="0" err="1" smtClean="0">
                <a:latin typeface="Courier New" charset="0"/>
                <a:cs typeface="+mn-cs"/>
              </a:rPr>
              <a:t>.compareTo</a:t>
            </a:r>
            <a:r>
              <a:rPr lang="en-US" dirty="0" smtClean="0">
                <a:latin typeface="Courier New" charset="0"/>
                <a:cs typeface="+mn-cs"/>
              </a:rPr>
              <a:t>(</a:t>
            </a:r>
            <a:r>
              <a:rPr lang="en-US" b="1" dirty="0" smtClean="0">
                <a:cs typeface="+mn-cs"/>
              </a:rPr>
              <a:t>B</a:t>
            </a:r>
            <a:r>
              <a:rPr lang="en-US" dirty="0" smtClean="0">
                <a:latin typeface="Courier New" charset="0"/>
                <a:cs typeface="+mn-cs"/>
              </a:rPr>
              <a:t>)</a:t>
            </a:r>
            <a:r>
              <a:rPr lang="en-US" dirty="0" smtClean="0">
                <a:cs typeface="+mn-cs"/>
              </a:rPr>
              <a:t>  will return:</a:t>
            </a:r>
          </a:p>
          <a:p>
            <a:pPr lvl="1" eaLnBrk="1" hangingPunct="1">
              <a:buFontTx/>
              <a:buNone/>
              <a:tabLst>
                <a:tab pos="1657350" algn="l"/>
                <a:tab pos="2286000" algn="l"/>
              </a:tabLst>
              <a:defRPr/>
            </a:pPr>
            <a:r>
              <a:rPr lang="en-US" dirty="0" smtClean="0"/>
              <a:t>a value &lt;	0	if </a:t>
            </a:r>
            <a:r>
              <a:rPr lang="en-US" b="1" dirty="0" smtClean="0"/>
              <a:t>A</a:t>
            </a:r>
            <a:r>
              <a:rPr lang="en-US" dirty="0" smtClean="0"/>
              <a:t> comes "before" </a:t>
            </a:r>
            <a:r>
              <a:rPr lang="en-US" b="1" dirty="0" smtClean="0"/>
              <a:t>B</a:t>
            </a:r>
            <a:r>
              <a:rPr lang="en-US" dirty="0" smtClean="0"/>
              <a:t> in the ordering,</a:t>
            </a:r>
          </a:p>
          <a:p>
            <a:pPr lvl="1" eaLnBrk="1" hangingPunct="1">
              <a:buFontTx/>
              <a:buNone/>
              <a:tabLst>
                <a:tab pos="1657350" algn="l"/>
                <a:tab pos="2286000" algn="l"/>
              </a:tabLst>
              <a:defRPr/>
            </a:pPr>
            <a:r>
              <a:rPr lang="en-US" dirty="0" smtClean="0"/>
              <a:t>a value &gt;	0	if </a:t>
            </a:r>
            <a:r>
              <a:rPr lang="en-US" b="1" dirty="0" smtClean="0"/>
              <a:t>A</a:t>
            </a:r>
            <a:r>
              <a:rPr lang="en-US" dirty="0" smtClean="0"/>
              <a:t> comes "after" </a:t>
            </a:r>
            <a:r>
              <a:rPr lang="en-US" b="1" dirty="0" smtClean="0"/>
              <a:t>B</a:t>
            </a:r>
            <a:r>
              <a:rPr lang="en-US" dirty="0" smtClean="0"/>
              <a:t> in the ordering,</a:t>
            </a:r>
          </a:p>
          <a:p>
            <a:pPr lvl="1" eaLnBrk="1" hangingPunct="1">
              <a:buFontTx/>
              <a:buNone/>
              <a:tabLst>
                <a:tab pos="1657350" algn="l"/>
                <a:tab pos="2286000" algn="l"/>
              </a:tabLst>
              <a:defRPr/>
            </a:pPr>
            <a:r>
              <a:rPr lang="en-US" dirty="0" smtClean="0"/>
              <a:t>or		0	if </a:t>
            </a:r>
            <a:r>
              <a:rPr lang="en-US" b="1" dirty="0" smtClean="0"/>
              <a:t>A</a:t>
            </a:r>
            <a:r>
              <a:rPr lang="en-US" dirty="0" smtClean="0"/>
              <a:t> and </a:t>
            </a:r>
            <a:r>
              <a:rPr lang="en-US" b="1" dirty="0" smtClean="0"/>
              <a:t>B</a:t>
            </a:r>
            <a:r>
              <a:rPr lang="en-US" dirty="0" smtClean="0"/>
              <a:t> are considered "equal" in the ordering.</a:t>
            </a:r>
          </a:p>
        </p:txBody>
      </p:sp>
    </p:spTree>
    <p:extLst>
      <p:ext uri="{BB962C8B-B14F-4D97-AF65-F5344CB8AC3E}">
        <p14:creationId xmlns:p14="http://schemas.microsoft.com/office/powerpoint/2010/main" val="4168947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Using </a:t>
            </a:r>
            <a:r>
              <a:rPr lang="en-US" smtClean="0">
                <a:latin typeface="Courier New" charset="0"/>
                <a:cs typeface="+mj-cs"/>
              </a:rPr>
              <a:t>compareTo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Courier New" charset="0"/>
                <a:cs typeface="+mn-cs"/>
              </a:rPr>
              <a:t>compareTo</a:t>
            </a:r>
            <a:r>
              <a:rPr lang="en-US" smtClean="0">
                <a:cs typeface="+mn-cs"/>
              </a:rPr>
              <a:t> can be used as a test in an </a:t>
            </a:r>
            <a:r>
              <a:rPr lang="en-US" smtClean="0">
                <a:latin typeface="Courier New" charset="0"/>
                <a:cs typeface="+mn-cs"/>
              </a:rPr>
              <a:t>if</a:t>
            </a:r>
            <a:r>
              <a:rPr lang="en-US" smtClean="0">
                <a:cs typeface="+mn-cs"/>
              </a:rPr>
              <a:t> statement.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sz="800" smtClean="0">
              <a:latin typeface="Courier New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mtClean="0">
                <a:latin typeface="Courier New" charset="0"/>
              </a:rPr>
              <a:t>String a = "alice";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mtClean="0">
                <a:latin typeface="Courier New" charset="0"/>
              </a:rPr>
              <a:t>String b = "bob";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mtClean="0">
                <a:latin typeface="Courier New" charset="0"/>
              </a:rPr>
              <a:t>if (</a:t>
            </a:r>
            <a:r>
              <a:rPr lang="en-US" b="1" smtClean="0">
                <a:solidFill>
                  <a:schemeClr val="accent2"/>
                </a:solidFill>
                <a:latin typeface="Courier New" charset="0"/>
              </a:rPr>
              <a:t>a.compareTo(b) &lt; 0</a:t>
            </a:r>
            <a:r>
              <a:rPr lang="en-US" smtClean="0">
                <a:latin typeface="Courier New" charset="0"/>
              </a:rPr>
              <a:t>) {  </a:t>
            </a:r>
            <a:r>
              <a:rPr lang="en-US" b="1" smtClean="0">
                <a:solidFill>
                  <a:srgbClr val="008000"/>
                </a:solidFill>
                <a:latin typeface="Courier New" charset="0"/>
              </a:rPr>
              <a:t>// true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mtClean="0">
                <a:latin typeface="Courier New" charset="0"/>
              </a:rPr>
              <a:t>    ...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mtClean="0">
                <a:latin typeface="Courier New" charset="0"/>
              </a:rPr>
              <a:t>}</a:t>
            </a:r>
          </a:p>
        </p:txBody>
      </p:sp>
      <p:graphicFrame>
        <p:nvGraphicFramePr>
          <p:cNvPr id="222212" name="Group 4"/>
          <p:cNvGraphicFramePr>
            <a:graphicFrameLocks noGrp="1"/>
          </p:cNvGraphicFramePr>
          <p:nvPr/>
        </p:nvGraphicFramePr>
        <p:xfrm>
          <a:off x="533400" y="3709988"/>
          <a:ext cx="8153400" cy="2773456"/>
        </p:xfrm>
        <a:graphic>
          <a:graphicData uri="http://schemas.openxmlformats.org/drawingml/2006/table">
            <a:tbl>
              <a:tblPr/>
              <a:tblGrid>
                <a:gridCol w="3048000"/>
                <a:gridCol w="5105400"/>
              </a:tblGrid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Primitives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Objects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if (a &lt; b) { ...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if (a.compareTo(b) &lt; 0) { ...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if (a &lt;= b) { ...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if (a.compareTo(b) &lt;= 0) { ...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if (a == b) { ...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if (a.compareTo(b) == 0) { ...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if (a != b) { ...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if (a.compareTo(b) != 0) { ...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if (a &gt;= b) { ...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if (a.compareTo(b) &gt;= 0) { ...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if (a &gt; b) { ...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if (a.compareTo(b) &gt; 0) { ...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219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Courier New" charset="0"/>
                <a:cs typeface="+mj-cs"/>
              </a:rPr>
              <a:t>compareTo</a:t>
            </a:r>
            <a:r>
              <a:rPr lang="en-US" smtClean="0">
                <a:cs typeface="+mj-cs"/>
              </a:rPr>
              <a:t> and collections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endParaRPr lang="en-US" dirty="0">
              <a:cs typeface="+mn-cs"/>
            </a:endParaRP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You can use an array or list of strings with Java's included binary search method because it calls </a:t>
            </a:r>
            <a:r>
              <a:rPr lang="en-US" dirty="0" err="1" smtClean="0">
                <a:latin typeface="Courier New" charset="0"/>
                <a:cs typeface="+mn-cs"/>
              </a:rPr>
              <a:t>compareTo</a:t>
            </a:r>
            <a:r>
              <a:rPr lang="en-US" dirty="0" smtClean="0">
                <a:cs typeface="+mn-cs"/>
              </a:rPr>
              <a:t> internally.</a:t>
            </a:r>
          </a:p>
          <a:p>
            <a:pPr lvl="1" eaLnBrk="1" hangingPunct="1">
              <a:buFontTx/>
              <a:buNone/>
              <a:defRPr/>
            </a:pPr>
            <a:endParaRPr lang="en-US" sz="800" dirty="0" smtClean="0"/>
          </a:p>
          <a:p>
            <a:pPr lvl="1" eaLnBrk="1" hangingPunct="1">
              <a:buFontTx/>
              <a:buNone/>
              <a:defRPr/>
            </a:pPr>
            <a:endParaRPr lang="en-US" sz="800" dirty="0" smtClean="0"/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dirty="0" smtClean="0">
                <a:latin typeface="Courier New" charset="0"/>
              </a:rPr>
              <a:t>String[] a = {"al", "bob", "</a:t>
            </a:r>
            <a:r>
              <a:rPr lang="en-US" dirty="0" err="1" smtClean="0">
                <a:latin typeface="Courier New" charset="0"/>
              </a:rPr>
              <a:t>cari</a:t>
            </a:r>
            <a:r>
              <a:rPr lang="en-US" dirty="0" smtClean="0">
                <a:latin typeface="Courier New" charset="0"/>
              </a:rPr>
              <a:t>", "</a:t>
            </a:r>
            <a:r>
              <a:rPr lang="en-US" dirty="0" err="1" smtClean="0">
                <a:latin typeface="Courier New" charset="0"/>
              </a:rPr>
              <a:t>dan</a:t>
            </a:r>
            <a:r>
              <a:rPr lang="en-US" dirty="0" smtClean="0">
                <a:latin typeface="Courier New" charset="0"/>
              </a:rPr>
              <a:t>", "mike"};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dirty="0" err="1" smtClean="0">
                <a:latin typeface="Courier New" charset="0"/>
              </a:rPr>
              <a:t>int</a:t>
            </a:r>
            <a:r>
              <a:rPr lang="en-US" dirty="0" smtClean="0">
                <a:latin typeface="Courier New" charset="0"/>
              </a:rPr>
              <a:t> index = </a:t>
            </a:r>
            <a:r>
              <a:rPr lang="en-US" b="1" dirty="0" err="1" smtClean="0">
                <a:latin typeface="Courier New" charset="0"/>
              </a:rPr>
              <a:t>Arrays.binarySearch</a:t>
            </a:r>
            <a:r>
              <a:rPr lang="en-US" dirty="0" smtClean="0">
                <a:latin typeface="Courier New" charset="0"/>
              </a:rPr>
              <a:t>(a, "</a:t>
            </a:r>
            <a:r>
              <a:rPr lang="en-US" dirty="0" err="1" smtClean="0">
                <a:latin typeface="Courier New" charset="0"/>
              </a:rPr>
              <a:t>dan</a:t>
            </a:r>
            <a:r>
              <a:rPr lang="en-US" dirty="0" smtClean="0">
                <a:latin typeface="Courier New" charset="0"/>
              </a:rPr>
              <a:t>");  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// 3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dirty="0" smtClean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316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Courier New" charset="0"/>
                <a:cs typeface="+mj-cs"/>
              </a:rPr>
              <a:t>Comparable</a:t>
            </a:r>
            <a:r>
              <a:rPr lang="en-US" smtClean="0">
                <a:cs typeface="+mj-cs"/>
              </a:rPr>
              <a:t> template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000" dirty="0" smtClean="0">
              <a:latin typeface="Courier New" charset="0"/>
              <a:cs typeface="+mn-cs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000" dirty="0" smtClean="0">
              <a:latin typeface="Courier New" charset="0"/>
              <a:cs typeface="+mn-cs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>
                <a:latin typeface="Courier New" charset="0"/>
                <a:cs typeface="+mn-cs"/>
              </a:rPr>
              <a:t>	public class </a:t>
            </a:r>
            <a:r>
              <a:rPr lang="en-US" sz="2000" b="1" dirty="0" smtClean="0">
                <a:cs typeface="+mn-cs"/>
              </a:rPr>
              <a:t>name</a:t>
            </a:r>
            <a:r>
              <a:rPr lang="en-US" sz="2000" dirty="0" smtClean="0">
                <a:latin typeface="Courier New" charset="0"/>
                <a:cs typeface="+mn-cs"/>
              </a:rPr>
              <a:t> implements Comparable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000" dirty="0" smtClean="0">
              <a:latin typeface="Courier New" charset="0"/>
              <a:cs typeface="+mn-cs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>
                <a:latin typeface="Courier New" charset="0"/>
                <a:cs typeface="+mn-cs"/>
              </a:rPr>
              <a:t>	    ...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000" dirty="0" smtClean="0">
              <a:latin typeface="Courier New" charset="0"/>
              <a:cs typeface="+mn-cs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>
                <a:latin typeface="Courier New" charset="0"/>
                <a:cs typeface="+mn-cs"/>
              </a:rPr>
              <a:t>	    public </a:t>
            </a:r>
            <a:r>
              <a:rPr lang="en-US" sz="2000" dirty="0" err="1" smtClean="0">
                <a:latin typeface="Courier New" charset="0"/>
                <a:cs typeface="+mn-cs"/>
              </a:rPr>
              <a:t>int</a:t>
            </a:r>
            <a:r>
              <a:rPr lang="en-US" sz="2000" dirty="0" smtClean="0">
                <a:latin typeface="Courier New" charset="0"/>
                <a:cs typeface="+mn-cs"/>
              </a:rPr>
              <a:t> </a:t>
            </a:r>
            <a:r>
              <a:rPr lang="en-US" sz="2000" dirty="0" err="1" smtClean="0">
                <a:latin typeface="Courier New" charset="0"/>
                <a:cs typeface="+mn-cs"/>
              </a:rPr>
              <a:t>compareTo</a:t>
            </a:r>
            <a:r>
              <a:rPr lang="en-US" sz="2000" dirty="0" smtClean="0">
                <a:latin typeface="Courier New" charset="0"/>
                <a:cs typeface="+mn-cs"/>
              </a:rPr>
              <a:t>(</a:t>
            </a:r>
            <a:r>
              <a:rPr lang="en-US" sz="2000" b="1" dirty="0" smtClean="0">
                <a:cs typeface="+mn-cs"/>
              </a:rPr>
              <a:t>Object</a:t>
            </a:r>
            <a:r>
              <a:rPr lang="en-US" sz="2000" dirty="0" smtClean="0">
                <a:latin typeface="Courier New" charset="0"/>
                <a:cs typeface="+mn-cs"/>
              </a:rPr>
              <a:t> other)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>
                <a:latin typeface="Courier New" charset="0"/>
                <a:cs typeface="+mn-cs"/>
              </a:rPr>
              <a:t>	        ...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>
                <a:latin typeface="Courier New" charset="0"/>
                <a:cs typeface="+mn-cs"/>
              </a:rPr>
              <a:t>	    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>
                <a:latin typeface="Courier New" charset="0"/>
                <a:cs typeface="+mn-cs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236497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Courier New" charset="0"/>
                <a:cs typeface="+mj-cs"/>
              </a:rPr>
              <a:t>Correct Version</a:t>
            </a:r>
            <a:endParaRPr lang="en-US" dirty="0" smtClean="0">
              <a:cs typeface="+mj-cs"/>
            </a:endParaRP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65000"/>
              </a:lnSpc>
              <a:buFontTx/>
              <a:buNone/>
              <a:defRPr/>
            </a:pPr>
            <a:r>
              <a:rPr lang="en-US" sz="2200" dirty="0" smtClean="0">
                <a:latin typeface="Courier New" charset="0"/>
                <a:cs typeface="+mn-cs"/>
              </a:rPr>
              <a:t>public class Point </a:t>
            </a:r>
            <a:r>
              <a:rPr lang="en-US" sz="2200" b="1" dirty="0" smtClean="0">
                <a:solidFill>
                  <a:schemeClr val="accent2"/>
                </a:solidFill>
                <a:latin typeface="Courier New" charset="0"/>
                <a:cs typeface="+mn-cs"/>
              </a:rPr>
              <a:t>implements Comparable</a:t>
            </a:r>
            <a:r>
              <a:rPr lang="en-US" sz="2200" dirty="0" smtClean="0">
                <a:latin typeface="Courier New" charset="0"/>
                <a:cs typeface="+mn-cs"/>
              </a:rPr>
              <a:t> {</a:t>
            </a:r>
          </a:p>
          <a:p>
            <a:pPr eaLnBrk="1" hangingPunct="1">
              <a:lnSpc>
                <a:spcPct val="65000"/>
              </a:lnSpc>
              <a:buFontTx/>
              <a:buNone/>
              <a:defRPr/>
            </a:pPr>
            <a:r>
              <a:rPr lang="en-US" sz="2200" dirty="0" smtClean="0">
                <a:latin typeface="Courier New" charset="0"/>
                <a:cs typeface="+mn-cs"/>
              </a:rPr>
              <a:t>    private </a:t>
            </a:r>
            <a:r>
              <a:rPr lang="en-US" sz="2200" dirty="0" err="1" smtClean="0">
                <a:latin typeface="Courier New" charset="0"/>
                <a:cs typeface="+mn-cs"/>
              </a:rPr>
              <a:t>int</a:t>
            </a:r>
            <a:r>
              <a:rPr lang="en-US" sz="2200" dirty="0" smtClean="0">
                <a:latin typeface="Courier New" charset="0"/>
                <a:cs typeface="+mn-cs"/>
              </a:rPr>
              <a:t> x;</a:t>
            </a:r>
          </a:p>
          <a:p>
            <a:pPr eaLnBrk="1" hangingPunct="1">
              <a:lnSpc>
                <a:spcPct val="65000"/>
              </a:lnSpc>
              <a:buFontTx/>
              <a:buNone/>
              <a:defRPr/>
            </a:pPr>
            <a:r>
              <a:rPr lang="en-US" sz="2200" dirty="0" smtClean="0">
                <a:latin typeface="Courier New" charset="0"/>
                <a:cs typeface="+mn-cs"/>
              </a:rPr>
              <a:t>    private </a:t>
            </a:r>
            <a:r>
              <a:rPr lang="en-US" sz="2200" dirty="0" err="1" smtClean="0">
                <a:latin typeface="Courier New" charset="0"/>
                <a:cs typeface="+mn-cs"/>
              </a:rPr>
              <a:t>int</a:t>
            </a:r>
            <a:r>
              <a:rPr lang="en-US" sz="2200" dirty="0" smtClean="0">
                <a:latin typeface="Courier New" charset="0"/>
                <a:cs typeface="+mn-cs"/>
              </a:rPr>
              <a:t> y;</a:t>
            </a:r>
          </a:p>
          <a:p>
            <a:pPr eaLnBrk="1" hangingPunct="1">
              <a:lnSpc>
                <a:spcPct val="50000"/>
              </a:lnSpc>
              <a:buFontTx/>
              <a:buNone/>
              <a:defRPr/>
            </a:pPr>
            <a:r>
              <a:rPr lang="en-US" sz="2200" dirty="0" smtClean="0">
                <a:latin typeface="Courier New" charset="0"/>
                <a:cs typeface="+mn-cs"/>
              </a:rPr>
              <a:t>    </a:t>
            </a:r>
            <a:r>
              <a:rPr lang="en-US" sz="2200" dirty="0" smtClean="0">
                <a:cs typeface="+mn-cs"/>
              </a:rPr>
              <a:t>...</a:t>
            </a:r>
          </a:p>
          <a:p>
            <a:pPr eaLnBrk="1" hangingPunct="1">
              <a:lnSpc>
                <a:spcPct val="65000"/>
              </a:lnSpc>
              <a:buFontTx/>
              <a:buNone/>
              <a:defRPr/>
            </a:pPr>
            <a:endParaRPr lang="en-US" sz="800" dirty="0" smtClean="0">
              <a:latin typeface="Courier New" charset="0"/>
              <a:cs typeface="+mn-cs"/>
            </a:endParaRPr>
          </a:p>
          <a:p>
            <a:pPr eaLnBrk="1" hangingPunct="1">
              <a:lnSpc>
                <a:spcPct val="65000"/>
              </a:lnSpc>
              <a:buFontTx/>
              <a:buNone/>
              <a:defRPr/>
            </a:pPr>
            <a:endParaRPr lang="en-US" sz="800" dirty="0" smtClean="0">
              <a:latin typeface="Courier New" charset="0"/>
              <a:cs typeface="+mn-cs"/>
            </a:endParaRPr>
          </a:p>
          <a:p>
            <a:pPr eaLnBrk="1" hangingPunct="1">
              <a:lnSpc>
                <a:spcPct val="65000"/>
              </a:lnSpc>
              <a:buFontTx/>
              <a:buNone/>
              <a:defRPr/>
            </a:pPr>
            <a:r>
              <a:rPr lang="en-US" sz="2200" b="1" dirty="0" smtClean="0">
                <a:solidFill>
                  <a:srgbClr val="008000"/>
                </a:solidFill>
                <a:latin typeface="Courier New" charset="0"/>
                <a:cs typeface="+mn-cs"/>
              </a:rPr>
              <a:t>    // sort by x and break ties by y</a:t>
            </a:r>
          </a:p>
          <a:p>
            <a:pPr eaLnBrk="1" hangingPunct="1">
              <a:lnSpc>
                <a:spcPct val="65000"/>
              </a:lnSpc>
              <a:buFontTx/>
              <a:buNone/>
              <a:defRPr/>
            </a:pPr>
            <a:r>
              <a:rPr lang="en-US" sz="2200" b="1" dirty="0" smtClean="0">
                <a:solidFill>
                  <a:schemeClr val="accent2"/>
                </a:solidFill>
                <a:latin typeface="Courier New" charset="0"/>
                <a:cs typeface="+mn-cs"/>
              </a:rPr>
              <a:t>    public </a:t>
            </a:r>
            <a:r>
              <a:rPr lang="en-US" sz="2200" b="1" dirty="0" err="1" smtClean="0">
                <a:solidFill>
                  <a:schemeClr val="accent2"/>
                </a:solidFill>
                <a:latin typeface="Courier New" charset="0"/>
                <a:cs typeface="+mn-cs"/>
              </a:rPr>
              <a:t>int</a:t>
            </a:r>
            <a:r>
              <a:rPr lang="en-US" sz="2200" b="1" dirty="0" smtClean="0">
                <a:solidFill>
                  <a:schemeClr val="accent2"/>
                </a:solidFill>
                <a:latin typeface="Courier New" charset="0"/>
                <a:cs typeface="+mn-cs"/>
              </a:rPr>
              <a:t> </a:t>
            </a:r>
            <a:r>
              <a:rPr lang="en-US" sz="2200" b="1" dirty="0" err="1" smtClean="0">
                <a:solidFill>
                  <a:schemeClr val="accent2"/>
                </a:solidFill>
                <a:latin typeface="Courier New" charset="0"/>
                <a:cs typeface="+mn-cs"/>
              </a:rPr>
              <a:t>compareTo</a:t>
            </a:r>
            <a:r>
              <a:rPr lang="en-US" sz="2200" b="1" dirty="0" smtClean="0">
                <a:solidFill>
                  <a:schemeClr val="accent2"/>
                </a:solidFill>
                <a:latin typeface="Courier New" charset="0"/>
                <a:cs typeface="+mn-cs"/>
              </a:rPr>
              <a:t>(Object other) {</a:t>
            </a:r>
          </a:p>
          <a:p>
            <a:pPr eaLnBrk="1" hangingPunct="1">
              <a:lnSpc>
                <a:spcPct val="65000"/>
              </a:lnSpc>
              <a:buFontTx/>
              <a:buNone/>
              <a:defRPr/>
            </a:pPr>
            <a:r>
              <a:rPr lang="en-US" sz="2200" dirty="0" smtClean="0">
                <a:latin typeface="Courier New" charset="0"/>
                <a:cs typeface="+mn-cs"/>
              </a:rPr>
              <a:t>        if (x &lt; </a:t>
            </a:r>
            <a:r>
              <a:rPr lang="en-US" sz="2200" dirty="0">
                <a:latin typeface="Courier New" charset="0"/>
              </a:rPr>
              <a:t>((Point)other)</a:t>
            </a:r>
            <a:r>
              <a:rPr lang="en-US" sz="2200" dirty="0" smtClean="0">
                <a:latin typeface="Courier New" charset="0"/>
                <a:cs typeface="+mn-cs"/>
              </a:rPr>
              <a:t>.x) {</a:t>
            </a:r>
          </a:p>
          <a:p>
            <a:pPr eaLnBrk="1" hangingPunct="1">
              <a:lnSpc>
                <a:spcPct val="65000"/>
              </a:lnSpc>
              <a:buFontTx/>
              <a:buNone/>
              <a:defRPr/>
            </a:pPr>
            <a:r>
              <a:rPr lang="en-US" sz="2200" dirty="0" smtClean="0">
                <a:latin typeface="Courier New" charset="0"/>
                <a:cs typeface="+mn-cs"/>
              </a:rPr>
              <a:t>            return -1;</a:t>
            </a:r>
          </a:p>
          <a:p>
            <a:pPr eaLnBrk="1" hangingPunct="1">
              <a:lnSpc>
                <a:spcPct val="65000"/>
              </a:lnSpc>
              <a:buFontTx/>
              <a:buNone/>
              <a:defRPr/>
            </a:pPr>
            <a:r>
              <a:rPr lang="en-US" sz="2200" dirty="0" smtClean="0">
                <a:latin typeface="Courier New" charset="0"/>
                <a:cs typeface="+mn-cs"/>
              </a:rPr>
              <a:t>        } else if (x &gt; ((Point)other).x) {</a:t>
            </a:r>
          </a:p>
          <a:p>
            <a:pPr eaLnBrk="1" hangingPunct="1">
              <a:lnSpc>
                <a:spcPct val="65000"/>
              </a:lnSpc>
              <a:buFontTx/>
              <a:buNone/>
              <a:defRPr/>
            </a:pPr>
            <a:r>
              <a:rPr lang="en-US" sz="2200" dirty="0" smtClean="0">
                <a:latin typeface="Courier New" charset="0"/>
                <a:cs typeface="+mn-cs"/>
              </a:rPr>
              <a:t>            return 1;</a:t>
            </a:r>
          </a:p>
          <a:p>
            <a:pPr eaLnBrk="1" hangingPunct="1">
              <a:lnSpc>
                <a:spcPct val="65000"/>
              </a:lnSpc>
              <a:buFontTx/>
              <a:buNone/>
              <a:defRPr/>
            </a:pPr>
            <a:r>
              <a:rPr lang="en-US" sz="2200" dirty="0" smtClean="0">
                <a:latin typeface="Courier New" charset="0"/>
                <a:cs typeface="+mn-cs"/>
              </a:rPr>
              <a:t>        } else if (y &lt; </a:t>
            </a:r>
            <a:r>
              <a:rPr lang="en-US" sz="2200" dirty="0">
                <a:latin typeface="Courier New" charset="0"/>
              </a:rPr>
              <a:t>((Point)other)</a:t>
            </a:r>
            <a:r>
              <a:rPr lang="en-US" sz="2200" dirty="0" smtClean="0">
                <a:latin typeface="Courier New" charset="0"/>
                <a:cs typeface="+mn-cs"/>
              </a:rPr>
              <a:t>.y) {</a:t>
            </a:r>
          </a:p>
          <a:p>
            <a:pPr eaLnBrk="1" hangingPunct="1">
              <a:lnSpc>
                <a:spcPct val="65000"/>
              </a:lnSpc>
              <a:buFontTx/>
              <a:buNone/>
              <a:defRPr/>
            </a:pPr>
            <a:r>
              <a:rPr lang="en-US" sz="2200" dirty="0" smtClean="0">
                <a:latin typeface="Courier New" charset="0"/>
                <a:cs typeface="+mn-cs"/>
              </a:rPr>
              <a:t>            return -1;   </a:t>
            </a:r>
            <a:r>
              <a:rPr lang="en-US" sz="2200" b="1" dirty="0" smtClean="0">
                <a:solidFill>
                  <a:srgbClr val="008000"/>
                </a:solidFill>
                <a:latin typeface="Courier New" charset="0"/>
                <a:cs typeface="+mn-cs"/>
              </a:rPr>
              <a:t>// same x, smaller y</a:t>
            </a:r>
          </a:p>
          <a:p>
            <a:pPr eaLnBrk="1" hangingPunct="1">
              <a:lnSpc>
                <a:spcPct val="65000"/>
              </a:lnSpc>
              <a:buFontTx/>
              <a:buNone/>
              <a:defRPr/>
            </a:pPr>
            <a:r>
              <a:rPr lang="en-US" sz="2200" dirty="0" smtClean="0">
                <a:latin typeface="Courier New" charset="0"/>
                <a:cs typeface="+mn-cs"/>
              </a:rPr>
              <a:t>        } else if (y &gt; </a:t>
            </a:r>
            <a:r>
              <a:rPr lang="en-US" sz="2200" dirty="0">
                <a:latin typeface="Courier New" charset="0"/>
              </a:rPr>
              <a:t>((Point)other)</a:t>
            </a:r>
            <a:r>
              <a:rPr lang="en-US" sz="2200" dirty="0" smtClean="0">
                <a:latin typeface="Courier New" charset="0"/>
                <a:cs typeface="+mn-cs"/>
              </a:rPr>
              <a:t>.y) {</a:t>
            </a:r>
          </a:p>
          <a:p>
            <a:pPr eaLnBrk="1" hangingPunct="1">
              <a:lnSpc>
                <a:spcPct val="65000"/>
              </a:lnSpc>
              <a:buFontTx/>
              <a:buNone/>
              <a:defRPr/>
            </a:pPr>
            <a:r>
              <a:rPr lang="en-US" sz="2200" dirty="0" smtClean="0">
                <a:latin typeface="Courier New" charset="0"/>
                <a:cs typeface="+mn-cs"/>
              </a:rPr>
              <a:t>            return 1;    </a:t>
            </a:r>
            <a:r>
              <a:rPr lang="en-US" sz="2200" b="1" dirty="0" smtClean="0">
                <a:solidFill>
                  <a:srgbClr val="008000"/>
                </a:solidFill>
                <a:latin typeface="Courier New" charset="0"/>
                <a:cs typeface="+mn-cs"/>
              </a:rPr>
              <a:t>// same x, larger y</a:t>
            </a:r>
          </a:p>
          <a:p>
            <a:pPr eaLnBrk="1" hangingPunct="1">
              <a:lnSpc>
                <a:spcPct val="65000"/>
              </a:lnSpc>
              <a:buFontTx/>
              <a:buNone/>
              <a:defRPr/>
            </a:pPr>
            <a:r>
              <a:rPr lang="en-US" sz="2200" dirty="0" smtClean="0">
                <a:latin typeface="Courier New" charset="0"/>
                <a:cs typeface="+mn-cs"/>
              </a:rPr>
              <a:t>        } else {</a:t>
            </a:r>
          </a:p>
          <a:p>
            <a:pPr eaLnBrk="1" hangingPunct="1">
              <a:lnSpc>
                <a:spcPct val="65000"/>
              </a:lnSpc>
              <a:buFontTx/>
              <a:buNone/>
              <a:defRPr/>
            </a:pPr>
            <a:r>
              <a:rPr lang="en-US" sz="2200" dirty="0" smtClean="0">
                <a:latin typeface="Courier New" charset="0"/>
                <a:cs typeface="+mn-cs"/>
              </a:rPr>
              <a:t>            return 0;    </a:t>
            </a:r>
            <a:r>
              <a:rPr lang="en-US" sz="2200" b="1" dirty="0" smtClean="0">
                <a:solidFill>
                  <a:srgbClr val="008000"/>
                </a:solidFill>
                <a:latin typeface="Courier New" charset="0"/>
                <a:cs typeface="+mn-cs"/>
              </a:rPr>
              <a:t>// same x and same y</a:t>
            </a:r>
          </a:p>
          <a:p>
            <a:pPr eaLnBrk="1" hangingPunct="1">
              <a:lnSpc>
                <a:spcPct val="65000"/>
              </a:lnSpc>
              <a:buFontTx/>
              <a:buNone/>
              <a:defRPr/>
            </a:pPr>
            <a:r>
              <a:rPr lang="en-US" sz="2200" dirty="0" smtClean="0">
                <a:latin typeface="Courier New" charset="0"/>
                <a:cs typeface="+mn-cs"/>
              </a:rPr>
              <a:t>        }</a:t>
            </a:r>
          </a:p>
          <a:p>
            <a:pPr eaLnBrk="1" hangingPunct="1">
              <a:lnSpc>
                <a:spcPct val="65000"/>
              </a:lnSpc>
              <a:buFontTx/>
              <a:buNone/>
              <a:defRPr/>
            </a:pPr>
            <a:r>
              <a:rPr lang="en-US" sz="2200" b="1" dirty="0" smtClean="0">
                <a:solidFill>
                  <a:schemeClr val="accent2"/>
                </a:solidFill>
                <a:latin typeface="Courier New" charset="0"/>
                <a:cs typeface="+mn-cs"/>
              </a:rPr>
              <a:t>    }</a:t>
            </a:r>
          </a:p>
          <a:p>
            <a:pPr eaLnBrk="1" hangingPunct="1">
              <a:lnSpc>
                <a:spcPct val="65000"/>
              </a:lnSpc>
              <a:buFontTx/>
              <a:buNone/>
              <a:defRPr/>
            </a:pPr>
            <a:r>
              <a:rPr lang="en-US" sz="2200" dirty="0" smtClean="0">
                <a:latin typeface="Courier New" charset="0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9988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Courier New" charset="0"/>
                <a:cs typeface="+mj-cs"/>
              </a:rPr>
              <a:t>Example</a:t>
            </a:r>
            <a:endParaRPr lang="en-US" dirty="0" smtClean="0">
              <a:cs typeface="+mj-cs"/>
            </a:endParaRP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65000"/>
              </a:lnSpc>
              <a:buFontTx/>
              <a:buNone/>
              <a:defRPr/>
            </a:pPr>
            <a:endParaRPr lang="en-US" sz="2200" dirty="0" smtClean="0">
              <a:latin typeface="Courier New" charset="0"/>
              <a:cs typeface="+mn-cs"/>
            </a:endParaRPr>
          </a:p>
          <a:p>
            <a:pPr eaLnBrk="1" hangingPunct="1">
              <a:lnSpc>
                <a:spcPct val="65000"/>
              </a:lnSpc>
              <a:buFontTx/>
              <a:buNone/>
              <a:defRPr/>
            </a:pPr>
            <a:endParaRPr lang="en-US" sz="2200" dirty="0">
              <a:latin typeface="Courier New" charset="0"/>
              <a:cs typeface="+mn-cs"/>
            </a:endParaRPr>
          </a:p>
          <a:p>
            <a:pPr eaLnBrk="1" hangingPunct="1">
              <a:lnSpc>
                <a:spcPct val="65000"/>
              </a:lnSpc>
              <a:buFontTx/>
              <a:buNone/>
              <a:defRPr/>
            </a:pPr>
            <a:endParaRPr lang="en-US" sz="2200" dirty="0">
              <a:latin typeface="Courier New" charset="0"/>
              <a:cs typeface="+mn-cs"/>
            </a:endParaRPr>
          </a:p>
          <a:p>
            <a:pPr eaLnBrk="1" hangingPunct="1">
              <a:lnSpc>
                <a:spcPct val="65000"/>
              </a:lnSpc>
              <a:buFontTx/>
              <a:buNone/>
              <a:defRPr/>
            </a:pPr>
            <a:r>
              <a:rPr lang="en-US" sz="2200" dirty="0" smtClean="0">
                <a:latin typeface="Courier New" charset="0"/>
                <a:cs typeface="+mn-cs"/>
              </a:rPr>
              <a:t>Point a=new Point(2,3);</a:t>
            </a:r>
          </a:p>
          <a:p>
            <a:pPr eaLnBrk="1" hangingPunct="1">
              <a:lnSpc>
                <a:spcPct val="65000"/>
              </a:lnSpc>
              <a:buFontTx/>
              <a:buNone/>
              <a:defRPr/>
            </a:pPr>
            <a:r>
              <a:rPr lang="en-US" sz="2200" dirty="0" smtClean="0">
                <a:latin typeface="Courier New" charset="0"/>
                <a:cs typeface="+mn-cs"/>
              </a:rPr>
              <a:t>Point b=new Point(5,-2);</a:t>
            </a:r>
          </a:p>
          <a:p>
            <a:pPr eaLnBrk="1" hangingPunct="1">
              <a:lnSpc>
                <a:spcPct val="65000"/>
              </a:lnSpc>
              <a:buFontTx/>
              <a:buNone/>
              <a:defRPr/>
            </a:pPr>
            <a:r>
              <a:rPr lang="en-US" sz="2200" dirty="0" smtClean="0">
                <a:latin typeface="Courier New" charset="0"/>
                <a:cs typeface="+mn-cs"/>
              </a:rPr>
              <a:t>Point c=new Point(2,6);</a:t>
            </a:r>
          </a:p>
          <a:p>
            <a:pPr eaLnBrk="1" hangingPunct="1">
              <a:lnSpc>
                <a:spcPct val="65000"/>
              </a:lnSpc>
              <a:buFontTx/>
              <a:buNone/>
              <a:defRPr/>
            </a:pPr>
            <a:endParaRPr lang="en-US" sz="2200" dirty="0">
              <a:latin typeface="Courier New" charset="0"/>
              <a:cs typeface="+mn-cs"/>
            </a:endParaRPr>
          </a:p>
          <a:p>
            <a:pPr eaLnBrk="1" hangingPunct="1">
              <a:lnSpc>
                <a:spcPct val="65000"/>
              </a:lnSpc>
              <a:buFontTx/>
              <a:buNone/>
              <a:defRPr/>
            </a:pPr>
            <a:r>
              <a:rPr lang="en-US" sz="2200" dirty="0" smtClean="0">
                <a:latin typeface="Courier New" charset="0"/>
                <a:cs typeface="+mn-cs"/>
              </a:rPr>
              <a:t>Point[] list1={</a:t>
            </a:r>
            <a:r>
              <a:rPr lang="en-US" sz="2200" dirty="0" err="1" smtClean="0">
                <a:latin typeface="Courier New" charset="0"/>
                <a:cs typeface="+mn-cs"/>
              </a:rPr>
              <a:t>a,b,c</a:t>
            </a:r>
            <a:r>
              <a:rPr lang="en-US" sz="2200" dirty="0" smtClean="0">
                <a:latin typeface="Courier New" charset="0"/>
                <a:cs typeface="+mn-cs"/>
              </a:rPr>
              <a:t>}; </a:t>
            </a:r>
            <a:r>
              <a:rPr lang="en-US" sz="2200" dirty="0" smtClean="0">
                <a:solidFill>
                  <a:srgbClr val="008000"/>
                </a:solidFill>
                <a:latin typeface="Courier New" charset="0"/>
                <a:cs typeface="+mn-cs"/>
              </a:rPr>
              <a:t>// array of Points</a:t>
            </a:r>
          </a:p>
          <a:p>
            <a:pPr eaLnBrk="1" hangingPunct="1">
              <a:lnSpc>
                <a:spcPct val="65000"/>
              </a:lnSpc>
              <a:buFontTx/>
              <a:buNone/>
              <a:defRPr/>
            </a:pPr>
            <a:r>
              <a:rPr lang="en-US" sz="2200" dirty="0">
                <a:solidFill>
                  <a:srgbClr val="008000"/>
                </a:solidFill>
                <a:latin typeface="Courier New" charset="0"/>
                <a:cs typeface="+mn-cs"/>
              </a:rPr>
              <a:t>	</a:t>
            </a:r>
            <a:r>
              <a:rPr lang="en-US" sz="2200" dirty="0" smtClean="0">
                <a:solidFill>
                  <a:srgbClr val="008000"/>
                </a:solidFill>
                <a:latin typeface="Courier New" charset="0"/>
                <a:cs typeface="+mn-cs"/>
              </a:rPr>
              <a:t>				 // {(2,3),(5,-2),(2,6)}</a:t>
            </a:r>
            <a:endParaRPr lang="en-US" sz="2200" dirty="0" smtClean="0">
              <a:latin typeface="Courier New" charset="0"/>
              <a:cs typeface="+mn-cs"/>
            </a:endParaRPr>
          </a:p>
          <a:p>
            <a:pPr eaLnBrk="1" hangingPunct="1">
              <a:lnSpc>
                <a:spcPct val="65000"/>
              </a:lnSpc>
              <a:buFontTx/>
              <a:buNone/>
              <a:defRPr/>
            </a:pPr>
            <a:endParaRPr lang="en-US" sz="2200" dirty="0" smtClean="0">
              <a:latin typeface="Courier New" charset="0"/>
              <a:cs typeface="+mn-cs"/>
            </a:endParaRPr>
          </a:p>
          <a:p>
            <a:pPr eaLnBrk="1" hangingPunct="1">
              <a:lnSpc>
                <a:spcPct val="65000"/>
              </a:lnSpc>
              <a:buFontTx/>
              <a:buNone/>
              <a:defRPr/>
            </a:pPr>
            <a:r>
              <a:rPr lang="en-US" sz="2200" dirty="0" err="1" smtClean="0">
                <a:latin typeface="Courier New" charset="0"/>
                <a:cs typeface="+mn-cs"/>
              </a:rPr>
              <a:t>Arrays.sort</a:t>
            </a:r>
            <a:r>
              <a:rPr lang="en-US" sz="2200" dirty="0" smtClean="0">
                <a:latin typeface="Courier New" charset="0"/>
                <a:cs typeface="+mn-cs"/>
              </a:rPr>
              <a:t>(list1); </a:t>
            </a:r>
            <a:r>
              <a:rPr lang="en-US" sz="2200" dirty="0" smtClean="0">
                <a:solidFill>
                  <a:srgbClr val="008000"/>
                </a:solidFill>
                <a:latin typeface="Courier New" charset="0"/>
                <a:cs typeface="+mn-cs"/>
              </a:rPr>
              <a:t>// {(2,3), (2,6), (5,-2)}</a:t>
            </a:r>
            <a:endParaRPr lang="en-US" sz="2200" dirty="0">
              <a:latin typeface="Courier New" charset="0"/>
              <a:cs typeface="+mn-cs"/>
            </a:endParaRPr>
          </a:p>
          <a:p>
            <a:pPr eaLnBrk="1" hangingPunct="1">
              <a:lnSpc>
                <a:spcPct val="65000"/>
              </a:lnSpc>
              <a:buFontTx/>
              <a:buNone/>
              <a:defRPr/>
            </a:pPr>
            <a:r>
              <a:rPr lang="en-US" sz="2200" dirty="0" err="1" smtClean="0">
                <a:latin typeface="Courier New" charset="0"/>
                <a:cs typeface="+mn-cs"/>
              </a:rPr>
              <a:t>Arrays.binarySearch</a:t>
            </a:r>
            <a:r>
              <a:rPr lang="en-US" sz="2200" dirty="0" smtClean="0">
                <a:latin typeface="Courier New" charset="0"/>
                <a:cs typeface="+mn-cs"/>
              </a:rPr>
              <a:t>(list1,b); </a:t>
            </a:r>
            <a:r>
              <a:rPr lang="en-US" sz="2200" dirty="0" smtClean="0">
                <a:solidFill>
                  <a:srgbClr val="008000"/>
                </a:solidFill>
                <a:latin typeface="Courier New" charset="0"/>
                <a:cs typeface="+mn-cs"/>
              </a:rPr>
              <a:t>// 2</a:t>
            </a:r>
            <a:endParaRPr lang="en-US" sz="2200" dirty="0">
              <a:latin typeface="Courier New" charset="0"/>
              <a:cs typeface="+mn-cs"/>
            </a:endParaRPr>
          </a:p>
          <a:p>
            <a:pPr eaLnBrk="1" hangingPunct="1">
              <a:lnSpc>
                <a:spcPct val="65000"/>
              </a:lnSpc>
              <a:buNone/>
              <a:defRPr/>
            </a:pPr>
            <a:endParaRPr lang="en-US" sz="2200" dirty="0">
              <a:latin typeface="Courier New" charset="0"/>
            </a:endParaRPr>
          </a:p>
          <a:p>
            <a:pPr eaLnBrk="1" hangingPunct="1">
              <a:lnSpc>
                <a:spcPct val="65000"/>
              </a:lnSpc>
              <a:buNone/>
              <a:defRPr/>
            </a:pPr>
            <a:endParaRPr lang="en-US" sz="2200" dirty="0">
              <a:latin typeface="Courier New" charset="0"/>
            </a:endParaRPr>
          </a:p>
          <a:p>
            <a:pPr eaLnBrk="1" hangingPunct="1">
              <a:lnSpc>
                <a:spcPct val="65000"/>
              </a:lnSpc>
              <a:buFontTx/>
              <a:buNone/>
              <a:defRPr/>
            </a:pPr>
            <a:endParaRPr lang="en-US" sz="2200" dirty="0" smtClean="0">
              <a:latin typeface="Courier New" charset="0"/>
              <a:cs typeface="+mn-cs"/>
            </a:endParaRPr>
          </a:p>
          <a:p>
            <a:pPr eaLnBrk="1" hangingPunct="1">
              <a:lnSpc>
                <a:spcPct val="65000"/>
              </a:lnSpc>
              <a:buFontTx/>
              <a:buNone/>
              <a:defRPr/>
            </a:pPr>
            <a:endParaRPr lang="en-US" sz="2200" dirty="0" smtClean="0">
              <a:latin typeface="Courier New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6024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Courier New" charset="0"/>
                <a:cs typeface="+mj-cs"/>
              </a:rPr>
              <a:t>Example</a:t>
            </a:r>
            <a:endParaRPr lang="en-US" dirty="0" smtClean="0">
              <a:cs typeface="+mj-cs"/>
            </a:endParaRP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65000"/>
              </a:lnSpc>
              <a:buFontTx/>
              <a:buNone/>
              <a:defRPr/>
            </a:pPr>
            <a:endParaRPr lang="en-US" sz="2200" dirty="0" smtClean="0">
              <a:latin typeface="Courier New" charset="0"/>
              <a:cs typeface="+mn-cs"/>
            </a:endParaRPr>
          </a:p>
          <a:p>
            <a:pPr eaLnBrk="1" hangingPunct="1">
              <a:lnSpc>
                <a:spcPct val="65000"/>
              </a:lnSpc>
              <a:buFontTx/>
              <a:buNone/>
              <a:defRPr/>
            </a:pPr>
            <a:endParaRPr lang="en-US" sz="2200" dirty="0">
              <a:latin typeface="Courier New" charset="0"/>
              <a:cs typeface="+mn-cs"/>
            </a:endParaRPr>
          </a:p>
          <a:p>
            <a:pPr eaLnBrk="1" hangingPunct="1">
              <a:lnSpc>
                <a:spcPct val="65000"/>
              </a:lnSpc>
              <a:buFontTx/>
              <a:buNone/>
              <a:defRPr/>
            </a:pPr>
            <a:endParaRPr lang="en-US" sz="2200" dirty="0" smtClean="0">
              <a:latin typeface="Courier New" charset="0"/>
              <a:cs typeface="+mn-cs"/>
            </a:endParaRPr>
          </a:p>
          <a:p>
            <a:pPr eaLnBrk="1" hangingPunct="1">
              <a:lnSpc>
                <a:spcPct val="65000"/>
              </a:lnSpc>
              <a:buFontTx/>
              <a:buNone/>
              <a:defRPr/>
            </a:pPr>
            <a:r>
              <a:rPr lang="en-US" sz="2200" dirty="0" smtClean="0">
                <a:latin typeface="Courier New" charset="0"/>
                <a:cs typeface="+mn-cs"/>
              </a:rPr>
              <a:t>List&lt;Point&gt; list2=new </a:t>
            </a:r>
            <a:r>
              <a:rPr lang="en-US" sz="2200" dirty="0" err="1" smtClean="0">
                <a:latin typeface="Courier New" charset="0"/>
                <a:cs typeface="+mn-cs"/>
              </a:rPr>
              <a:t>ArrayList</a:t>
            </a:r>
            <a:r>
              <a:rPr lang="en-US" sz="2200" dirty="0" smtClean="0">
                <a:latin typeface="Courier New" charset="0"/>
                <a:cs typeface="+mn-cs"/>
              </a:rPr>
              <a:t>&lt;Point&gt;();</a:t>
            </a:r>
            <a:endParaRPr lang="en-US" sz="2200" dirty="0">
              <a:latin typeface="Courier New" charset="0"/>
              <a:cs typeface="+mn-cs"/>
            </a:endParaRPr>
          </a:p>
          <a:p>
            <a:pPr eaLnBrk="1" hangingPunct="1">
              <a:lnSpc>
                <a:spcPct val="65000"/>
              </a:lnSpc>
              <a:buFontTx/>
              <a:buNone/>
              <a:defRPr/>
            </a:pPr>
            <a:r>
              <a:rPr lang="en-US" sz="2200" dirty="0">
                <a:latin typeface="Courier New" charset="0"/>
                <a:cs typeface="+mn-cs"/>
              </a:rPr>
              <a:t>l</a:t>
            </a:r>
            <a:r>
              <a:rPr lang="en-US" sz="2200" dirty="0" smtClean="0">
                <a:latin typeface="Courier New" charset="0"/>
                <a:cs typeface="+mn-cs"/>
              </a:rPr>
              <a:t>ist2.add(a);</a:t>
            </a:r>
          </a:p>
          <a:p>
            <a:pPr eaLnBrk="1" hangingPunct="1">
              <a:lnSpc>
                <a:spcPct val="65000"/>
              </a:lnSpc>
              <a:buNone/>
              <a:defRPr/>
            </a:pPr>
            <a:r>
              <a:rPr lang="en-US" sz="2200" dirty="0">
                <a:latin typeface="Courier New" charset="0"/>
              </a:rPr>
              <a:t>list2.add</a:t>
            </a:r>
            <a:r>
              <a:rPr lang="en-US" sz="2200" dirty="0" smtClean="0">
                <a:latin typeface="Courier New" charset="0"/>
              </a:rPr>
              <a:t>(b)</a:t>
            </a:r>
            <a:r>
              <a:rPr lang="en-US" sz="2200" dirty="0">
                <a:latin typeface="Courier New" charset="0"/>
              </a:rPr>
              <a:t>;</a:t>
            </a:r>
          </a:p>
          <a:p>
            <a:pPr eaLnBrk="1" hangingPunct="1">
              <a:lnSpc>
                <a:spcPct val="65000"/>
              </a:lnSpc>
              <a:buFontTx/>
              <a:buNone/>
              <a:defRPr/>
            </a:pPr>
            <a:r>
              <a:rPr lang="en-US" sz="2200" dirty="0">
                <a:latin typeface="Courier New" charset="0"/>
              </a:rPr>
              <a:t>list2.add</a:t>
            </a:r>
            <a:r>
              <a:rPr lang="en-US" sz="2200" dirty="0" smtClean="0">
                <a:latin typeface="Courier New" charset="0"/>
              </a:rPr>
              <a:t>(c); </a:t>
            </a:r>
            <a:r>
              <a:rPr lang="en-US" sz="2200" dirty="0">
                <a:solidFill>
                  <a:srgbClr val="008000"/>
                </a:solidFill>
                <a:latin typeface="Courier New" charset="0"/>
              </a:rPr>
              <a:t>// </a:t>
            </a:r>
            <a:r>
              <a:rPr lang="en-US" sz="2200" dirty="0" err="1">
                <a:solidFill>
                  <a:srgbClr val="008000"/>
                </a:solidFill>
                <a:latin typeface="Courier New" charset="0"/>
              </a:rPr>
              <a:t>A</a:t>
            </a:r>
            <a:r>
              <a:rPr lang="en-US" sz="2200" dirty="0" err="1" smtClean="0">
                <a:solidFill>
                  <a:srgbClr val="008000"/>
                </a:solidFill>
                <a:latin typeface="Courier New" charset="0"/>
              </a:rPr>
              <a:t>rrayList</a:t>
            </a:r>
            <a:r>
              <a:rPr lang="en-US" sz="2200" dirty="0" smtClean="0">
                <a:solidFill>
                  <a:srgbClr val="008000"/>
                </a:solidFill>
                <a:latin typeface="Courier New" charset="0"/>
              </a:rPr>
              <a:t> </a:t>
            </a:r>
            <a:r>
              <a:rPr lang="en-US" sz="2200" dirty="0">
                <a:solidFill>
                  <a:srgbClr val="008000"/>
                </a:solidFill>
                <a:latin typeface="Courier New" charset="0"/>
              </a:rPr>
              <a:t>of Points</a:t>
            </a:r>
          </a:p>
          <a:p>
            <a:pPr eaLnBrk="1" hangingPunct="1">
              <a:lnSpc>
                <a:spcPct val="65000"/>
              </a:lnSpc>
              <a:buFontTx/>
              <a:buNone/>
              <a:defRPr/>
            </a:pPr>
            <a:r>
              <a:rPr lang="en-US" sz="2200" dirty="0">
                <a:solidFill>
                  <a:srgbClr val="008000"/>
                </a:solidFill>
                <a:latin typeface="Courier New" charset="0"/>
              </a:rPr>
              <a:t>			 </a:t>
            </a:r>
            <a:r>
              <a:rPr lang="en-US" sz="2200" dirty="0" smtClean="0">
                <a:solidFill>
                  <a:srgbClr val="008000"/>
                </a:solidFill>
                <a:latin typeface="Courier New" charset="0"/>
              </a:rPr>
              <a:t>  /</a:t>
            </a:r>
            <a:r>
              <a:rPr lang="en-US" sz="2200" dirty="0">
                <a:solidFill>
                  <a:srgbClr val="008000"/>
                </a:solidFill>
                <a:latin typeface="Courier New" charset="0"/>
              </a:rPr>
              <a:t>/ {(2,3),(5,-2),(2,6)}</a:t>
            </a:r>
            <a:endParaRPr lang="en-US" sz="2200" dirty="0">
              <a:latin typeface="Courier New" charset="0"/>
            </a:endParaRPr>
          </a:p>
          <a:p>
            <a:pPr eaLnBrk="1" hangingPunct="1">
              <a:lnSpc>
                <a:spcPct val="65000"/>
              </a:lnSpc>
              <a:buNone/>
              <a:defRPr/>
            </a:pPr>
            <a:endParaRPr lang="en-US" sz="2200" dirty="0" smtClean="0">
              <a:latin typeface="Courier New" charset="0"/>
            </a:endParaRPr>
          </a:p>
          <a:p>
            <a:pPr eaLnBrk="1" hangingPunct="1">
              <a:lnSpc>
                <a:spcPct val="65000"/>
              </a:lnSpc>
              <a:buNone/>
              <a:defRPr/>
            </a:pPr>
            <a:r>
              <a:rPr lang="en-US" sz="2200" dirty="0" err="1" smtClean="0">
                <a:latin typeface="Courier New" charset="0"/>
              </a:rPr>
              <a:t>Collections.sort</a:t>
            </a:r>
            <a:r>
              <a:rPr lang="en-US" sz="2200" dirty="0" smtClean="0">
                <a:latin typeface="Courier New" charset="0"/>
              </a:rPr>
              <a:t>(list2); </a:t>
            </a:r>
            <a:r>
              <a:rPr lang="en-US" sz="2200" dirty="0">
                <a:solidFill>
                  <a:srgbClr val="008000"/>
                </a:solidFill>
                <a:latin typeface="Courier New" charset="0"/>
              </a:rPr>
              <a:t>// {(2,3), (2,6), (5,-2)}</a:t>
            </a:r>
            <a:endParaRPr lang="en-US" sz="2200" dirty="0">
              <a:latin typeface="Courier New" charset="0"/>
            </a:endParaRPr>
          </a:p>
          <a:p>
            <a:pPr eaLnBrk="1" hangingPunct="1">
              <a:lnSpc>
                <a:spcPct val="65000"/>
              </a:lnSpc>
              <a:buNone/>
              <a:defRPr/>
            </a:pPr>
            <a:r>
              <a:rPr lang="en-US" sz="2200" dirty="0" err="1" smtClean="0">
                <a:latin typeface="Courier New" charset="0"/>
              </a:rPr>
              <a:t>Collections.binarySearch</a:t>
            </a:r>
            <a:r>
              <a:rPr lang="en-US" sz="2200" dirty="0" smtClean="0">
                <a:latin typeface="Courier New" charset="0"/>
              </a:rPr>
              <a:t>(list2, b); </a:t>
            </a:r>
            <a:r>
              <a:rPr lang="en-US" sz="2200" dirty="0" smtClean="0">
                <a:solidFill>
                  <a:srgbClr val="008000"/>
                </a:solidFill>
                <a:latin typeface="Courier New" charset="0"/>
              </a:rPr>
              <a:t>// 2</a:t>
            </a:r>
            <a:endParaRPr lang="en-US" sz="2200" dirty="0" smtClean="0">
              <a:latin typeface="Courier New" charset="0"/>
            </a:endParaRPr>
          </a:p>
          <a:p>
            <a:pPr eaLnBrk="1" hangingPunct="1">
              <a:lnSpc>
                <a:spcPct val="65000"/>
              </a:lnSpc>
              <a:buNone/>
              <a:defRPr/>
            </a:pPr>
            <a:endParaRPr lang="en-US" sz="2200" dirty="0">
              <a:latin typeface="Courier New" charset="0"/>
            </a:endParaRPr>
          </a:p>
          <a:p>
            <a:pPr eaLnBrk="1" hangingPunct="1">
              <a:lnSpc>
                <a:spcPct val="65000"/>
              </a:lnSpc>
              <a:buNone/>
              <a:defRPr/>
            </a:pPr>
            <a:endParaRPr lang="en-US" sz="2200" dirty="0">
              <a:latin typeface="Courier New" charset="0"/>
            </a:endParaRPr>
          </a:p>
          <a:p>
            <a:pPr eaLnBrk="1" hangingPunct="1">
              <a:lnSpc>
                <a:spcPct val="65000"/>
              </a:lnSpc>
              <a:buFontTx/>
              <a:buNone/>
              <a:defRPr/>
            </a:pPr>
            <a:endParaRPr lang="en-US" sz="2200" dirty="0" smtClean="0">
              <a:latin typeface="Courier New" charset="0"/>
              <a:cs typeface="+mn-cs"/>
            </a:endParaRPr>
          </a:p>
          <a:p>
            <a:pPr eaLnBrk="1" hangingPunct="1">
              <a:lnSpc>
                <a:spcPct val="65000"/>
              </a:lnSpc>
              <a:buFontTx/>
              <a:buNone/>
              <a:defRPr/>
            </a:pPr>
            <a:endParaRPr lang="en-US" sz="2200" dirty="0" smtClean="0">
              <a:latin typeface="Courier New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6324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Sequential search</a:t>
            </a:r>
            <a:endParaRPr lang="en-US" sz="2800" smtClean="0">
              <a:cs typeface="+mj-cs"/>
            </a:endParaRP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cs typeface="+mn-cs"/>
              </a:rPr>
              <a:t>sequential search</a:t>
            </a:r>
            <a:r>
              <a:rPr lang="en-US" dirty="0" smtClean="0">
                <a:cs typeface="+mn-cs"/>
              </a:rPr>
              <a:t>: Locates a target value in an array/list by examining each element from start to finish.</a:t>
            </a:r>
          </a:p>
          <a:p>
            <a:pPr lvl="1" eaLnBrk="1" hangingPunct="1">
              <a:defRPr/>
            </a:pPr>
            <a:endParaRPr lang="en-US" sz="800" dirty="0" smtClean="0"/>
          </a:p>
          <a:p>
            <a:pPr lvl="1" eaLnBrk="1" hangingPunct="1">
              <a:defRPr/>
            </a:pPr>
            <a:r>
              <a:rPr lang="en-US" sz="2000" dirty="0" smtClean="0"/>
              <a:t>How many elements will it need to examine?</a:t>
            </a:r>
          </a:p>
          <a:p>
            <a:pPr lvl="1" eaLnBrk="1" hangingPunct="1">
              <a:defRPr/>
            </a:pPr>
            <a:endParaRPr lang="en-US" sz="800" dirty="0" smtClean="0"/>
          </a:p>
          <a:p>
            <a:pPr lvl="1" eaLnBrk="1" hangingPunct="1">
              <a:defRPr/>
            </a:pPr>
            <a:r>
              <a:rPr lang="en-US" sz="2000" dirty="0" smtClean="0"/>
              <a:t>Example: Searching the array below for the value </a:t>
            </a:r>
            <a:r>
              <a:rPr lang="en-US" sz="2000" b="1" dirty="0" smtClean="0"/>
              <a:t>42</a:t>
            </a:r>
            <a:r>
              <a:rPr lang="en-US" sz="2000" dirty="0" smtClean="0"/>
              <a:t>:</a:t>
            </a:r>
          </a:p>
          <a:p>
            <a:pPr lvl="1" eaLnBrk="1" hangingPunct="1">
              <a:defRPr/>
            </a:pPr>
            <a:endParaRPr lang="en-US" sz="2000" dirty="0" smtClean="0"/>
          </a:p>
          <a:p>
            <a:pPr lvl="1" eaLnBrk="1" hangingPunct="1">
              <a:defRPr/>
            </a:pPr>
            <a:endParaRPr lang="en-US" sz="2000" dirty="0" smtClean="0"/>
          </a:p>
          <a:p>
            <a:pPr lvl="1" eaLnBrk="1" hangingPunct="1">
              <a:defRPr/>
            </a:pPr>
            <a:endParaRPr lang="en-US" sz="2000" dirty="0" smtClean="0"/>
          </a:p>
          <a:p>
            <a:pPr lvl="1" eaLnBrk="1" hangingPunct="1">
              <a:defRPr/>
            </a:pPr>
            <a:endParaRPr lang="en-US" sz="2000" dirty="0" smtClean="0"/>
          </a:p>
          <a:p>
            <a:pPr lvl="1" eaLnBrk="1" hangingPunct="1">
              <a:defRPr/>
            </a:pPr>
            <a:endParaRPr lang="en-US" sz="2000" dirty="0" smtClean="0"/>
          </a:p>
          <a:p>
            <a:pPr lvl="1" eaLnBrk="1" hangingPunct="1">
              <a:defRPr/>
            </a:pPr>
            <a:endParaRPr lang="en-US" sz="2000" dirty="0" smtClean="0"/>
          </a:p>
          <a:p>
            <a:pPr lvl="1" eaLnBrk="1" hangingPunct="1">
              <a:defRPr/>
            </a:pPr>
            <a:endParaRPr lang="en-US" sz="2000" dirty="0" smtClean="0"/>
          </a:p>
          <a:p>
            <a:pPr lvl="1" eaLnBrk="1" hangingPunct="1">
              <a:defRPr/>
            </a:pPr>
            <a:endParaRPr lang="en-US" sz="2000" dirty="0" smtClean="0"/>
          </a:p>
          <a:p>
            <a:pPr lvl="1" eaLnBrk="1" hangingPunct="1">
              <a:defRPr/>
            </a:pPr>
            <a:r>
              <a:rPr lang="en-US" sz="2000" dirty="0" smtClean="0"/>
              <a:t>Notice that the array is sorted.  Could we take advantage of this?</a:t>
            </a:r>
          </a:p>
        </p:txBody>
      </p:sp>
      <p:graphicFrame>
        <p:nvGraphicFramePr>
          <p:cNvPr id="186372" name="Group 4"/>
          <p:cNvGraphicFramePr>
            <a:graphicFrameLocks noGrp="1"/>
          </p:cNvGraphicFramePr>
          <p:nvPr/>
        </p:nvGraphicFramePr>
        <p:xfrm>
          <a:off x="228600" y="3781425"/>
          <a:ext cx="8701088" cy="792408"/>
        </p:xfrm>
        <a:graphic>
          <a:graphicData uri="http://schemas.openxmlformats.org/drawingml/2006/table">
            <a:tbl>
              <a:tblPr/>
              <a:tblGrid>
                <a:gridCol w="782638"/>
                <a:gridCol w="460375"/>
                <a:gridCol w="414337"/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  <a:gridCol w="598488"/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-4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pSp>
        <p:nvGrpSpPr>
          <p:cNvPr id="186432" name="Group 64"/>
          <p:cNvGrpSpPr>
            <a:grpSpLocks/>
          </p:cNvGrpSpPr>
          <p:nvPr/>
        </p:nvGrpSpPr>
        <p:grpSpPr bwMode="auto">
          <a:xfrm>
            <a:off x="981075" y="4572000"/>
            <a:ext cx="619125" cy="833438"/>
            <a:chOff x="618" y="2880"/>
            <a:chExt cx="390" cy="525"/>
          </a:xfrm>
        </p:grpSpPr>
        <p:sp>
          <p:nvSpPr>
            <p:cNvPr id="186433" name="Text Box 65"/>
            <p:cNvSpPr txBox="1">
              <a:spLocks noChangeArrowheads="1"/>
            </p:cNvSpPr>
            <p:nvPr/>
          </p:nvSpPr>
          <p:spPr bwMode="auto">
            <a:xfrm>
              <a:off x="618" y="3168"/>
              <a:ext cx="390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 err="1">
                  <a:latin typeface="Tahoma" charset="0"/>
                  <a:cs typeface="+mn-cs"/>
                </a:rPr>
                <a:t>i</a:t>
              </a:r>
              <a:endParaRPr lang="en-US" dirty="0">
                <a:latin typeface="Tahoma" charset="0"/>
                <a:cs typeface="+mn-cs"/>
              </a:endParaRPr>
            </a:p>
          </p:txBody>
        </p:sp>
        <p:sp>
          <p:nvSpPr>
            <p:cNvPr id="186434" name="Line 66"/>
            <p:cNvSpPr>
              <a:spLocks noChangeShapeType="1"/>
            </p:cNvSpPr>
            <p:nvPr/>
          </p:nvSpPr>
          <p:spPr bwMode="auto">
            <a:xfrm flipV="1">
              <a:off x="816" y="28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8.55887E-8 L 0.49166 -8.55887E-8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1864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5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63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Lab 1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  <a:defRPr/>
            </a:pPr>
            <a:endParaRPr lang="en-US" sz="2000" dirty="0" smtClean="0">
              <a:latin typeface="Tahoma"/>
              <a:cs typeface="Tahoma"/>
            </a:endParaRP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endParaRPr lang="en-US" sz="2000" dirty="0">
              <a:latin typeface="Tahoma"/>
              <a:cs typeface="Tahoma"/>
            </a:endParaRP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z="2000" dirty="0" smtClean="0">
                <a:latin typeface="Tahoma"/>
                <a:cs typeface="Tahoma"/>
              </a:rPr>
              <a:t>Write the </a:t>
            </a:r>
            <a:r>
              <a:rPr lang="en-US" sz="2000" dirty="0" err="1" smtClean="0">
                <a:latin typeface="Tahoma"/>
                <a:cs typeface="Tahoma"/>
              </a:rPr>
              <a:t>nonrecursive</a:t>
            </a:r>
            <a:r>
              <a:rPr lang="en-US" sz="2000" dirty="0" smtClean="0">
                <a:latin typeface="Tahoma"/>
                <a:cs typeface="Tahoma"/>
              </a:rPr>
              <a:t> version of </a:t>
            </a:r>
            <a:r>
              <a:rPr lang="en-US" sz="2000" dirty="0" err="1" smtClean="0">
                <a:latin typeface="Tahoma"/>
                <a:cs typeface="Tahoma"/>
              </a:rPr>
              <a:t>binarySearch</a:t>
            </a:r>
            <a:r>
              <a:rPr lang="en-US" sz="2000" dirty="0" smtClean="0">
                <a:latin typeface="Tahoma"/>
                <a:cs typeface="Tahoma"/>
              </a:rPr>
              <a:t> </a:t>
            </a:r>
            <a:r>
              <a:rPr lang="en-US" sz="2000" dirty="0" smtClean="0">
                <a:latin typeface="Tahoma"/>
                <a:cs typeface="Tahoma"/>
              </a:rPr>
              <a:t>method. 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endParaRPr lang="en-US" sz="2000" b="1" dirty="0">
              <a:solidFill>
                <a:srgbClr val="008000"/>
              </a:solidFill>
              <a:latin typeface="Courier New" charset="0"/>
              <a:cs typeface="+mn-cs"/>
            </a:endParaRP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endParaRPr lang="en-US" sz="2000" b="1" dirty="0" smtClean="0">
              <a:solidFill>
                <a:srgbClr val="008000"/>
              </a:solidFill>
              <a:latin typeface="Courier New" charset="0"/>
              <a:cs typeface="+mn-cs"/>
            </a:endParaRP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z="2000" b="1" dirty="0" smtClean="0">
                <a:solidFill>
                  <a:srgbClr val="008000"/>
                </a:solidFill>
                <a:latin typeface="Courier New" charset="0"/>
                <a:cs typeface="+mn-cs"/>
              </a:rPr>
              <a:t>// Returns the index of an occurrence of target in the 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z="2000" b="1" dirty="0" smtClean="0">
                <a:solidFill>
                  <a:srgbClr val="008000"/>
                </a:solidFill>
                <a:latin typeface="Courier New" charset="0"/>
                <a:cs typeface="+mn-cs"/>
              </a:rPr>
              <a:t>// array a, or a negative number(</a:t>
            </a:r>
            <a:r>
              <a:rPr lang="en-US" sz="2000" b="1" dirty="0">
                <a:solidFill>
                  <a:srgbClr val="008000"/>
                </a:solidFill>
                <a:latin typeface="Courier New" charset="0"/>
              </a:rPr>
              <a:t>-(min+1</a:t>
            </a:r>
            <a:r>
              <a:rPr lang="en-US" sz="2000" b="1" dirty="0" smtClean="0">
                <a:solidFill>
                  <a:srgbClr val="008000"/>
                </a:solidFill>
                <a:latin typeface="Courier New" charset="0"/>
              </a:rPr>
              <a:t>)) </a:t>
            </a:r>
            <a:r>
              <a:rPr lang="en-US" sz="2000" b="1" dirty="0" smtClean="0">
                <a:solidFill>
                  <a:srgbClr val="008000"/>
                </a:solidFill>
                <a:latin typeface="Courier New" charset="0"/>
                <a:cs typeface="+mn-cs"/>
              </a:rPr>
              <a:t>if the target 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z="2000" b="1" dirty="0" smtClean="0">
                <a:solidFill>
                  <a:srgbClr val="008000"/>
                </a:solidFill>
                <a:latin typeface="Courier New" charset="0"/>
                <a:cs typeface="+mn-cs"/>
              </a:rPr>
              <a:t>// is not found.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endParaRPr lang="en-US" sz="2000" b="1" dirty="0">
              <a:solidFill>
                <a:srgbClr val="008000"/>
              </a:solidFill>
              <a:latin typeface="Courier New" charset="0"/>
              <a:cs typeface="+mn-cs"/>
            </a:endParaRP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endParaRPr lang="en-US" sz="2000" b="1" dirty="0" smtClean="0">
              <a:solidFill>
                <a:srgbClr val="008000"/>
              </a:solidFill>
              <a:latin typeface="Courier New" charset="0"/>
              <a:cs typeface="+mn-cs"/>
            </a:endParaRP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endParaRPr lang="en-US" sz="2000" b="1" dirty="0">
              <a:solidFill>
                <a:srgbClr val="008000"/>
              </a:solidFill>
              <a:latin typeface="Courier New" charset="0"/>
              <a:cs typeface="+mn-cs"/>
            </a:endParaRP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z="2000" dirty="0" smtClean="0">
                <a:latin typeface="Courier New" charset="0"/>
                <a:cs typeface="+mn-cs"/>
              </a:rPr>
              <a:t>public static </a:t>
            </a:r>
            <a:r>
              <a:rPr lang="en-US" sz="2000" dirty="0" err="1" smtClean="0">
                <a:latin typeface="Courier New" charset="0"/>
                <a:cs typeface="+mn-cs"/>
              </a:rPr>
              <a:t>int</a:t>
            </a:r>
            <a:r>
              <a:rPr lang="en-US" sz="2000" dirty="0" smtClean="0">
                <a:latin typeface="Courier New" charset="0"/>
                <a:cs typeface="+mn-cs"/>
              </a:rPr>
              <a:t> </a:t>
            </a:r>
            <a:r>
              <a:rPr lang="en-US" sz="2000" dirty="0" err="1" smtClean="0">
                <a:latin typeface="Courier New" charset="0"/>
                <a:cs typeface="+mn-cs"/>
              </a:rPr>
              <a:t>binarySearch</a:t>
            </a:r>
            <a:r>
              <a:rPr lang="en-US" sz="2000" dirty="0" smtClean="0">
                <a:latin typeface="Courier New" charset="0"/>
                <a:cs typeface="+mn-cs"/>
              </a:rPr>
              <a:t>(</a:t>
            </a:r>
            <a:r>
              <a:rPr lang="en-US" sz="2000" dirty="0" err="1" smtClean="0">
                <a:latin typeface="Courier New" charset="0"/>
                <a:cs typeface="+mn-cs"/>
              </a:rPr>
              <a:t>int</a:t>
            </a:r>
            <a:r>
              <a:rPr lang="en-US" sz="2000" dirty="0" smtClean="0">
                <a:latin typeface="Courier New" charset="0"/>
                <a:cs typeface="+mn-cs"/>
              </a:rPr>
              <a:t>[] a, </a:t>
            </a:r>
            <a:r>
              <a:rPr lang="en-US" sz="2000" dirty="0" err="1" smtClean="0">
                <a:latin typeface="Courier New" charset="0"/>
                <a:cs typeface="+mn-cs"/>
              </a:rPr>
              <a:t>int</a:t>
            </a:r>
            <a:r>
              <a:rPr lang="en-US" sz="2000" dirty="0" smtClean="0">
                <a:latin typeface="Courier New" charset="0"/>
                <a:cs typeface="+mn-cs"/>
              </a:rPr>
              <a:t> target) {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endParaRPr lang="en-US" sz="2000" dirty="0" smtClean="0">
              <a:latin typeface="Courier New" charset="0"/>
              <a:cs typeface="+mn-cs"/>
            </a:endParaRP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z="2000" dirty="0" smtClean="0">
                <a:latin typeface="Courier New" charset="0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7404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Binary search (13.1)</a:t>
            </a:r>
            <a:endParaRPr lang="en-US" sz="2800" smtClean="0">
              <a:cs typeface="+mj-cs"/>
            </a:endParaRP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smtClean="0">
                <a:cs typeface="+mn-cs"/>
              </a:rPr>
              <a:t>binary search</a:t>
            </a:r>
            <a:r>
              <a:rPr lang="en-US" smtClean="0">
                <a:cs typeface="+mn-cs"/>
              </a:rPr>
              <a:t>: Locates a target value in a </a:t>
            </a:r>
            <a:r>
              <a:rPr lang="en-US" i="1" smtClean="0">
                <a:cs typeface="+mn-cs"/>
              </a:rPr>
              <a:t>sorted </a:t>
            </a:r>
            <a:r>
              <a:rPr lang="en-US" smtClean="0">
                <a:cs typeface="+mn-cs"/>
              </a:rPr>
              <a:t> array/list by successively eliminating half of the array from consideration.</a:t>
            </a:r>
          </a:p>
          <a:p>
            <a:pPr lvl="1" eaLnBrk="1" hangingPunct="1">
              <a:defRPr/>
            </a:pPr>
            <a:endParaRPr lang="en-US" sz="800" smtClean="0"/>
          </a:p>
          <a:p>
            <a:pPr lvl="1" eaLnBrk="1" hangingPunct="1">
              <a:defRPr/>
            </a:pPr>
            <a:r>
              <a:rPr lang="en-US" sz="2000" smtClean="0"/>
              <a:t>How many elements will it need to examine?</a:t>
            </a:r>
          </a:p>
          <a:p>
            <a:pPr lvl="1" eaLnBrk="1" hangingPunct="1">
              <a:defRPr/>
            </a:pPr>
            <a:endParaRPr lang="en-US" sz="800" smtClean="0"/>
          </a:p>
          <a:p>
            <a:pPr lvl="1" eaLnBrk="1" hangingPunct="1">
              <a:defRPr/>
            </a:pPr>
            <a:r>
              <a:rPr lang="en-US" sz="2000" smtClean="0"/>
              <a:t>Example: Searching the array below for the value </a:t>
            </a:r>
            <a:r>
              <a:rPr lang="en-US" sz="2000" b="1" smtClean="0"/>
              <a:t>42</a:t>
            </a:r>
            <a:r>
              <a:rPr lang="en-US" sz="2000" smtClean="0"/>
              <a:t>:</a:t>
            </a:r>
          </a:p>
        </p:txBody>
      </p:sp>
      <p:graphicFrame>
        <p:nvGraphicFramePr>
          <p:cNvPr id="171012" name="Group 4"/>
          <p:cNvGraphicFramePr>
            <a:graphicFrameLocks noGrp="1"/>
          </p:cNvGraphicFramePr>
          <p:nvPr/>
        </p:nvGraphicFramePr>
        <p:xfrm>
          <a:off x="228600" y="3781425"/>
          <a:ext cx="8701088" cy="792408"/>
        </p:xfrm>
        <a:graphic>
          <a:graphicData uri="http://schemas.openxmlformats.org/drawingml/2006/table">
            <a:tbl>
              <a:tblPr/>
              <a:tblGrid>
                <a:gridCol w="782638"/>
                <a:gridCol w="460375"/>
                <a:gridCol w="414337"/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  <a:gridCol w="598488"/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-4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pSp>
        <p:nvGrpSpPr>
          <p:cNvPr id="171072" name="Group 64"/>
          <p:cNvGrpSpPr>
            <a:grpSpLocks/>
          </p:cNvGrpSpPr>
          <p:nvPr/>
        </p:nvGrpSpPr>
        <p:grpSpPr bwMode="auto">
          <a:xfrm>
            <a:off x="981075" y="4572000"/>
            <a:ext cx="619125" cy="833438"/>
            <a:chOff x="618" y="2880"/>
            <a:chExt cx="390" cy="525"/>
          </a:xfrm>
        </p:grpSpPr>
        <p:sp>
          <p:nvSpPr>
            <p:cNvPr id="171073" name="Text Box 65"/>
            <p:cNvSpPr txBox="1">
              <a:spLocks noChangeArrowheads="1"/>
            </p:cNvSpPr>
            <p:nvPr/>
          </p:nvSpPr>
          <p:spPr bwMode="auto">
            <a:xfrm>
              <a:off x="618" y="3168"/>
              <a:ext cx="390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>
                  <a:latin typeface="Tahoma" charset="0"/>
                  <a:cs typeface="+mn-cs"/>
                </a:rPr>
                <a:t>min</a:t>
              </a:r>
            </a:p>
          </p:txBody>
        </p:sp>
        <p:sp>
          <p:nvSpPr>
            <p:cNvPr id="171074" name="Line 66"/>
            <p:cNvSpPr>
              <a:spLocks noChangeShapeType="1"/>
            </p:cNvSpPr>
            <p:nvPr/>
          </p:nvSpPr>
          <p:spPr bwMode="auto">
            <a:xfrm flipV="1">
              <a:off x="816" y="28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171075" name="Group 67"/>
          <p:cNvGrpSpPr>
            <a:grpSpLocks/>
          </p:cNvGrpSpPr>
          <p:nvPr/>
        </p:nvGrpSpPr>
        <p:grpSpPr bwMode="auto">
          <a:xfrm>
            <a:off x="4562475" y="4572000"/>
            <a:ext cx="619125" cy="833438"/>
            <a:chOff x="618" y="2880"/>
            <a:chExt cx="390" cy="525"/>
          </a:xfrm>
        </p:grpSpPr>
        <p:sp>
          <p:nvSpPr>
            <p:cNvPr id="171076" name="Text Box 68"/>
            <p:cNvSpPr txBox="1">
              <a:spLocks noChangeArrowheads="1"/>
            </p:cNvSpPr>
            <p:nvPr/>
          </p:nvSpPr>
          <p:spPr bwMode="auto">
            <a:xfrm>
              <a:off x="618" y="3168"/>
              <a:ext cx="390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>
                  <a:latin typeface="Tahoma" charset="0"/>
                  <a:cs typeface="+mn-cs"/>
                </a:rPr>
                <a:t>mid</a:t>
              </a:r>
            </a:p>
          </p:txBody>
        </p:sp>
        <p:sp>
          <p:nvSpPr>
            <p:cNvPr id="171077" name="Line 69"/>
            <p:cNvSpPr>
              <a:spLocks noChangeShapeType="1"/>
            </p:cNvSpPr>
            <p:nvPr/>
          </p:nvSpPr>
          <p:spPr bwMode="auto">
            <a:xfrm flipV="1">
              <a:off x="816" y="28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171078" name="Group 70"/>
          <p:cNvGrpSpPr>
            <a:grpSpLocks/>
          </p:cNvGrpSpPr>
          <p:nvPr/>
        </p:nvGrpSpPr>
        <p:grpSpPr bwMode="auto">
          <a:xfrm>
            <a:off x="8305800" y="4572000"/>
            <a:ext cx="619125" cy="833438"/>
            <a:chOff x="618" y="2880"/>
            <a:chExt cx="390" cy="525"/>
          </a:xfrm>
        </p:grpSpPr>
        <p:sp>
          <p:nvSpPr>
            <p:cNvPr id="171079" name="Text Box 71"/>
            <p:cNvSpPr txBox="1">
              <a:spLocks noChangeArrowheads="1"/>
            </p:cNvSpPr>
            <p:nvPr/>
          </p:nvSpPr>
          <p:spPr bwMode="auto">
            <a:xfrm>
              <a:off x="618" y="3168"/>
              <a:ext cx="390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>
                  <a:latin typeface="Tahoma" charset="0"/>
                  <a:cs typeface="+mn-cs"/>
                </a:rPr>
                <a:t>max</a:t>
              </a:r>
            </a:p>
          </p:txBody>
        </p:sp>
        <p:sp>
          <p:nvSpPr>
            <p:cNvPr id="171080" name="Line 72"/>
            <p:cNvSpPr>
              <a:spLocks noChangeShapeType="1"/>
            </p:cNvSpPr>
            <p:nvPr/>
          </p:nvSpPr>
          <p:spPr bwMode="auto">
            <a:xfrm flipV="1">
              <a:off x="816" y="28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8.55887E-8 L 0.20052 -8.55887E-8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7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17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8.55887E-8 L 0.44218 -8.55887E-8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7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052 -8.55887E-8 L 0.10052 -8.55887E-8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7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0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8.55887E-8 L -0.25886 -8.55887E-8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7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1710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1710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The </a:t>
            </a:r>
            <a:r>
              <a:rPr lang="en-US" smtClean="0">
                <a:latin typeface="Courier New" charset="0"/>
                <a:cs typeface="+mj-cs"/>
              </a:rPr>
              <a:t>Arrays</a:t>
            </a:r>
            <a:r>
              <a:rPr lang="en-US" smtClean="0">
                <a:cs typeface="+mj-cs"/>
              </a:rPr>
              <a:t> class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Class </a:t>
            </a:r>
            <a:r>
              <a:rPr lang="en-US" dirty="0" smtClean="0">
                <a:latin typeface="Courier New" charset="0"/>
                <a:cs typeface="+mn-cs"/>
              </a:rPr>
              <a:t>Arrays</a:t>
            </a:r>
            <a:r>
              <a:rPr lang="en-US" dirty="0" smtClean="0">
                <a:cs typeface="+mn-cs"/>
              </a:rPr>
              <a:t> in </a:t>
            </a:r>
            <a:r>
              <a:rPr lang="en-US" dirty="0" err="1" smtClean="0">
                <a:latin typeface="Courier New" charset="0"/>
                <a:cs typeface="+mn-cs"/>
              </a:rPr>
              <a:t>java.util</a:t>
            </a:r>
            <a:r>
              <a:rPr lang="en-US" dirty="0" smtClean="0">
                <a:cs typeface="+mn-cs"/>
              </a:rPr>
              <a:t> has many useful array methods: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lvl="1"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lvl="1"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lvl="1"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lvl="1"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lvl="1"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lvl="1"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lvl="1"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lvl="1"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lvl="1" eaLnBrk="1" hangingPunct="1">
              <a:lnSpc>
                <a:spcPct val="90000"/>
              </a:lnSpc>
              <a:defRPr/>
            </a:pPr>
            <a:endParaRPr lang="en-US" dirty="0" smtClean="0"/>
          </a:p>
        </p:txBody>
      </p:sp>
      <p:graphicFrame>
        <p:nvGraphicFramePr>
          <p:cNvPr id="176166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735436"/>
              </p:ext>
            </p:extLst>
          </p:nvPr>
        </p:nvGraphicFramePr>
        <p:xfrm>
          <a:off x="76200" y="1905000"/>
          <a:ext cx="8991600" cy="3688570"/>
        </p:xfrm>
        <a:graphic>
          <a:graphicData uri="http://schemas.openxmlformats.org/drawingml/2006/table">
            <a:tbl>
              <a:tblPr/>
              <a:tblGrid>
                <a:gridCol w="3810000"/>
                <a:gridCol w="5181600"/>
              </a:tblGrid>
              <a:tr h="3963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Method name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Description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40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binarySearch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(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array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value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returns the index of the given value in a 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sorted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 array (or &lt; 0 if not found)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8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copyOfRange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(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array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index1, index2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)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returns a new resized copy of an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array starting with index1 to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index2-1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40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equals(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array1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array2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returns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true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 if the two arrays contain same elements in the same order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8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fill(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array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value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sets every element to the given value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8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sort(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array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arranges the elements into sorted order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40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toString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(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array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returns a string representing the array, such as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"[10, 30, -25, 17]"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Using </a:t>
            </a:r>
            <a:r>
              <a:rPr lang="en-US" smtClean="0">
                <a:latin typeface="Courier New" charset="0"/>
                <a:cs typeface="+mj-cs"/>
              </a:rPr>
              <a:t>binarySearch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991600" cy="5486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b="1" dirty="0" smtClean="0">
                <a:solidFill>
                  <a:srgbClr val="008000"/>
                </a:solidFill>
                <a:latin typeface="Courier New" charset="0"/>
                <a:cs typeface="+mn-cs"/>
              </a:rPr>
              <a:t>// index    0  1  2  3   4   5   6   7   8   9  10  11  12  13  14  15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dirty="0" err="1" smtClean="0">
                <a:latin typeface="Courier New" charset="0"/>
                <a:cs typeface="+mn-cs"/>
              </a:rPr>
              <a:t>int</a:t>
            </a:r>
            <a:r>
              <a:rPr lang="en-US" sz="1600" dirty="0" smtClean="0">
                <a:latin typeface="Courier New" charset="0"/>
                <a:cs typeface="+mn-cs"/>
              </a:rPr>
              <a:t>[] a = {-4, 2, 7, 9, 15, 19, 25, 28, 30, 36, 42, 50, 56, 68, 85, 92};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800" dirty="0" smtClean="0">
              <a:latin typeface="Courier New" charset="0"/>
              <a:cs typeface="+mn-cs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dirty="0" err="1" smtClean="0">
                <a:latin typeface="Courier New" charset="0"/>
                <a:cs typeface="+mn-cs"/>
              </a:rPr>
              <a:t>int</a:t>
            </a:r>
            <a:r>
              <a:rPr lang="en-US" sz="1600" dirty="0" smtClean="0">
                <a:latin typeface="Courier New" charset="0"/>
                <a:cs typeface="+mn-cs"/>
              </a:rPr>
              <a:t> index  = </a:t>
            </a:r>
            <a:r>
              <a:rPr lang="en-US" sz="1600" b="1" dirty="0" err="1" smtClean="0">
                <a:latin typeface="Courier New" charset="0"/>
                <a:cs typeface="+mn-cs"/>
              </a:rPr>
              <a:t>Arrays.binarySearch</a:t>
            </a:r>
            <a:r>
              <a:rPr lang="en-US" sz="1600" dirty="0" smtClean="0">
                <a:latin typeface="Courier New" charset="0"/>
                <a:cs typeface="+mn-cs"/>
              </a:rPr>
              <a:t>(a, </a:t>
            </a:r>
            <a:r>
              <a:rPr lang="en-US" sz="1600" b="1" dirty="0" smtClean="0">
                <a:latin typeface="Courier New" charset="0"/>
                <a:cs typeface="+mn-cs"/>
              </a:rPr>
              <a:t>42</a:t>
            </a:r>
            <a:r>
              <a:rPr lang="en-US" sz="1600" dirty="0" smtClean="0">
                <a:latin typeface="Courier New" charset="0"/>
                <a:cs typeface="+mn-cs"/>
              </a:rPr>
              <a:t>);   </a:t>
            </a:r>
            <a:r>
              <a:rPr lang="en-US" sz="1600" b="1" dirty="0" smtClean="0">
                <a:solidFill>
                  <a:srgbClr val="008000"/>
                </a:solidFill>
                <a:latin typeface="Courier New" charset="0"/>
                <a:cs typeface="+mn-cs"/>
              </a:rPr>
              <a:t>// index1 is 10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dirty="0" err="1" smtClean="0">
                <a:latin typeface="Courier New" charset="0"/>
                <a:cs typeface="+mn-cs"/>
              </a:rPr>
              <a:t>int</a:t>
            </a:r>
            <a:r>
              <a:rPr lang="en-US" sz="1600" dirty="0" smtClean="0">
                <a:latin typeface="Courier New" charset="0"/>
                <a:cs typeface="+mn-cs"/>
              </a:rPr>
              <a:t> index2 = </a:t>
            </a:r>
            <a:r>
              <a:rPr lang="en-US" sz="1600" b="1" dirty="0" err="1" smtClean="0">
                <a:latin typeface="Courier New" charset="0"/>
                <a:cs typeface="+mn-cs"/>
              </a:rPr>
              <a:t>Arrays.binarySearch</a:t>
            </a:r>
            <a:r>
              <a:rPr lang="en-US" sz="1600" dirty="0" smtClean="0">
                <a:latin typeface="Courier New" charset="0"/>
                <a:cs typeface="+mn-cs"/>
              </a:rPr>
              <a:t>(a, </a:t>
            </a:r>
            <a:r>
              <a:rPr lang="en-US" sz="1600" b="1" dirty="0" smtClean="0">
                <a:latin typeface="Courier New" charset="0"/>
                <a:cs typeface="+mn-cs"/>
              </a:rPr>
              <a:t>21</a:t>
            </a:r>
            <a:r>
              <a:rPr lang="en-US" sz="1600" dirty="0" smtClean="0">
                <a:latin typeface="Courier New" charset="0"/>
                <a:cs typeface="+mn-cs"/>
              </a:rPr>
              <a:t>);   </a:t>
            </a:r>
            <a:r>
              <a:rPr lang="en-US" sz="1600" b="1" dirty="0" smtClean="0">
                <a:solidFill>
                  <a:srgbClr val="008000"/>
                </a:solidFill>
                <a:latin typeface="Courier New" charset="0"/>
                <a:cs typeface="+mn-cs"/>
              </a:rPr>
              <a:t>// index2 is -7</a:t>
            </a:r>
            <a:endParaRPr lang="en-US" dirty="0" smtClean="0">
              <a:cs typeface="+mn-cs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err="1" smtClean="0">
                <a:latin typeface="Courier New" charset="0"/>
                <a:cs typeface="+mn-cs"/>
              </a:rPr>
              <a:t>binarySearch</a:t>
            </a:r>
            <a:r>
              <a:rPr lang="en-US" dirty="0" smtClean="0">
                <a:cs typeface="+mn-cs"/>
              </a:rPr>
              <a:t> returns the index where the value is found</a:t>
            </a:r>
          </a:p>
          <a:p>
            <a:pPr lvl="1" eaLnBrk="1" hangingPunct="1">
              <a:defRPr/>
            </a:pPr>
            <a:endParaRPr lang="en-US" sz="800" dirty="0" smtClean="0"/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if the value is </a:t>
            </a:r>
            <a:r>
              <a:rPr lang="en-US" i="1" dirty="0" smtClean="0">
                <a:cs typeface="+mn-cs"/>
              </a:rPr>
              <a:t>not </a:t>
            </a:r>
            <a:r>
              <a:rPr lang="en-US" dirty="0" smtClean="0">
                <a:cs typeface="+mn-cs"/>
              </a:rPr>
              <a:t> found, </a:t>
            </a:r>
            <a:r>
              <a:rPr lang="en-US" dirty="0" err="1" smtClean="0">
                <a:latin typeface="Courier New" charset="0"/>
                <a:cs typeface="+mn-cs"/>
              </a:rPr>
              <a:t>binarySearch</a:t>
            </a:r>
            <a:r>
              <a:rPr lang="en-US" dirty="0" smtClean="0">
                <a:cs typeface="+mn-cs"/>
              </a:rPr>
              <a:t> returns:</a:t>
            </a:r>
          </a:p>
          <a:p>
            <a:pPr lvl="1" eaLnBrk="1" hangingPunct="1">
              <a:buFontTx/>
              <a:buNone/>
              <a:defRPr/>
            </a:pPr>
            <a:r>
              <a:rPr lang="en-US" dirty="0" smtClean="0">
                <a:latin typeface="Courier New" charset="0"/>
              </a:rPr>
              <a:t>	-(</a:t>
            </a:r>
            <a:r>
              <a:rPr lang="en-US" dirty="0" err="1" smtClean="0">
                <a:latin typeface="Courier New" charset="0"/>
              </a:rPr>
              <a:t>insertionPoint</a:t>
            </a:r>
            <a:r>
              <a:rPr lang="en-US" dirty="0" smtClean="0">
                <a:latin typeface="Courier New" charset="0"/>
              </a:rPr>
              <a:t> + 1)</a:t>
            </a:r>
          </a:p>
          <a:p>
            <a:pPr lvl="1" eaLnBrk="1" hangingPunct="1">
              <a:defRPr/>
            </a:pPr>
            <a:endParaRPr lang="en-US" dirty="0" smtClean="0">
              <a:latin typeface="Courier New" charset="0"/>
            </a:endParaRPr>
          </a:p>
          <a:p>
            <a:pPr lvl="1" eaLnBrk="1" hangingPunct="1">
              <a:buClr>
                <a:schemeClr val="bg2"/>
              </a:buClr>
              <a:buFontTx/>
              <a:buChar char="•"/>
              <a:defRPr/>
            </a:pPr>
            <a:r>
              <a:rPr lang="en-US" dirty="0" smtClean="0"/>
              <a:t>where </a:t>
            </a:r>
            <a:r>
              <a:rPr lang="en-US" dirty="0" err="1" smtClean="0">
                <a:latin typeface="Courier New" charset="0"/>
              </a:rPr>
              <a:t>insertionPoint</a:t>
            </a:r>
            <a:r>
              <a:rPr lang="en-US" dirty="0" smtClean="0"/>
              <a:t> is the index where the element </a:t>
            </a:r>
            <a:r>
              <a:rPr lang="en-US" i="1" dirty="0" smtClean="0"/>
              <a:t>would</a:t>
            </a:r>
            <a:r>
              <a:rPr lang="en-US" dirty="0" smtClean="0"/>
              <a:t> have been, if it had been in the array in sorted order.</a:t>
            </a:r>
          </a:p>
          <a:p>
            <a:pPr lvl="1" eaLnBrk="1" hangingPunct="1">
              <a:buClr>
                <a:schemeClr val="bg2"/>
              </a:buClr>
              <a:buFontTx/>
              <a:buChar char="•"/>
              <a:defRPr/>
            </a:pPr>
            <a:r>
              <a:rPr lang="en-US" dirty="0" smtClean="0"/>
              <a:t>To insert the value into the array, negate (</a:t>
            </a:r>
            <a:r>
              <a:rPr lang="en-US" dirty="0" err="1" smtClean="0">
                <a:latin typeface="Courier New" charset="0"/>
              </a:rPr>
              <a:t>returnedValue</a:t>
            </a:r>
            <a:r>
              <a:rPr lang="en-US" dirty="0" smtClean="0"/>
              <a:t> + 1)</a:t>
            </a:r>
            <a:endParaRPr lang="en-US" sz="800" dirty="0" smtClean="0">
              <a:latin typeface="Courier New" charset="0"/>
            </a:endParaRPr>
          </a:p>
          <a:p>
            <a:pPr lvl="1" eaLnBrk="1" hangingPunct="1">
              <a:buFontTx/>
              <a:buNone/>
              <a:defRPr/>
            </a:pPr>
            <a:r>
              <a:rPr lang="en-US" b="1" dirty="0" smtClean="0">
                <a:latin typeface="Courier New" charset="0"/>
              </a:rPr>
              <a:t>	</a:t>
            </a:r>
            <a:r>
              <a:rPr lang="en-US" b="1" dirty="0" err="1" smtClean="0">
                <a:latin typeface="Courier New" charset="0"/>
              </a:rPr>
              <a:t>int</a:t>
            </a:r>
            <a:r>
              <a:rPr lang="en-US" b="1" dirty="0" smtClean="0">
                <a:latin typeface="Courier New" charset="0"/>
              </a:rPr>
              <a:t> indexToInsert21 = -(index2 + 1);  </a:t>
            </a:r>
            <a:r>
              <a:rPr lang="en-US" b="1" dirty="0" smtClean="0">
                <a:solidFill>
                  <a:srgbClr val="008000"/>
                </a:solidFill>
                <a:latin typeface="Courier New" charset="0"/>
              </a:rPr>
              <a:t>// 6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8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8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8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884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84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Binary search code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z="2000" b="1" smtClean="0">
                <a:solidFill>
                  <a:srgbClr val="008000"/>
                </a:solidFill>
                <a:latin typeface="Courier New" charset="0"/>
                <a:cs typeface="+mn-cs"/>
              </a:rPr>
              <a:t>// Returns the index of an occurrence of target in a,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z="2000" b="1" smtClean="0">
                <a:solidFill>
                  <a:srgbClr val="008000"/>
                </a:solidFill>
                <a:latin typeface="Courier New" charset="0"/>
                <a:cs typeface="+mn-cs"/>
              </a:rPr>
              <a:t>// or a negative number if the target is not found.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z="2000" b="1" smtClean="0">
                <a:solidFill>
                  <a:srgbClr val="008000"/>
                </a:solidFill>
                <a:latin typeface="Courier New" charset="0"/>
                <a:cs typeface="+mn-cs"/>
              </a:rPr>
              <a:t>// Precondition: elements of a are in sorted order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z="2000" smtClean="0">
                <a:latin typeface="Courier New" charset="0"/>
                <a:cs typeface="+mn-cs"/>
              </a:rPr>
              <a:t>public static int binarySearch(int[] a, int target) {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z="2000" smtClean="0">
                <a:latin typeface="Courier New" charset="0"/>
                <a:cs typeface="+mn-cs"/>
              </a:rPr>
              <a:t>    int min = 0;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z="2000" smtClean="0">
                <a:latin typeface="Courier New" charset="0"/>
                <a:cs typeface="+mn-cs"/>
              </a:rPr>
              <a:t>    int max = a.length - 1;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endParaRPr lang="en-US" sz="2000" smtClean="0">
              <a:latin typeface="Courier New" charset="0"/>
              <a:cs typeface="+mn-cs"/>
            </a:endParaRP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z="2000" smtClean="0">
                <a:latin typeface="Courier New" charset="0"/>
                <a:cs typeface="+mn-cs"/>
              </a:rPr>
              <a:t>    while (min &lt;= max) {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z="2000" smtClean="0">
                <a:latin typeface="Courier New" charset="0"/>
                <a:cs typeface="+mn-cs"/>
              </a:rPr>
              <a:t>        int mid = (min + max) / 2;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z="2000" smtClean="0">
                <a:latin typeface="Courier New" charset="0"/>
                <a:cs typeface="+mn-cs"/>
              </a:rPr>
              <a:t>        if (a[mid] &lt; target) {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z="2000" smtClean="0">
                <a:latin typeface="Courier New" charset="0"/>
                <a:cs typeface="+mn-cs"/>
              </a:rPr>
              <a:t>            min = mid + 1;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z="2000" smtClean="0">
                <a:latin typeface="Courier New" charset="0"/>
                <a:cs typeface="+mn-cs"/>
              </a:rPr>
              <a:t>        } else if (a[mid] &gt; target) {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z="2000" smtClean="0">
                <a:latin typeface="Courier New" charset="0"/>
                <a:cs typeface="+mn-cs"/>
              </a:rPr>
              <a:t>            max = mid - 1;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z="2000" smtClean="0">
                <a:latin typeface="Courier New" charset="0"/>
                <a:cs typeface="+mn-cs"/>
              </a:rPr>
              <a:t>        } else {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z="2000" smtClean="0">
                <a:latin typeface="Courier New" charset="0"/>
                <a:cs typeface="+mn-cs"/>
              </a:rPr>
              <a:t>            return mid;   </a:t>
            </a:r>
            <a:r>
              <a:rPr lang="en-US" sz="2000" b="1" smtClean="0">
                <a:solidFill>
                  <a:srgbClr val="008000"/>
                </a:solidFill>
                <a:latin typeface="Courier New" charset="0"/>
                <a:cs typeface="+mn-cs"/>
              </a:rPr>
              <a:t>// target found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z="2000" smtClean="0">
                <a:latin typeface="Courier New" charset="0"/>
                <a:cs typeface="+mn-cs"/>
              </a:rPr>
              <a:t>        }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z="2000" smtClean="0">
                <a:latin typeface="Courier New" charset="0"/>
                <a:cs typeface="+mn-cs"/>
              </a:rPr>
              <a:t>    }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endParaRPr lang="en-US" sz="2000" smtClean="0">
              <a:latin typeface="Courier New" charset="0"/>
              <a:cs typeface="+mn-cs"/>
            </a:endParaRP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z="2000" smtClean="0">
                <a:latin typeface="Courier New" charset="0"/>
                <a:cs typeface="+mn-cs"/>
              </a:rPr>
              <a:t>    return -(min + 1);    </a:t>
            </a:r>
            <a:r>
              <a:rPr lang="en-US" sz="2000" b="1" smtClean="0">
                <a:solidFill>
                  <a:srgbClr val="008000"/>
                </a:solidFill>
                <a:latin typeface="Courier New" charset="0"/>
                <a:cs typeface="+mn-cs"/>
              </a:rPr>
              <a:t>// target not found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z="2000" smtClean="0">
                <a:latin typeface="Courier New" charset="0"/>
                <a:cs typeface="+mn-cs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Recursive binary search </a:t>
            </a:r>
            <a:r>
              <a:rPr lang="en-US" sz="2800" smtClean="0">
                <a:cs typeface="+mj-cs"/>
              </a:rPr>
              <a:t>(13.3)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n-cs"/>
              </a:rPr>
              <a:t>Write a recursive </a:t>
            </a:r>
            <a:r>
              <a:rPr lang="en-US" smtClean="0">
                <a:latin typeface="Courier New" charset="0"/>
                <a:cs typeface="+mn-cs"/>
              </a:rPr>
              <a:t>binarySearch</a:t>
            </a:r>
            <a:r>
              <a:rPr lang="en-US" smtClean="0">
                <a:cs typeface="+mn-cs"/>
              </a:rPr>
              <a:t> method.</a:t>
            </a:r>
          </a:p>
          <a:p>
            <a:pPr lvl="1" eaLnBrk="1" hangingPunct="1">
              <a:defRPr/>
            </a:pPr>
            <a:r>
              <a:rPr lang="en-US" smtClean="0"/>
              <a:t>If the target value is not found, return its negative insertion point.</a:t>
            </a:r>
          </a:p>
          <a:p>
            <a:pPr lvl="1" eaLnBrk="1" hangingPunct="1">
              <a:defRPr/>
            </a:pPr>
            <a:endParaRPr lang="en-US" smtClean="0"/>
          </a:p>
          <a:p>
            <a:pPr lvl="1" eaLnBrk="1" hangingPunct="1">
              <a:defRPr/>
            </a:pPr>
            <a:endParaRPr lang="en-US" smtClean="0"/>
          </a:p>
          <a:p>
            <a:pPr lvl="1" eaLnBrk="1" hangingPunct="1">
              <a:defRPr/>
            </a:pPr>
            <a:endParaRPr lang="en-US" smtClean="0"/>
          </a:p>
          <a:p>
            <a:pPr lvl="1" eaLnBrk="1" hangingPunct="1">
              <a:defRPr/>
            </a:pPr>
            <a:endParaRPr lang="en-US" smtClean="0"/>
          </a:p>
          <a:p>
            <a:pPr lvl="1" eaLnBrk="1" hangingPunct="1">
              <a:buFontTx/>
              <a:buNone/>
              <a:defRPr/>
            </a:pPr>
            <a:endParaRPr lang="en-US" sz="2000" smtClean="0">
              <a:latin typeface="Courier New" charset="0"/>
            </a:endParaRPr>
          </a:p>
          <a:p>
            <a:pPr lvl="1" eaLnBrk="1" hangingPunct="1">
              <a:buFontTx/>
              <a:buNone/>
              <a:defRPr/>
            </a:pPr>
            <a:endParaRPr lang="en-US" sz="2000" smtClean="0">
              <a:latin typeface="Courier New" charset="0"/>
            </a:endParaRPr>
          </a:p>
          <a:p>
            <a:pPr lvl="1" eaLnBrk="1" hangingPunct="1">
              <a:buFontTx/>
              <a:buNone/>
              <a:defRPr/>
            </a:pPr>
            <a:r>
              <a:rPr lang="en-US" sz="2000" smtClean="0">
                <a:latin typeface="Courier New" charset="0"/>
              </a:rPr>
              <a:t>int index  = binarySearch(data, 42);  </a:t>
            </a:r>
            <a:r>
              <a:rPr lang="en-US" sz="2000" b="1" smtClean="0">
                <a:solidFill>
                  <a:srgbClr val="008000"/>
                </a:solidFill>
                <a:latin typeface="Courier New" charset="0"/>
              </a:rPr>
              <a:t>// 10</a:t>
            </a:r>
          </a:p>
          <a:p>
            <a:pPr lvl="1" eaLnBrk="1" hangingPunct="1">
              <a:buFontTx/>
              <a:buNone/>
              <a:defRPr/>
            </a:pPr>
            <a:r>
              <a:rPr lang="en-US" sz="2000" smtClean="0">
                <a:latin typeface="Courier New" charset="0"/>
              </a:rPr>
              <a:t>int index2 = binarySearch(data, 66);  </a:t>
            </a:r>
            <a:r>
              <a:rPr lang="en-US" sz="2000" b="1" smtClean="0">
                <a:solidFill>
                  <a:srgbClr val="008000"/>
                </a:solidFill>
                <a:latin typeface="Courier New" charset="0"/>
              </a:rPr>
              <a:t>// -14</a:t>
            </a:r>
          </a:p>
        </p:txBody>
      </p:sp>
      <p:graphicFrame>
        <p:nvGraphicFramePr>
          <p:cNvPr id="224260" name="Group 4"/>
          <p:cNvGraphicFramePr>
            <a:graphicFrameLocks noGrp="1"/>
          </p:cNvGraphicFramePr>
          <p:nvPr/>
        </p:nvGraphicFramePr>
        <p:xfrm>
          <a:off x="228600" y="3352800"/>
          <a:ext cx="8701088" cy="792408"/>
        </p:xfrm>
        <a:graphic>
          <a:graphicData uri="http://schemas.openxmlformats.org/drawingml/2006/table">
            <a:tbl>
              <a:tblPr/>
              <a:tblGrid>
                <a:gridCol w="782638"/>
                <a:gridCol w="460375"/>
                <a:gridCol w="414337"/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  <a:gridCol w="598488"/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-4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Exercise solution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65000"/>
              </a:lnSpc>
              <a:buFontTx/>
              <a:buNone/>
              <a:defRPr/>
            </a:pPr>
            <a:r>
              <a:rPr lang="en-US" sz="1800" b="1" smtClean="0">
                <a:solidFill>
                  <a:srgbClr val="008000"/>
                </a:solidFill>
                <a:latin typeface="Courier New" charset="0"/>
              </a:rPr>
              <a:t>// Returns the index of an occurrence of the given value in</a:t>
            </a:r>
          </a:p>
          <a:p>
            <a:pPr lvl="1" eaLnBrk="1" hangingPunct="1">
              <a:lnSpc>
                <a:spcPct val="65000"/>
              </a:lnSpc>
              <a:buFontTx/>
              <a:buNone/>
              <a:defRPr/>
            </a:pPr>
            <a:r>
              <a:rPr lang="en-US" sz="1800" b="1" smtClean="0">
                <a:solidFill>
                  <a:srgbClr val="008000"/>
                </a:solidFill>
                <a:latin typeface="Courier New" charset="0"/>
              </a:rPr>
              <a:t>// the given array, or a negative number if not found.</a:t>
            </a:r>
          </a:p>
          <a:p>
            <a:pPr lvl="1" eaLnBrk="1" hangingPunct="1">
              <a:lnSpc>
                <a:spcPct val="65000"/>
              </a:lnSpc>
              <a:buFontTx/>
              <a:buNone/>
              <a:defRPr/>
            </a:pPr>
            <a:r>
              <a:rPr lang="en-US" sz="1800" b="1" smtClean="0">
                <a:solidFill>
                  <a:srgbClr val="008000"/>
                </a:solidFill>
                <a:latin typeface="Courier New" charset="0"/>
              </a:rPr>
              <a:t>// Precondition: elements of a are in sorted order</a:t>
            </a:r>
          </a:p>
          <a:p>
            <a:pPr lvl="1" eaLnBrk="1" hangingPunct="1">
              <a:lnSpc>
                <a:spcPct val="65000"/>
              </a:lnSpc>
              <a:buFontTx/>
              <a:buNone/>
              <a:defRPr/>
            </a:pPr>
            <a:r>
              <a:rPr lang="en-US" sz="1800" smtClean="0">
                <a:latin typeface="Courier New" charset="0"/>
              </a:rPr>
              <a:t>public static int binarySearch(int[] a, int target) {</a:t>
            </a:r>
          </a:p>
          <a:p>
            <a:pPr lvl="1" eaLnBrk="1" hangingPunct="1">
              <a:lnSpc>
                <a:spcPct val="65000"/>
              </a:lnSpc>
              <a:buFontTx/>
              <a:buNone/>
              <a:defRPr/>
            </a:pPr>
            <a:r>
              <a:rPr lang="en-US" sz="1800" smtClean="0">
                <a:latin typeface="Courier New" charset="0"/>
              </a:rPr>
              <a:t>    return binarySearch(a, target</a:t>
            </a:r>
            <a:r>
              <a:rPr lang="en-US" sz="1800" b="1" smtClean="0">
                <a:solidFill>
                  <a:schemeClr val="accent2"/>
                </a:solidFill>
                <a:latin typeface="Courier New" charset="0"/>
              </a:rPr>
              <a:t>, 0, a.length - 1</a:t>
            </a:r>
            <a:r>
              <a:rPr lang="en-US" sz="1800" smtClean="0">
                <a:latin typeface="Courier New" charset="0"/>
              </a:rPr>
              <a:t>);</a:t>
            </a:r>
          </a:p>
          <a:p>
            <a:pPr lvl="1" eaLnBrk="1" hangingPunct="1">
              <a:lnSpc>
                <a:spcPct val="65000"/>
              </a:lnSpc>
              <a:buFontTx/>
              <a:buNone/>
              <a:defRPr/>
            </a:pPr>
            <a:r>
              <a:rPr lang="en-US" sz="1800" smtClean="0">
                <a:latin typeface="Courier New" charset="0"/>
              </a:rPr>
              <a:t>}</a:t>
            </a:r>
          </a:p>
          <a:p>
            <a:pPr lvl="1" eaLnBrk="1" hangingPunct="1">
              <a:lnSpc>
                <a:spcPct val="65000"/>
              </a:lnSpc>
              <a:buFontTx/>
              <a:buNone/>
              <a:defRPr/>
            </a:pPr>
            <a:endParaRPr lang="en-US" sz="1800" smtClean="0">
              <a:latin typeface="Courier New" charset="0"/>
            </a:endParaRPr>
          </a:p>
          <a:p>
            <a:pPr lvl="1" eaLnBrk="1" hangingPunct="1">
              <a:lnSpc>
                <a:spcPct val="65000"/>
              </a:lnSpc>
              <a:buFontTx/>
              <a:buNone/>
              <a:defRPr/>
            </a:pPr>
            <a:r>
              <a:rPr lang="en-US" sz="1800" b="1" smtClean="0">
                <a:solidFill>
                  <a:srgbClr val="008000"/>
                </a:solidFill>
                <a:latin typeface="Courier New" charset="0"/>
              </a:rPr>
              <a:t>// Recursive helper to implement search behavior.</a:t>
            </a:r>
            <a:endParaRPr lang="en-US" sz="1800" b="1" smtClean="0">
              <a:solidFill>
                <a:schemeClr val="accent2"/>
              </a:solidFill>
              <a:latin typeface="Courier New" charset="0"/>
            </a:endParaRPr>
          </a:p>
          <a:p>
            <a:pPr lvl="1" eaLnBrk="1" hangingPunct="1">
              <a:lnSpc>
                <a:spcPct val="65000"/>
              </a:lnSpc>
              <a:buFontTx/>
              <a:buNone/>
              <a:defRPr/>
            </a:pPr>
            <a:r>
              <a:rPr lang="en-US" sz="1800" b="1" smtClean="0">
                <a:solidFill>
                  <a:schemeClr val="accent2"/>
                </a:solidFill>
                <a:latin typeface="Courier New" charset="0"/>
              </a:rPr>
              <a:t>private </a:t>
            </a:r>
            <a:r>
              <a:rPr lang="en-US" sz="1800" smtClean="0">
                <a:latin typeface="Courier New" charset="0"/>
              </a:rPr>
              <a:t>static int binarySearch(int[] a, int target</a:t>
            </a:r>
            <a:r>
              <a:rPr lang="en-US" sz="1800" b="1" smtClean="0">
                <a:solidFill>
                  <a:schemeClr val="accent2"/>
                </a:solidFill>
                <a:latin typeface="Courier New" charset="0"/>
              </a:rPr>
              <a:t>,</a:t>
            </a:r>
          </a:p>
          <a:p>
            <a:pPr lvl="1" eaLnBrk="1" hangingPunct="1">
              <a:lnSpc>
                <a:spcPct val="65000"/>
              </a:lnSpc>
              <a:buFontTx/>
              <a:buNone/>
              <a:defRPr/>
            </a:pPr>
            <a:r>
              <a:rPr lang="en-US" sz="1800" b="1" smtClean="0">
                <a:solidFill>
                  <a:schemeClr val="accent2"/>
                </a:solidFill>
                <a:latin typeface="Courier New" charset="0"/>
              </a:rPr>
              <a:t>                                int min, int max</a:t>
            </a:r>
            <a:r>
              <a:rPr lang="en-US" sz="1800" smtClean="0">
                <a:latin typeface="Courier New" charset="0"/>
              </a:rPr>
              <a:t>) {</a:t>
            </a:r>
          </a:p>
          <a:p>
            <a:pPr lvl="1" eaLnBrk="1" hangingPunct="1">
              <a:lnSpc>
                <a:spcPct val="65000"/>
              </a:lnSpc>
              <a:buFontTx/>
              <a:buNone/>
              <a:defRPr/>
            </a:pPr>
            <a:r>
              <a:rPr lang="en-US" sz="1800" smtClean="0">
                <a:latin typeface="Courier New" charset="0"/>
              </a:rPr>
              <a:t>    if (min &gt; max) {</a:t>
            </a:r>
          </a:p>
          <a:p>
            <a:pPr lvl="1" eaLnBrk="1" hangingPunct="1">
              <a:lnSpc>
                <a:spcPct val="65000"/>
              </a:lnSpc>
              <a:buFontTx/>
              <a:buNone/>
              <a:defRPr/>
            </a:pPr>
            <a:r>
              <a:rPr lang="en-US" sz="1800" smtClean="0">
                <a:latin typeface="Courier New" charset="0"/>
              </a:rPr>
              <a:t>        return -1;        </a:t>
            </a:r>
            <a:r>
              <a:rPr lang="en-US" sz="1800" b="1" smtClean="0">
                <a:solidFill>
                  <a:srgbClr val="008000"/>
                </a:solidFill>
                <a:latin typeface="Courier New" charset="0"/>
              </a:rPr>
              <a:t>// target not found</a:t>
            </a:r>
          </a:p>
          <a:p>
            <a:pPr lvl="1" eaLnBrk="1" hangingPunct="1">
              <a:lnSpc>
                <a:spcPct val="65000"/>
              </a:lnSpc>
              <a:buFontTx/>
              <a:buNone/>
              <a:defRPr/>
            </a:pPr>
            <a:r>
              <a:rPr lang="en-US" sz="1800" smtClean="0">
                <a:latin typeface="Courier New" charset="0"/>
              </a:rPr>
              <a:t>    } else {</a:t>
            </a:r>
          </a:p>
          <a:p>
            <a:pPr lvl="1" eaLnBrk="1" hangingPunct="1">
              <a:lnSpc>
                <a:spcPct val="65000"/>
              </a:lnSpc>
              <a:buFontTx/>
              <a:buNone/>
              <a:defRPr/>
            </a:pPr>
            <a:r>
              <a:rPr lang="en-US" sz="1800" smtClean="0">
                <a:latin typeface="Courier New" charset="0"/>
              </a:rPr>
              <a:t>        int mid = (min + max) / 2;</a:t>
            </a:r>
          </a:p>
          <a:p>
            <a:pPr lvl="1" eaLnBrk="1" hangingPunct="1">
              <a:lnSpc>
                <a:spcPct val="65000"/>
              </a:lnSpc>
              <a:buFontTx/>
              <a:buNone/>
              <a:defRPr/>
            </a:pPr>
            <a:r>
              <a:rPr lang="en-US" sz="1800" smtClean="0">
                <a:latin typeface="Courier New" charset="0"/>
              </a:rPr>
              <a:t>        if (a[mid] &lt; target) {       </a:t>
            </a:r>
            <a:r>
              <a:rPr lang="en-US" sz="1800" b="1" smtClean="0">
                <a:solidFill>
                  <a:srgbClr val="008000"/>
                </a:solidFill>
                <a:latin typeface="Courier New" charset="0"/>
              </a:rPr>
              <a:t>  // too small; go right</a:t>
            </a:r>
          </a:p>
          <a:p>
            <a:pPr lvl="1" eaLnBrk="1" hangingPunct="1">
              <a:lnSpc>
                <a:spcPct val="65000"/>
              </a:lnSpc>
              <a:buFontTx/>
              <a:buNone/>
              <a:defRPr/>
            </a:pPr>
            <a:r>
              <a:rPr lang="en-US" sz="1800" smtClean="0">
                <a:latin typeface="Courier New" charset="0"/>
              </a:rPr>
              <a:t>            return </a:t>
            </a:r>
            <a:r>
              <a:rPr lang="en-US" sz="1800" b="1" smtClean="0">
                <a:latin typeface="Courier New" charset="0"/>
              </a:rPr>
              <a:t>binarySearch(a, target, mid + 1, max)</a:t>
            </a:r>
            <a:r>
              <a:rPr lang="en-US" sz="1800" smtClean="0">
                <a:latin typeface="Courier New" charset="0"/>
              </a:rPr>
              <a:t>;</a:t>
            </a:r>
          </a:p>
          <a:p>
            <a:pPr lvl="1" eaLnBrk="1" hangingPunct="1">
              <a:lnSpc>
                <a:spcPct val="65000"/>
              </a:lnSpc>
              <a:buFontTx/>
              <a:buNone/>
              <a:defRPr/>
            </a:pPr>
            <a:r>
              <a:rPr lang="en-US" sz="1800" smtClean="0">
                <a:latin typeface="Courier New" charset="0"/>
              </a:rPr>
              <a:t>        } else if (a[mid] &gt; target) {</a:t>
            </a:r>
            <a:r>
              <a:rPr lang="en-US" sz="1800" b="1" smtClean="0">
                <a:solidFill>
                  <a:srgbClr val="008000"/>
                </a:solidFill>
                <a:latin typeface="Courier New" charset="0"/>
              </a:rPr>
              <a:t>  // too large; go left</a:t>
            </a:r>
            <a:endParaRPr lang="en-US" sz="1800" smtClean="0">
              <a:latin typeface="Courier New" charset="0"/>
            </a:endParaRPr>
          </a:p>
          <a:p>
            <a:pPr lvl="1" eaLnBrk="1" hangingPunct="1">
              <a:lnSpc>
                <a:spcPct val="65000"/>
              </a:lnSpc>
              <a:buFontTx/>
              <a:buNone/>
              <a:defRPr/>
            </a:pPr>
            <a:r>
              <a:rPr lang="en-US" sz="1800" smtClean="0">
                <a:latin typeface="Courier New" charset="0"/>
              </a:rPr>
              <a:t>            return </a:t>
            </a:r>
            <a:r>
              <a:rPr lang="en-US" sz="1800" b="1" smtClean="0">
                <a:latin typeface="Courier New" charset="0"/>
              </a:rPr>
              <a:t>binarySearch(a, target, min, mid - 1)</a:t>
            </a:r>
            <a:r>
              <a:rPr lang="en-US" sz="1800" smtClean="0">
                <a:latin typeface="Courier New" charset="0"/>
              </a:rPr>
              <a:t>;</a:t>
            </a:r>
          </a:p>
          <a:p>
            <a:pPr lvl="1" eaLnBrk="1" hangingPunct="1">
              <a:lnSpc>
                <a:spcPct val="65000"/>
              </a:lnSpc>
              <a:buFontTx/>
              <a:buNone/>
              <a:defRPr/>
            </a:pPr>
            <a:r>
              <a:rPr lang="en-US" sz="1800" smtClean="0">
                <a:latin typeface="Courier New" charset="0"/>
              </a:rPr>
              <a:t>        } else {</a:t>
            </a:r>
            <a:endParaRPr lang="en-US" sz="1800" b="1" smtClean="0">
              <a:solidFill>
                <a:srgbClr val="008000"/>
              </a:solidFill>
              <a:latin typeface="Courier New" charset="0"/>
            </a:endParaRPr>
          </a:p>
          <a:p>
            <a:pPr lvl="1" eaLnBrk="1" hangingPunct="1">
              <a:lnSpc>
                <a:spcPct val="65000"/>
              </a:lnSpc>
              <a:buFontTx/>
              <a:buNone/>
              <a:defRPr/>
            </a:pPr>
            <a:r>
              <a:rPr lang="en-US" sz="1800" smtClean="0">
                <a:latin typeface="Courier New" charset="0"/>
              </a:rPr>
              <a:t>            return mid;   </a:t>
            </a:r>
            <a:r>
              <a:rPr lang="en-US" sz="1800" b="1" smtClean="0">
                <a:solidFill>
                  <a:srgbClr val="008000"/>
                </a:solidFill>
                <a:latin typeface="Courier New" charset="0"/>
              </a:rPr>
              <a:t>// target found; a[mid] == target</a:t>
            </a:r>
          </a:p>
          <a:p>
            <a:pPr lvl="1" eaLnBrk="1" hangingPunct="1">
              <a:lnSpc>
                <a:spcPct val="65000"/>
              </a:lnSpc>
              <a:buFontTx/>
              <a:buNone/>
              <a:defRPr/>
            </a:pPr>
            <a:r>
              <a:rPr lang="en-US" sz="1800" smtClean="0">
                <a:latin typeface="Courier New" charset="0"/>
              </a:rPr>
              <a:t>        }</a:t>
            </a:r>
          </a:p>
          <a:p>
            <a:pPr lvl="1" eaLnBrk="1" hangingPunct="1">
              <a:lnSpc>
                <a:spcPct val="65000"/>
              </a:lnSpc>
              <a:buFontTx/>
              <a:buNone/>
              <a:defRPr/>
            </a:pPr>
            <a:r>
              <a:rPr lang="en-US" sz="1800" smtClean="0">
                <a:latin typeface="Courier New" charset="0"/>
              </a:rPr>
              <a:t>    }</a:t>
            </a:r>
          </a:p>
          <a:p>
            <a:pPr lvl="1" eaLnBrk="1" hangingPunct="1">
              <a:lnSpc>
                <a:spcPct val="65000"/>
              </a:lnSpc>
              <a:buFontTx/>
              <a:buNone/>
              <a:defRPr/>
            </a:pPr>
            <a:r>
              <a:rPr lang="en-US" sz="1800" smtClean="0">
                <a:latin typeface="Courier New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Binary search and objects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1828800" algn="l"/>
                <a:tab pos="3200400" algn="l"/>
              </a:tabLst>
              <a:defRPr/>
            </a:pPr>
            <a:r>
              <a:rPr lang="en-US" dirty="0" smtClean="0">
                <a:cs typeface="+mn-cs"/>
              </a:rPr>
              <a:t>Can we </a:t>
            </a:r>
            <a:r>
              <a:rPr lang="en-US" dirty="0" err="1" smtClean="0">
                <a:latin typeface="Courier New" charset="0"/>
                <a:cs typeface="+mn-cs"/>
              </a:rPr>
              <a:t>binarySearch</a:t>
            </a:r>
            <a:r>
              <a:rPr lang="en-US" dirty="0" smtClean="0">
                <a:cs typeface="+mn-cs"/>
              </a:rPr>
              <a:t> an array of Strings?</a:t>
            </a:r>
          </a:p>
          <a:p>
            <a:pPr lvl="1" eaLnBrk="1" hangingPunct="1">
              <a:tabLst>
                <a:tab pos="1828800" algn="l"/>
                <a:tab pos="3200400" algn="l"/>
              </a:tabLst>
              <a:defRPr/>
            </a:pPr>
            <a:r>
              <a:rPr lang="en-US" dirty="0" smtClean="0"/>
              <a:t>Operators like </a:t>
            </a:r>
            <a:r>
              <a:rPr lang="en-US" dirty="0" smtClean="0">
                <a:latin typeface="Courier New" charset="0"/>
              </a:rPr>
              <a:t>&lt;</a:t>
            </a:r>
            <a:r>
              <a:rPr lang="en-US" dirty="0" smtClean="0"/>
              <a:t> and </a:t>
            </a:r>
            <a:r>
              <a:rPr lang="en-US" dirty="0" smtClean="0">
                <a:latin typeface="Courier New" charset="0"/>
              </a:rPr>
              <a:t>&gt;</a:t>
            </a:r>
            <a:r>
              <a:rPr lang="en-US" dirty="0" smtClean="0"/>
              <a:t> do not work with </a:t>
            </a:r>
            <a:r>
              <a:rPr lang="en-US" dirty="0" smtClean="0">
                <a:latin typeface="Courier New" charset="0"/>
              </a:rPr>
              <a:t>String</a:t>
            </a:r>
            <a:r>
              <a:rPr lang="en-US" dirty="0" smtClean="0"/>
              <a:t> objects.</a:t>
            </a:r>
          </a:p>
          <a:p>
            <a:pPr lvl="1" eaLnBrk="1" hangingPunct="1">
              <a:tabLst>
                <a:tab pos="1828800" algn="l"/>
                <a:tab pos="3200400" algn="l"/>
              </a:tabLst>
              <a:defRPr/>
            </a:pPr>
            <a:r>
              <a:rPr lang="en-US" dirty="0" smtClean="0"/>
              <a:t>But we do think of strings as having an alphabetical ordering.</a:t>
            </a:r>
          </a:p>
          <a:p>
            <a:pPr marL="346075" lvl="1" indent="0" eaLnBrk="1" hangingPunct="1">
              <a:buNone/>
              <a:tabLst>
                <a:tab pos="1828800" algn="l"/>
                <a:tab pos="32004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1828800" algn="l"/>
                <a:tab pos="3200400" algn="l"/>
              </a:tabLst>
              <a:defRPr/>
            </a:pPr>
            <a:r>
              <a:rPr lang="en-US" b="1" dirty="0" smtClean="0">
                <a:cs typeface="+mn-cs"/>
              </a:rPr>
              <a:t>natural ordering</a:t>
            </a:r>
            <a:r>
              <a:rPr lang="en-US" dirty="0" smtClean="0">
                <a:cs typeface="+mn-cs"/>
              </a:rPr>
              <a:t>: Rules governing the relative placement of all values of a given type.</a:t>
            </a:r>
          </a:p>
          <a:p>
            <a:pPr marL="346075" lvl="1" indent="0" eaLnBrk="1" hangingPunct="1">
              <a:buNone/>
              <a:tabLst>
                <a:tab pos="1828800" algn="l"/>
                <a:tab pos="3200400" algn="l"/>
              </a:tabLst>
              <a:defRPr/>
            </a:pPr>
            <a:endParaRPr lang="en-US" dirty="0" smtClean="0"/>
          </a:p>
          <a:p>
            <a:pPr eaLnBrk="1" hangingPunct="1">
              <a:tabLst>
                <a:tab pos="1828800" algn="l"/>
                <a:tab pos="3200400" algn="l"/>
              </a:tabLst>
              <a:defRPr/>
            </a:pPr>
            <a:r>
              <a:rPr lang="en-US" b="1" dirty="0" smtClean="0">
                <a:cs typeface="+mn-cs"/>
              </a:rPr>
              <a:t>comparison function</a:t>
            </a:r>
            <a:r>
              <a:rPr lang="en-US" dirty="0" smtClean="0">
                <a:cs typeface="+mn-cs"/>
              </a:rPr>
              <a:t>: Code that, when given two values </a:t>
            </a:r>
            <a:r>
              <a:rPr lang="en-US" i="1" dirty="0" smtClean="0">
                <a:cs typeface="+mn-cs"/>
              </a:rPr>
              <a:t>A</a:t>
            </a:r>
            <a:r>
              <a:rPr lang="en-US" dirty="0" smtClean="0">
                <a:cs typeface="+mn-cs"/>
              </a:rPr>
              <a:t> and </a:t>
            </a:r>
            <a:r>
              <a:rPr lang="en-US" i="1" dirty="0" smtClean="0">
                <a:cs typeface="+mn-cs"/>
              </a:rPr>
              <a:t>B</a:t>
            </a:r>
            <a:r>
              <a:rPr lang="en-US" dirty="0" smtClean="0">
                <a:cs typeface="+mn-cs"/>
              </a:rPr>
              <a:t> of a given type, decides their relative ordering:</a:t>
            </a:r>
          </a:p>
          <a:p>
            <a:pPr lvl="1" eaLnBrk="1" hangingPunct="1">
              <a:tabLst>
                <a:tab pos="1828800" algn="l"/>
                <a:tab pos="3200400" algn="l"/>
              </a:tabLst>
              <a:defRPr/>
            </a:pPr>
            <a:endParaRPr lang="en-US" sz="800" dirty="0" smtClean="0"/>
          </a:p>
          <a:p>
            <a:pPr lvl="1" eaLnBrk="1" hangingPunct="1">
              <a:tabLst>
                <a:tab pos="1828800" algn="l"/>
                <a:tab pos="3200400" algn="l"/>
              </a:tabLst>
              <a:defRPr/>
            </a:pPr>
            <a:r>
              <a:rPr lang="en-US" dirty="0" smtClean="0"/>
              <a:t>A &lt; B,	A == B,	A &gt; B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2510</TotalTime>
  <Words>1759</Words>
  <Application>Microsoft Macintosh PowerPoint</Application>
  <PresentationFormat>On-screen Show (4:3)</PresentationFormat>
  <Paragraphs>401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Default Design</vt:lpstr>
      <vt:lpstr>Lecture 20: Searching and Sorting (Part I)</vt:lpstr>
      <vt:lpstr>Sequential search</vt:lpstr>
      <vt:lpstr>Binary search (13.1)</vt:lpstr>
      <vt:lpstr>The Arrays class</vt:lpstr>
      <vt:lpstr>Using binarySearch</vt:lpstr>
      <vt:lpstr>Binary search code</vt:lpstr>
      <vt:lpstr>Recursive binary search (13.3)</vt:lpstr>
      <vt:lpstr>Exercise solution</vt:lpstr>
      <vt:lpstr>Binary search and objects</vt:lpstr>
      <vt:lpstr>Searching/Sorting in Java</vt:lpstr>
      <vt:lpstr>Searching/Sorting in Java</vt:lpstr>
      <vt:lpstr>Comparable (10.2)</vt:lpstr>
      <vt:lpstr>The compareTo method (10.2)</vt:lpstr>
      <vt:lpstr>Using compareTo</vt:lpstr>
      <vt:lpstr>compareTo and collections</vt:lpstr>
      <vt:lpstr>Comparable template</vt:lpstr>
      <vt:lpstr>Correct Version</vt:lpstr>
      <vt:lpstr>Example</vt:lpstr>
      <vt:lpstr>Example</vt:lpstr>
      <vt:lpstr>Lab 1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142 Python Slides</dc:title>
  <dc:creator>Marty Stepp</dc:creator>
  <cp:keywords>Python</cp:keywords>
  <dc:description>Slides used in the University of Washington's CSE 142 Python sessions.</dc:description>
  <cp:lastModifiedBy>teacher</cp:lastModifiedBy>
  <cp:revision>126</cp:revision>
  <dcterms:created xsi:type="dcterms:W3CDTF">2008-06-28T20:57:21Z</dcterms:created>
  <dcterms:modified xsi:type="dcterms:W3CDTF">2016-03-08T16:28:24Z</dcterms:modified>
</cp:coreProperties>
</file>