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374" r:id="rId3"/>
    <p:sldId id="380" r:id="rId4"/>
    <p:sldId id="372" r:id="rId5"/>
    <p:sldId id="373" r:id="rId6"/>
    <p:sldId id="379" r:id="rId7"/>
    <p:sldId id="375" r:id="rId8"/>
    <p:sldId id="340" r:id="rId9"/>
    <p:sldId id="341" r:id="rId10"/>
    <p:sldId id="344" r:id="rId11"/>
    <p:sldId id="370" r:id="rId12"/>
    <p:sldId id="371" r:id="rId13"/>
    <p:sldId id="376" r:id="rId14"/>
    <p:sldId id="346" r:id="rId15"/>
    <p:sldId id="347" r:id="rId16"/>
    <p:sldId id="345" r:id="rId17"/>
    <p:sldId id="377" r:id="rId18"/>
    <p:sldId id="378" r:id="rId19"/>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r"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r"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r"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r"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0"/>
    <a:srgbClr val="FFFF80"/>
    <a:srgbClr val="008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480" y="-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l">
              <a:defRPr sz="1200" smtClean="0">
                <a:cs typeface="+mn-cs"/>
              </a:defRPr>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smtClean="0">
                <a:cs typeface="+mn-cs"/>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l">
              <a:defRPr sz="1200" smtClean="0">
                <a:cs typeface="+mn-cs"/>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smtClean="0">
                <a:cs typeface="+mn-cs"/>
              </a:defRPr>
            </a:lvl1pPr>
          </a:lstStyle>
          <a:p>
            <a:pPr>
              <a:defRPr/>
            </a:pPr>
            <a:fld id="{8CCDA2B9-A7F3-724F-BA71-2B2C09FDC5AE}" type="slidenum">
              <a:rPr lang="en-US"/>
              <a:pPr>
                <a:defRPr/>
              </a:pPr>
              <a:t>‹#›</a:t>
            </a:fld>
            <a:endParaRPr lang="en-US"/>
          </a:p>
        </p:txBody>
      </p:sp>
    </p:spTree>
    <p:extLst>
      <p:ext uri="{BB962C8B-B14F-4D97-AF65-F5344CB8AC3E}">
        <p14:creationId xmlns:p14="http://schemas.microsoft.com/office/powerpoint/2010/main" val="4926091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645B29D-1669-D349-9F9F-F932A383ED9F}" type="slidenum">
              <a:rPr lang="en-US"/>
              <a:pPr>
                <a:defRPr/>
              </a:pPr>
              <a:t>10</a:t>
            </a:fld>
            <a:endParaRPr lang="en-US"/>
          </a:p>
        </p:txBody>
      </p:sp>
      <p:sp>
        <p:nvSpPr>
          <p:cNvPr id="2150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15043" name="Rectangle 3"/>
          <p:cNvSpPr>
            <a:spLocks noGrp="1" noChangeArrowheads="1"/>
          </p:cNvSpPr>
          <p:nvPr>
            <p:ph type="body" idx="1"/>
          </p:nvPr>
        </p:nvSpPr>
        <p:spPr/>
        <p:txBody>
          <a:bodyPr/>
          <a:lstStyle/>
          <a:p>
            <a:pPr eaLnBrk="1" hangingPunct="1">
              <a:defRPr/>
            </a:pPr>
            <a:r>
              <a:rPr lang="en-US" smtClean="0">
                <a:cs typeface="+mn-cs"/>
              </a:rPr>
              <a:t>A lot of 143 students implement a kind of insertion sort on their SortedIntList add operation.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3"/>
          <p:cNvSpPr>
            <a:spLocks noChangeArrowheads="1"/>
          </p:cNvSpPr>
          <p:nvPr userDrawn="1"/>
        </p:nvSpPr>
        <p:spPr bwMode="auto">
          <a:xfrm>
            <a:off x="0" y="0"/>
            <a:ext cx="9144000" cy="1390650"/>
          </a:xfrm>
          <a:prstGeom prst="roundRect">
            <a:avLst>
              <a:gd name="adj" fmla="val 111"/>
            </a:avLst>
          </a:prstGeom>
          <a:gradFill rotWithShape="0">
            <a:gsLst>
              <a:gs pos="0">
                <a:srgbClr val="244E72"/>
              </a:gs>
              <a:gs pos="100000">
                <a:srgbClr val="5A9FD4"/>
              </a:gs>
            </a:gsLst>
            <a:lin ang="4500000" scaled="1"/>
          </a:gradFill>
          <a:ln w="9360">
            <a:solidFill>
              <a:srgbClr val="000000"/>
            </a:solidFill>
            <a:miter lim="800000"/>
            <a:headEnd/>
            <a:tailEnd/>
          </a:ln>
        </p:spPr>
        <p:txBody>
          <a:bodyPr wrap="none" lIns="91432" tIns="45716" rIns="91432" bIns="45716" anchor="ctr"/>
          <a:lstStyle/>
          <a:p>
            <a:pPr algn="l" defTabSz="457200">
              <a:lnSpc>
                <a:spcPct val="93000"/>
              </a:lnSpc>
              <a:buClr>
                <a:srgbClr val="000000"/>
              </a:buClr>
              <a:buSzPct val="100000"/>
              <a:buFont typeface="Andale Mono" charset="0"/>
              <a:buNone/>
            </a:pPr>
            <a:endParaRPr lang="en-US">
              <a:latin typeface="Tahoma" charset="0"/>
              <a:cs typeface="Arial" charset="0"/>
            </a:endParaRPr>
          </a:p>
        </p:txBody>
      </p:sp>
      <p:sp>
        <p:nvSpPr>
          <p:cNvPr id="18435" name="Rectangle 3"/>
          <p:cNvSpPr>
            <a:spLocks noGrp="1" noChangeArrowheads="1"/>
          </p:cNvSpPr>
          <p:nvPr>
            <p:ph type="ctrTitle"/>
          </p:nvPr>
        </p:nvSpPr>
        <p:spPr>
          <a:xfrm>
            <a:off x="685800" y="1600200"/>
            <a:ext cx="7772400" cy="2286000"/>
          </a:xfrm>
        </p:spPr>
        <p:txBody>
          <a:bodyPr/>
          <a:lstStyle>
            <a:lvl1pPr>
              <a:defRPr>
                <a:solidFill>
                  <a:schemeClr val="tx1"/>
                </a:solidFill>
              </a:defRPr>
            </a:lvl1pPr>
          </a:lstStyle>
          <a:p>
            <a:pPr lvl="0"/>
            <a:r>
              <a:rPr lang="en-US" noProof="0" smtClean="0"/>
              <a:t>Click to edit title style</a:t>
            </a:r>
          </a:p>
        </p:txBody>
      </p:sp>
      <p:sp>
        <p:nvSpPr>
          <p:cNvPr id="18436" name="Rectangle 4"/>
          <p:cNvSpPr>
            <a:spLocks noGrp="1" noChangeArrowheads="1"/>
          </p:cNvSpPr>
          <p:nvPr>
            <p:ph type="subTitle" idx="1"/>
          </p:nvPr>
        </p:nvSpPr>
        <p:spPr>
          <a:xfrm>
            <a:off x="1371600" y="4038600"/>
            <a:ext cx="6400800" cy="1752600"/>
          </a:xfrm>
        </p:spPr>
        <p:txBody>
          <a:bodyPr/>
          <a:lstStyle>
            <a:lvl1pPr marL="0" indent="0" algn="ctr">
              <a:buFontTx/>
              <a:buNone/>
              <a:defRPr/>
            </a:lvl1pPr>
          </a:lstStyle>
          <a:p>
            <a:pPr lvl="0"/>
            <a:r>
              <a:rPr lang="en-US" noProof="0" smtClean="0"/>
              <a:t>Click to edit Master subtitle style</a:t>
            </a:r>
          </a:p>
        </p:txBody>
      </p:sp>
    </p:spTree>
    <p:extLst>
      <p:ext uri="{BB962C8B-B14F-4D97-AF65-F5344CB8AC3E}">
        <p14:creationId xmlns:p14="http://schemas.microsoft.com/office/powerpoint/2010/main" val="4174713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3602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247900" cy="6477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0"/>
            <a:ext cx="6591300" cy="6477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00738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77279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15328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295400"/>
            <a:ext cx="4419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295400"/>
            <a:ext cx="4419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97961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68758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61551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6104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38514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986800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utoShape 3"/>
          <p:cNvSpPr>
            <a:spLocks noChangeArrowheads="1"/>
          </p:cNvSpPr>
          <p:nvPr userDrawn="1"/>
        </p:nvSpPr>
        <p:spPr bwMode="auto">
          <a:xfrm>
            <a:off x="0" y="0"/>
            <a:ext cx="9144000" cy="1066800"/>
          </a:xfrm>
          <a:prstGeom prst="roundRect">
            <a:avLst>
              <a:gd name="adj" fmla="val 111"/>
            </a:avLst>
          </a:prstGeom>
          <a:gradFill rotWithShape="0">
            <a:gsLst>
              <a:gs pos="0">
                <a:srgbClr val="244E72"/>
              </a:gs>
              <a:gs pos="100000">
                <a:srgbClr val="5A9FD4"/>
              </a:gs>
            </a:gsLst>
            <a:lin ang="4500000" scaled="1"/>
          </a:gradFill>
          <a:ln w="9360">
            <a:solidFill>
              <a:srgbClr val="000000"/>
            </a:solidFill>
            <a:miter lim="800000"/>
            <a:headEnd/>
            <a:tailEnd/>
          </a:ln>
        </p:spPr>
        <p:txBody>
          <a:bodyPr wrap="none" lIns="91432" tIns="45716" rIns="91432" bIns="45716" anchor="ctr"/>
          <a:lstStyle/>
          <a:p>
            <a:pPr algn="l" defTabSz="457200">
              <a:lnSpc>
                <a:spcPct val="93000"/>
              </a:lnSpc>
              <a:buClr>
                <a:srgbClr val="000000"/>
              </a:buClr>
              <a:buSzPct val="100000"/>
              <a:buFont typeface="Andale Mono" charset="0"/>
              <a:buNone/>
            </a:pPr>
            <a:endParaRPr lang="en-US">
              <a:latin typeface="Tahoma" charset="0"/>
              <a:cs typeface="Arial" charset="0"/>
            </a:endParaRPr>
          </a:p>
        </p:txBody>
      </p:sp>
      <p:sp>
        <p:nvSpPr>
          <p:cNvPr id="2" name="Rectangle 2"/>
          <p:cNvSpPr>
            <a:spLocks noGrp="1" noChangeArrowheads="1"/>
          </p:cNvSpPr>
          <p:nvPr>
            <p:ph type="title"/>
          </p:nvPr>
        </p:nvSpPr>
        <p:spPr bwMode="auto">
          <a:xfrm>
            <a:off x="457200" y="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title style</a:t>
            </a:r>
          </a:p>
        </p:txBody>
      </p:sp>
      <p:sp>
        <p:nvSpPr>
          <p:cNvPr id="1027" name="Rectangle 3"/>
          <p:cNvSpPr>
            <a:spLocks noGrp="1" noChangeArrowheads="1"/>
          </p:cNvSpPr>
          <p:nvPr>
            <p:ph type="body" idx="1"/>
          </p:nvPr>
        </p:nvSpPr>
        <p:spPr bwMode="auto">
          <a:xfrm>
            <a:off x="152400" y="1295400"/>
            <a:ext cx="8991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Slide Number Placeholder 3"/>
          <p:cNvSpPr txBox="1">
            <a:spLocks noGrp="1"/>
          </p:cNvSpPr>
          <p:nvPr userDrawn="1"/>
        </p:nvSpPr>
        <p:spPr bwMode="auto">
          <a:xfrm>
            <a:off x="8229600" y="6356350"/>
            <a:ext cx="762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ts val="500"/>
              </a:spcBef>
            </a:pPr>
            <a:fld id="{50737E26-6D0E-3D45-A5A4-50F033C7A9FC}" type="slidenum">
              <a:rPr lang="en-US" sz="1200">
                <a:solidFill>
                  <a:srgbClr val="424242"/>
                </a:solidFill>
                <a:latin typeface="Verdana" charset="0"/>
              </a:rPr>
              <a:pPr eaLnBrk="1" hangingPunct="1">
                <a:spcBef>
                  <a:spcPts val="500"/>
                </a:spcBef>
              </a:pPr>
              <a:t>‹#›</a:t>
            </a:fld>
            <a:endParaRPr lang="en-US" sz="1800"/>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eaLnBrk="0" fontAlgn="base" hangingPunct="0">
        <a:spcBef>
          <a:spcPct val="0"/>
        </a:spcBef>
        <a:spcAft>
          <a:spcPct val="0"/>
        </a:spcAft>
        <a:defRPr sz="4400" b="1">
          <a:solidFill>
            <a:schemeClr val="bg1"/>
          </a:solidFill>
          <a:latin typeface="+mj-lt"/>
          <a:ea typeface="+mj-ea"/>
          <a:cs typeface="ＭＳ Ｐゴシック" charset="0"/>
        </a:defRPr>
      </a:lvl1pPr>
      <a:lvl2pPr algn="ctr" rtl="0" eaLnBrk="0" fontAlgn="base" hangingPunct="0">
        <a:spcBef>
          <a:spcPct val="0"/>
        </a:spcBef>
        <a:spcAft>
          <a:spcPct val="0"/>
        </a:spcAft>
        <a:defRPr sz="4400" b="1">
          <a:solidFill>
            <a:schemeClr val="bg1"/>
          </a:solidFill>
          <a:latin typeface="Tahoma" charset="0"/>
          <a:ea typeface="ＭＳ Ｐゴシック" charset="0"/>
          <a:cs typeface="ＭＳ Ｐゴシック" charset="0"/>
        </a:defRPr>
      </a:lvl2pPr>
      <a:lvl3pPr algn="ctr" rtl="0" eaLnBrk="0" fontAlgn="base" hangingPunct="0">
        <a:spcBef>
          <a:spcPct val="0"/>
        </a:spcBef>
        <a:spcAft>
          <a:spcPct val="0"/>
        </a:spcAft>
        <a:defRPr sz="4400" b="1">
          <a:solidFill>
            <a:schemeClr val="bg1"/>
          </a:solidFill>
          <a:latin typeface="Tahoma" charset="0"/>
          <a:ea typeface="ＭＳ Ｐゴシック" charset="0"/>
          <a:cs typeface="ＭＳ Ｐゴシック" charset="0"/>
        </a:defRPr>
      </a:lvl3pPr>
      <a:lvl4pPr algn="ctr" rtl="0" eaLnBrk="0" fontAlgn="base" hangingPunct="0">
        <a:spcBef>
          <a:spcPct val="0"/>
        </a:spcBef>
        <a:spcAft>
          <a:spcPct val="0"/>
        </a:spcAft>
        <a:defRPr sz="4400" b="1">
          <a:solidFill>
            <a:schemeClr val="bg1"/>
          </a:solidFill>
          <a:latin typeface="Tahoma" charset="0"/>
          <a:ea typeface="ＭＳ Ｐゴシック" charset="0"/>
          <a:cs typeface="ＭＳ Ｐゴシック" charset="0"/>
        </a:defRPr>
      </a:lvl4pPr>
      <a:lvl5pPr algn="ctr" rtl="0" eaLnBrk="0" fontAlgn="base" hangingPunct="0">
        <a:spcBef>
          <a:spcPct val="0"/>
        </a:spcBef>
        <a:spcAft>
          <a:spcPct val="0"/>
        </a:spcAft>
        <a:defRPr sz="4400" b="1">
          <a:solidFill>
            <a:schemeClr val="bg1"/>
          </a:solidFill>
          <a:latin typeface="Tahoma" charset="0"/>
          <a:ea typeface="ＭＳ Ｐゴシック" charset="0"/>
          <a:cs typeface="ＭＳ Ｐゴシック" charset="0"/>
        </a:defRPr>
      </a:lvl5pPr>
      <a:lvl6pPr marL="457200" algn="ctr" rtl="0" fontAlgn="base">
        <a:spcBef>
          <a:spcPct val="0"/>
        </a:spcBef>
        <a:spcAft>
          <a:spcPct val="0"/>
        </a:spcAft>
        <a:defRPr sz="4400" b="1">
          <a:solidFill>
            <a:schemeClr val="bg1"/>
          </a:solidFill>
          <a:latin typeface="Tahoma" charset="0"/>
          <a:ea typeface="ＭＳ Ｐゴシック" charset="0"/>
        </a:defRPr>
      </a:lvl6pPr>
      <a:lvl7pPr marL="914400" algn="ctr" rtl="0" fontAlgn="base">
        <a:spcBef>
          <a:spcPct val="0"/>
        </a:spcBef>
        <a:spcAft>
          <a:spcPct val="0"/>
        </a:spcAft>
        <a:defRPr sz="4400" b="1">
          <a:solidFill>
            <a:schemeClr val="bg1"/>
          </a:solidFill>
          <a:latin typeface="Tahoma" charset="0"/>
          <a:ea typeface="ＭＳ Ｐゴシック" charset="0"/>
        </a:defRPr>
      </a:lvl7pPr>
      <a:lvl8pPr marL="1371600" algn="ctr" rtl="0" fontAlgn="base">
        <a:spcBef>
          <a:spcPct val="0"/>
        </a:spcBef>
        <a:spcAft>
          <a:spcPct val="0"/>
        </a:spcAft>
        <a:defRPr sz="4400" b="1">
          <a:solidFill>
            <a:schemeClr val="bg1"/>
          </a:solidFill>
          <a:latin typeface="Tahoma" charset="0"/>
          <a:ea typeface="ＭＳ Ｐゴシック" charset="0"/>
        </a:defRPr>
      </a:lvl8pPr>
      <a:lvl9pPr marL="1828800" algn="ctr" rtl="0" fontAlgn="base">
        <a:spcBef>
          <a:spcPct val="0"/>
        </a:spcBef>
        <a:spcAft>
          <a:spcPct val="0"/>
        </a:spcAft>
        <a:defRPr sz="4400" b="1">
          <a:solidFill>
            <a:schemeClr val="bg1"/>
          </a:solidFill>
          <a:latin typeface="Tahoma" charset="0"/>
          <a:ea typeface="ＭＳ Ｐゴシック" charset="0"/>
        </a:defRPr>
      </a:lvl9pPr>
    </p:titleStyle>
    <p:bodyStyle>
      <a:lvl1pPr marL="231775" indent="-231775" algn="l" rtl="0" eaLnBrk="0" fontAlgn="base" hangingPunct="0">
        <a:spcBef>
          <a:spcPct val="20000"/>
        </a:spcBef>
        <a:spcAft>
          <a:spcPct val="0"/>
        </a:spcAft>
        <a:buChar char="•"/>
        <a:defRPr sz="2400">
          <a:solidFill>
            <a:schemeClr val="tx1"/>
          </a:solidFill>
          <a:latin typeface="+mn-lt"/>
          <a:ea typeface="+mn-ea"/>
          <a:cs typeface="ＭＳ Ｐゴシック" charset="0"/>
        </a:defRPr>
      </a:lvl1pPr>
      <a:lvl2pPr marL="625475" indent="-279400" algn="l" rtl="0" eaLnBrk="0" fontAlgn="base" hangingPunct="0">
        <a:spcBef>
          <a:spcPct val="20000"/>
        </a:spcBef>
        <a:spcAft>
          <a:spcPct val="0"/>
        </a:spcAft>
        <a:buChar char="–"/>
        <a:defRPr sz="2200">
          <a:solidFill>
            <a:schemeClr val="tx1"/>
          </a:solidFill>
          <a:latin typeface="+mn-lt"/>
          <a:ea typeface="+mn-ea"/>
        </a:defRPr>
      </a:lvl2pPr>
      <a:lvl3pPr marL="914400" indent="-174625" algn="l" rtl="0" eaLnBrk="0" fontAlgn="base" hangingPunct="0">
        <a:spcBef>
          <a:spcPct val="20000"/>
        </a:spcBef>
        <a:spcAft>
          <a:spcPct val="0"/>
        </a:spcAft>
        <a:buChar char="•"/>
        <a:defRPr sz="2000">
          <a:solidFill>
            <a:schemeClr val="tx1"/>
          </a:solidFill>
          <a:latin typeface="+mn-lt"/>
          <a:ea typeface="+mn-ea"/>
        </a:defRPr>
      </a:lvl3pPr>
      <a:lvl4pPr marL="1203325" indent="-173038" algn="l" rtl="0" eaLnBrk="0" fontAlgn="base" hangingPunct="0">
        <a:spcBef>
          <a:spcPct val="20000"/>
        </a:spcBef>
        <a:spcAft>
          <a:spcPct val="0"/>
        </a:spcAft>
        <a:buChar char="–"/>
        <a:defRPr>
          <a:solidFill>
            <a:schemeClr val="tx1"/>
          </a:solidFill>
          <a:latin typeface="+mn-lt"/>
          <a:ea typeface="+mn-ea"/>
        </a:defRPr>
      </a:lvl4pPr>
      <a:lvl5pPr marL="1597025" indent="-220663" algn="l" rtl="0" eaLnBrk="0" fontAlgn="base" hangingPunct="0">
        <a:spcBef>
          <a:spcPct val="20000"/>
        </a:spcBef>
        <a:spcAft>
          <a:spcPct val="0"/>
        </a:spcAft>
        <a:buChar char="»"/>
        <a:defRPr>
          <a:solidFill>
            <a:schemeClr val="tx1"/>
          </a:solidFill>
          <a:latin typeface="+mn-lt"/>
          <a:ea typeface="+mn-ea"/>
        </a:defRPr>
      </a:lvl5pPr>
      <a:lvl6pPr marL="2054225" indent="-220663" algn="l" rtl="0" fontAlgn="base">
        <a:spcBef>
          <a:spcPct val="20000"/>
        </a:spcBef>
        <a:spcAft>
          <a:spcPct val="0"/>
        </a:spcAft>
        <a:buChar char="»"/>
        <a:defRPr>
          <a:solidFill>
            <a:schemeClr val="tx1"/>
          </a:solidFill>
          <a:latin typeface="+mn-lt"/>
          <a:ea typeface="+mn-ea"/>
        </a:defRPr>
      </a:lvl6pPr>
      <a:lvl7pPr marL="2511425" indent="-220663" algn="l" rtl="0" fontAlgn="base">
        <a:spcBef>
          <a:spcPct val="20000"/>
        </a:spcBef>
        <a:spcAft>
          <a:spcPct val="0"/>
        </a:spcAft>
        <a:buChar char="»"/>
        <a:defRPr>
          <a:solidFill>
            <a:schemeClr val="tx1"/>
          </a:solidFill>
          <a:latin typeface="+mn-lt"/>
          <a:ea typeface="+mn-ea"/>
        </a:defRPr>
      </a:lvl7pPr>
      <a:lvl8pPr marL="2968625" indent="-220663" algn="l" rtl="0" fontAlgn="base">
        <a:spcBef>
          <a:spcPct val="20000"/>
        </a:spcBef>
        <a:spcAft>
          <a:spcPct val="0"/>
        </a:spcAft>
        <a:buChar char="»"/>
        <a:defRPr>
          <a:solidFill>
            <a:schemeClr val="tx1"/>
          </a:solidFill>
          <a:latin typeface="+mn-lt"/>
          <a:ea typeface="+mn-ea"/>
        </a:defRPr>
      </a:lvl8pPr>
      <a:lvl9pPr marL="3425825" indent="-220663"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defRPr/>
            </a:pPr>
            <a:r>
              <a:rPr lang="en-US" smtClean="0">
                <a:cs typeface="+mj-cs"/>
              </a:rPr>
              <a:t>Lecture 26: </a:t>
            </a:r>
            <a:r>
              <a:rPr lang="en-US" dirty="0" smtClean="0">
                <a:cs typeface="+mj-cs"/>
              </a:rPr>
              <a:t>Final Multiple Choice Exam (More on searching/sorting)</a:t>
            </a:r>
          </a:p>
        </p:txBody>
      </p:sp>
      <p:sp>
        <p:nvSpPr>
          <p:cNvPr id="3075" name="Rectangle 3"/>
          <p:cNvSpPr>
            <a:spLocks noGrp="1" noChangeArrowheads="1"/>
          </p:cNvSpPr>
          <p:nvPr>
            <p:ph type="subTitle" idx="1"/>
          </p:nvPr>
        </p:nvSpPr>
        <p:spPr/>
        <p:txBody>
          <a:bodyPr/>
          <a:lstStyle/>
          <a:p>
            <a:pPr eaLnBrk="1" hangingPunct="1">
              <a:defRPr/>
            </a:pPr>
            <a:endParaRPr lang="en-US" dirty="0" smtClean="0">
              <a:cs typeface="+mn-cs"/>
            </a:endParaRPr>
          </a:p>
          <a:p>
            <a:pPr eaLnBrk="1" hangingPunct="1">
              <a:defRPr/>
            </a:pPr>
            <a:endParaRPr lang="en-US" dirty="0" smtClean="0">
              <a:cs typeface="+mn-cs"/>
            </a:endParaRPr>
          </a:p>
          <a:p>
            <a:pPr eaLnBrk="1" hangingPunct="1">
              <a:defRPr/>
            </a:pPr>
            <a:r>
              <a:rPr lang="en-US" sz="1200" dirty="0" smtClean="0">
                <a:cs typeface="+mn-cs"/>
              </a:rPr>
              <a:t>Copyright (c) Pearson 2013.</a:t>
            </a:r>
            <a:br>
              <a:rPr lang="en-US" sz="1200" dirty="0" smtClean="0">
                <a:cs typeface="+mn-cs"/>
              </a:rPr>
            </a:br>
            <a:r>
              <a:rPr lang="en-US" sz="1200" dirty="0" smtClean="0">
                <a:cs typeface="+mn-cs"/>
              </a:rPr>
              <a:t>All rights reserved.</a:t>
            </a:r>
          </a:p>
          <a:p>
            <a:pPr eaLnBrk="1" hangingPunct="1">
              <a:defRPr/>
            </a:pPr>
            <a:endParaRPr lang="en-US" sz="1400" u="sng" dirty="0" smtClean="0">
              <a:cs typeface="+mn-cs"/>
            </a:endParaRPr>
          </a:p>
        </p:txBody>
      </p:sp>
      <p:sp>
        <p:nvSpPr>
          <p:cNvPr id="2" name="TextBox 1"/>
          <p:cNvSpPr txBox="1"/>
          <p:nvPr/>
        </p:nvSpPr>
        <p:spPr>
          <a:xfrm>
            <a:off x="9779000" y="635000"/>
            <a:ext cx="184666" cy="369332"/>
          </a:xfrm>
          <a:prstGeom prst="rect">
            <a:avLst/>
          </a:prstGeom>
          <a:noFill/>
        </p:spPr>
        <p:txBody>
          <a:bodyPr wrap="none" rtlCol="0">
            <a:spAutoFit/>
          </a:bodyPr>
          <a:lstStyle/>
          <a:p>
            <a:endParaRPr lang="en-US"/>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dirty="0" smtClean="0">
                <a:cs typeface="+mj-cs"/>
              </a:rPr>
              <a:t>Insertion Sort</a:t>
            </a:r>
          </a:p>
        </p:txBody>
      </p:sp>
      <p:sp>
        <p:nvSpPr>
          <p:cNvPr id="214019" name="Rectangle 3"/>
          <p:cNvSpPr>
            <a:spLocks noGrp="1" noChangeArrowheads="1"/>
          </p:cNvSpPr>
          <p:nvPr>
            <p:ph type="body" idx="1"/>
          </p:nvPr>
        </p:nvSpPr>
        <p:spPr>
          <a:xfrm>
            <a:off x="150235" y="1295400"/>
            <a:ext cx="8991600" cy="5181600"/>
          </a:xfrm>
        </p:spPr>
        <p:txBody>
          <a:bodyPr/>
          <a:lstStyle/>
          <a:p>
            <a:pPr marL="346075" lvl="1" indent="0" eaLnBrk="1" hangingPunct="1">
              <a:lnSpc>
                <a:spcPct val="110000"/>
              </a:lnSpc>
              <a:buNone/>
              <a:defRPr/>
            </a:pPr>
            <a:endParaRPr lang="en-US" dirty="0" smtClean="0"/>
          </a:p>
          <a:p>
            <a:pPr marL="346075" lvl="1" indent="0" eaLnBrk="1" hangingPunct="1">
              <a:lnSpc>
                <a:spcPct val="110000"/>
              </a:lnSpc>
              <a:buNone/>
              <a:defRPr/>
            </a:pPr>
            <a:endParaRPr lang="en-US" dirty="0" smtClean="0"/>
          </a:p>
          <a:p>
            <a:pPr eaLnBrk="1" hangingPunct="1">
              <a:defRPr/>
            </a:pPr>
            <a:r>
              <a:rPr lang="en-US" b="1" dirty="0" smtClean="0">
                <a:cs typeface="+mn-cs"/>
              </a:rPr>
              <a:t>insertion sort</a:t>
            </a:r>
            <a:r>
              <a:rPr lang="en-US" dirty="0" smtClean="0">
                <a:cs typeface="+mn-cs"/>
              </a:rPr>
              <a:t>: Shift each element into a sorted sub-array</a:t>
            </a:r>
          </a:p>
          <a:p>
            <a:pPr lvl="1" eaLnBrk="1" hangingPunct="1">
              <a:defRPr/>
            </a:pPr>
            <a:r>
              <a:rPr lang="en-US" dirty="0" smtClean="0"/>
              <a:t>faster than selection sort (examines fewer values)</a:t>
            </a:r>
          </a:p>
        </p:txBody>
      </p:sp>
      <p:graphicFrame>
        <p:nvGraphicFramePr>
          <p:cNvPr id="214146" name="Group 130"/>
          <p:cNvGraphicFramePr>
            <a:graphicFrameLocks noGrp="1"/>
          </p:cNvGraphicFramePr>
          <p:nvPr>
            <p:extLst>
              <p:ext uri="{D42A27DB-BD31-4B8C-83A1-F6EECF244321}">
                <p14:modId xmlns:p14="http://schemas.microsoft.com/office/powerpoint/2010/main" val="1319296670"/>
              </p:ext>
            </p:extLst>
          </p:nvPr>
        </p:nvGraphicFramePr>
        <p:xfrm>
          <a:off x="228600" y="4191000"/>
          <a:ext cx="8751888" cy="792408"/>
        </p:xfrm>
        <a:graphic>
          <a:graphicData uri="http://schemas.openxmlformats.org/drawingml/2006/table">
            <a:tbl>
              <a:tblPr/>
              <a:tblGrid>
                <a:gridCol w="782638"/>
                <a:gridCol w="460375"/>
                <a:gridCol w="460375"/>
                <a:gridCol w="460375"/>
                <a:gridCol w="508000"/>
                <a:gridCol w="460375"/>
                <a:gridCol w="460375"/>
                <a:gridCol w="460375"/>
                <a:gridCol w="460375"/>
                <a:gridCol w="508000"/>
                <a:gridCol w="460375"/>
                <a:gridCol w="460375"/>
                <a:gridCol w="460375"/>
                <a:gridCol w="508000"/>
                <a:gridCol w="460375"/>
                <a:gridCol w="460375"/>
                <a:gridCol w="460375"/>
                <a:gridCol w="460375"/>
              </a:tblGrid>
              <a:tr h="3960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index</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3</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4</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6</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7</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8</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9</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13</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14</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16</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r>
              <a:tr h="3960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value</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-4</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12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18</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22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27</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30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36</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50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7</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68</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91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56</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85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42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98</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ea typeface="ＭＳ Ｐゴシック" charset="0"/>
                        </a:rPr>
                        <a:t>25</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r>
            </a:tbl>
          </a:graphicData>
        </a:graphic>
      </p:graphicFrame>
      <p:sp>
        <p:nvSpPr>
          <p:cNvPr id="214205" name="Text Box 189"/>
          <p:cNvSpPr txBox="1">
            <a:spLocks noChangeArrowheads="1"/>
          </p:cNvSpPr>
          <p:nvPr/>
        </p:nvSpPr>
        <p:spPr bwMode="auto">
          <a:xfrm>
            <a:off x="4648200" y="5638800"/>
            <a:ext cx="322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dirty="0">
                <a:latin typeface="Tahoma" charset="0"/>
                <a:cs typeface="+mn-cs"/>
              </a:rPr>
              <a:t>7</a:t>
            </a:r>
          </a:p>
        </p:txBody>
      </p:sp>
      <p:sp>
        <p:nvSpPr>
          <p:cNvPr id="214206" name="Line 190"/>
          <p:cNvSpPr>
            <a:spLocks noChangeShapeType="1"/>
          </p:cNvSpPr>
          <p:nvPr/>
        </p:nvSpPr>
        <p:spPr bwMode="auto">
          <a:xfrm flipH="1" flipV="1">
            <a:off x="1295400" y="5867400"/>
            <a:ext cx="2971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14207" name="Text Box 191"/>
          <p:cNvSpPr txBox="1">
            <a:spLocks noChangeArrowheads="1"/>
          </p:cNvSpPr>
          <p:nvPr/>
        </p:nvSpPr>
        <p:spPr bwMode="auto">
          <a:xfrm>
            <a:off x="1066800" y="5257800"/>
            <a:ext cx="3594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2000" dirty="0">
                <a:latin typeface="Tahoma" charset="0"/>
                <a:cs typeface="+mn-cs"/>
              </a:rPr>
              <a:t>sorted sub-array (indexes 0-7)</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401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401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41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420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420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4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205" grpId="0"/>
      <p:bldP spid="21420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Insertion Sort Algorithm </a:t>
            </a:r>
            <a:endParaRPr lang="en-US" dirty="0"/>
          </a:p>
        </p:txBody>
      </p:sp>
      <p:sp>
        <p:nvSpPr>
          <p:cNvPr id="3" name="Content Placeholder 2"/>
          <p:cNvSpPr>
            <a:spLocks noGrp="1"/>
          </p:cNvSpPr>
          <p:nvPr>
            <p:ph idx="1"/>
          </p:nvPr>
        </p:nvSpPr>
        <p:spPr/>
        <p:txBody>
          <a:bodyPr>
            <a:normAutofit/>
          </a:bodyPr>
          <a:lstStyle/>
          <a:p>
            <a:endParaRPr lang="en-US" dirty="0" smtClean="0"/>
          </a:p>
          <a:p>
            <a:endParaRPr lang="en-US" dirty="0"/>
          </a:p>
          <a:p>
            <a:endParaRPr lang="en-US" dirty="0" smtClean="0"/>
          </a:p>
          <a:p>
            <a:r>
              <a:rPr lang="en-US" dirty="0" smtClean="0"/>
              <a:t>Check element. </a:t>
            </a:r>
          </a:p>
          <a:p>
            <a:r>
              <a:rPr lang="en-US" dirty="0" smtClean="0"/>
              <a:t>If </a:t>
            </a:r>
            <a:r>
              <a:rPr lang="en-US" u="sng" dirty="0" smtClean="0"/>
              <a:t>larger</a:t>
            </a:r>
            <a:r>
              <a:rPr lang="en-US" dirty="0" smtClean="0"/>
              <a:t> than the previous element, leave it.</a:t>
            </a:r>
          </a:p>
          <a:p>
            <a:r>
              <a:rPr lang="en-US" dirty="0" smtClean="0"/>
              <a:t>If </a:t>
            </a:r>
            <a:r>
              <a:rPr lang="en-US" u="sng" dirty="0" smtClean="0"/>
              <a:t>smaller</a:t>
            </a:r>
            <a:r>
              <a:rPr lang="en-US" dirty="0" smtClean="0"/>
              <a:t> than the previous element, shift previous </a:t>
            </a:r>
            <a:r>
              <a:rPr lang="en-US" u="sng" dirty="0" smtClean="0"/>
              <a:t>larger</a:t>
            </a:r>
            <a:r>
              <a:rPr lang="en-US" dirty="0" smtClean="0"/>
              <a:t> elements down until you reach a </a:t>
            </a:r>
            <a:r>
              <a:rPr lang="en-US" u="sng" dirty="0" smtClean="0"/>
              <a:t>smaller</a:t>
            </a:r>
            <a:r>
              <a:rPr lang="en-US" dirty="0" smtClean="0"/>
              <a:t> element (or beginning of array). </a:t>
            </a:r>
          </a:p>
          <a:p>
            <a:r>
              <a:rPr lang="en-US" dirty="0" smtClean="0"/>
              <a:t>Insert element.</a:t>
            </a:r>
          </a:p>
        </p:txBody>
      </p:sp>
    </p:spTree>
    <p:extLst>
      <p:ext uri="{BB962C8B-B14F-4D97-AF65-F5344CB8AC3E}">
        <p14:creationId xmlns:p14="http://schemas.microsoft.com/office/powerpoint/2010/main" val="178719854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Insertion Sort Algorithm</a:t>
            </a:r>
            <a:endParaRPr lang="en-US" dirty="0"/>
          </a:p>
        </p:txBody>
      </p:sp>
      <p:sp>
        <p:nvSpPr>
          <p:cNvPr id="4" name="Content Placeholder 3"/>
          <p:cNvSpPr>
            <a:spLocks noGrp="1"/>
          </p:cNvSpPr>
          <p:nvPr>
            <p:ph sz="half" idx="1"/>
          </p:nvPr>
        </p:nvSpPr>
        <p:spPr/>
        <p:txBody>
          <a:bodyPr>
            <a:normAutofit/>
          </a:bodyPr>
          <a:lstStyle/>
          <a:p>
            <a:r>
              <a:rPr lang="en-US" dirty="0" smtClean="0"/>
              <a:t>64 54 18 87 35</a:t>
            </a:r>
          </a:p>
          <a:p>
            <a:pPr lvl="1"/>
            <a:r>
              <a:rPr lang="en-US" dirty="0" smtClean="0"/>
              <a:t>54 less than 64</a:t>
            </a:r>
          </a:p>
          <a:p>
            <a:pPr lvl="1"/>
            <a:r>
              <a:rPr lang="en-US" dirty="0" smtClean="0"/>
              <a:t>Shift down and insert 54</a:t>
            </a:r>
          </a:p>
          <a:p>
            <a:r>
              <a:rPr lang="en-US" dirty="0" smtClean="0"/>
              <a:t>54 64 18 87 35(1</a:t>
            </a:r>
            <a:r>
              <a:rPr lang="en-US" baseline="30000" dirty="0" smtClean="0"/>
              <a:t>st</a:t>
            </a:r>
            <a:r>
              <a:rPr lang="en-US" dirty="0" smtClean="0"/>
              <a:t> pass)</a:t>
            </a:r>
          </a:p>
          <a:p>
            <a:pPr lvl="1"/>
            <a:r>
              <a:rPr lang="en-US" dirty="0" smtClean="0"/>
              <a:t>18 less than 64</a:t>
            </a:r>
          </a:p>
          <a:p>
            <a:pPr lvl="1"/>
            <a:r>
              <a:rPr lang="en-US" dirty="0" smtClean="0"/>
              <a:t>18 less than 54</a:t>
            </a:r>
          </a:p>
          <a:p>
            <a:pPr lvl="1"/>
            <a:r>
              <a:rPr lang="en-US" dirty="0" smtClean="0"/>
              <a:t>Shift down and insert 18</a:t>
            </a:r>
          </a:p>
          <a:p>
            <a:r>
              <a:rPr lang="en-US" dirty="0" smtClean="0"/>
              <a:t>18 54 64 87 35(2</a:t>
            </a:r>
            <a:r>
              <a:rPr lang="en-US" baseline="30000" dirty="0" smtClean="0"/>
              <a:t>nd</a:t>
            </a:r>
            <a:r>
              <a:rPr lang="en-US" dirty="0" smtClean="0"/>
              <a:t> pass)</a:t>
            </a:r>
          </a:p>
          <a:p>
            <a:pPr lvl="1"/>
            <a:r>
              <a:rPr lang="en-US" dirty="0" smtClean="0"/>
              <a:t>87 greater than 64</a:t>
            </a:r>
          </a:p>
          <a:p>
            <a:pPr lvl="1"/>
            <a:r>
              <a:rPr lang="en-US" dirty="0" smtClean="0"/>
              <a:t>Go to next element</a:t>
            </a:r>
            <a:endParaRPr lang="en-US" dirty="0"/>
          </a:p>
        </p:txBody>
      </p:sp>
      <p:sp>
        <p:nvSpPr>
          <p:cNvPr id="5" name="Content Placeholder 4"/>
          <p:cNvSpPr>
            <a:spLocks noGrp="1"/>
          </p:cNvSpPr>
          <p:nvPr>
            <p:ph sz="half" idx="2"/>
          </p:nvPr>
        </p:nvSpPr>
        <p:spPr/>
        <p:txBody>
          <a:bodyPr>
            <a:normAutofit/>
          </a:bodyPr>
          <a:lstStyle/>
          <a:p>
            <a:r>
              <a:rPr lang="en-US" dirty="0" smtClean="0"/>
              <a:t>18 54 64 87 35(3</a:t>
            </a:r>
            <a:r>
              <a:rPr lang="en-US" baseline="30000" dirty="0" smtClean="0"/>
              <a:t>rd</a:t>
            </a:r>
            <a:r>
              <a:rPr lang="en-US" dirty="0" smtClean="0"/>
              <a:t> pass)</a:t>
            </a:r>
          </a:p>
          <a:p>
            <a:pPr lvl="1"/>
            <a:r>
              <a:rPr lang="en-US" dirty="0" smtClean="0"/>
              <a:t>35 less than 87</a:t>
            </a:r>
          </a:p>
          <a:p>
            <a:pPr lvl="1"/>
            <a:r>
              <a:rPr lang="en-US" dirty="0" smtClean="0"/>
              <a:t>35 less than 64</a:t>
            </a:r>
          </a:p>
          <a:p>
            <a:pPr lvl="1"/>
            <a:r>
              <a:rPr lang="en-US" dirty="0" smtClean="0"/>
              <a:t>35 less than 54</a:t>
            </a:r>
          </a:p>
          <a:p>
            <a:pPr lvl="1"/>
            <a:r>
              <a:rPr lang="en-US" dirty="0" smtClean="0"/>
              <a:t>35 greater than 18</a:t>
            </a:r>
          </a:p>
          <a:p>
            <a:pPr lvl="1"/>
            <a:r>
              <a:rPr lang="en-US" dirty="0" smtClean="0"/>
              <a:t>Shift down and insert 35</a:t>
            </a:r>
          </a:p>
          <a:p>
            <a:r>
              <a:rPr lang="en-US" dirty="0" smtClean="0"/>
              <a:t>18 35 54 64 87(4</a:t>
            </a:r>
            <a:r>
              <a:rPr lang="en-US" baseline="30000" dirty="0" smtClean="0"/>
              <a:t>th</a:t>
            </a:r>
            <a:r>
              <a:rPr lang="en-US" dirty="0" smtClean="0"/>
              <a:t> pass)</a:t>
            </a:r>
            <a:endParaRPr lang="en-US" dirty="0"/>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0" y="5162550"/>
            <a:ext cx="1905000"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822633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pPr eaLnBrk="1" hangingPunct="1">
              <a:defRPr/>
            </a:pPr>
            <a:r>
              <a:rPr lang="en-US" smtClean="0">
                <a:cs typeface="+mj-cs"/>
              </a:rPr>
              <a:t>Merge sort</a:t>
            </a:r>
          </a:p>
        </p:txBody>
      </p:sp>
      <p:sp>
        <p:nvSpPr>
          <p:cNvPr id="216067" name="Rectangle 3"/>
          <p:cNvSpPr>
            <a:spLocks noGrp="1" noChangeArrowheads="1"/>
          </p:cNvSpPr>
          <p:nvPr>
            <p:ph type="body" idx="1"/>
          </p:nvPr>
        </p:nvSpPr>
        <p:spPr>
          <a:xfrm>
            <a:off x="152400" y="1295400"/>
            <a:ext cx="8991600" cy="5181600"/>
          </a:xfrm>
        </p:spPr>
        <p:txBody>
          <a:bodyPr/>
          <a:lstStyle/>
          <a:p>
            <a:pPr eaLnBrk="1" hangingPunct="1">
              <a:defRPr/>
            </a:pPr>
            <a:r>
              <a:rPr lang="en-US" b="1" dirty="0" smtClean="0">
                <a:cs typeface="+mn-cs"/>
              </a:rPr>
              <a:t>merge sort</a:t>
            </a:r>
            <a:r>
              <a:rPr lang="en-US" dirty="0" smtClean="0">
                <a:cs typeface="+mn-cs"/>
              </a:rPr>
              <a:t>: Repeatedly divides the data in half, sorts each half, and combines the sorted halves into a sorted whole.</a:t>
            </a:r>
          </a:p>
          <a:p>
            <a:pPr lvl="1" eaLnBrk="1" hangingPunct="1">
              <a:buFontTx/>
              <a:buNone/>
              <a:defRPr/>
            </a:pPr>
            <a:endParaRPr lang="en-US" dirty="0" smtClean="0"/>
          </a:p>
          <a:p>
            <a:pPr lvl="1" eaLnBrk="1" hangingPunct="1">
              <a:buFontTx/>
              <a:buNone/>
              <a:defRPr/>
            </a:pPr>
            <a:r>
              <a:rPr lang="en-US" dirty="0" smtClean="0"/>
              <a:t>The algorithm:</a:t>
            </a:r>
          </a:p>
          <a:p>
            <a:pPr lvl="1" eaLnBrk="1" hangingPunct="1">
              <a:defRPr/>
            </a:pPr>
            <a:r>
              <a:rPr lang="en-US" dirty="0" smtClean="0"/>
              <a:t>Divide the list into two roughly equal halves.</a:t>
            </a:r>
          </a:p>
          <a:p>
            <a:pPr lvl="1" eaLnBrk="1" hangingPunct="1">
              <a:defRPr/>
            </a:pPr>
            <a:r>
              <a:rPr lang="en-US" dirty="0" smtClean="0"/>
              <a:t>Sort the left half.</a:t>
            </a:r>
          </a:p>
          <a:p>
            <a:pPr lvl="1" eaLnBrk="1" hangingPunct="1">
              <a:defRPr/>
            </a:pPr>
            <a:r>
              <a:rPr lang="en-US" dirty="0" smtClean="0"/>
              <a:t>Sort the right half.</a:t>
            </a:r>
          </a:p>
          <a:p>
            <a:pPr lvl="1" eaLnBrk="1" hangingPunct="1">
              <a:defRPr/>
            </a:pPr>
            <a:r>
              <a:rPr lang="en-US" dirty="0" smtClean="0"/>
              <a:t>Merge the two sorted halves into one sorted list.</a:t>
            </a:r>
          </a:p>
          <a:p>
            <a:pPr lvl="1" eaLnBrk="1" hangingPunct="1">
              <a:defRPr/>
            </a:pPr>
            <a:endParaRPr lang="en-US" dirty="0" smtClean="0"/>
          </a:p>
          <a:p>
            <a:pPr lvl="1" eaLnBrk="1" hangingPunct="1">
              <a:defRPr/>
            </a:pPr>
            <a:endParaRPr lang="en-US" dirty="0" smtClean="0"/>
          </a:p>
          <a:p>
            <a:pPr lvl="1" eaLnBrk="1" hangingPunct="1">
              <a:defRPr/>
            </a:pPr>
            <a:r>
              <a:rPr lang="en-US" dirty="0" smtClean="0"/>
              <a:t>Often implemented recursively.</a:t>
            </a:r>
          </a:p>
          <a:p>
            <a:pPr lvl="1" eaLnBrk="1" hangingPunct="1">
              <a:defRPr/>
            </a:pPr>
            <a:r>
              <a:rPr lang="en-US" dirty="0" smtClean="0"/>
              <a:t>An example of a "divide and conquer" algorithm.</a:t>
            </a:r>
          </a:p>
          <a:p>
            <a:pPr lvl="2" eaLnBrk="1" hangingPunct="1">
              <a:defRPr/>
            </a:pPr>
            <a:r>
              <a:rPr lang="en-US" dirty="0" smtClean="0"/>
              <a:t>Invented by John von Neumann in 1945</a:t>
            </a:r>
          </a:p>
        </p:txBody>
      </p:sp>
    </p:spTree>
    <p:extLst>
      <p:ext uri="{BB962C8B-B14F-4D97-AF65-F5344CB8AC3E}">
        <p14:creationId xmlns:p14="http://schemas.microsoft.com/office/powerpoint/2010/main" val="427647041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pPr eaLnBrk="1" hangingPunct="1">
              <a:defRPr/>
            </a:pPr>
            <a:r>
              <a:rPr lang="en-US" smtClean="0">
                <a:cs typeface="+mj-cs"/>
              </a:rPr>
              <a:t>Merge sort example</a:t>
            </a:r>
          </a:p>
        </p:txBody>
      </p:sp>
      <p:graphicFrame>
        <p:nvGraphicFramePr>
          <p:cNvPr id="217091" name="Group 3"/>
          <p:cNvGraphicFramePr>
            <a:graphicFrameLocks noGrp="1"/>
          </p:cNvGraphicFramePr>
          <p:nvPr/>
        </p:nvGraphicFramePr>
        <p:xfrm>
          <a:off x="2362200" y="1295400"/>
          <a:ext cx="4425950" cy="792408"/>
        </p:xfrm>
        <a:graphic>
          <a:graphicData uri="http://schemas.openxmlformats.org/drawingml/2006/table">
            <a:tbl>
              <a:tblPr/>
              <a:tblGrid>
                <a:gridCol w="782638"/>
                <a:gridCol w="460375"/>
                <a:gridCol w="460375"/>
                <a:gridCol w="460375"/>
                <a:gridCol w="414337"/>
                <a:gridCol w="460375"/>
                <a:gridCol w="466725"/>
                <a:gridCol w="460375"/>
                <a:gridCol w="460375"/>
              </a:tblGrid>
              <a:tr h="3960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index</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3</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4</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6</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7</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r>
              <a:tr h="3960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value</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22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18</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12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-4</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58</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7</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31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42</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r>
            </a:tbl>
          </a:graphicData>
        </a:graphic>
      </p:graphicFrame>
      <p:graphicFrame>
        <p:nvGraphicFramePr>
          <p:cNvPr id="217123" name="Group 35"/>
          <p:cNvGraphicFramePr>
            <a:graphicFrameLocks noGrp="1"/>
          </p:cNvGraphicFramePr>
          <p:nvPr/>
        </p:nvGraphicFramePr>
        <p:xfrm>
          <a:off x="1820863" y="2562225"/>
          <a:ext cx="1795462" cy="396875"/>
        </p:xfrm>
        <a:graphic>
          <a:graphicData uri="http://schemas.openxmlformats.org/drawingml/2006/table">
            <a:tbl>
              <a:tblPr/>
              <a:tblGrid>
                <a:gridCol w="460375"/>
                <a:gridCol w="460375"/>
                <a:gridCol w="460375"/>
                <a:gridCol w="414337"/>
              </a:tblGrid>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22</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18</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12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-4</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r>
            </a:tbl>
          </a:graphicData>
        </a:graphic>
      </p:graphicFrame>
      <p:graphicFrame>
        <p:nvGraphicFramePr>
          <p:cNvPr id="217135" name="Group 47"/>
          <p:cNvGraphicFramePr>
            <a:graphicFrameLocks noGrp="1"/>
          </p:cNvGraphicFramePr>
          <p:nvPr/>
        </p:nvGraphicFramePr>
        <p:xfrm>
          <a:off x="1287463" y="3276600"/>
          <a:ext cx="920750" cy="396875"/>
        </p:xfrm>
        <a:graphic>
          <a:graphicData uri="http://schemas.openxmlformats.org/drawingml/2006/table">
            <a:tbl>
              <a:tblPr/>
              <a:tblGrid>
                <a:gridCol w="460375"/>
                <a:gridCol w="460375"/>
              </a:tblGrid>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22</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18</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r>
            </a:tbl>
          </a:graphicData>
        </a:graphic>
      </p:graphicFrame>
      <p:graphicFrame>
        <p:nvGraphicFramePr>
          <p:cNvPr id="217143" name="Group 55"/>
          <p:cNvGraphicFramePr>
            <a:graphicFrameLocks noGrp="1"/>
          </p:cNvGraphicFramePr>
          <p:nvPr/>
        </p:nvGraphicFramePr>
        <p:xfrm>
          <a:off x="1125538" y="3948113"/>
          <a:ext cx="460375" cy="396875"/>
        </p:xfrm>
        <a:graphic>
          <a:graphicData uri="http://schemas.openxmlformats.org/drawingml/2006/table">
            <a:tbl>
              <a:tblPr/>
              <a:tblGrid>
                <a:gridCol w="460375"/>
              </a:tblGrid>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22</a:t>
                      </a: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r>
            </a:tbl>
          </a:graphicData>
        </a:graphic>
      </p:graphicFrame>
      <p:graphicFrame>
        <p:nvGraphicFramePr>
          <p:cNvPr id="217149" name="Group 61"/>
          <p:cNvGraphicFramePr>
            <a:graphicFrameLocks noGrp="1"/>
          </p:cNvGraphicFramePr>
          <p:nvPr/>
        </p:nvGraphicFramePr>
        <p:xfrm>
          <a:off x="1890713" y="3948113"/>
          <a:ext cx="460375" cy="396875"/>
        </p:xfrm>
        <a:graphic>
          <a:graphicData uri="http://schemas.openxmlformats.org/drawingml/2006/table">
            <a:tbl>
              <a:tblPr/>
              <a:tblGrid>
                <a:gridCol w="460375"/>
              </a:tblGrid>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18</a:t>
                      </a: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r>
            </a:tbl>
          </a:graphicData>
        </a:graphic>
      </p:graphicFrame>
      <p:graphicFrame>
        <p:nvGraphicFramePr>
          <p:cNvPr id="217155" name="Group 67"/>
          <p:cNvGraphicFramePr>
            <a:graphicFrameLocks noGrp="1"/>
          </p:cNvGraphicFramePr>
          <p:nvPr/>
        </p:nvGraphicFramePr>
        <p:xfrm>
          <a:off x="1284288" y="4633913"/>
          <a:ext cx="920750" cy="396875"/>
        </p:xfrm>
        <a:graphic>
          <a:graphicData uri="http://schemas.openxmlformats.org/drawingml/2006/table">
            <a:tbl>
              <a:tblPr/>
              <a:tblGrid>
                <a:gridCol w="460375"/>
                <a:gridCol w="460375"/>
              </a:tblGrid>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18</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22</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r>
            </a:tbl>
          </a:graphicData>
        </a:graphic>
      </p:graphicFrame>
      <p:grpSp>
        <p:nvGrpSpPr>
          <p:cNvPr id="217163" name="Group 75"/>
          <p:cNvGrpSpPr>
            <a:grpSpLocks/>
          </p:cNvGrpSpPr>
          <p:nvPr/>
        </p:nvGrpSpPr>
        <p:grpSpPr bwMode="auto">
          <a:xfrm>
            <a:off x="457200" y="4343400"/>
            <a:ext cx="1665288" cy="366713"/>
            <a:chOff x="288" y="2736"/>
            <a:chExt cx="1049" cy="231"/>
          </a:xfrm>
        </p:grpSpPr>
        <p:grpSp>
          <p:nvGrpSpPr>
            <p:cNvPr id="31000" name="Group 76"/>
            <p:cNvGrpSpPr>
              <a:grpSpLocks/>
            </p:cNvGrpSpPr>
            <p:nvPr/>
          </p:nvGrpSpPr>
          <p:grpSpPr bwMode="auto">
            <a:xfrm>
              <a:off x="857" y="2736"/>
              <a:ext cx="480" cy="144"/>
              <a:chOff x="1056" y="2736"/>
              <a:chExt cx="480" cy="144"/>
            </a:xfrm>
          </p:grpSpPr>
          <p:sp>
            <p:nvSpPr>
              <p:cNvPr id="217165" name="Line 77"/>
              <p:cNvSpPr>
                <a:spLocks noChangeShapeType="1"/>
              </p:cNvSpPr>
              <p:nvPr/>
            </p:nvSpPr>
            <p:spPr bwMode="auto">
              <a:xfrm>
                <a:off x="1056" y="2736"/>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17166" name="Line 78"/>
              <p:cNvSpPr>
                <a:spLocks noChangeShapeType="1"/>
              </p:cNvSpPr>
              <p:nvPr/>
            </p:nvSpPr>
            <p:spPr bwMode="auto">
              <a:xfrm flipH="1">
                <a:off x="1344" y="2736"/>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sp>
          <p:nvSpPr>
            <p:cNvPr id="217167" name="Text Box 79"/>
            <p:cNvSpPr txBox="1">
              <a:spLocks noChangeArrowheads="1"/>
            </p:cNvSpPr>
            <p:nvPr/>
          </p:nvSpPr>
          <p:spPr bwMode="auto">
            <a:xfrm>
              <a:off x="288" y="2736"/>
              <a:ext cx="5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atin typeface="Tahoma" charset="0"/>
                  <a:cs typeface="+mn-cs"/>
                </a:rPr>
                <a:t>merge</a:t>
              </a:r>
            </a:p>
          </p:txBody>
        </p:sp>
      </p:grpSp>
      <p:grpSp>
        <p:nvGrpSpPr>
          <p:cNvPr id="217168" name="Group 80"/>
          <p:cNvGrpSpPr>
            <a:grpSpLocks/>
          </p:cNvGrpSpPr>
          <p:nvPr/>
        </p:nvGrpSpPr>
        <p:grpSpPr bwMode="auto">
          <a:xfrm>
            <a:off x="690563" y="3505200"/>
            <a:ext cx="1355725" cy="381000"/>
            <a:chOff x="435" y="2208"/>
            <a:chExt cx="854" cy="240"/>
          </a:xfrm>
        </p:grpSpPr>
        <p:grpSp>
          <p:nvGrpSpPr>
            <p:cNvPr id="30996" name="Group 81"/>
            <p:cNvGrpSpPr>
              <a:grpSpLocks/>
            </p:cNvGrpSpPr>
            <p:nvPr/>
          </p:nvGrpSpPr>
          <p:grpSpPr bwMode="auto">
            <a:xfrm>
              <a:off x="905" y="2352"/>
              <a:ext cx="384" cy="96"/>
              <a:chOff x="1104" y="2352"/>
              <a:chExt cx="384" cy="96"/>
            </a:xfrm>
          </p:grpSpPr>
          <p:sp>
            <p:nvSpPr>
              <p:cNvPr id="217170" name="Line 82"/>
              <p:cNvSpPr>
                <a:spLocks noChangeShapeType="1"/>
              </p:cNvSpPr>
              <p:nvPr/>
            </p:nvSpPr>
            <p:spPr bwMode="auto">
              <a:xfrm flipH="1">
                <a:off x="1104" y="2352"/>
                <a:ext cx="192"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17171" name="Line 83"/>
              <p:cNvSpPr>
                <a:spLocks noChangeShapeType="1"/>
              </p:cNvSpPr>
              <p:nvPr/>
            </p:nvSpPr>
            <p:spPr bwMode="auto">
              <a:xfrm>
                <a:off x="1296" y="2352"/>
                <a:ext cx="192"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sp>
          <p:nvSpPr>
            <p:cNvPr id="217172" name="Text Box 84"/>
            <p:cNvSpPr txBox="1">
              <a:spLocks noChangeArrowheads="1"/>
            </p:cNvSpPr>
            <p:nvPr/>
          </p:nvSpPr>
          <p:spPr bwMode="auto">
            <a:xfrm>
              <a:off x="435" y="2208"/>
              <a:ext cx="3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atin typeface="Tahoma" charset="0"/>
                  <a:cs typeface="+mn-cs"/>
                </a:rPr>
                <a:t>split</a:t>
              </a:r>
            </a:p>
          </p:txBody>
        </p:sp>
      </p:grpSp>
      <p:graphicFrame>
        <p:nvGraphicFramePr>
          <p:cNvPr id="217173" name="Group 85"/>
          <p:cNvGraphicFramePr>
            <a:graphicFrameLocks noGrp="1"/>
          </p:cNvGraphicFramePr>
          <p:nvPr/>
        </p:nvGraphicFramePr>
        <p:xfrm>
          <a:off x="3257550" y="3276600"/>
          <a:ext cx="920750" cy="396875"/>
        </p:xfrm>
        <a:graphic>
          <a:graphicData uri="http://schemas.openxmlformats.org/drawingml/2006/table">
            <a:tbl>
              <a:tblPr/>
              <a:tblGrid>
                <a:gridCol w="460375"/>
                <a:gridCol w="460375"/>
              </a:tblGrid>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12</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-4</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r>
            </a:tbl>
          </a:graphicData>
        </a:graphic>
      </p:graphicFrame>
      <p:graphicFrame>
        <p:nvGraphicFramePr>
          <p:cNvPr id="217181" name="Group 93"/>
          <p:cNvGraphicFramePr>
            <a:graphicFrameLocks noGrp="1"/>
          </p:cNvGraphicFramePr>
          <p:nvPr/>
        </p:nvGraphicFramePr>
        <p:xfrm>
          <a:off x="3095625" y="3948113"/>
          <a:ext cx="460375" cy="396875"/>
        </p:xfrm>
        <a:graphic>
          <a:graphicData uri="http://schemas.openxmlformats.org/drawingml/2006/table">
            <a:tbl>
              <a:tblPr/>
              <a:tblGrid>
                <a:gridCol w="460375"/>
              </a:tblGrid>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12</a:t>
                      </a: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r>
            </a:tbl>
          </a:graphicData>
        </a:graphic>
      </p:graphicFrame>
      <p:graphicFrame>
        <p:nvGraphicFramePr>
          <p:cNvPr id="217187" name="Group 99"/>
          <p:cNvGraphicFramePr>
            <a:graphicFrameLocks noGrp="1"/>
          </p:cNvGraphicFramePr>
          <p:nvPr/>
        </p:nvGraphicFramePr>
        <p:xfrm>
          <a:off x="3860800" y="3948113"/>
          <a:ext cx="460375" cy="396875"/>
        </p:xfrm>
        <a:graphic>
          <a:graphicData uri="http://schemas.openxmlformats.org/drawingml/2006/table">
            <a:tbl>
              <a:tblPr/>
              <a:tblGrid>
                <a:gridCol w="460375"/>
              </a:tblGrid>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-4</a:t>
                      </a: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r>
            </a:tbl>
          </a:graphicData>
        </a:graphic>
      </p:graphicFrame>
      <p:graphicFrame>
        <p:nvGraphicFramePr>
          <p:cNvPr id="217193" name="Group 105"/>
          <p:cNvGraphicFramePr>
            <a:graphicFrameLocks noGrp="1"/>
          </p:cNvGraphicFramePr>
          <p:nvPr/>
        </p:nvGraphicFramePr>
        <p:xfrm>
          <a:off x="3254375" y="4633913"/>
          <a:ext cx="920750" cy="396875"/>
        </p:xfrm>
        <a:graphic>
          <a:graphicData uri="http://schemas.openxmlformats.org/drawingml/2006/table">
            <a:tbl>
              <a:tblPr/>
              <a:tblGrid>
                <a:gridCol w="460375"/>
                <a:gridCol w="460375"/>
              </a:tblGrid>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-4</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12</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r>
            </a:tbl>
          </a:graphicData>
        </a:graphic>
      </p:graphicFrame>
      <p:grpSp>
        <p:nvGrpSpPr>
          <p:cNvPr id="217201" name="Group 113"/>
          <p:cNvGrpSpPr>
            <a:grpSpLocks/>
          </p:cNvGrpSpPr>
          <p:nvPr/>
        </p:nvGrpSpPr>
        <p:grpSpPr bwMode="auto">
          <a:xfrm>
            <a:off x="2427288" y="4343400"/>
            <a:ext cx="1665287" cy="366713"/>
            <a:chOff x="1529" y="2736"/>
            <a:chExt cx="1049" cy="231"/>
          </a:xfrm>
        </p:grpSpPr>
        <p:grpSp>
          <p:nvGrpSpPr>
            <p:cNvPr id="30992" name="Group 114"/>
            <p:cNvGrpSpPr>
              <a:grpSpLocks/>
            </p:cNvGrpSpPr>
            <p:nvPr/>
          </p:nvGrpSpPr>
          <p:grpSpPr bwMode="auto">
            <a:xfrm>
              <a:off x="2098" y="2736"/>
              <a:ext cx="480" cy="144"/>
              <a:chOff x="2297" y="2736"/>
              <a:chExt cx="480" cy="144"/>
            </a:xfrm>
          </p:grpSpPr>
          <p:sp>
            <p:nvSpPr>
              <p:cNvPr id="217203" name="Line 115"/>
              <p:cNvSpPr>
                <a:spLocks noChangeShapeType="1"/>
              </p:cNvSpPr>
              <p:nvPr/>
            </p:nvSpPr>
            <p:spPr bwMode="auto">
              <a:xfrm>
                <a:off x="2297" y="2736"/>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17204" name="Line 116"/>
              <p:cNvSpPr>
                <a:spLocks noChangeShapeType="1"/>
              </p:cNvSpPr>
              <p:nvPr/>
            </p:nvSpPr>
            <p:spPr bwMode="auto">
              <a:xfrm flipH="1">
                <a:off x="2585" y="2736"/>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sp>
          <p:nvSpPr>
            <p:cNvPr id="217205" name="Text Box 117"/>
            <p:cNvSpPr txBox="1">
              <a:spLocks noChangeArrowheads="1"/>
            </p:cNvSpPr>
            <p:nvPr/>
          </p:nvSpPr>
          <p:spPr bwMode="auto">
            <a:xfrm>
              <a:off x="1529" y="2736"/>
              <a:ext cx="5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atin typeface="Tahoma" charset="0"/>
                  <a:cs typeface="+mn-cs"/>
                </a:rPr>
                <a:t>merge</a:t>
              </a:r>
            </a:p>
          </p:txBody>
        </p:sp>
      </p:grpSp>
      <p:grpSp>
        <p:nvGrpSpPr>
          <p:cNvPr id="217206" name="Group 118"/>
          <p:cNvGrpSpPr>
            <a:grpSpLocks/>
          </p:cNvGrpSpPr>
          <p:nvPr/>
        </p:nvGrpSpPr>
        <p:grpSpPr bwMode="auto">
          <a:xfrm>
            <a:off x="2660650" y="3505200"/>
            <a:ext cx="1355725" cy="381000"/>
            <a:chOff x="1676" y="2208"/>
            <a:chExt cx="854" cy="240"/>
          </a:xfrm>
        </p:grpSpPr>
        <p:grpSp>
          <p:nvGrpSpPr>
            <p:cNvPr id="30988" name="Group 119"/>
            <p:cNvGrpSpPr>
              <a:grpSpLocks/>
            </p:cNvGrpSpPr>
            <p:nvPr/>
          </p:nvGrpSpPr>
          <p:grpSpPr bwMode="auto">
            <a:xfrm>
              <a:off x="2146" y="2352"/>
              <a:ext cx="384" cy="96"/>
              <a:chOff x="2345" y="2352"/>
              <a:chExt cx="384" cy="96"/>
            </a:xfrm>
          </p:grpSpPr>
          <p:sp>
            <p:nvSpPr>
              <p:cNvPr id="217208" name="Line 120"/>
              <p:cNvSpPr>
                <a:spLocks noChangeShapeType="1"/>
              </p:cNvSpPr>
              <p:nvPr/>
            </p:nvSpPr>
            <p:spPr bwMode="auto">
              <a:xfrm flipH="1">
                <a:off x="2345" y="2352"/>
                <a:ext cx="192"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17209" name="Line 121"/>
              <p:cNvSpPr>
                <a:spLocks noChangeShapeType="1"/>
              </p:cNvSpPr>
              <p:nvPr/>
            </p:nvSpPr>
            <p:spPr bwMode="auto">
              <a:xfrm>
                <a:off x="2537" y="2352"/>
                <a:ext cx="192"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sp>
          <p:nvSpPr>
            <p:cNvPr id="217210" name="Text Box 122"/>
            <p:cNvSpPr txBox="1">
              <a:spLocks noChangeArrowheads="1"/>
            </p:cNvSpPr>
            <p:nvPr/>
          </p:nvSpPr>
          <p:spPr bwMode="auto">
            <a:xfrm>
              <a:off x="1676" y="2208"/>
              <a:ext cx="3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atin typeface="Tahoma" charset="0"/>
                  <a:cs typeface="+mn-cs"/>
                </a:rPr>
                <a:t>split</a:t>
              </a:r>
            </a:p>
          </p:txBody>
        </p:sp>
      </p:grpSp>
      <p:grpSp>
        <p:nvGrpSpPr>
          <p:cNvPr id="217211" name="Group 123"/>
          <p:cNvGrpSpPr>
            <a:grpSpLocks/>
          </p:cNvGrpSpPr>
          <p:nvPr/>
        </p:nvGrpSpPr>
        <p:grpSpPr bwMode="auto">
          <a:xfrm>
            <a:off x="1223963" y="2819400"/>
            <a:ext cx="2422525" cy="381000"/>
            <a:chOff x="771" y="1776"/>
            <a:chExt cx="1526" cy="240"/>
          </a:xfrm>
        </p:grpSpPr>
        <p:sp>
          <p:nvSpPr>
            <p:cNvPr id="217212" name="Text Box 124"/>
            <p:cNvSpPr txBox="1">
              <a:spLocks noChangeArrowheads="1"/>
            </p:cNvSpPr>
            <p:nvPr/>
          </p:nvSpPr>
          <p:spPr bwMode="auto">
            <a:xfrm>
              <a:off x="771" y="1776"/>
              <a:ext cx="3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atin typeface="Tahoma" charset="0"/>
                  <a:cs typeface="+mn-cs"/>
                </a:rPr>
                <a:t>split</a:t>
              </a:r>
            </a:p>
          </p:txBody>
        </p:sp>
        <p:grpSp>
          <p:nvGrpSpPr>
            <p:cNvPr id="30985" name="Group 125"/>
            <p:cNvGrpSpPr>
              <a:grpSpLocks/>
            </p:cNvGrpSpPr>
            <p:nvPr/>
          </p:nvGrpSpPr>
          <p:grpSpPr bwMode="auto">
            <a:xfrm>
              <a:off x="1145" y="1872"/>
              <a:ext cx="1152" cy="144"/>
              <a:chOff x="1344" y="1872"/>
              <a:chExt cx="1152" cy="144"/>
            </a:xfrm>
          </p:grpSpPr>
          <p:sp>
            <p:nvSpPr>
              <p:cNvPr id="217214" name="Line 126"/>
              <p:cNvSpPr>
                <a:spLocks noChangeShapeType="1"/>
              </p:cNvSpPr>
              <p:nvPr/>
            </p:nvSpPr>
            <p:spPr bwMode="auto">
              <a:xfrm flipH="1">
                <a:off x="1344" y="1872"/>
                <a:ext cx="576"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17215" name="Line 127"/>
              <p:cNvSpPr>
                <a:spLocks noChangeShapeType="1"/>
              </p:cNvSpPr>
              <p:nvPr/>
            </p:nvSpPr>
            <p:spPr bwMode="auto">
              <a:xfrm>
                <a:off x="1920" y="1872"/>
                <a:ext cx="576"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graphicFrame>
        <p:nvGraphicFramePr>
          <p:cNvPr id="217216" name="Group 128"/>
          <p:cNvGraphicFramePr>
            <a:graphicFrameLocks noGrp="1"/>
          </p:cNvGraphicFramePr>
          <p:nvPr/>
        </p:nvGraphicFramePr>
        <p:xfrm>
          <a:off x="1817688" y="5319713"/>
          <a:ext cx="1841500" cy="396875"/>
        </p:xfrm>
        <a:graphic>
          <a:graphicData uri="http://schemas.openxmlformats.org/drawingml/2006/table">
            <a:tbl>
              <a:tblPr/>
              <a:tblGrid>
                <a:gridCol w="460375"/>
                <a:gridCol w="460375"/>
                <a:gridCol w="460375"/>
                <a:gridCol w="460375"/>
              </a:tblGrid>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-4</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12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18</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22</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r>
            </a:tbl>
          </a:graphicData>
        </a:graphic>
      </p:graphicFrame>
      <p:graphicFrame>
        <p:nvGraphicFramePr>
          <p:cNvPr id="217228" name="Group 140"/>
          <p:cNvGraphicFramePr>
            <a:graphicFrameLocks noGrp="1"/>
          </p:cNvGraphicFramePr>
          <p:nvPr/>
        </p:nvGraphicFramePr>
        <p:xfrm>
          <a:off x="6088063" y="2562225"/>
          <a:ext cx="1841500" cy="396875"/>
        </p:xfrm>
        <a:graphic>
          <a:graphicData uri="http://schemas.openxmlformats.org/drawingml/2006/table">
            <a:tbl>
              <a:tblPr/>
              <a:tblGrid>
                <a:gridCol w="460375"/>
                <a:gridCol w="460375"/>
                <a:gridCol w="460375"/>
                <a:gridCol w="460375"/>
              </a:tblGrid>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58</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7</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31</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42</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r>
            </a:tbl>
          </a:graphicData>
        </a:graphic>
      </p:graphicFrame>
      <p:graphicFrame>
        <p:nvGraphicFramePr>
          <p:cNvPr id="217240" name="Group 152"/>
          <p:cNvGraphicFramePr>
            <a:graphicFrameLocks noGrp="1"/>
          </p:cNvGraphicFramePr>
          <p:nvPr/>
        </p:nvGraphicFramePr>
        <p:xfrm>
          <a:off x="5554663" y="3276600"/>
          <a:ext cx="920750" cy="396875"/>
        </p:xfrm>
        <a:graphic>
          <a:graphicData uri="http://schemas.openxmlformats.org/drawingml/2006/table">
            <a:tbl>
              <a:tblPr/>
              <a:tblGrid>
                <a:gridCol w="460375"/>
                <a:gridCol w="460375"/>
              </a:tblGrid>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58</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7</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r>
            </a:tbl>
          </a:graphicData>
        </a:graphic>
      </p:graphicFrame>
      <p:graphicFrame>
        <p:nvGraphicFramePr>
          <p:cNvPr id="217248" name="Group 160"/>
          <p:cNvGraphicFramePr>
            <a:graphicFrameLocks noGrp="1"/>
          </p:cNvGraphicFramePr>
          <p:nvPr/>
        </p:nvGraphicFramePr>
        <p:xfrm>
          <a:off x="5392738" y="3948113"/>
          <a:ext cx="460375" cy="396875"/>
        </p:xfrm>
        <a:graphic>
          <a:graphicData uri="http://schemas.openxmlformats.org/drawingml/2006/table">
            <a:tbl>
              <a:tblPr/>
              <a:tblGrid>
                <a:gridCol w="460375"/>
              </a:tblGrid>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58</a:t>
                      </a: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r>
            </a:tbl>
          </a:graphicData>
        </a:graphic>
      </p:graphicFrame>
      <p:graphicFrame>
        <p:nvGraphicFramePr>
          <p:cNvPr id="217254" name="Group 166"/>
          <p:cNvGraphicFramePr>
            <a:graphicFrameLocks noGrp="1"/>
          </p:cNvGraphicFramePr>
          <p:nvPr/>
        </p:nvGraphicFramePr>
        <p:xfrm>
          <a:off x="6157913" y="3948113"/>
          <a:ext cx="460375" cy="396875"/>
        </p:xfrm>
        <a:graphic>
          <a:graphicData uri="http://schemas.openxmlformats.org/drawingml/2006/table">
            <a:tbl>
              <a:tblPr/>
              <a:tblGrid>
                <a:gridCol w="460375"/>
              </a:tblGrid>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7</a:t>
                      </a: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r>
            </a:tbl>
          </a:graphicData>
        </a:graphic>
      </p:graphicFrame>
      <p:graphicFrame>
        <p:nvGraphicFramePr>
          <p:cNvPr id="217260" name="Group 172"/>
          <p:cNvGraphicFramePr>
            <a:graphicFrameLocks noGrp="1"/>
          </p:cNvGraphicFramePr>
          <p:nvPr/>
        </p:nvGraphicFramePr>
        <p:xfrm>
          <a:off x="5551488" y="4633913"/>
          <a:ext cx="920750" cy="396875"/>
        </p:xfrm>
        <a:graphic>
          <a:graphicData uri="http://schemas.openxmlformats.org/drawingml/2006/table">
            <a:tbl>
              <a:tblPr/>
              <a:tblGrid>
                <a:gridCol w="460375"/>
                <a:gridCol w="460375"/>
              </a:tblGrid>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7</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58</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r>
            </a:tbl>
          </a:graphicData>
        </a:graphic>
      </p:graphicFrame>
      <p:grpSp>
        <p:nvGrpSpPr>
          <p:cNvPr id="217268" name="Group 180"/>
          <p:cNvGrpSpPr>
            <a:grpSpLocks/>
          </p:cNvGrpSpPr>
          <p:nvPr/>
        </p:nvGrpSpPr>
        <p:grpSpPr bwMode="auto">
          <a:xfrm>
            <a:off x="4724400" y="4343400"/>
            <a:ext cx="1665288" cy="366713"/>
            <a:chOff x="2976" y="2736"/>
            <a:chExt cx="1049" cy="231"/>
          </a:xfrm>
        </p:grpSpPr>
        <p:grpSp>
          <p:nvGrpSpPr>
            <p:cNvPr id="30980" name="Group 181"/>
            <p:cNvGrpSpPr>
              <a:grpSpLocks/>
            </p:cNvGrpSpPr>
            <p:nvPr/>
          </p:nvGrpSpPr>
          <p:grpSpPr bwMode="auto">
            <a:xfrm>
              <a:off x="3545" y="2736"/>
              <a:ext cx="480" cy="144"/>
              <a:chOff x="1056" y="2736"/>
              <a:chExt cx="480" cy="144"/>
            </a:xfrm>
          </p:grpSpPr>
          <p:sp>
            <p:nvSpPr>
              <p:cNvPr id="217270" name="Line 182"/>
              <p:cNvSpPr>
                <a:spLocks noChangeShapeType="1"/>
              </p:cNvSpPr>
              <p:nvPr/>
            </p:nvSpPr>
            <p:spPr bwMode="auto">
              <a:xfrm>
                <a:off x="1056" y="2736"/>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17271" name="Line 183"/>
              <p:cNvSpPr>
                <a:spLocks noChangeShapeType="1"/>
              </p:cNvSpPr>
              <p:nvPr/>
            </p:nvSpPr>
            <p:spPr bwMode="auto">
              <a:xfrm flipH="1">
                <a:off x="1344" y="2736"/>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sp>
          <p:nvSpPr>
            <p:cNvPr id="217272" name="Text Box 184"/>
            <p:cNvSpPr txBox="1">
              <a:spLocks noChangeArrowheads="1"/>
            </p:cNvSpPr>
            <p:nvPr/>
          </p:nvSpPr>
          <p:spPr bwMode="auto">
            <a:xfrm>
              <a:off x="2976" y="2736"/>
              <a:ext cx="5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atin typeface="Tahoma" charset="0"/>
                  <a:cs typeface="+mn-cs"/>
                </a:rPr>
                <a:t>merge</a:t>
              </a:r>
            </a:p>
          </p:txBody>
        </p:sp>
      </p:grpSp>
      <p:grpSp>
        <p:nvGrpSpPr>
          <p:cNvPr id="217273" name="Group 185"/>
          <p:cNvGrpSpPr>
            <a:grpSpLocks/>
          </p:cNvGrpSpPr>
          <p:nvPr/>
        </p:nvGrpSpPr>
        <p:grpSpPr bwMode="auto">
          <a:xfrm>
            <a:off x="4957763" y="3505200"/>
            <a:ext cx="1355725" cy="381000"/>
            <a:chOff x="3123" y="2208"/>
            <a:chExt cx="854" cy="240"/>
          </a:xfrm>
        </p:grpSpPr>
        <p:grpSp>
          <p:nvGrpSpPr>
            <p:cNvPr id="30976" name="Group 186"/>
            <p:cNvGrpSpPr>
              <a:grpSpLocks/>
            </p:cNvGrpSpPr>
            <p:nvPr/>
          </p:nvGrpSpPr>
          <p:grpSpPr bwMode="auto">
            <a:xfrm>
              <a:off x="3593" y="2352"/>
              <a:ext cx="384" cy="96"/>
              <a:chOff x="1104" y="2352"/>
              <a:chExt cx="384" cy="96"/>
            </a:xfrm>
          </p:grpSpPr>
          <p:sp>
            <p:nvSpPr>
              <p:cNvPr id="217275" name="Line 187"/>
              <p:cNvSpPr>
                <a:spLocks noChangeShapeType="1"/>
              </p:cNvSpPr>
              <p:nvPr/>
            </p:nvSpPr>
            <p:spPr bwMode="auto">
              <a:xfrm flipH="1">
                <a:off x="1104" y="2352"/>
                <a:ext cx="192"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17276" name="Line 188"/>
              <p:cNvSpPr>
                <a:spLocks noChangeShapeType="1"/>
              </p:cNvSpPr>
              <p:nvPr/>
            </p:nvSpPr>
            <p:spPr bwMode="auto">
              <a:xfrm>
                <a:off x="1296" y="2352"/>
                <a:ext cx="192"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sp>
          <p:nvSpPr>
            <p:cNvPr id="217277" name="Text Box 189"/>
            <p:cNvSpPr txBox="1">
              <a:spLocks noChangeArrowheads="1"/>
            </p:cNvSpPr>
            <p:nvPr/>
          </p:nvSpPr>
          <p:spPr bwMode="auto">
            <a:xfrm>
              <a:off x="3123" y="2208"/>
              <a:ext cx="3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atin typeface="Tahoma" charset="0"/>
                  <a:cs typeface="+mn-cs"/>
                </a:rPr>
                <a:t>split</a:t>
              </a:r>
            </a:p>
          </p:txBody>
        </p:sp>
      </p:grpSp>
      <p:graphicFrame>
        <p:nvGraphicFramePr>
          <p:cNvPr id="217278" name="Group 190"/>
          <p:cNvGraphicFramePr>
            <a:graphicFrameLocks noGrp="1"/>
          </p:cNvGraphicFramePr>
          <p:nvPr/>
        </p:nvGraphicFramePr>
        <p:xfrm>
          <a:off x="7524750" y="3276600"/>
          <a:ext cx="920750" cy="396875"/>
        </p:xfrm>
        <a:graphic>
          <a:graphicData uri="http://schemas.openxmlformats.org/drawingml/2006/table">
            <a:tbl>
              <a:tblPr/>
              <a:tblGrid>
                <a:gridCol w="460375"/>
                <a:gridCol w="460375"/>
              </a:tblGrid>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31</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42</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r>
            </a:tbl>
          </a:graphicData>
        </a:graphic>
      </p:graphicFrame>
      <p:graphicFrame>
        <p:nvGraphicFramePr>
          <p:cNvPr id="217286" name="Group 198"/>
          <p:cNvGraphicFramePr>
            <a:graphicFrameLocks noGrp="1"/>
          </p:cNvGraphicFramePr>
          <p:nvPr/>
        </p:nvGraphicFramePr>
        <p:xfrm>
          <a:off x="7362825" y="3948113"/>
          <a:ext cx="460375" cy="396875"/>
        </p:xfrm>
        <a:graphic>
          <a:graphicData uri="http://schemas.openxmlformats.org/drawingml/2006/table">
            <a:tbl>
              <a:tblPr/>
              <a:tblGrid>
                <a:gridCol w="460375"/>
              </a:tblGrid>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31</a:t>
                      </a: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r>
            </a:tbl>
          </a:graphicData>
        </a:graphic>
      </p:graphicFrame>
      <p:graphicFrame>
        <p:nvGraphicFramePr>
          <p:cNvPr id="217292" name="Group 204"/>
          <p:cNvGraphicFramePr>
            <a:graphicFrameLocks noGrp="1"/>
          </p:cNvGraphicFramePr>
          <p:nvPr/>
        </p:nvGraphicFramePr>
        <p:xfrm>
          <a:off x="8128000" y="3948113"/>
          <a:ext cx="460375" cy="396875"/>
        </p:xfrm>
        <a:graphic>
          <a:graphicData uri="http://schemas.openxmlformats.org/drawingml/2006/table">
            <a:tbl>
              <a:tblPr/>
              <a:tblGrid>
                <a:gridCol w="460375"/>
              </a:tblGrid>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42</a:t>
                      </a:r>
                    </a:p>
                  </a:txBody>
                  <a:tcPr marT="45793" marB="4579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r>
            </a:tbl>
          </a:graphicData>
        </a:graphic>
      </p:graphicFrame>
      <p:graphicFrame>
        <p:nvGraphicFramePr>
          <p:cNvPr id="217298" name="Group 210"/>
          <p:cNvGraphicFramePr>
            <a:graphicFrameLocks noGrp="1"/>
          </p:cNvGraphicFramePr>
          <p:nvPr/>
        </p:nvGraphicFramePr>
        <p:xfrm>
          <a:off x="7521575" y="4633913"/>
          <a:ext cx="920750" cy="396875"/>
        </p:xfrm>
        <a:graphic>
          <a:graphicData uri="http://schemas.openxmlformats.org/drawingml/2006/table">
            <a:tbl>
              <a:tblPr/>
              <a:tblGrid>
                <a:gridCol w="460375"/>
                <a:gridCol w="460375"/>
              </a:tblGrid>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31</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42</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r>
            </a:tbl>
          </a:graphicData>
        </a:graphic>
      </p:graphicFrame>
      <p:grpSp>
        <p:nvGrpSpPr>
          <p:cNvPr id="217306" name="Group 218"/>
          <p:cNvGrpSpPr>
            <a:grpSpLocks/>
          </p:cNvGrpSpPr>
          <p:nvPr/>
        </p:nvGrpSpPr>
        <p:grpSpPr bwMode="auto">
          <a:xfrm>
            <a:off x="6694488" y="4343400"/>
            <a:ext cx="1665287" cy="366713"/>
            <a:chOff x="4217" y="2736"/>
            <a:chExt cx="1049" cy="231"/>
          </a:xfrm>
        </p:grpSpPr>
        <p:grpSp>
          <p:nvGrpSpPr>
            <p:cNvPr id="30972" name="Group 219"/>
            <p:cNvGrpSpPr>
              <a:grpSpLocks/>
            </p:cNvGrpSpPr>
            <p:nvPr/>
          </p:nvGrpSpPr>
          <p:grpSpPr bwMode="auto">
            <a:xfrm>
              <a:off x="4786" y="2736"/>
              <a:ext cx="480" cy="144"/>
              <a:chOff x="2297" y="2736"/>
              <a:chExt cx="480" cy="144"/>
            </a:xfrm>
          </p:grpSpPr>
          <p:sp>
            <p:nvSpPr>
              <p:cNvPr id="217308" name="Line 220"/>
              <p:cNvSpPr>
                <a:spLocks noChangeShapeType="1"/>
              </p:cNvSpPr>
              <p:nvPr/>
            </p:nvSpPr>
            <p:spPr bwMode="auto">
              <a:xfrm>
                <a:off x="2297" y="2736"/>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17309" name="Line 221"/>
              <p:cNvSpPr>
                <a:spLocks noChangeShapeType="1"/>
              </p:cNvSpPr>
              <p:nvPr/>
            </p:nvSpPr>
            <p:spPr bwMode="auto">
              <a:xfrm flipH="1">
                <a:off x="2585" y="2736"/>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sp>
          <p:nvSpPr>
            <p:cNvPr id="217310" name="Text Box 222"/>
            <p:cNvSpPr txBox="1">
              <a:spLocks noChangeArrowheads="1"/>
            </p:cNvSpPr>
            <p:nvPr/>
          </p:nvSpPr>
          <p:spPr bwMode="auto">
            <a:xfrm>
              <a:off x="4217" y="2736"/>
              <a:ext cx="5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atin typeface="Tahoma" charset="0"/>
                  <a:cs typeface="+mn-cs"/>
                </a:rPr>
                <a:t>merge</a:t>
              </a:r>
            </a:p>
          </p:txBody>
        </p:sp>
      </p:grpSp>
      <p:grpSp>
        <p:nvGrpSpPr>
          <p:cNvPr id="217311" name="Group 223"/>
          <p:cNvGrpSpPr>
            <a:grpSpLocks/>
          </p:cNvGrpSpPr>
          <p:nvPr/>
        </p:nvGrpSpPr>
        <p:grpSpPr bwMode="auto">
          <a:xfrm>
            <a:off x="6927850" y="3505200"/>
            <a:ext cx="1355725" cy="381000"/>
            <a:chOff x="4364" y="2208"/>
            <a:chExt cx="854" cy="240"/>
          </a:xfrm>
        </p:grpSpPr>
        <p:grpSp>
          <p:nvGrpSpPr>
            <p:cNvPr id="30968" name="Group 224"/>
            <p:cNvGrpSpPr>
              <a:grpSpLocks/>
            </p:cNvGrpSpPr>
            <p:nvPr/>
          </p:nvGrpSpPr>
          <p:grpSpPr bwMode="auto">
            <a:xfrm>
              <a:off x="4834" y="2352"/>
              <a:ext cx="384" cy="96"/>
              <a:chOff x="2345" y="2352"/>
              <a:chExt cx="384" cy="96"/>
            </a:xfrm>
          </p:grpSpPr>
          <p:sp>
            <p:nvSpPr>
              <p:cNvPr id="217313" name="Line 225"/>
              <p:cNvSpPr>
                <a:spLocks noChangeShapeType="1"/>
              </p:cNvSpPr>
              <p:nvPr/>
            </p:nvSpPr>
            <p:spPr bwMode="auto">
              <a:xfrm flipH="1">
                <a:off x="2345" y="2352"/>
                <a:ext cx="192"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17314" name="Line 226"/>
              <p:cNvSpPr>
                <a:spLocks noChangeShapeType="1"/>
              </p:cNvSpPr>
              <p:nvPr/>
            </p:nvSpPr>
            <p:spPr bwMode="auto">
              <a:xfrm>
                <a:off x="2537" y="2352"/>
                <a:ext cx="192"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sp>
          <p:nvSpPr>
            <p:cNvPr id="217315" name="Text Box 227"/>
            <p:cNvSpPr txBox="1">
              <a:spLocks noChangeArrowheads="1"/>
            </p:cNvSpPr>
            <p:nvPr/>
          </p:nvSpPr>
          <p:spPr bwMode="auto">
            <a:xfrm>
              <a:off x="4364" y="2208"/>
              <a:ext cx="3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atin typeface="Tahoma" charset="0"/>
                  <a:cs typeface="+mn-cs"/>
                </a:rPr>
                <a:t>split</a:t>
              </a:r>
            </a:p>
          </p:txBody>
        </p:sp>
      </p:grpSp>
      <p:grpSp>
        <p:nvGrpSpPr>
          <p:cNvPr id="217316" name="Group 228"/>
          <p:cNvGrpSpPr>
            <a:grpSpLocks/>
          </p:cNvGrpSpPr>
          <p:nvPr/>
        </p:nvGrpSpPr>
        <p:grpSpPr bwMode="auto">
          <a:xfrm>
            <a:off x="5491163" y="2819400"/>
            <a:ext cx="2422525" cy="381000"/>
            <a:chOff x="3459" y="1776"/>
            <a:chExt cx="1526" cy="240"/>
          </a:xfrm>
        </p:grpSpPr>
        <p:sp>
          <p:nvSpPr>
            <p:cNvPr id="217317" name="Text Box 229"/>
            <p:cNvSpPr txBox="1">
              <a:spLocks noChangeArrowheads="1"/>
            </p:cNvSpPr>
            <p:nvPr/>
          </p:nvSpPr>
          <p:spPr bwMode="auto">
            <a:xfrm>
              <a:off x="3459" y="1776"/>
              <a:ext cx="3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atin typeface="Tahoma" charset="0"/>
                  <a:cs typeface="+mn-cs"/>
                </a:rPr>
                <a:t>split</a:t>
              </a:r>
            </a:p>
          </p:txBody>
        </p:sp>
        <p:grpSp>
          <p:nvGrpSpPr>
            <p:cNvPr id="30965" name="Group 230"/>
            <p:cNvGrpSpPr>
              <a:grpSpLocks/>
            </p:cNvGrpSpPr>
            <p:nvPr/>
          </p:nvGrpSpPr>
          <p:grpSpPr bwMode="auto">
            <a:xfrm>
              <a:off x="3833" y="1872"/>
              <a:ext cx="1152" cy="144"/>
              <a:chOff x="1344" y="1872"/>
              <a:chExt cx="1152" cy="144"/>
            </a:xfrm>
          </p:grpSpPr>
          <p:sp>
            <p:nvSpPr>
              <p:cNvPr id="217319" name="Line 231"/>
              <p:cNvSpPr>
                <a:spLocks noChangeShapeType="1"/>
              </p:cNvSpPr>
              <p:nvPr/>
            </p:nvSpPr>
            <p:spPr bwMode="auto">
              <a:xfrm flipH="1">
                <a:off x="1344" y="1872"/>
                <a:ext cx="576"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17320" name="Line 232"/>
              <p:cNvSpPr>
                <a:spLocks noChangeShapeType="1"/>
              </p:cNvSpPr>
              <p:nvPr/>
            </p:nvSpPr>
            <p:spPr bwMode="auto">
              <a:xfrm>
                <a:off x="1920" y="1872"/>
                <a:ext cx="576"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graphicFrame>
        <p:nvGraphicFramePr>
          <p:cNvPr id="217321" name="Group 233"/>
          <p:cNvGraphicFramePr>
            <a:graphicFrameLocks noGrp="1"/>
          </p:cNvGraphicFramePr>
          <p:nvPr/>
        </p:nvGraphicFramePr>
        <p:xfrm>
          <a:off x="6084888" y="5319713"/>
          <a:ext cx="1841500" cy="396875"/>
        </p:xfrm>
        <a:graphic>
          <a:graphicData uri="http://schemas.openxmlformats.org/drawingml/2006/table">
            <a:tbl>
              <a:tblPr/>
              <a:tblGrid>
                <a:gridCol w="460375"/>
                <a:gridCol w="460375"/>
                <a:gridCol w="460375"/>
                <a:gridCol w="460375"/>
              </a:tblGrid>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7</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31</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42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58</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r>
            </a:tbl>
          </a:graphicData>
        </a:graphic>
      </p:graphicFrame>
      <p:graphicFrame>
        <p:nvGraphicFramePr>
          <p:cNvPr id="217333" name="Group 245"/>
          <p:cNvGraphicFramePr>
            <a:graphicFrameLocks noGrp="1"/>
          </p:cNvGraphicFramePr>
          <p:nvPr/>
        </p:nvGraphicFramePr>
        <p:xfrm>
          <a:off x="3140075" y="6157913"/>
          <a:ext cx="3683000" cy="396875"/>
        </p:xfrm>
        <a:graphic>
          <a:graphicData uri="http://schemas.openxmlformats.org/drawingml/2006/table">
            <a:tbl>
              <a:tblPr/>
              <a:tblGrid>
                <a:gridCol w="460375"/>
                <a:gridCol w="460375"/>
                <a:gridCol w="460375"/>
                <a:gridCol w="460375"/>
                <a:gridCol w="460375"/>
                <a:gridCol w="460375"/>
                <a:gridCol w="460375"/>
                <a:gridCol w="460375"/>
              </a:tblGrid>
              <a:tr h="396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-4</a:t>
                      </a: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7</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12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18</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22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31</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42</a:t>
                      </a: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58</a:t>
                      </a: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r>
            </a:tbl>
          </a:graphicData>
        </a:graphic>
      </p:graphicFrame>
      <p:grpSp>
        <p:nvGrpSpPr>
          <p:cNvPr id="217353" name="Group 265"/>
          <p:cNvGrpSpPr>
            <a:grpSpLocks/>
          </p:cNvGrpSpPr>
          <p:nvPr/>
        </p:nvGrpSpPr>
        <p:grpSpPr bwMode="auto">
          <a:xfrm>
            <a:off x="2895600" y="2057400"/>
            <a:ext cx="3810000" cy="457200"/>
            <a:chOff x="1824" y="1296"/>
            <a:chExt cx="2400" cy="288"/>
          </a:xfrm>
        </p:grpSpPr>
        <p:sp>
          <p:nvSpPr>
            <p:cNvPr id="217354" name="Text Box 266"/>
            <p:cNvSpPr txBox="1">
              <a:spLocks noChangeArrowheads="1"/>
            </p:cNvSpPr>
            <p:nvPr/>
          </p:nvSpPr>
          <p:spPr bwMode="auto">
            <a:xfrm>
              <a:off x="1930" y="1296"/>
              <a:ext cx="37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atin typeface="Tahoma" charset="0"/>
                  <a:cs typeface="+mn-cs"/>
                </a:rPr>
                <a:t>split</a:t>
              </a:r>
            </a:p>
          </p:txBody>
        </p:sp>
        <p:grpSp>
          <p:nvGrpSpPr>
            <p:cNvPr id="30961" name="Group 267"/>
            <p:cNvGrpSpPr>
              <a:grpSpLocks/>
            </p:cNvGrpSpPr>
            <p:nvPr/>
          </p:nvGrpSpPr>
          <p:grpSpPr bwMode="auto">
            <a:xfrm>
              <a:off x="1824" y="1344"/>
              <a:ext cx="2400" cy="240"/>
              <a:chOff x="1824" y="1344"/>
              <a:chExt cx="2400" cy="240"/>
            </a:xfrm>
          </p:grpSpPr>
          <p:sp>
            <p:nvSpPr>
              <p:cNvPr id="217356" name="Line 268"/>
              <p:cNvSpPr>
                <a:spLocks noChangeShapeType="1"/>
              </p:cNvSpPr>
              <p:nvPr/>
            </p:nvSpPr>
            <p:spPr bwMode="auto">
              <a:xfrm flipH="1">
                <a:off x="1824" y="1344"/>
                <a:ext cx="115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17357" name="Line 269"/>
              <p:cNvSpPr>
                <a:spLocks noChangeShapeType="1"/>
              </p:cNvSpPr>
              <p:nvPr/>
            </p:nvSpPr>
            <p:spPr bwMode="auto">
              <a:xfrm>
                <a:off x="2976" y="1344"/>
                <a:ext cx="1248"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grpSp>
        <p:nvGrpSpPr>
          <p:cNvPr id="217358" name="Group 270"/>
          <p:cNvGrpSpPr>
            <a:grpSpLocks/>
          </p:cNvGrpSpPr>
          <p:nvPr/>
        </p:nvGrpSpPr>
        <p:grpSpPr bwMode="auto">
          <a:xfrm>
            <a:off x="1001713" y="5029200"/>
            <a:ext cx="2720975" cy="381000"/>
            <a:chOff x="631" y="3168"/>
            <a:chExt cx="1714" cy="240"/>
          </a:xfrm>
        </p:grpSpPr>
        <p:grpSp>
          <p:nvGrpSpPr>
            <p:cNvPr id="30956" name="Group 271"/>
            <p:cNvGrpSpPr>
              <a:grpSpLocks/>
            </p:cNvGrpSpPr>
            <p:nvPr/>
          </p:nvGrpSpPr>
          <p:grpSpPr bwMode="auto">
            <a:xfrm>
              <a:off x="1097" y="3168"/>
              <a:ext cx="1248" cy="144"/>
              <a:chOff x="1056" y="2736"/>
              <a:chExt cx="480" cy="144"/>
            </a:xfrm>
          </p:grpSpPr>
          <p:sp>
            <p:nvSpPr>
              <p:cNvPr id="217360" name="Line 272"/>
              <p:cNvSpPr>
                <a:spLocks noChangeShapeType="1"/>
              </p:cNvSpPr>
              <p:nvPr/>
            </p:nvSpPr>
            <p:spPr bwMode="auto">
              <a:xfrm>
                <a:off x="1056" y="2736"/>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17361" name="Line 273"/>
              <p:cNvSpPr>
                <a:spLocks noChangeShapeType="1"/>
              </p:cNvSpPr>
              <p:nvPr/>
            </p:nvSpPr>
            <p:spPr bwMode="auto">
              <a:xfrm flipH="1">
                <a:off x="1344" y="2736"/>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sp>
          <p:nvSpPr>
            <p:cNvPr id="217362" name="Text Box 274"/>
            <p:cNvSpPr txBox="1">
              <a:spLocks noChangeArrowheads="1"/>
            </p:cNvSpPr>
            <p:nvPr/>
          </p:nvSpPr>
          <p:spPr bwMode="auto">
            <a:xfrm>
              <a:off x="631" y="3177"/>
              <a:ext cx="5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atin typeface="Tahoma" charset="0"/>
                  <a:cs typeface="+mn-cs"/>
                </a:rPr>
                <a:t>merge</a:t>
              </a:r>
            </a:p>
          </p:txBody>
        </p:sp>
      </p:grpSp>
      <p:grpSp>
        <p:nvGrpSpPr>
          <p:cNvPr id="217363" name="Group 275"/>
          <p:cNvGrpSpPr>
            <a:grpSpLocks/>
          </p:cNvGrpSpPr>
          <p:nvPr/>
        </p:nvGrpSpPr>
        <p:grpSpPr bwMode="auto">
          <a:xfrm>
            <a:off x="5268913" y="5029200"/>
            <a:ext cx="2720975" cy="381000"/>
            <a:chOff x="3319" y="3168"/>
            <a:chExt cx="1714" cy="240"/>
          </a:xfrm>
        </p:grpSpPr>
        <p:grpSp>
          <p:nvGrpSpPr>
            <p:cNvPr id="30952" name="Group 276"/>
            <p:cNvGrpSpPr>
              <a:grpSpLocks/>
            </p:cNvGrpSpPr>
            <p:nvPr/>
          </p:nvGrpSpPr>
          <p:grpSpPr bwMode="auto">
            <a:xfrm>
              <a:off x="3785" y="3168"/>
              <a:ext cx="1248" cy="144"/>
              <a:chOff x="1056" y="2736"/>
              <a:chExt cx="480" cy="144"/>
            </a:xfrm>
          </p:grpSpPr>
          <p:sp>
            <p:nvSpPr>
              <p:cNvPr id="217365" name="Line 277"/>
              <p:cNvSpPr>
                <a:spLocks noChangeShapeType="1"/>
              </p:cNvSpPr>
              <p:nvPr/>
            </p:nvSpPr>
            <p:spPr bwMode="auto">
              <a:xfrm>
                <a:off x="1056" y="2736"/>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17366" name="Line 278"/>
              <p:cNvSpPr>
                <a:spLocks noChangeShapeType="1"/>
              </p:cNvSpPr>
              <p:nvPr/>
            </p:nvSpPr>
            <p:spPr bwMode="auto">
              <a:xfrm flipH="1">
                <a:off x="1344" y="2736"/>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sp>
          <p:nvSpPr>
            <p:cNvPr id="217367" name="Text Box 279"/>
            <p:cNvSpPr txBox="1">
              <a:spLocks noChangeArrowheads="1"/>
            </p:cNvSpPr>
            <p:nvPr/>
          </p:nvSpPr>
          <p:spPr bwMode="auto">
            <a:xfrm>
              <a:off x="3319" y="3177"/>
              <a:ext cx="5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atin typeface="Tahoma" charset="0"/>
                  <a:cs typeface="+mn-cs"/>
                </a:rPr>
                <a:t>merge</a:t>
              </a:r>
            </a:p>
          </p:txBody>
        </p:sp>
      </p:grpSp>
      <p:grpSp>
        <p:nvGrpSpPr>
          <p:cNvPr id="217368" name="Group 280"/>
          <p:cNvGrpSpPr>
            <a:grpSpLocks/>
          </p:cNvGrpSpPr>
          <p:nvPr/>
        </p:nvGrpSpPr>
        <p:grpSpPr bwMode="auto">
          <a:xfrm>
            <a:off x="2601913" y="5715000"/>
            <a:ext cx="4408487" cy="442913"/>
            <a:chOff x="1639" y="3600"/>
            <a:chExt cx="2777" cy="279"/>
          </a:xfrm>
        </p:grpSpPr>
        <p:grpSp>
          <p:nvGrpSpPr>
            <p:cNvPr id="30948" name="Group 281"/>
            <p:cNvGrpSpPr>
              <a:grpSpLocks/>
            </p:cNvGrpSpPr>
            <p:nvPr/>
          </p:nvGrpSpPr>
          <p:grpSpPr bwMode="auto">
            <a:xfrm>
              <a:off x="1728" y="3600"/>
              <a:ext cx="2688" cy="240"/>
              <a:chOff x="1056" y="2736"/>
              <a:chExt cx="480" cy="144"/>
            </a:xfrm>
          </p:grpSpPr>
          <p:sp>
            <p:nvSpPr>
              <p:cNvPr id="217370" name="Line 282"/>
              <p:cNvSpPr>
                <a:spLocks noChangeShapeType="1"/>
              </p:cNvSpPr>
              <p:nvPr/>
            </p:nvSpPr>
            <p:spPr bwMode="auto">
              <a:xfrm>
                <a:off x="1056" y="2736"/>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sp>
            <p:nvSpPr>
              <p:cNvPr id="217371" name="Line 283"/>
              <p:cNvSpPr>
                <a:spLocks noChangeShapeType="1"/>
              </p:cNvSpPr>
              <p:nvPr/>
            </p:nvSpPr>
            <p:spPr bwMode="auto">
              <a:xfrm flipH="1">
                <a:off x="1344" y="2736"/>
                <a:ext cx="192"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sp>
          <p:nvSpPr>
            <p:cNvPr id="217372" name="Text Box 284"/>
            <p:cNvSpPr txBox="1">
              <a:spLocks noChangeArrowheads="1"/>
            </p:cNvSpPr>
            <p:nvPr/>
          </p:nvSpPr>
          <p:spPr bwMode="auto">
            <a:xfrm>
              <a:off x="1639" y="3648"/>
              <a:ext cx="5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atin typeface="Tahoma" charset="0"/>
                  <a:cs typeface="+mn-cs"/>
                </a:rPr>
                <a:t>merge</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17353"/>
                                        </p:tgtEl>
                                        <p:attrNameLst>
                                          <p:attrName>style.visibility</p:attrName>
                                        </p:attrNameLst>
                                      </p:cBhvr>
                                      <p:to>
                                        <p:strVal val="visible"/>
                                      </p:to>
                                    </p:set>
                                    <p:animEffect transition="in" filter="fade">
                                      <p:cBhvr>
                                        <p:cTn id="7" dur="1000"/>
                                        <p:tgtEl>
                                          <p:spTgt spid="217353"/>
                                        </p:tgtEl>
                                      </p:cBhvr>
                                    </p:animEffect>
                                  </p:childTnLst>
                                </p:cTn>
                              </p:par>
                              <p:par>
                                <p:cTn id="8" presetID="10" presetClass="entr" presetSubtype="0" fill="hold" nodeType="withEffect">
                                  <p:stCondLst>
                                    <p:cond delay="0"/>
                                  </p:stCondLst>
                                  <p:childTnLst>
                                    <p:set>
                                      <p:cBhvr>
                                        <p:cTn id="9" dur="1" fill="hold">
                                          <p:stCondLst>
                                            <p:cond delay="0"/>
                                          </p:stCondLst>
                                        </p:cTn>
                                        <p:tgtEl>
                                          <p:spTgt spid="217123"/>
                                        </p:tgtEl>
                                        <p:attrNameLst>
                                          <p:attrName>style.visibility</p:attrName>
                                        </p:attrNameLst>
                                      </p:cBhvr>
                                      <p:to>
                                        <p:strVal val="visible"/>
                                      </p:to>
                                    </p:set>
                                    <p:animEffect transition="in" filter="fade">
                                      <p:cBhvr>
                                        <p:cTn id="10" dur="1000"/>
                                        <p:tgtEl>
                                          <p:spTgt spid="217123"/>
                                        </p:tgtEl>
                                      </p:cBhvr>
                                    </p:animEffect>
                                  </p:childTnLst>
                                </p:cTn>
                              </p:par>
                              <p:par>
                                <p:cTn id="11" presetID="10" presetClass="entr" presetSubtype="0" fill="hold" nodeType="withEffect">
                                  <p:stCondLst>
                                    <p:cond delay="0"/>
                                  </p:stCondLst>
                                  <p:childTnLst>
                                    <p:set>
                                      <p:cBhvr>
                                        <p:cTn id="12" dur="1" fill="hold">
                                          <p:stCondLst>
                                            <p:cond delay="0"/>
                                          </p:stCondLst>
                                        </p:cTn>
                                        <p:tgtEl>
                                          <p:spTgt spid="217228"/>
                                        </p:tgtEl>
                                        <p:attrNameLst>
                                          <p:attrName>style.visibility</p:attrName>
                                        </p:attrNameLst>
                                      </p:cBhvr>
                                      <p:to>
                                        <p:strVal val="visible"/>
                                      </p:to>
                                    </p:set>
                                    <p:animEffect transition="in" filter="fade">
                                      <p:cBhvr>
                                        <p:cTn id="13" dur="1000"/>
                                        <p:tgtEl>
                                          <p:spTgt spid="21722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217135"/>
                                        </p:tgtEl>
                                        <p:attrNameLst>
                                          <p:attrName>style.visibility</p:attrName>
                                        </p:attrNameLst>
                                      </p:cBhvr>
                                      <p:to>
                                        <p:strVal val="visible"/>
                                      </p:to>
                                    </p:set>
                                    <p:animEffect transition="in" filter="fade">
                                      <p:cBhvr>
                                        <p:cTn id="18" dur="1000"/>
                                        <p:tgtEl>
                                          <p:spTgt spid="217135"/>
                                        </p:tgtEl>
                                      </p:cBhvr>
                                    </p:animEffect>
                                  </p:childTnLst>
                                </p:cTn>
                              </p:par>
                              <p:par>
                                <p:cTn id="19" presetID="10" presetClass="entr" presetSubtype="0" fill="hold" nodeType="withEffect">
                                  <p:stCondLst>
                                    <p:cond delay="0"/>
                                  </p:stCondLst>
                                  <p:childTnLst>
                                    <p:set>
                                      <p:cBhvr>
                                        <p:cTn id="20" dur="1" fill="hold">
                                          <p:stCondLst>
                                            <p:cond delay="0"/>
                                          </p:stCondLst>
                                        </p:cTn>
                                        <p:tgtEl>
                                          <p:spTgt spid="217173"/>
                                        </p:tgtEl>
                                        <p:attrNameLst>
                                          <p:attrName>style.visibility</p:attrName>
                                        </p:attrNameLst>
                                      </p:cBhvr>
                                      <p:to>
                                        <p:strVal val="visible"/>
                                      </p:to>
                                    </p:set>
                                    <p:animEffect transition="in" filter="fade">
                                      <p:cBhvr>
                                        <p:cTn id="21" dur="1000"/>
                                        <p:tgtEl>
                                          <p:spTgt spid="217173"/>
                                        </p:tgtEl>
                                      </p:cBhvr>
                                    </p:animEffect>
                                  </p:childTnLst>
                                </p:cTn>
                              </p:par>
                              <p:par>
                                <p:cTn id="22" presetID="10" presetClass="entr" presetSubtype="0" fill="hold" nodeType="withEffect">
                                  <p:stCondLst>
                                    <p:cond delay="0"/>
                                  </p:stCondLst>
                                  <p:childTnLst>
                                    <p:set>
                                      <p:cBhvr>
                                        <p:cTn id="23" dur="1" fill="hold">
                                          <p:stCondLst>
                                            <p:cond delay="0"/>
                                          </p:stCondLst>
                                        </p:cTn>
                                        <p:tgtEl>
                                          <p:spTgt spid="217211"/>
                                        </p:tgtEl>
                                        <p:attrNameLst>
                                          <p:attrName>style.visibility</p:attrName>
                                        </p:attrNameLst>
                                      </p:cBhvr>
                                      <p:to>
                                        <p:strVal val="visible"/>
                                      </p:to>
                                    </p:set>
                                    <p:animEffect transition="in" filter="fade">
                                      <p:cBhvr>
                                        <p:cTn id="24" dur="1000"/>
                                        <p:tgtEl>
                                          <p:spTgt spid="21721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nodeType="clickEffect">
                                  <p:stCondLst>
                                    <p:cond delay="0"/>
                                  </p:stCondLst>
                                  <p:childTnLst>
                                    <p:set>
                                      <p:cBhvr>
                                        <p:cTn id="28" dur="1" fill="hold">
                                          <p:stCondLst>
                                            <p:cond delay="0"/>
                                          </p:stCondLst>
                                        </p:cTn>
                                        <p:tgtEl>
                                          <p:spTgt spid="217143"/>
                                        </p:tgtEl>
                                        <p:attrNameLst>
                                          <p:attrName>style.visibility</p:attrName>
                                        </p:attrNameLst>
                                      </p:cBhvr>
                                      <p:to>
                                        <p:strVal val="visible"/>
                                      </p:to>
                                    </p:set>
                                    <p:animEffect transition="in" filter="fade">
                                      <p:cBhvr>
                                        <p:cTn id="29" dur="1000"/>
                                        <p:tgtEl>
                                          <p:spTgt spid="217143"/>
                                        </p:tgtEl>
                                      </p:cBhvr>
                                    </p:animEffect>
                                  </p:childTnLst>
                                </p:cTn>
                              </p:par>
                              <p:par>
                                <p:cTn id="30" presetID="10" presetClass="entr" presetSubtype="0" fill="hold" nodeType="withEffect">
                                  <p:stCondLst>
                                    <p:cond delay="0"/>
                                  </p:stCondLst>
                                  <p:childTnLst>
                                    <p:set>
                                      <p:cBhvr>
                                        <p:cTn id="31" dur="1" fill="hold">
                                          <p:stCondLst>
                                            <p:cond delay="0"/>
                                          </p:stCondLst>
                                        </p:cTn>
                                        <p:tgtEl>
                                          <p:spTgt spid="217149"/>
                                        </p:tgtEl>
                                        <p:attrNameLst>
                                          <p:attrName>style.visibility</p:attrName>
                                        </p:attrNameLst>
                                      </p:cBhvr>
                                      <p:to>
                                        <p:strVal val="visible"/>
                                      </p:to>
                                    </p:set>
                                    <p:animEffect transition="in" filter="fade">
                                      <p:cBhvr>
                                        <p:cTn id="32" dur="1000"/>
                                        <p:tgtEl>
                                          <p:spTgt spid="217149"/>
                                        </p:tgtEl>
                                      </p:cBhvr>
                                    </p:animEffect>
                                  </p:childTnLst>
                                </p:cTn>
                              </p:par>
                              <p:par>
                                <p:cTn id="33" presetID="10" presetClass="entr" presetSubtype="0" fill="hold" nodeType="withEffect">
                                  <p:stCondLst>
                                    <p:cond delay="0"/>
                                  </p:stCondLst>
                                  <p:childTnLst>
                                    <p:set>
                                      <p:cBhvr>
                                        <p:cTn id="34" dur="1" fill="hold">
                                          <p:stCondLst>
                                            <p:cond delay="0"/>
                                          </p:stCondLst>
                                        </p:cTn>
                                        <p:tgtEl>
                                          <p:spTgt spid="217168"/>
                                        </p:tgtEl>
                                        <p:attrNameLst>
                                          <p:attrName>style.visibility</p:attrName>
                                        </p:attrNameLst>
                                      </p:cBhvr>
                                      <p:to>
                                        <p:strVal val="visible"/>
                                      </p:to>
                                    </p:set>
                                    <p:animEffect transition="in" filter="fade">
                                      <p:cBhvr>
                                        <p:cTn id="35" dur="1000"/>
                                        <p:tgtEl>
                                          <p:spTgt spid="21716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0" presetClass="entr" presetSubtype="0" fill="hold" nodeType="clickEffect">
                                  <p:stCondLst>
                                    <p:cond delay="0"/>
                                  </p:stCondLst>
                                  <p:childTnLst>
                                    <p:set>
                                      <p:cBhvr>
                                        <p:cTn id="39" dur="1" fill="hold">
                                          <p:stCondLst>
                                            <p:cond delay="0"/>
                                          </p:stCondLst>
                                        </p:cTn>
                                        <p:tgtEl>
                                          <p:spTgt spid="217155"/>
                                        </p:tgtEl>
                                        <p:attrNameLst>
                                          <p:attrName>style.visibility</p:attrName>
                                        </p:attrNameLst>
                                      </p:cBhvr>
                                      <p:to>
                                        <p:strVal val="visible"/>
                                      </p:to>
                                    </p:set>
                                    <p:animEffect transition="in" filter="fade">
                                      <p:cBhvr>
                                        <p:cTn id="40" dur="1000"/>
                                        <p:tgtEl>
                                          <p:spTgt spid="217155"/>
                                        </p:tgtEl>
                                      </p:cBhvr>
                                    </p:animEffect>
                                  </p:childTnLst>
                                </p:cTn>
                              </p:par>
                              <p:par>
                                <p:cTn id="41" presetID="10" presetClass="entr" presetSubtype="0" fill="hold" nodeType="withEffect">
                                  <p:stCondLst>
                                    <p:cond delay="0"/>
                                  </p:stCondLst>
                                  <p:childTnLst>
                                    <p:set>
                                      <p:cBhvr>
                                        <p:cTn id="42" dur="1" fill="hold">
                                          <p:stCondLst>
                                            <p:cond delay="0"/>
                                          </p:stCondLst>
                                        </p:cTn>
                                        <p:tgtEl>
                                          <p:spTgt spid="217163"/>
                                        </p:tgtEl>
                                        <p:attrNameLst>
                                          <p:attrName>style.visibility</p:attrName>
                                        </p:attrNameLst>
                                      </p:cBhvr>
                                      <p:to>
                                        <p:strVal val="visible"/>
                                      </p:to>
                                    </p:set>
                                    <p:animEffect transition="in" filter="fade">
                                      <p:cBhvr>
                                        <p:cTn id="43" dur="1000"/>
                                        <p:tgtEl>
                                          <p:spTgt spid="21716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nodeType="clickEffect">
                                  <p:stCondLst>
                                    <p:cond delay="0"/>
                                  </p:stCondLst>
                                  <p:childTnLst>
                                    <p:set>
                                      <p:cBhvr>
                                        <p:cTn id="47" dur="1" fill="hold">
                                          <p:stCondLst>
                                            <p:cond delay="0"/>
                                          </p:stCondLst>
                                        </p:cTn>
                                        <p:tgtEl>
                                          <p:spTgt spid="217181"/>
                                        </p:tgtEl>
                                        <p:attrNameLst>
                                          <p:attrName>style.visibility</p:attrName>
                                        </p:attrNameLst>
                                      </p:cBhvr>
                                      <p:to>
                                        <p:strVal val="visible"/>
                                      </p:to>
                                    </p:set>
                                    <p:animEffect transition="in" filter="fade">
                                      <p:cBhvr>
                                        <p:cTn id="48" dur="1000"/>
                                        <p:tgtEl>
                                          <p:spTgt spid="217181"/>
                                        </p:tgtEl>
                                      </p:cBhvr>
                                    </p:animEffect>
                                  </p:childTnLst>
                                </p:cTn>
                              </p:par>
                              <p:par>
                                <p:cTn id="49" presetID="10" presetClass="entr" presetSubtype="0" fill="hold" nodeType="withEffect">
                                  <p:stCondLst>
                                    <p:cond delay="0"/>
                                  </p:stCondLst>
                                  <p:childTnLst>
                                    <p:set>
                                      <p:cBhvr>
                                        <p:cTn id="50" dur="1" fill="hold">
                                          <p:stCondLst>
                                            <p:cond delay="0"/>
                                          </p:stCondLst>
                                        </p:cTn>
                                        <p:tgtEl>
                                          <p:spTgt spid="217187"/>
                                        </p:tgtEl>
                                        <p:attrNameLst>
                                          <p:attrName>style.visibility</p:attrName>
                                        </p:attrNameLst>
                                      </p:cBhvr>
                                      <p:to>
                                        <p:strVal val="visible"/>
                                      </p:to>
                                    </p:set>
                                    <p:animEffect transition="in" filter="fade">
                                      <p:cBhvr>
                                        <p:cTn id="51" dur="1000"/>
                                        <p:tgtEl>
                                          <p:spTgt spid="217187"/>
                                        </p:tgtEl>
                                      </p:cBhvr>
                                    </p:animEffect>
                                  </p:childTnLst>
                                </p:cTn>
                              </p:par>
                              <p:par>
                                <p:cTn id="52" presetID="10" presetClass="entr" presetSubtype="0" fill="hold" nodeType="withEffect">
                                  <p:stCondLst>
                                    <p:cond delay="0"/>
                                  </p:stCondLst>
                                  <p:childTnLst>
                                    <p:set>
                                      <p:cBhvr>
                                        <p:cTn id="53" dur="1" fill="hold">
                                          <p:stCondLst>
                                            <p:cond delay="0"/>
                                          </p:stCondLst>
                                        </p:cTn>
                                        <p:tgtEl>
                                          <p:spTgt spid="217206"/>
                                        </p:tgtEl>
                                        <p:attrNameLst>
                                          <p:attrName>style.visibility</p:attrName>
                                        </p:attrNameLst>
                                      </p:cBhvr>
                                      <p:to>
                                        <p:strVal val="visible"/>
                                      </p:to>
                                    </p:set>
                                    <p:animEffect transition="in" filter="fade">
                                      <p:cBhvr>
                                        <p:cTn id="54" dur="1000"/>
                                        <p:tgtEl>
                                          <p:spTgt spid="21720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0" presetClass="entr" presetSubtype="0" fill="hold" nodeType="clickEffect">
                                  <p:stCondLst>
                                    <p:cond delay="0"/>
                                  </p:stCondLst>
                                  <p:childTnLst>
                                    <p:set>
                                      <p:cBhvr>
                                        <p:cTn id="58" dur="1" fill="hold">
                                          <p:stCondLst>
                                            <p:cond delay="0"/>
                                          </p:stCondLst>
                                        </p:cTn>
                                        <p:tgtEl>
                                          <p:spTgt spid="217193"/>
                                        </p:tgtEl>
                                        <p:attrNameLst>
                                          <p:attrName>style.visibility</p:attrName>
                                        </p:attrNameLst>
                                      </p:cBhvr>
                                      <p:to>
                                        <p:strVal val="visible"/>
                                      </p:to>
                                    </p:set>
                                    <p:animEffect transition="in" filter="fade">
                                      <p:cBhvr>
                                        <p:cTn id="59" dur="1000"/>
                                        <p:tgtEl>
                                          <p:spTgt spid="217193"/>
                                        </p:tgtEl>
                                      </p:cBhvr>
                                    </p:animEffect>
                                  </p:childTnLst>
                                </p:cTn>
                              </p:par>
                              <p:par>
                                <p:cTn id="60" presetID="10" presetClass="entr" presetSubtype="0" fill="hold" nodeType="withEffect">
                                  <p:stCondLst>
                                    <p:cond delay="0"/>
                                  </p:stCondLst>
                                  <p:childTnLst>
                                    <p:set>
                                      <p:cBhvr>
                                        <p:cTn id="61" dur="1" fill="hold">
                                          <p:stCondLst>
                                            <p:cond delay="0"/>
                                          </p:stCondLst>
                                        </p:cTn>
                                        <p:tgtEl>
                                          <p:spTgt spid="217201"/>
                                        </p:tgtEl>
                                        <p:attrNameLst>
                                          <p:attrName>style.visibility</p:attrName>
                                        </p:attrNameLst>
                                      </p:cBhvr>
                                      <p:to>
                                        <p:strVal val="visible"/>
                                      </p:to>
                                    </p:set>
                                    <p:animEffect transition="in" filter="fade">
                                      <p:cBhvr>
                                        <p:cTn id="62" dur="1000"/>
                                        <p:tgtEl>
                                          <p:spTgt spid="21720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presetSubtype="0" fill="hold" nodeType="clickEffect">
                                  <p:stCondLst>
                                    <p:cond delay="0"/>
                                  </p:stCondLst>
                                  <p:childTnLst>
                                    <p:set>
                                      <p:cBhvr>
                                        <p:cTn id="66" dur="1" fill="hold">
                                          <p:stCondLst>
                                            <p:cond delay="0"/>
                                          </p:stCondLst>
                                        </p:cTn>
                                        <p:tgtEl>
                                          <p:spTgt spid="217358"/>
                                        </p:tgtEl>
                                        <p:attrNameLst>
                                          <p:attrName>style.visibility</p:attrName>
                                        </p:attrNameLst>
                                      </p:cBhvr>
                                      <p:to>
                                        <p:strVal val="visible"/>
                                      </p:to>
                                    </p:set>
                                    <p:animEffect transition="in" filter="fade">
                                      <p:cBhvr>
                                        <p:cTn id="67" dur="1000"/>
                                        <p:tgtEl>
                                          <p:spTgt spid="217358"/>
                                        </p:tgtEl>
                                      </p:cBhvr>
                                    </p:animEffect>
                                  </p:childTnLst>
                                </p:cTn>
                              </p:par>
                              <p:par>
                                <p:cTn id="68" presetID="10" presetClass="entr" presetSubtype="0" fill="hold" nodeType="withEffect">
                                  <p:stCondLst>
                                    <p:cond delay="0"/>
                                  </p:stCondLst>
                                  <p:childTnLst>
                                    <p:set>
                                      <p:cBhvr>
                                        <p:cTn id="69" dur="1" fill="hold">
                                          <p:stCondLst>
                                            <p:cond delay="0"/>
                                          </p:stCondLst>
                                        </p:cTn>
                                        <p:tgtEl>
                                          <p:spTgt spid="217216"/>
                                        </p:tgtEl>
                                        <p:attrNameLst>
                                          <p:attrName>style.visibility</p:attrName>
                                        </p:attrNameLst>
                                      </p:cBhvr>
                                      <p:to>
                                        <p:strVal val="visible"/>
                                      </p:to>
                                    </p:set>
                                    <p:animEffect transition="in" filter="fade">
                                      <p:cBhvr>
                                        <p:cTn id="70" dur="1000"/>
                                        <p:tgtEl>
                                          <p:spTgt spid="217216"/>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0" presetClass="entr" presetSubtype="0" fill="hold" nodeType="clickEffect">
                                  <p:stCondLst>
                                    <p:cond delay="0"/>
                                  </p:stCondLst>
                                  <p:childTnLst>
                                    <p:set>
                                      <p:cBhvr>
                                        <p:cTn id="74" dur="1" fill="hold">
                                          <p:stCondLst>
                                            <p:cond delay="0"/>
                                          </p:stCondLst>
                                        </p:cTn>
                                        <p:tgtEl>
                                          <p:spTgt spid="217316"/>
                                        </p:tgtEl>
                                        <p:attrNameLst>
                                          <p:attrName>style.visibility</p:attrName>
                                        </p:attrNameLst>
                                      </p:cBhvr>
                                      <p:to>
                                        <p:strVal val="visible"/>
                                      </p:to>
                                    </p:set>
                                    <p:animEffect transition="in" filter="fade">
                                      <p:cBhvr>
                                        <p:cTn id="75" dur="1000"/>
                                        <p:tgtEl>
                                          <p:spTgt spid="217316"/>
                                        </p:tgtEl>
                                      </p:cBhvr>
                                    </p:animEffect>
                                  </p:childTnLst>
                                </p:cTn>
                              </p:par>
                              <p:par>
                                <p:cTn id="76" presetID="10" presetClass="entr" presetSubtype="0" fill="hold" nodeType="withEffect">
                                  <p:stCondLst>
                                    <p:cond delay="0"/>
                                  </p:stCondLst>
                                  <p:childTnLst>
                                    <p:set>
                                      <p:cBhvr>
                                        <p:cTn id="77" dur="1" fill="hold">
                                          <p:stCondLst>
                                            <p:cond delay="0"/>
                                          </p:stCondLst>
                                        </p:cTn>
                                        <p:tgtEl>
                                          <p:spTgt spid="217240"/>
                                        </p:tgtEl>
                                        <p:attrNameLst>
                                          <p:attrName>style.visibility</p:attrName>
                                        </p:attrNameLst>
                                      </p:cBhvr>
                                      <p:to>
                                        <p:strVal val="visible"/>
                                      </p:to>
                                    </p:set>
                                    <p:animEffect transition="in" filter="fade">
                                      <p:cBhvr>
                                        <p:cTn id="78" dur="1000"/>
                                        <p:tgtEl>
                                          <p:spTgt spid="217240"/>
                                        </p:tgtEl>
                                      </p:cBhvr>
                                    </p:animEffect>
                                  </p:childTnLst>
                                </p:cTn>
                              </p:par>
                              <p:par>
                                <p:cTn id="79" presetID="10" presetClass="entr" presetSubtype="0" fill="hold" nodeType="withEffect">
                                  <p:stCondLst>
                                    <p:cond delay="0"/>
                                  </p:stCondLst>
                                  <p:childTnLst>
                                    <p:set>
                                      <p:cBhvr>
                                        <p:cTn id="80" dur="1" fill="hold">
                                          <p:stCondLst>
                                            <p:cond delay="0"/>
                                          </p:stCondLst>
                                        </p:cTn>
                                        <p:tgtEl>
                                          <p:spTgt spid="217278"/>
                                        </p:tgtEl>
                                        <p:attrNameLst>
                                          <p:attrName>style.visibility</p:attrName>
                                        </p:attrNameLst>
                                      </p:cBhvr>
                                      <p:to>
                                        <p:strVal val="visible"/>
                                      </p:to>
                                    </p:set>
                                    <p:animEffect transition="in" filter="fade">
                                      <p:cBhvr>
                                        <p:cTn id="81" dur="1000"/>
                                        <p:tgtEl>
                                          <p:spTgt spid="217278"/>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0" presetClass="entr" presetSubtype="0" fill="hold" nodeType="clickEffect">
                                  <p:stCondLst>
                                    <p:cond delay="0"/>
                                  </p:stCondLst>
                                  <p:childTnLst>
                                    <p:set>
                                      <p:cBhvr>
                                        <p:cTn id="85" dur="1" fill="hold">
                                          <p:stCondLst>
                                            <p:cond delay="0"/>
                                          </p:stCondLst>
                                        </p:cTn>
                                        <p:tgtEl>
                                          <p:spTgt spid="217273"/>
                                        </p:tgtEl>
                                        <p:attrNameLst>
                                          <p:attrName>style.visibility</p:attrName>
                                        </p:attrNameLst>
                                      </p:cBhvr>
                                      <p:to>
                                        <p:strVal val="visible"/>
                                      </p:to>
                                    </p:set>
                                    <p:animEffect transition="in" filter="fade">
                                      <p:cBhvr>
                                        <p:cTn id="86" dur="1000"/>
                                        <p:tgtEl>
                                          <p:spTgt spid="217273"/>
                                        </p:tgtEl>
                                      </p:cBhvr>
                                    </p:animEffect>
                                  </p:childTnLst>
                                </p:cTn>
                              </p:par>
                              <p:par>
                                <p:cTn id="87" presetID="10" presetClass="entr" presetSubtype="0" fill="hold" nodeType="withEffect">
                                  <p:stCondLst>
                                    <p:cond delay="0"/>
                                  </p:stCondLst>
                                  <p:childTnLst>
                                    <p:set>
                                      <p:cBhvr>
                                        <p:cTn id="88" dur="1" fill="hold">
                                          <p:stCondLst>
                                            <p:cond delay="0"/>
                                          </p:stCondLst>
                                        </p:cTn>
                                        <p:tgtEl>
                                          <p:spTgt spid="217248"/>
                                        </p:tgtEl>
                                        <p:attrNameLst>
                                          <p:attrName>style.visibility</p:attrName>
                                        </p:attrNameLst>
                                      </p:cBhvr>
                                      <p:to>
                                        <p:strVal val="visible"/>
                                      </p:to>
                                    </p:set>
                                    <p:animEffect transition="in" filter="fade">
                                      <p:cBhvr>
                                        <p:cTn id="89" dur="1000"/>
                                        <p:tgtEl>
                                          <p:spTgt spid="217248"/>
                                        </p:tgtEl>
                                      </p:cBhvr>
                                    </p:animEffect>
                                  </p:childTnLst>
                                </p:cTn>
                              </p:par>
                              <p:par>
                                <p:cTn id="90" presetID="10" presetClass="entr" presetSubtype="0" fill="hold" nodeType="withEffect">
                                  <p:stCondLst>
                                    <p:cond delay="0"/>
                                  </p:stCondLst>
                                  <p:childTnLst>
                                    <p:set>
                                      <p:cBhvr>
                                        <p:cTn id="91" dur="1" fill="hold">
                                          <p:stCondLst>
                                            <p:cond delay="0"/>
                                          </p:stCondLst>
                                        </p:cTn>
                                        <p:tgtEl>
                                          <p:spTgt spid="217254"/>
                                        </p:tgtEl>
                                        <p:attrNameLst>
                                          <p:attrName>style.visibility</p:attrName>
                                        </p:attrNameLst>
                                      </p:cBhvr>
                                      <p:to>
                                        <p:strVal val="visible"/>
                                      </p:to>
                                    </p:set>
                                    <p:animEffect transition="in" filter="fade">
                                      <p:cBhvr>
                                        <p:cTn id="92" dur="1000"/>
                                        <p:tgtEl>
                                          <p:spTgt spid="21725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0" presetClass="entr" presetSubtype="0" fill="hold" nodeType="clickEffect">
                                  <p:stCondLst>
                                    <p:cond delay="0"/>
                                  </p:stCondLst>
                                  <p:childTnLst>
                                    <p:set>
                                      <p:cBhvr>
                                        <p:cTn id="96" dur="1" fill="hold">
                                          <p:stCondLst>
                                            <p:cond delay="0"/>
                                          </p:stCondLst>
                                        </p:cTn>
                                        <p:tgtEl>
                                          <p:spTgt spid="217268"/>
                                        </p:tgtEl>
                                        <p:attrNameLst>
                                          <p:attrName>style.visibility</p:attrName>
                                        </p:attrNameLst>
                                      </p:cBhvr>
                                      <p:to>
                                        <p:strVal val="visible"/>
                                      </p:to>
                                    </p:set>
                                    <p:animEffect transition="in" filter="fade">
                                      <p:cBhvr>
                                        <p:cTn id="97" dur="1000"/>
                                        <p:tgtEl>
                                          <p:spTgt spid="217268"/>
                                        </p:tgtEl>
                                      </p:cBhvr>
                                    </p:animEffect>
                                  </p:childTnLst>
                                </p:cTn>
                              </p:par>
                              <p:par>
                                <p:cTn id="98" presetID="10" presetClass="entr" presetSubtype="0" fill="hold" nodeType="withEffect">
                                  <p:stCondLst>
                                    <p:cond delay="0"/>
                                  </p:stCondLst>
                                  <p:childTnLst>
                                    <p:set>
                                      <p:cBhvr>
                                        <p:cTn id="99" dur="1" fill="hold">
                                          <p:stCondLst>
                                            <p:cond delay="0"/>
                                          </p:stCondLst>
                                        </p:cTn>
                                        <p:tgtEl>
                                          <p:spTgt spid="217260"/>
                                        </p:tgtEl>
                                        <p:attrNameLst>
                                          <p:attrName>style.visibility</p:attrName>
                                        </p:attrNameLst>
                                      </p:cBhvr>
                                      <p:to>
                                        <p:strVal val="visible"/>
                                      </p:to>
                                    </p:set>
                                    <p:animEffect transition="in" filter="fade">
                                      <p:cBhvr>
                                        <p:cTn id="100" dur="1000"/>
                                        <p:tgtEl>
                                          <p:spTgt spid="217260"/>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0" presetClass="entr" presetSubtype="0" fill="hold" nodeType="clickEffect">
                                  <p:stCondLst>
                                    <p:cond delay="0"/>
                                  </p:stCondLst>
                                  <p:childTnLst>
                                    <p:set>
                                      <p:cBhvr>
                                        <p:cTn id="104" dur="1" fill="hold">
                                          <p:stCondLst>
                                            <p:cond delay="0"/>
                                          </p:stCondLst>
                                        </p:cTn>
                                        <p:tgtEl>
                                          <p:spTgt spid="217311"/>
                                        </p:tgtEl>
                                        <p:attrNameLst>
                                          <p:attrName>style.visibility</p:attrName>
                                        </p:attrNameLst>
                                      </p:cBhvr>
                                      <p:to>
                                        <p:strVal val="visible"/>
                                      </p:to>
                                    </p:set>
                                    <p:animEffect transition="in" filter="fade">
                                      <p:cBhvr>
                                        <p:cTn id="105" dur="1000"/>
                                        <p:tgtEl>
                                          <p:spTgt spid="217311"/>
                                        </p:tgtEl>
                                      </p:cBhvr>
                                    </p:animEffect>
                                  </p:childTnLst>
                                </p:cTn>
                              </p:par>
                              <p:par>
                                <p:cTn id="106" presetID="10" presetClass="entr" presetSubtype="0" fill="hold" nodeType="withEffect">
                                  <p:stCondLst>
                                    <p:cond delay="0"/>
                                  </p:stCondLst>
                                  <p:childTnLst>
                                    <p:set>
                                      <p:cBhvr>
                                        <p:cTn id="107" dur="1" fill="hold">
                                          <p:stCondLst>
                                            <p:cond delay="0"/>
                                          </p:stCondLst>
                                        </p:cTn>
                                        <p:tgtEl>
                                          <p:spTgt spid="217286"/>
                                        </p:tgtEl>
                                        <p:attrNameLst>
                                          <p:attrName>style.visibility</p:attrName>
                                        </p:attrNameLst>
                                      </p:cBhvr>
                                      <p:to>
                                        <p:strVal val="visible"/>
                                      </p:to>
                                    </p:set>
                                    <p:animEffect transition="in" filter="fade">
                                      <p:cBhvr>
                                        <p:cTn id="108" dur="1000"/>
                                        <p:tgtEl>
                                          <p:spTgt spid="217286"/>
                                        </p:tgtEl>
                                      </p:cBhvr>
                                    </p:animEffect>
                                  </p:childTnLst>
                                </p:cTn>
                              </p:par>
                              <p:par>
                                <p:cTn id="109" presetID="10" presetClass="entr" presetSubtype="0" fill="hold" nodeType="withEffect">
                                  <p:stCondLst>
                                    <p:cond delay="0"/>
                                  </p:stCondLst>
                                  <p:childTnLst>
                                    <p:set>
                                      <p:cBhvr>
                                        <p:cTn id="110" dur="1" fill="hold">
                                          <p:stCondLst>
                                            <p:cond delay="0"/>
                                          </p:stCondLst>
                                        </p:cTn>
                                        <p:tgtEl>
                                          <p:spTgt spid="217292"/>
                                        </p:tgtEl>
                                        <p:attrNameLst>
                                          <p:attrName>style.visibility</p:attrName>
                                        </p:attrNameLst>
                                      </p:cBhvr>
                                      <p:to>
                                        <p:strVal val="visible"/>
                                      </p:to>
                                    </p:set>
                                    <p:animEffect transition="in" filter="fade">
                                      <p:cBhvr>
                                        <p:cTn id="111" dur="1000"/>
                                        <p:tgtEl>
                                          <p:spTgt spid="217292"/>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0" presetClass="entr" presetSubtype="0" fill="hold" nodeType="clickEffect">
                                  <p:stCondLst>
                                    <p:cond delay="0"/>
                                  </p:stCondLst>
                                  <p:childTnLst>
                                    <p:set>
                                      <p:cBhvr>
                                        <p:cTn id="115" dur="1" fill="hold">
                                          <p:stCondLst>
                                            <p:cond delay="0"/>
                                          </p:stCondLst>
                                        </p:cTn>
                                        <p:tgtEl>
                                          <p:spTgt spid="217306"/>
                                        </p:tgtEl>
                                        <p:attrNameLst>
                                          <p:attrName>style.visibility</p:attrName>
                                        </p:attrNameLst>
                                      </p:cBhvr>
                                      <p:to>
                                        <p:strVal val="visible"/>
                                      </p:to>
                                    </p:set>
                                    <p:animEffect transition="in" filter="fade">
                                      <p:cBhvr>
                                        <p:cTn id="116" dur="1000"/>
                                        <p:tgtEl>
                                          <p:spTgt spid="217306"/>
                                        </p:tgtEl>
                                      </p:cBhvr>
                                    </p:animEffect>
                                  </p:childTnLst>
                                </p:cTn>
                              </p:par>
                              <p:par>
                                <p:cTn id="117" presetID="10" presetClass="entr" presetSubtype="0" fill="hold" nodeType="withEffect">
                                  <p:stCondLst>
                                    <p:cond delay="0"/>
                                  </p:stCondLst>
                                  <p:childTnLst>
                                    <p:set>
                                      <p:cBhvr>
                                        <p:cTn id="118" dur="1" fill="hold">
                                          <p:stCondLst>
                                            <p:cond delay="0"/>
                                          </p:stCondLst>
                                        </p:cTn>
                                        <p:tgtEl>
                                          <p:spTgt spid="217298"/>
                                        </p:tgtEl>
                                        <p:attrNameLst>
                                          <p:attrName>style.visibility</p:attrName>
                                        </p:attrNameLst>
                                      </p:cBhvr>
                                      <p:to>
                                        <p:strVal val="visible"/>
                                      </p:to>
                                    </p:set>
                                    <p:animEffect transition="in" filter="fade">
                                      <p:cBhvr>
                                        <p:cTn id="119" dur="1000"/>
                                        <p:tgtEl>
                                          <p:spTgt spid="217298"/>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0" presetClass="entr" presetSubtype="0" fill="hold" nodeType="clickEffect">
                                  <p:stCondLst>
                                    <p:cond delay="0"/>
                                  </p:stCondLst>
                                  <p:childTnLst>
                                    <p:set>
                                      <p:cBhvr>
                                        <p:cTn id="123" dur="1" fill="hold">
                                          <p:stCondLst>
                                            <p:cond delay="0"/>
                                          </p:stCondLst>
                                        </p:cTn>
                                        <p:tgtEl>
                                          <p:spTgt spid="217363"/>
                                        </p:tgtEl>
                                        <p:attrNameLst>
                                          <p:attrName>style.visibility</p:attrName>
                                        </p:attrNameLst>
                                      </p:cBhvr>
                                      <p:to>
                                        <p:strVal val="visible"/>
                                      </p:to>
                                    </p:set>
                                    <p:animEffect transition="in" filter="fade">
                                      <p:cBhvr>
                                        <p:cTn id="124" dur="1000"/>
                                        <p:tgtEl>
                                          <p:spTgt spid="217363"/>
                                        </p:tgtEl>
                                      </p:cBhvr>
                                    </p:animEffect>
                                  </p:childTnLst>
                                </p:cTn>
                              </p:par>
                              <p:par>
                                <p:cTn id="125" presetID="10" presetClass="entr" presetSubtype="0" fill="hold" nodeType="withEffect">
                                  <p:stCondLst>
                                    <p:cond delay="0"/>
                                  </p:stCondLst>
                                  <p:childTnLst>
                                    <p:set>
                                      <p:cBhvr>
                                        <p:cTn id="126" dur="1" fill="hold">
                                          <p:stCondLst>
                                            <p:cond delay="0"/>
                                          </p:stCondLst>
                                        </p:cTn>
                                        <p:tgtEl>
                                          <p:spTgt spid="217321"/>
                                        </p:tgtEl>
                                        <p:attrNameLst>
                                          <p:attrName>style.visibility</p:attrName>
                                        </p:attrNameLst>
                                      </p:cBhvr>
                                      <p:to>
                                        <p:strVal val="visible"/>
                                      </p:to>
                                    </p:set>
                                    <p:animEffect transition="in" filter="fade">
                                      <p:cBhvr>
                                        <p:cTn id="127" dur="1000"/>
                                        <p:tgtEl>
                                          <p:spTgt spid="217321"/>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0" presetClass="entr" presetSubtype="0" fill="hold" nodeType="clickEffect">
                                  <p:stCondLst>
                                    <p:cond delay="0"/>
                                  </p:stCondLst>
                                  <p:childTnLst>
                                    <p:set>
                                      <p:cBhvr>
                                        <p:cTn id="131" dur="1" fill="hold">
                                          <p:stCondLst>
                                            <p:cond delay="0"/>
                                          </p:stCondLst>
                                        </p:cTn>
                                        <p:tgtEl>
                                          <p:spTgt spid="217368"/>
                                        </p:tgtEl>
                                        <p:attrNameLst>
                                          <p:attrName>style.visibility</p:attrName>
                                        </p:attrNameLst>
                                      </p:cBhvr>
                                      <p:to>
                                        <p:strVal val="visible"/>
                                      </p:to>
                                    </p:set>
                                    <p:animEffect transition="in" filter="fade">
                                      <p:cBhvr>
                                        <p:cTn id="132" dur="1000"/>
                                        <p:tgtEl>
                                          <p:spTgt spid="217368"/>
                                        </p:tgtEl>
                                      </p:cBhvr>
                                    </p:animEffect>
                                  </p:childTnLst>
                                </p:cTn>
                              </p:par>
                              <p:par>
                                <p:cTn id="133" presetID="10" presetClass="entr" presetSubtype="0" fill="hold" nodeType="withEffect">
                                  <p:stCondLst>
                                    <p:cond delay="0"/>
                                  </p:stCondLst>
                                  <p:childTnLst>
                                    <p:set>
                                      <p:cBhvr>
                                        <p:cTn id="134" dur="1" fill="hold">
                                          <p:stCondLst>
                                            <p:cond delay="0"/>
                                          </p:stCondLst>
                                        </p:cTn>
                                        <p:tgtEl>
                                          <p:spTgt spid="217333"/>
                                        </p:tgtEl>
                                        <p:attrNameLst>
                                          <p:attrName>style.visibility</p:attrName>
                                        </p:attrNameLst>
                                      </p:cBhvr>
                                      <p:to>
                                        <p:strVal val="visible"/>
                                      </p:to>
                                    </p:set>
                                    <p:animEffect transition="in" filter="fade">
                                      <p:cBhvr>
                                        <p:cTn id="135" dur="1000"/>
                                        <p:tgtEl>
                                          <p:spTgt spid="217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pPr eaLnBrk="1" hangingPunct="1">
              <a:defRPr/>
            </a:pPr>
            <a:r>
              <a:rPr lang="en-US" smtClean="0">
                <a:cs typeface="+mj-cs"/>
              </a:rPr>
              <a:t>Merging sorted halves</a:t>
            </a:r>
          </a:p>
        </p:txBody>
      </p:sp>
      <p:pic>
        <p:nvPicPr>
          <p:cNvPr id="2181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 y="1089025"/>
            <a:ext cx="7505700" cy="576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pPr eaLnBrk="1" hangingPunct="1">
              <a:defRPr/>
            </a:pPr>
            <a:r>
              <a:rPr lang="en-US" dirty="0" smtClean="0">
                <a:cs typeface="+mj-cs"/>
              </a:rPr>
              <a:t>Sorting Analysis</a:t>
            </a:r>
          </a:p>
        </p:txBody>
      </p:sp>
      <p:sp>
        <p:nvSpPr>
          <p:cNvPr id="216067" name="Rectangle 3"/>
          <p:cNvSpPr>
            <a:spLocks noGrp="1" noChangeArrowheads="1"/>
          </p:cNvSpPr>
          <p:nvPr>
            <p:ph type="body" idx="1"/>
          </p:nvPr>
        </p:nvSpPr>
        <p:spPr>
          <a:xfrm>
            <a:off x="152400" y="1295400"/>
            <a:ext cx="8991600" cy="5181600"/>
          </a:xfrm>
        </p:spPr>
        <p:txBody>
          <a:bodyPr/>
          <a:lstStyle/>
          <a:p>
            <a:pPr marL="0" indent="0">
              <a:buNone/>
            </a:pPr>
            <a:r>
              <a:rPr lang="en-US" b="1" dirty="0" smtClean="0"/>
              <a:t>Selection Sort</a:t>
            </a:r>
          </a:p>
          <a:p>
            <a:pPr marL="0" indent="0">
              <a:buNone/>
            </a:pPr>
            <a:endParaRPr lang="en-US" dirty="0"/>
          </a:p>
          <a:p>
            <a:pPr marL="0" indent="0" eaLnBrk="1" hangingPunct="1">
              <a:buNone/>
              <a:defRPr/>
            </a:pPr>
            <a:r>
              <a:rPr lang="en-US" dirty="0" smtClean="0"/>
              <a:t>The best case and worst cases, and generally all cases, for selection sort require the same number of moves and comparisons. </a:t>
            </a:r>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pPr eaLnBrk="1" hangingPunct="1">
              <a:defRPr/>
            </a:pPr>
            <a:r>
              <a:rPr lang="en-US" dirty="0" smtClean="0">
                <a:cs typeface="+mj-cs"/>
              </a:rPr>
              <a:t>Sorting Analysis</a:t>
            </a:r>
          </a:p>
        </p:txBody>
      </p:sp>
      <p:sp>
        <p:nvSpPr>
          <p:cNvPr id="216067" name="Rectangle 3"/>
          <p:cNvSpPr>
            <a:spLocks noGrp="1" noChangeArrowheads="1"/>
          </p:cNvSpPr>
          <p:nvPr>
            <p:ph type="body" idx="1"/>
          </p:nvPr>
        </p:nvSpPr>
        <p:spPr>
          <a:xfrm>
            <a:off x="152400" y="1295400"/>
            <a:ext cx="8991600" cy="5181600"/>
          </a:xfrm>
        </p:spPr>
        <p:txBody>
          <a:bodyPr/>
          <a:lstStyle/>
          <a:p>
            <a:pPr marL="0" indent="0">
              <a:buNone/>
            </a:pPr>
            <a:r>
              <a:rPr lang="en-US" b="1" dirty="0" smtClean="0"/>
              <a:t>Insertion Sort</a:t>
            </a:r>
          </a:p>
          <a:p>
            <a:endParaRPr lang="en-US" dirty="0"/>
          </a:p>
          <a:p>
            <a:r>
              <a:rPr lang="en-US" dirty="0" smtClean="0"/>
              <a:t>The worst case for insertion sort occurs if the array is initially sorted in reverse order</a:t>
            </a:r>
            <a:r>
              <a:rPr lang="en-US" dirty="0"/>
              <a:t>, since this will lead to the maximum possible number of comparisons </a:t>
            </a:r>
            <a:r>
              <a:rPr lang="en-US" dirty="0" smtClean="0"/>
              <a:t>and moves. </a:t>
            </a:r>
          </a:p>
          <a:p>
            <a:r>
              <a:rPr lang="en-US" dirty="0" smtClean="0"/>
              <a:t>The best case for insertion sort occurs if the array is already sorted in increasing order. In this case, each pass through the array will involve just one comparison, which will indicate that “it” is in the correct position with respect to the sorted list. Therefore, no elements will need to be moved. </a:t>
            </a:r>
          </a:p>
          <a:p>
            <a:endParaRPr lang="en-US" dirty="0"/>
          </a:p>
          <a:p>
            <a:pPr marL="0" indent="0" eaLnBrk="1" hangingPunct="1">
              <a:buNone/>
              <a:defRPr/>
            </a:pPr>
            <a:endParaRPr lang="en-US" dirty="0" smtClean="0"/>
          </a:p>
        </p:txBody>
      </p:sp>
    </p:spTree>
    <p:extLst>
      <p:ext uri="{BB962C8B-B14F-4D97-AF65-F5344CB8AC3E}">
        <p14:creationId xmlns:p14="http://schemas.microsoft.com/office/powerpoint/2010/main" val="419293084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pPr eaLnBrk="1" hangingPunct="1">
              <a:defRPr/>
            </a:pPr>
            <a:r>
              <a:rPr lang="en-US" dirty="0" smtClean="0">
                <a:cs typeface="+mj-cs"/>
              </a:rPr>
              <a:t>Sorting Analysis</a:t>
            </a:r>
          </a:p>
        </p:txBody>
      </p:sp>
      <p:sp>
        <p:nvSpPr>
          <p:cNvPr id="216067" name="Rectangle 3"/>
          <p:cNvSpPr>
            <a:spLocks noGrp="1" noChangeArrowheads="1"/>
          </p:cNvSpPr>
          <p:nvPr>
            <p:ph type="body" idx="1"/>
          </p:nvPr>
        </p:nvSpPr>
        <p:spPr>
          <a:xfrm>
            <a:off x="152400" y="1295400"/>
            <a:ext cx="8991600" cy="5181600"/>
          </a:xfrm>
        </p:spPr>
        <p:txBody>
          <a:bodyPr/>
          <a:lstStyle/>
          <a:p>
            <a:pPr marL="0" indent="0">
              <a:buNone/>
            </a:pPr>
            <a:r>
              <a:rPr lang="en-US" b="1" dirty="0" err="1" smtClean="0"/>
              <a:t>MergeSort</a:t>
            </a:r>
            <a:endParaRPr lang="en-US" b="1" dirty="0" smtClean="0"/>
          </a:p>
          <a:p>
            <a:pPr marL="0" indent="0">
              <a:buNone/>
            </a:pPr>
            <a:endParaRPr lang="en-US" dirty="0"/>
          </a:p>
          <a:p>
            <a:pPr eaLnBrk="1" hangingPunct="1">
              <a:defRPr/>
            </a:pPr>
            <a:r>
              <a:rPr lang="en-US" dirty="0" err="1" smtClean="0"/>
              <a:t>MergeSort</a:t>
            </a:r>
            <a:r>
              <a:rPr lang="en-US" dirty="0" smtClean="0"/>
              <a:t> is the fastest of the three sorts on the AP exam. The only disadvantage of </a:t>
            </a:r>
            <a:r>
              <a:rPr lang="en-US" dirty="0" err="1" smtClean="0"/>
              <a:t>mergesort</a:t>
            </a:r>
            <a:r>
              <a:rPr lang="en-US" dirty="0" smtClean="0"/>
              <a:t> is that it requires a temporary array as big as the original array. </a:t>
            </a:r>
          </a:p>
          <a:p>
            <a:pPr eaLnBrk="1" hangingPunct="1">
              <a:defRPr/>
            </a:pPr>
            <a:r>
              <a:rPr lang="en-US" dirty="0" smtClean="0"/>
              <a:t>The best, worst, and average cases for </a:t>
            </a:r>
            <a:r>
              <a:rPr lang="en-US" dirty="0" err="1" smtClean="0"/>
              <a:t>mergesort</a:t>
            </a:r>
            <a:r>
              <a:rPr lang="en-US" dirty="0" smtClean="0"/>
              <a:t> have similar run times. </a:t>
            </a:r>
          </a:p>
        </p:txBody>
      </p:sp>
    </p:spTree>
    <p:extLst>
      <p:ext uri="{BB962C8B-B14F-4D97-AF65-F5344CB8AC3E}">
        <p14:creationId xmlns:p14="http://schemas.microsoft.com/office/powerpoint/2010/main" val="22852110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defRPr/>
            </a:pPr>
            <a:r>
              <a:rPr lang="en-US" dirty="0" smtClean="0">
                <a:cs typeface="+mj-cs"/>
              </a:rPr>
              <a:t>MC Exam Thursday</a:t>
            </a:r>
            <a:endParaRPr lang="en-US" sz="2800" dirty="0" smtClean="0">
              <a:cs typeface="+mj-cs"/>
            </a:endParaRPr>
          </a:p>
        </p:txBody>
      </p:sp>
      <p:sp>
        <p:nvSpPr>
          <p:cNvPr id="171011" name="Rectangle 3"/>
          <p:cNvSpPr>
            <a:spLocks noGrp="1" noChangeArrowheads="1"/>
          </p:cNvSpPr>
          <p:nvPr>
            <p:ph type="body" idx="1"/>
          </p:nvPr>
        </p:nvSpPr>
        <p:spPr/>
        <p:txBody>
          <a:bodyPr/>
          <a:lstStyle/>
          <a:p>
            <a:pPr marL="0" indent="0" eaLnBrk="1" hangingPunct="1">
              <a:buNone/>
              <a:defRPr/>
            </a:pPr>
            <a:r>
              <a:rPr lang="en-US" sz="2000" dirty="0" smtClean="0"/>
              <a:t>You will get the full, 40 MC questions exam Thursday and required to do exactly 20 questions. The exam is an actual AP exam. </a:t>
            </a:r>
          </a:p>
          <a:p>
            <a:pPr marL="0" indent="0" eaLnBrk="1" hangingPunct="1">
              <a:buNone/>
              <a:defRPr/>
            </a:pPr>
            <a:endParaRPr lang="en-US" sz="2000" dirty="0"/>
          </a:p>
          <a:p>
            <a:pPr eaLnBrk="1" hangingPunct="1">
              <a:defRPr/>
            </a:pPr>
            <a:r>
              <a:rPr lang="en-US" sz="2000" dirty="0" smtClean="0"/>
              <a:t>Pick ANY 20 questions, but choose 20 that you can do and are confident you can get the right answer in 2 minutes or less. You will submit your answer key at the end of class and keep the test for to finish for homework.</a:t>
            </a:r>
          </a:p>
          <a:p>
            <a:pPr eaLnBrk="1" hangingPunct="1">
              <a:defRPr/>
            </a:pPr>
            <a:r>
              <a:rPr lang="en-US" sz="2000" dirty="0" smtClean="0"/>
              <a:t>Don’t spend more than 2 minutes on any question.</a:t>
            </a:r>
          </a:p>
          <a:p>
            <a:pPr eaLnBrk="1" hangingPunct="1">
              <a:defRPr/>
            </a:pPr>
            <a:r>
              <a:rPr lang="en-US" sz="2000" dirty="0" smtClean="0"/>
              <a:t>A lot of the easy questions are in the first 30 questions. (same on AP?) But there are several easy questions in the last 10 questions.  </a:t>
            </a:r>
          </a:p>
          <a:p>
            <a:pPr eaLnBrk="1" hangingPunct="1">
              <a:defRPr/>
            </a:pPr>
            <a:r>
              <a:rPr lang="en-US" sz="2000" dirty="0"/>
              <a:t>Skip lengthy questions on your first pass. </a:t>
            </a:r>
            <a:endParaRPr lang="en-US" sz="2000" dirty="0" smtClean="0"/>
          </a:p>
          <a:p>
            <a:pPr eaLnBrk="1" hangingPunct="1">
              <a:defRPr/>
            </a:pPr>
            <a:r>
              <a:rPr lang="en-US" sz="2000" dirty="0" smtClean="0"/>
              <a:t>The goal is the get most of the 20 questions right (14-20).</a:t>
            </a:r>
          </a:p>
          <a:p>
            <a:pPr marL="0" indent="0" eaLnBrk="1" hangingPunct="1">
              <a:buNone/>
              <a:defRPr/>
            </a:pPr>
            <a:endParaRPr lang="en-US" sz="2000" dirty="0" smtClean="0"/>
          </a:p>
          <a:p>
            <a:pPr marL="0" indent="0" eaLnBrk="1" hangingPunct="1">
              <a:buNone/>
              <a:defRPr/>
            </a:pPr>
            <a:endParaRPr lang="en-US" sz="2000" dirty="0"/>
          </a:p>
          <a:p>
            <a:pPr marL="0" indent="0" eaLnBrk="1" hangingPunct="1">
              <a:buNone/>
              <a:defRPr/>
            </a:pPr>
            <a:endParaRPr lang="en-US" sz="2000" dirty="0"/>
          </a:p>
          <a:p>
            <a:pPr marL="0" indent="0" eaLnBrk="1" hangingPunct="1">
              <a:buNone/>
              <a:defRPr/>
            </a:pPr>
            <a:endParaRPr lang="en-US" sz="2000" dirty="0" smtClean="0"/>
          </a:p>
        </p:txBody>
      </p:sp>
    </p:spTree>
    <p:extLst>
      <p:ext uri="{BB962C8B-B14F-4D97-AF65-F5344CB8AC3E}">
        <p14:creationId xmlns:p14="http://schemas.microsoft.com/office/powerpoint/2010/main" val="450663933"/>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defRPr/>
            </a:pPr>
            <a:r>
              <a:rPr lang="en-US" dirty="0" smtClean="0">
                <a:cs typeface="+mj-cs"/>
              </a:rPr>
              <a:t>MC Exam Thursday</a:t>
            </a:r>
            <a:endParaRPr lang="en-US" sz="2800" dirty="0" smtClean="0">
              <a:cs typeface="+mj-cs"/>
            </a:endParaRPr>
          </a:p>
        </p:txBody>
      </p:sp>
      <p:sp>
        <p:nvSpPr>
          <p:cNvPr id="171011" name="Rectangle 3"/>
          <p:cNvSpPr>
            <a:spLocks noGrp="1" noChangeArrowheads="1"/>
          </p:cNvSpPr>
          <p:nvPr>
            <p:ph type="body" idx="1"/>
          </p:nvPr>
        </p:nvSpPr>
        <p:spPr/>
        <p:txBody>
          <a:bodyPr/>
          <a:lstStyle/>
          <a:p>
            <a:pPr marL="0" indent="0" eaLnBrk="1" hangingPunct="1">
              <a:buNone/>
              <a:defRPr/>
            </a:pPr>
            <a:endParaRPr lang="en-US" sz="2000" dirty="0" smtClean="0"/>
          </a:p>
          <a:p>
            <a:pPr marL="0" indent="0" eaLnBrk="1" hangingPunct="1">
              <a:buNone/>
              <a:defRPr/>
            </a:pPr>
            <a:endParaRPr lang="en-US" sz="2000" dirty="0"/>
          </a:p>
          <a:p>
            <a:pPr marL="0" indent="0" eaLnBrk="1" hangingPunct="1">
              <a:buNone/>
              <a:defRPr/>
            </a:pPr>
            <a:endParaRPr lang="en-US" sz="2000" dirty="0" smtClean="0"/>
          </a:p>
          <a:p>
            <a:pPr marL="0" indent="0" eaLnBrk="1" hangingPunct="1">
              <a:buNone/>
              <a:defRPr/>
            </a:pPr>
            <a:endParaRPr lang="en-US" sz="2000" dirty="0"/>
          </a:p>
          <a:p>
            <a:pPr eaLnBrk="1" hangingPunct="1">
              <a:defRPr/>
            </a:pPr>
            <a:r>
              <a:rPr lang="en-US" sz="2000" dirty="0"/>
              <a:t>Keep the test and finish for homework. </a:t>
            </a:r>
          </a:p>
          <a:p>
            <a:pPr eaLnBrk="1" hangingPunct="1">
              <a:defRPr/>
            </a:pPr>
            <a:r>
              <a:rPr lang="en-US" sz="2000" dirty="0"/>
              <a:t>On Friday, I will post answers and we will go over it in class. </a:t>
            </a:r>
            <a:endParaRPr lang="en-US" sz="2000" dirty="0" smtClean="0"/>
          </a:p>
          <a:p>
            <a:pPr eaLnBrk="1" hangingPunct="1">
              <a:defRPr/>
            </a:pPr>
            <a:r>
              <a:rPr lang="en-US" sz="2000" dirty="0" smtClean="0"/>
              <a:t>Please time yourself in the take home portion. If you finish the test early, you can turn it in early but note the time you have left. You can use this extra time to do the second, more difficult half. </a:t>
            </a:r>
          </a:p>
        </p:txBody>
      </p:sp>
    </p:spTree>
    <p:extLst>
      <p:ext uri="{BB962C8B-B14F-4D97-AF65-F5344CB8AC3E}">
        <p14:creationId xmlns:p14="http://schemas.microsoft.com/office/powerpoint/2010/main" val="2885468946"/>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eaLnBrk="1" hangingPunct="1">
              <a:defRPr/>
            </a:pPr>
            <a:r>
              <a:rPr lang="en-US" smtClean="0">
                <a:cs typeface="+mj-cs"/>
              </a:rPr>
              <a:t>Sequential search</a:t>
            </a:r>
            <a:endParaRPr lang="en-US" sz="2800" smtClean="0">
              <a:cs typeface="+mj-cs"/>
            </a:endParaRPr>
          </a:p>
        </p:txBody>
      </p:sp>
      <p:sp>
        <p:nvSpPr>
          <p:cNvPr id="186371" name="Rectangle 3"/>
          <p:cNvSpPr>
            <a:spLocks noGrp="1" noChangeArrowheads="1"/>
          </p:cNvSpPr>
          <p:nvPr>
            <p:ph type="body" idx="1"/>
          </p:nvPr>
        </p:nvSpPr>
        <p:spPr/>
        <p:txBody>
          <a:bodyPr/>
          <a:lstStyle/>
          <a:p>
            <a:pPr eaLnBrk="1" hangingPunct="1">
              <a:defRPr/>
            </a:pPr>
            <a:r>
              <a:rPr lang="en-US" b="1" dirty="0" smtClean="0">
                <a:cs typeface="+mn-cs"/>
              </a:rPr>
              <a:t>sequential search</a:t>
            </a:r>
            <a:r>
              <a:rPr lang="en-US" dirty="0" smtClean="0">
                <a:cs typeface="+mn-cs"/>
              </a:rPr>
              <a:t>: Locates a target value in an array/list by examining each element from start to finish.</a:t>
            </a:r>
          </a:p>
          <a:p>
            <a:pPr lvl="1" eaLnBrk="1" hangingPunct="1">
              <a:defRPr/>
            </a:pPr>
            <a:endParaRPr lang="en-US" sz="800" dirty="0" smtClean="0"/>
          </a:p>
          <a:p>
            <a:pPr lvl="1" eaLnBrk="1" hangingPunct="1">
              <a:defRPr/>
            </a:pPr>
            <a:r>
              <a:rPr lang="en-US" sz="2000" dirty="0" smtClean="0"/>
              <a:t>How many elements will it need to examine?</a:t>
            </a:r>
          </a:p>
          <a:p>
            <a:pPr lvl="1" eaLnBrk="1" hangingPunct="1">
              <a:defRPr/>
            </a:pPr>
            <a:endParaRPr lang="en-US" sz="800" dirty="0" smtClean="0"/>
          </a:p>
          <a:p>
            <a:pPr lvl="1" eaLnBrk="1" hangingPunct="1">
              <a:defRPr/>
            </a:pPr>
            <a:r>
              <a:rPr lang="en-US" sz="2000" dirty="0" smtClean="0"/>
              <a:t>Example: Searching the array below for the value </a:t>
            </a:r>
            <a:r>
              <a:rPr lang="en-US" sz="2000" b="1" dirty="0" smtClean="0"/>
              <a:t>42</a:t>
            </a:r>
            <a:r>
              <a:rPr lang="en-US" sz="2000" dirty="0" smtClean="0"/>
              <a:t>:</a:t>
            </a:r>
          </a:p>
          <a:p>
            <a:pPr lvl="1" eaLnBrk="1" hangingPunct="1">
              <a:defRPr/>
            </a:pPr>
            <a:endParaRPr lang="en-US" sz="2000" dirty="0" smtClean="0"/>
          </a:p>
          <a:p>
            <a:pPr lvl="1" eaLnBrk="1" hangingPunct="1">
              <a:defRPr/>
            </a:pPr>
            <a:endParaRPr lang="en-US" sz="2000" dirty="0" smtClean="0"/>
          </a:p>
          <a:p>
            <a:pPr lvl="1" eaLnBrk="1" hangingPunct="1">
              <a:defRPr/>
            </a:pPr>
            <a:endParaRPr lang="en-US" sz="2000" dirty="0" smtClean="0"/>
          </a:p>
          <a:p>
            <a:pPr lvl="1" eaLnBrk="1" hangingPunct="1">
              <a:defRPr/>
            </a:pPr>
            <a:endParaRPr lang="en-US" sz="2000" dirty="0" smtClean="0"/>
          </a:p>
          <a:p>
            <a:pPr lvl="1" eaLnBrk="1" hangingPunct="1">
              <a:defRPr/>
            </a:pPr>
            <a:endParaRPr lang="en-US" sz="2000" dirty="0" smtClean="0"/>
          </a:p>
          <a:p>
            <a:pPr lvl="1" eaLnBrk="1" hangingPunct="1">
              <a:defRPr/>
            </a:pPr>
            <a:endParaRPr lang="en-US" sz="2000" dirty="0" smtClean="0"/>
          </a:p>
          <a:p>
            <a:pPr lvl="1" eaLnBrk="1" hangingPunct="1">
              <a:defRPr/>
            </a:pPr>
            <a:endParaRPr lang="en-US" sz="2000" dirty="0" smtClean="0"/>
          </a:p>
          <a:p>
            <a:pPr lvl="1" eaLnBrk="1" hangingPunct="1">
              <a:defRPr/>
            </a:pPr>
            <a:endParaRPr lang="en-US" sz="2000" dirty="0" smtClean="0"/>
          </a:p>
          <a:p>
            <a:pPr lvl="1" eaLnBrk="1" hangingPunct="1">
              <a:defRPr/>
            </a:pPr>
            <a:r>
              <a:rPr lang="en-US" sz="2000" dirty="0" smtClean="0"/>
              <a:t>Notice that the array is sorted.  Could we take advantage of this?</a:t>
            </a:r>
          </a:p>
        </p:txBody>
      </p:sp>
      <p:graphicFrame>
        <p:nvGraphicFramePr>
          <p:cNvPr id="186372" name="Group 4"/>
          <p:cNvGraphicFramePr>
            <a:graphicFrameLocks noGrp="1"/>
          </p:cNvGraphicFramePr>
          <p:nvPr/>
        </p:nvGraphicFramePr>
        <p:xfrm>
          <a:off x="228600" y="3781425"/>
          <a:ext cx="8701088" cy="792408"/>
        </p:xfrm>
        <a:graphic>
          <a:graphicData uri="http://schemas.openxmlformats.org/drawingml/2006/table">
            <a:tbl>
              <a:tblPr/>
              <a:tblGrid>
                <a:gridCol w="782638"/>
                <a:gridCol w="460375"/>
                <a:gridCol w="414337"/>
                <a:gridCol w="460375"/>
                <a:gridCol w="460375"/>
                <a:gridCol w="460375"/>
                <a:gridCol w="460375"/>
                <a:gridCol w="460375"/>
                <a:gridCol w="460375"/>
                <a:gridCol w="460375"/>
                <a:gridCol w="460375"/>
                <a:gridCol w="460375"/>
                <a:gridCol w="460375"/>
                <a:gridCol w="460375"/>
                <a:gridCol w="460375"/>
                <a:gridCol w="460375"/>
                <a:gridCol w="460375"/>
                <a:gridCol w="598488"/>
              </a:tblGrid>
              <a:tr h="3960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index</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3</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4</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6</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bg2"/>
                          </a:solidFill>
                          <a:effectLst/>
                          <a:latin typeface="Tahoma" charset="0"/>
                          <a:ea typeface="ＭＳ Ｐゴシック" charset="0"/>
                        </a:rPr>
                        <a:t>7</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8</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9</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13</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14</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16</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r>
              <a:tr h="3960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value</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-4</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7</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10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ea typeface="ＭＳ Ｐゴシック" charset="0"/>
                        </a:rPr>
                        <a:t>15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ea typeface="ＭＳ Ｐゴシック" charset="0"/>
                        </a:rPr>
                        <a:t>20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22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25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30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36</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42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50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56</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68</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85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92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ahoma" charset="0"/>
                          <a:ea typeface="ＭＳ Ｐゴシック" charset="0"/>
                        </a:rPr>
                        <a:t>103</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r>
            </a:tbl>
          </a:graphicData>
        </a:graphic>
      </p:graphicFrame>
      <p:grpSp>
        <p:nvGrpSpPr>
          <p:cNvPr id="186432" name="Group 64"/>
          <p:cNvGrpSpPr>
            <a:grpSpLocks/>
          </p:cNvGrpSpPr>
          <p:nvPr/>
        </p:nvGrpSpPr>
        <p:grpSpPr bwMode="auto">
          <a:xfrm>
            <a:off x="981075" y="4572000"/>
            <a:ext cx="619125" cy="833438"/>
            <a:chOff x="618" y="2880"/>
            <a:chExt cx="390" cy="525"/>
          </a:xfrm>
        </p:grpSpPr>
        <p:sp>
          <p:nvSpPr>
            <p:cNvPr id="186433" name="Text Box 65"/>
            <p:cNvSpPr txBox="1">
              <a:spLocks noChangeArrowheads="1"/>
            </p:cNvSpPr>
            <p:nvPr/>
          </p:nvSpPr>
          <p:spPr bwMode="auto">
            <a:xfrm>
              <a:off x="618" y="3168"/>
              <a:ext cx="390"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dirty="0" err="1">
                  <a:latin typeface="Tahoma" charset="0"/>
                  <a:cs typeface="+mn-cs"/>
                </a:rPr>
                <a:t>i</a:t>
              </a:r>
              <a:endParaRPr lang="en-US" dirty="0">
                <a:latin typeface="Tahoma" charset="0"/>
                <a:cs typeface="+mn-cs"/>
              </a:endParaRPr>
            </a:p>
          </p:txBody>
        </p:sp>
        <p:sp>
          <p:nvSpPr>
            <p:cNvPr id="186434" name="Line 66"/>
            <p:cNvSpPr>
              <a:spLocks noChangeShapeType="1"/>
            </p:cNvSpPr>
            <p:nvPr/>
          </p:nvSpPr>
          <p:spPr bwMode="auto">
            <a:xfrm flipV="1">
              <a:off x="816" y="2880"/>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spTree>
    <p:extLst>
      <p:ext uri="{BB962C8B-B14F-4D97-AF65-F5344CB8AC3E}">
        <p14:creationId xmlns:p14="http://schemas.microsoft.com/office/powerpoint/2010/main" val="10423599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3" presetClass="path" presetSubtype="0" accel="50000" decel="50000" fill="hold" nodeType="clickEffect">
                                  <p:stCondLst>
                                    <p:cond delay="0"/>
                                  </p:stCondLst>
                                  <p:childTnLst>
                                    <p:animMotion origin="layout" path="M 3.33333E-6 -8.55887E-8 L 0.49166 -8.55887E-8 " pathEditMode="relative" rAng="0" ptsTypes="AA">
                                      <p:cBhvr>
                                        <p:cTn id="6" dur="3000" fill="hold"/>
                                        <p:tgtEl>
                                          <p:spTgt spid="186432"/>
                                        </p:tgtEl>
                                        <p:attrNameLst>
                                          <p:attrName>ppt_x</p:attrName>
                                          <p:attrName>ppt_y</p:attrName>
                                        </p:attrNameLst>
                                      </p:cBhvr>
                                      <p:rCtr x="24583" y="0"/>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186371">
                                            <p:txEl>
                                              <p:pRg st="13" end="13"/>
                                            </p:txEl>
                                          </p:spTgt>
                                        </p:tgtEl>
                                        <p:attrNameLst>
                                          <p:attrName>style.visibility</p:attrName>
                                        </p:attrNameLst>
                                      </p:cBhvr>
                                      <p:to>
                                        <p:strVal val="visible"/>
                                      </p:to>
                                    </p:set>
                                    <p:animEffect transition="in" filter="fade">
                                      <p:cBhvr>
                                        <p:cTn id="11" dur="1000"/>
                                        <p:tgtEl>
                                          <p:spTgt spid="186371">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defRPr/>
            </a:pPr>
            <a:r>
              <a:rPr lang="en-US" smtClean="0">
                <a:cs typeface="+mj-cs"/>
              </a:rPr>
              <a:t>Binary search (13.1)</a:t>
            </a:r>
            <a:endParaRPr lang="en-US" sz="2800" smtClean="0">
              <a:cs typeface="+mj-cs"/>
            </a:endParaRPr>
          </a:p>
        </p:txBody>
      </p:sp>
      <p:sp>
        <p:nvSpPr>
          <p:cNvPr id="171011" name="Rectangle 3"/>
          <p:cNvSpPr>
            <a:spLocks noGrp="1" noChangeArrowheads="1"/>
          </p:cNvSpPr>
          <p:nvPr>
            <p:ph type="body" idx="1"/>
          </p:nvPr>
        </p:nvSpPr>
        <p:spPr/>
        <p:txBody>
          <a:bodyPr/>
          <a:lstStyle/>
          <a:p>
            <a:pPr eaLnBrk="1" hangingPunct="1">
              <a:defRPr/>
            </a:pPr>
            <a:r>
              <a:rPr lang="en-US" b="1" smtClean="0">
                <a:cs typeface="+mn-cs"/>
              </a:rPr>
              <a:t>binary search</a:t>
            </a:r>
            <a:r>
              <a:rPr lang="en-US" smtClean="0">
                <a:cs typeface="+mn-cs"/>
              </a:rPr>
              <a:t>: Locates a target value in a </a:t>
            </a:r>
            <a:r>
              <a:rPr lang="en-US" i="1" smtClean="0">
                <a:cs typeface="+mn-cs"/>
              </a:rPr>
              <a:t>sorted </a:t>
            </a:r>
            <a:r>
              <a:rPr lang="en-US" smtClean="0">
                <a:cs typeface="+mn-cs"/>
              </a:rPr>
              <a:t> array/list by successively eliminating half of the array from consideration.</a:t>
            </a:r>
          </a:p>
          <a:p>
            <a:pPr lvl="1" eaLnBrk="1" hangingPunct="1">
              <a:defRPr/>
            </a:pPr>
            <a:endParaRPr lang="en-US" sz="800" smtClean="0"/>
          </a:p>
          <a:p>
            <a:pPr lvl="1" eaLnBrk="1" hangingPunct="1">
              <a:defRPr/>
            </a:pPr>
            <a:r>
              <a:rPr lang="en-US" sz="2000" smtClean="0"/>
              <a:t>How many elements will it need to examine?</a:t>
            </a:r>
          </a:p>
          <a:p>
            <a:pPr lvl="1" eaLnBrk="1" hangingPunct="1">
              <a:defRPr/>
            </a:pPr>
            <a:endParaRPr lang="en-US" sz="800" smtClean="0"/>
          </a:p>
          <a:p>
            <a:pPr lvl="1" eaLnBrk="1" hangingPunct="1">
              <a:defRPr/>
            </a:pPr>
            <a:r>
              <a:rPr lang="en-US" sz="2000" smtClean="0"/>
              <a:t>Example: Searching the array below for the value </a:t>
            </a:r>
            <a:r>
              <a:rPr lang="en-US" sz="2000" b="1" smtClean="0"/>
              <a:t>42</a:t>
            </a:r>
            <a:r>
              <a:rPr lang="en-US" sz="2000" smtClean="0"/>
              <a:t>:</a:t>
            </a:r>
          </a:p>
        </p:txBody>
      </p:sp>
      <p:graphicFrame>
        <p:nvGraphicFramePr>
          <p:cNvPr id="171012" name="Group 4"/>
          <p:cNvGraphicFramePr>
            <a:graphicFrameLocks noGrp="1"/>
          </p:cNvGraphicFramePr>
          <p:nvPr/>
        </p:nvGraphicFramePr>
        <p:xfrm>
          <a:off x="228600" y="3781425"/>
          <a:ext cx="8701088" cy="792408"/>
        </p:xfrm>
        <a:graphic>
          <a:graphicData uri="http://schemas.openxmlformats.org/drawingml/2006/table">
            <a:tbl>
              <a:tblPr/>
              <a:tblGrid>
                <a:gridCol w="782638"/>
                <a:gridCol w="460375"/>
                <a:gridCol w="414337"/>
                <a:gridCol w="460375"/>
                <a:gridCol w="460375"/>
                <a:gridCol w="460375"/>
                <a:gridCol w="460375"/>
                <a:gridCol w="460375"/>
                <a:gridCol w="460375"/>
                <a:gridCol w="460375"/>
                <a:gridCol w="460375"/>
                <a:gridCol w="460375"/>
                <a:gridCol w="460375"/>
                <a:gridCol w="460375"/>
                <a:gridCol w="460375"/>
                <a:gridCol w="460375"/>
                <a:gridCol w="460375"/>
                <a:gridCol w="598488"/>
              </a:tblGrid>
              <a:tr h="3960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index</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3</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4</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6</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7</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8</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9</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13</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14</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16</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r>
              <a:tr h="3960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value</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-4</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7</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10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15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20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22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25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30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36</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42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50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56</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68</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85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92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103</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r>
            </a:tbl>
          </a:graphicData>
        </a:graphic>
      </p:graphicFrame>
      <p:grpSp>
        <p:nvGrpSpPr>
          <p:cNvPr id="171072" name="Group 64"/>
          <p:cNvGrpSpPr>
            <a:grpSpLocks/>
          </p:cNvGrpSpPr>
          <p:nvPr/>
        </p:nvGrpSpPr>
        <p:grpSpPr bwMode="auto">
          <a:xfrm>
            <a:off x="981075" y="4572000"/>
            <a:ext cx="619125" cy="833438"/>
            <a:chOff x="618" y="2880"/>
            <a:chExt cx="390" cy="525"/>
          </a:xfrm>
        </p:grpSpPr>
        <p:sp>
          <p:nvSpPr>
            <p:cNvPr id="171073" name="Text Box 65"/>
            <p:cNvSpPr txBox="1">
              <a:spLocks noChangeArrowheads="1"/>
            </p:cNvSpPr>
            <p:nvPr/>
          </p:nvSpPr>
          <p:spPr bwMode="auto">
            <a:xfrm>
              <a:off x="618" y="3168"/>
              <a:ext cx="390"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a:latin typeface="Tahoma" charset="0"/>
                  <a:cs typeface="+mn-cs"/>
                </a:rPr>
                <a:t>min</a:t>
              </a:r>
            </a:p>
          </p:txBody>
        </p:sp>
        <p:sp>
          <p:nvSpPr>
            <p:cNvPr id="171074" name="Line 66"/>
            <p:cNvSpPr>
              <a:spLocks noChangeShapeType="1"/>
            </p:cNvSpPr>
            <p:nvPr/>
          </p:nvSpPr>
          <p:spPr bwMode="auto">
            <a:xfrm flipV="1">
              <a:off x="816" y="2880"/>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nvGrpSpPr>
          <p:cNvPr id="171075" name="Group 67"/>
          <p:cNvGrpSpPr>
            <a:grpSpLocks/>
          </p:cNvGrpSpPr>
          <p:nvPr/>
        </p:nvGrpSpPr>
        <p:grpSpPr bwMode="auto">
          <a:xfrm>
            <a:off x="4562475" y="4572000"/>
            <a:ext cx="619125" cy="833438"/>
            <a:chOff x="618" y="2880"/>
            <a:chExt cx="390" cy="525"/>
          </a:xfrm>
        </p:grpSpPr>
        <p:sp>
          <p:nvSpPr>
            <p:cNvPr id="171076" name="Text Box 68"/>
            <p:cNvSpPr txBox="1">
              <a:spLocks noChangeArrowheads="1"/>
            </p:cNvSpPr>
            <p:nvPr/>
          </p:nvSpPr>
          <p:spPr bwMode="auto">
            <a:xfrm>
              <a:off x="618" y="3168"/>
              <a:ext cx="390"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a:latin typeface="Tahoma" charset="0"/>
                  <a:cs typeface="+mn-cs"/>
                </a:rPr>
                <a:t>mid</a:t>
              </a:r>
            </a:p>
          </p:txBody>
        </p:sp>
        <p:sp>
          <p:nvSpPr>
            <p:cNvPr id="171077" name="Line 69"/>
            <p:cNvSpPr>
              <a:spLocks noChangeShapeType="1"/>
            </p:cNvSpPr>
            <p:nvPr/>
          </p:nvSpPr>
          <p:spPr bwMode="auto">
            <a:xfrm flipV="1">
              <a:off x="816" y="2880"/>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grpSp>
        <p:nvGrpSpPr>
          <p:cNvPr id="171078" name="Group 70"/>
          <p:cNvGrpSpPr>
            <a:grpSpLocks/>
          </p:cNvGrpSpPr>
          <p:nvPr/>
        </p:nvGrpSpPr>
        <p:grpSpPr bwMode="auto">
          <a:xfrm>
            <a:off x="8305800" y="4572000"/>
            <a:ext cx="619125" cy="833438"/>
            <a:chOff x="618" y="2880"/>
            <a:chExt cx="390" cy="525"/>
          </a:xfrm>
        </p:grpSpPr>
        <p:sp>
          <p:nvSpPr>
            <p:cNvPr id="171079" name="Text Box 71"/>
            <p:cNvSpPr txBox="1">
              <a:spLocks noChangeArrowheads="1"/>
            </p:cNvSpPr>
            <p:nvPr/>
          </p:nvSpPr>
          <p:spPr bwMode="auto">
            <a:xfrm>
              <a:off x="618" y="3168"/>
              <a:ext cx="390"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en-US">
                  <a:latin typeface="Tahoma" charset="0"/>
                  <a:cs typeface="+mn-cs"/>
                </a:rPr>
                <a:t>max</a:t>
              </a:r>
            </a:p>
          </p:txBody>
        </p:sp>
        <p:sp>
          <p:nvSpPr>
            <p:cNvPr id="171080" name="Line 72"/>
            <p:cNvSpPr>
              <a:spLocks noChangeShapeType="1"/>
            </p:cNvSpPr>
            <p:nvPr/>
          </p:nvSpPr>
          <p:spPr bwMode="auto">
            <a:xfrm flipV="1">
              <a:off x="816" y="2880"/>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cs typeface="+mn-cs"/>
              </a:endParaRPr>
            </a:p>
          </p:txBody>
        </p:sp>
      </p:grpSp>
    </p:spTree>
    <p:extLst>
      <p:ext uri="{BB962C8B-B14F-4D97-AF65-F5344CB8AC3E}">
        <p14:creationId xmlns:p14="http://schemas.microsoft.com/office/powerpoint/2010/main" val="39481246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71072"/>
                                        </p:tgtEl>
                                        <p:attrNameLst>
                                          <p:attrName>style.visibility</p:attrName>
                                        </p:attrNameLst>
                                      </p:cBhvr>
                                      <p:to>
                                        <p:strVal val="visible"/>
                                      </p:to>
                                    </p:set>
                                    <p:animEffect transition="in" filter="fade">
                                      <p:cBhvr>
                                        <p:cTn id="7" dur="1000"/>
                                        <p:tgtEl>
                                          <p:spTgt spid="171072"/>
                                        </p:tgtEl>
                                      </p:cBhvr>
                                    </p:animEffect>
                                  </p:childTnLst>
                                </p:cTn>
                              </p:par>
                              <p:par>
                                <p:cTn id="8" presetID="10" presetClass="entr" presetSubtype="0" fill="hold" nodeType="withEffect">
                                  <p:stCondLst>
                                    <p:cond delay="0"/>
                                  </p:stCondLst>
                                  <p:childTnLst>
                                    <p:set>
                                      <p:cBhvr>
                                        <p:cTn id="9" dur="1" fill="hold">
                                          <p:stCondLst>
                                            <p:cond delay="0"/>
                                          </p:stCondLst>
                                        </p:cTn>
                                        <p:tgtEl>
                                          <p:spTgt spid="171075"/>
                                        </p:tgtEl>
                                        <p:attrNameLst>
                                          <p:attrName>style.visibility</p:attrName>
                                        </p:attrNameLst>
                                      </p:cBhvr>
                                      <p:to>
                                        <p:strVal val="visible"/>
                                      </p:to>
                                    </p:set>
                                    <p:animEffect transition="in" filter="fade">
                                      <p:cBhvr>
                                        <p:cTn id="10" dur="1000"/>
                                        <p:tgtEl>
                                          <p:spTgt spid="171075"/>
                                        </p:tgtEl>
                                      </p:cBhvr>
                                    </p:animEffect>
                                  </p:childTnLst>
                                </p:cTn>
                              </p:par>
                              <p:par>
                                <p:cTn id="11" presetID="10" presetClass="entr" presetSubtype="0" fill="hold" nodeType="withEffect">
                                  <p:stCondLst>
                                    <p:cond delay="0"/>
                                  </p:stCondLst>
                                  <p:childTnLst>
                                    <p:set>
                                      <p:cBhvr>
                                        <p:cTn id="12" dur="1" fill="hold">
                                          <p:stCondLst>
                                            <p:cond delay="0"/>
                                          </p:stCondLst>
                                        </p:cTn>
                                        <p:tgtEl>
                                          <p:spTgt spid="171078"/>
                                        </p:tgtEl>
                                        <p:attrNameLst>
                                          <p:attrName>style.visibility</p:attrName>
                                        </p:attrNameLst>
                                      </p:cBhvr>
                                      <p:to>
                                        <p:strVal val="visible"/>
                                      </p:to>
                                    </p:set>
                                    <p:animEffect transition="in" filter="fade">
                                      <p:cBhvr>
                                        <p:cTn id="13" dur="1000"/>
                                        <p:tgtEl>
                                          <p:spTgt spid="17107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63" presetClass="path" presetSubtype="0" accel="50000" decel="50000" fill="hold" nodeType="clickEffect">
                                  <p:stCondLst>
                                    <p:cond delay="0"/>
                                  </p:stCondLst>
                                  <p:childTnLst>
                                    <p:animMotion origin="layout" path="M -2.5E-6 -8.55887E-8 L 0.20052 -8.55887E-8 " pathEditMode="relative" rAng="0" ptsTypes="AA">
                                      <p:cBhvr>
                                        <p:cTn id="17" dur="2000" fill="hold"/>
                                        <p:tgtEl>
                                          <p:spTgt spid="171075"/>
                                        </p:tgtEl>
                                        <p:attrNameLst>
                                          <p:attrName>ppt_x</p:attrName>
                                          <p:attrName>ppt_y</p:attrName>
                                        </p:attrNameLst>
                                      </p:cBhvr>
                                      <p:rCtr x="10017" y="0"/>
                                    </p:animMotion>
                                  </p:childTnLst>
                                </p:cTn>
                              </p:par>
                              <p:par>
                                <p:cTn id="18" presetID="63" presetClass="path" presetSubtype="0" accel="50000" decel="50000" fill="hold" nodeType="withEffect">
                                  <p:stCondLst>
                                    <p:cond delay="0"/>
                                  </p:stCondLst>
                                  <p:childTnLst>
                                    <p:animMotion origin="layout" path="M 4.16667E-6 -8.55887E-8 L 0.44218 -8.55887E-8 " pathEditMode="relative" rAng="0" ptsTypes="AA">
                                      <p:cBhvr>
                                        <p:cTn id="19" dur="2000" fill="hold"/>
                                        <p:tgtEl>
                                          <p:spTgt spid="171072"/>
                                        </p:tgtEl>
                                        <p:attrNameLst>
                                          <p:attrName>ppt_x</p:attrName>
                                          <p:attrName>ppt_y</p:attrName>
                                        </p:attrNameLst>
                                      </p:cBhvr>
                                      <p:rCtr x="22101" y="0"/>
                                    </p:animMotion>
                                  </p:childTnLst>
                                </p:cTn>
                              </p:par>
                            </p:childTnLst>
                          </p:cTn>
                        </p:par>
                      </p:childTnLst>
                    </p:cTn>
                  </p:par>
                  <p:par>
                    <p:cTn id="20" fill="hold" nodeType="clickPar">
                      <p:stCondLst>
                        <p:cond delay="indefinite"/>
                      </p:stCondLst>
                      <p:childTnLst>
                        <p:par>
                          <p:cTn id="21" fill="hold" nodeType="withGroup">
                            <p:stCondLst>
                              <p:cond delay="0"/>
                            </p:stCondLst>
                            <p:childTnLst>
                              <p:par>
                                <p:cTn id="22" presetID="35" presetClass="path" presetSubtype="0" accel="50000" decel="50000" fill="hold" nodeType="clickEffect">
                                  <p:stCondLst>
                                    <p:cond delay="0"/>
                                  </p:stCondLst>
                                  <p:childTnLst>
                                    <p:animMotion origin="layout" path="M 0.20052 -8.55887E-8 L 0.10052 -8.55887E-8 " pathEditMode="relative" rAng="0" ptsTypes="AA">
                                      <p:cBhvr>
                                        <p:cTn id="23" dur="2000" fill="hold"/>
                                        <p:tgtEl>
                                          <p:spTgt spid="171075"/>
                                        </p:tgtEl>
                                        <p:attrNameLst>
                                          <p:attrName>ppt_x</p:attrName>
                                          <p:attrName>ppt_y</p:attrName>
                                        </p:attrNameLst>
                                      </p:cBhvr>
                                      <p:rCtr x="-5000" y="0"/>
                                    </p:animMotion>
                                  </p:childTnLst>
                                </p:cTn>
                              </p:par>
                              <p:par>
                                <p:cTn id="24" presetID="35" presetClass="path" presetSubtype="0" accel="50000" decel="50000" fill="hold" nodeType="withEffect">
                                  <p:stCondLst>
                                    <p:cond delay="0"/>
                                  </p:stCondLst>
                                  <p:childTnLst>
                                    <p:animMotion origin="layout" path="M 2.5E-6 -8.55887E-8 L -0.25886 -8.55887E-8 " pathEditMode="relative" rAng="0" ptsTypes="AA">
                                      <p:cBhvr>
                                        <p:cTn id="25" dur="2000" fill="hold"/>
                                        <p:tgtEl>
                                          <p:spTgt spid="171078"/>
                                        </p:tgtEl>
                                        <p:attrNameLst>
                                          <p:attrName>ppt_x</p:attrName>
                                          <p:attrName>ppt_y</p:attrName>
                                        </p:attrNameLst>
                                      </p:cBhvr>
                                      <p:rCtr x="-12951" y="0"/>
                                    </p:animMotion>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xit" presetSubtype="0" fill="hold" nodeType="clickEffect">
                                  <p:stCondLst>
                                    <p:cond delay="0"/>
                                  </p:stCondLst>
                                  <p:childTnLst>
                                    <p:animEffect transition="out" filter="fade">
                                      <p:cBhvr>
                                        <p:cTn id="29" dur="1000"/>
                                        <p:tgtEl>
                                          <p:spTgt spid="171072"/>
                                        </p:tgtEl>
                                      </p:cBhvr>
                                    </p:animEffect>
                                    <p:set>
                                      <p:cBhvr>
                                        <p:cTn id="30" dur="1" fill="hold">
                                          <p:stCondLst>
                                            <p:cond delay="999"/>
                                          </p:stCondLst>
                                        </p:cTn>
                                        <p:tgtEl>
                                          <p:spTgt spid="171072"/>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1000"/>
                                        <p:tgtEl>
                                          <p:spTgt spid="171078"/>
                                        </p:tgtEl>
                                      </p:cBhvr>
                                    </p:animEffect>
                                    <p:set>
                                      <p:cBhvr>
                                        <p:cTn id="33" dur="1" fill="hold">
                                          <p:stCondLst>
                                            <p:cond delay="999"/>
                                          </p:stCondLst>
                                        </p:cTn>
                                        <p:tgtEl>
                                          <p:spTgt spid="1710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defRPr/>
            </a:pPr>
            <a:r>
              <a:rPr lang="en-US" dirty="0" smtClean="0">
                <a:cs typeface="+mj-cs"/>
              </a:rPr>
              <a:t>Searching Analysis</a:t>
            </a:r>
            <a:endParaRPr lang="en-US" sz="2800" dirty="0" smtClean="0">
              <a:cs typeface="+mj-cs"/>
            </a:endParaRPr>
          </a:p>
        </p:txBody>
      </p:sp>
      <p:sp>
        <p:nvSpPr>
          <p:cNvPr id="171011" name="Rectangle 3"/>
          <p:cNvSpPr>
            <a:spLocks noGrp="1" noChangeArrowheads="1"/>
          </p:cNvSpPr>
          <p:nvPr>
            <p:ph type="body" idx="1"/>
          </p:nvPr>
        </p:nvSpPr>
        <p:spPr/>
        <p:txBody>
          <a:bodyPr/>
          <a:lstStyle/>
          <a:p>
            <a:pPr marL="0" indent="0" eaLnBrk="1" hangingPunct="1">
              <a:buNone/>
              <a:defRPr/>
            </a:pPr>
            <a:endParaRPr lang="en-US" sz="2000" dirty="0" smtClean="0"/>
          </a:p>
          <a:p>
            <a:pPr marL="0" indent="0" eaLnBrk="1" hangingPunct="1">
              <a:buNone/>
              <a:defRPr/>
            </a:pPr>
            <a:r>
              <a:rPr lang="en-US" sz="2000" dirty="0" smtClean="0"/>
              <a:t>Sequential Search:</a:t>
            </a:r>
          </a:p>
          <a:p>
            <a:pPr eaLnBrk="1" hangingPunct="1">
              <a:defRPr/>
            </a:pPr>
            <a:r>
              <a:rPr lang="en-US" sz="2000" dirty="0" smtClean="0"/>
              <a:t>Best case: The first slot is the target key.</a:t>
            </a:r>
          </a:p>
          <a:p>
            <a:pPr eaLnBrk="1" hangingPunct="1">
              <a:defRPr/>
            </a:pPr>
            <a:endParaRPr lang="en-US" sz="2000" dirty="0" smtClean="0"/>
          </a:p>
          <a:p>
            <a:pPr eaLnBrk="1" hangingPunct="1">
              <a:defRPr/>
            </a:pPr>
            <a:r>
              <a:rPr lang="en-US" sz="2000" dirty="0" smtClean="0"/>
              <a:t>Worst case: The last slot is the target key or the target is not in the array.</a:t>
            </a:r>
          </a:p>
          <a:p>
            <a:pPr eaLnBrk="1" hangingPunct="1">
              <a:defRPr/>
            </a:pPr>
            <a:endParaRPr lang="en-US" sz="2000" dirty="0" smtClean="0"/>
          </a:p>
          <a:p>
            <a:pPr eaLnBrk="1" hangingPunct="1">
              <a:defRPr/>
            </a:pPr>
            <a:r>
              <a:rPr lang="en-US" sz="2000" dirty="0" smtClean="0"/>
              <a:t>Average: On average, it takes n/2 comparisons where n is the length of the array. </a:t>
            </a:r>
          </a:p>
          <a:p>
            <a:pPr marL="0" indent="0" eaLnBrk="1" hangingPunct="1">
              <a:buNone/>
              <a:defRPr/>
            </a:pPr>
            <a:endParaRPr lang="en-US" sz="2000" dirty="0"/>
          </a:p>
          <a:p>
            <a:pPr marL="0" indent="0" eaLnBrk="1" hangingPunct="1">
              <a:buNone/>
              <a:defRPr/>
            </a:pPr>
            <a:endParaRPr lang="en-US" sz="2000" dirty="0" smtClean="0"/>
          </a:p>
        </p:txBody>
      </p:sp>
    </p:spTree>
    <p:extLst>
      <p:ext uri="{BB962C8B-B14F-4D97-AF65-F5344CB8AC3E}">
        <p14:creationId xmlns:p14="http://schemas.microsoft.com/office/powerpoint/2010/main" val="34004113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defRPr/>
            </a:pPr>
            <a:r>
              <a:rPr lang="en-US" dirty="0" smtClean="0">
                <a:cs typeface="+mj-cs"/>
              </a:rPr>
              <a:t>Searching Analysis</a:t>
            </a:r>
            <a:endParaRPr lang="en-US" sz="2800" dirty="0" smtClean="0">
              <a:cs typeface="+mj-cs"/>
            </a:endParaRPr>
          </a:p>
        </p:txBody>
      </p:sp>
      <p:sp>
        <p:nvSpPr>
          <p:cNvPr id="171011" name="Rectangle 3"/>
          <p:cNvSpPr>
            <a:spLocks noGrp="1" noChangeArrowheads="1"/>
          </p:cNvSpPr>
          <p:nvPr>
            <p:ph type="body" idx="1"/>
          </p:nvPr>
        </p:nvSpPr>
        <p:spPr/>
        <p:txBody>
          <a:bodyPr/>
          <a:lstStyle/>
          <a:p>
            <a:pPr marL="0" indent="0" eaLnBrk="1" hangingPunct="1">
              <a:buNone/>
              <a:defRPr/>
            </a:pPr>
            <a:endParaRPr lang="en-US" sz="2000" dirty="0" smtClean="0"/>
          </a:p>
          <a:p>
            <a:pPr marL="0" indent="0" eaLnBrk="1" hangingPunct="1">
              <a:buNone/>
              <a:defRPr/>
            </a:pPr>
            <a:r>
              <a:rPr lang="en-US" sz="2000" dirty="0" smtClean="0"/>
              <a:t>Binary Search:</a:t>
            </a:r>
          </a:p>
          <a:p>
            <a:pPr eaLnBrk="1" hangingPunct="1">
              <a:defRPr/>
            </a:pPr>
            <a:r>
              <a:rPr lang="en-US" sz="2000" dirty="0" smtClean="0"/>
              <a:t>Best case: The key is found on the first try, i.e., (</a:t>
            </a:r>
            <a:r>
              <a:rPr lang="en-US" sz="2000" dirty="0" err="1" smtClean="0"/>
              <a:t>low+high</a:t>
            </a:r>
            <a:r>
              <a:rPr lang="en-US" sz="2000" dirty="0" smtClean="0"/>
              <a:t>)/2 is the index of the target.</a:t>
            </a:r>
          </a:p>
          <a:p>
            <a:pPr eaLnBrk="1" hangingPunct="1">
              <a:defRPr/>
            </a:pPr>
            <a:endParaRPr lang="en-US" sz="2000" dirty="0" smtClean="0"/>
          </a:p>
          <a:p>
            <a:pPr eaLnBrk="1" hangingPunct="1">
              <a:defRPr/>
            </a:pPr>
            <a:r>
              <a:rPr lang="en-US" sz="2000" dirty="0" smtClean="0"/>
              <a:t>Worst case: The key is in the last slot or not in the array.</a:t>
            </a:r>
            <a:r>
              <a:rPr lang="en-US" sz="2000" dirty="0"/>
              <a:t> Here the </a:t>
            </a:r>
            <a:r>
              <a:rPr lang="en-US" sz="2000" i="1" dirty="0"/>
              <a:t>n </a:t>
            </a:r>
            <a:r>
              <a:rPr lang="en-US" sz="2000" dirty="0"/>
              <a:t>elements must be divided by 2 until there is just one element, and then that last element must be tested. </a:t>
            </a:r>
            <a:r>
              <a:rPr lang="en-US" sz="2000" dirty="0" smtClean="0"/>
              <a:t>It takes approximately log_2(n) comparisons. For example, if the length of the array is 35, then in the worst case, it will take approximately log_2(35), which is between and 5 and 6, comparisons. </a:t>
            </a:r>
          </a:p>
          <a:p>
            <a:pPr marL="0" indent="0" eaLnBrk="1" hangingPunct="1">
              <a:buNone/>
              <a:defRPr/>
            </a:pPr>
            <a:r>
              <a:rPr lang="en-US" sz="2000" dirty="0" smtClean="0"/>
              <a:t>(since 2^5=32 and 2^6=64 and x=log_2(35) such that 2^x=35, x must be between 5 and 6, closer to 5.) </a:t>
            </a:r>
          </a:p>
          <a:p>
            <a:pPr marL="0" indent="0" eaLnBrk="1" hangingPunct="1">
              <a:buNone/>
              <a:defRPr/>
            </a:pPr>
            <a:endParaRPr lang="en-US" sz="2000" dirty="0"/>
          </a:p>
          <a:p>
            <a:pPr marL="0" indent="0" eaLnBrk="1" hangingPunct="1">
              <a:buNone/>
              <a:defRPr/>
            </a:pPr>
            <a:endParaRPr lang="en-US" sz="2000" dirty="0" smtClean="0"/>
          </a:p>
        </p:txBody>
      </p:sp>
    </p:spTree>
    <p:extLst>
      <p:ext uri="{BB962C8B-B14F-4D97-AF65-F5344CB8AC3E}">
        <p14:creationId xmlns:p14="http://schemas.microsoft.com/office/powerpoint/2010/main" val="38796960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eaLnBrk="1" hangingPunct="1">
              <a:defRPr/>
            </a:pPr>
            <a:r>
              <a:rPr lang="en-US" smtClean="0">
                <a:cs typeface="+mj-cs"/>
              </a:rPr>
              <a:t>Selection sort</a:t>
            </a:r>
          </a:p>
        </p:txBody>
      </p:sp>
      <p:sp>
        <p:nvSpPr>
          <p:cNvPr id="209923" name="Rectangle 3"/>
          <p:cNvSpPr>
            <a:spLocks noGrp="1" noChangeArrowheads="1"/>
          </p:cNvSpPr>
          <p:nvPr>
            <p:ph type="body" idx="1"/>
          </p:nvPr>
        </p:nvSpPr>
        <p:spPr/>
        <p:txBody>
          <a:bodyPr/>
          <a:lstStyle/>
          <a:p>
            <a:pPr eaLnBrk="1" hangingPunct="1">
              <a:defRPr/>
            </a:pPr>
            <a:r>
              <a:rPr lang="en-US" b="1" smtClean="0">
                <a:cs typeface="+mn-cs"/>
              </a:rPr>
              <a:t>selection sort</a:t>
            </a:r>
            <a:r>
              <a:rPr lang="en-US" smtClean="0">
                <a:cs typeface="+mn-cs"/>
              </a:rPr>
              <a:t>: Orders a list of values by repeatedly putting the smallest or largest unplaced value into its final position.</a:t>
            </a:r>
          </a:p>
          <a:p>
            <a:pPr lvl="1" eaLnBrk="1" hangingPunct="1">
              <a:defRPr/>
            </a:pPr>
            <a:endParaRPr lang="en-US" smtClean="0"/>
          </a:p>
          <a:p>
            <a:pPr lvl="1" eaLnBrk="1" hangingPunct="1">
              <a:buFontTx/>
              <a:buNone/>
              <a:defRPr/>
            </a:pPr>
            <a:r>
              <a:rPr lang="en-US" smtClean="0"/>
              <a:t>The algorithm:</a:t>
            </a:r>
          </a:p>
          <a:p>
            <a:pPr lvl="1" eaLnBrk="1" hangingPunct="1">
              <a:defRPr/>
            </a:pPr>
            <a:r>
              <a:rPr lang="en-US" smtClean="0"/>
              <a:t>Look through the list to find the smallest value.</a:t>
            </a:r>
          </a:p>
          <a:p>
            <a:pPr lvl="1" eaLnBrk="1" hangingPunct="1">
              <a:defRPr/>
            </a:pPr>
            <a:r>
              <a:rPr lang="en-US" smtClean="0"/>
              <a:t>Swap it so that it is at index 0.</a:t>
            </a:r>
          </a:p>
          <a:p>
            <a:pPr lvl="1" eaLnBrk="1" hangingPunct="1">
              <a:defRPr/>
            </a:pPr>
            <a:endParaRPr lang="en-US" sz="800" smtClean="0"/>
          </a:p>
          <a:p>
            <a:pPr lvl="1" eaLnBrk="1" hangingPunct="1">
              <a:defRPr/>
            </a:pPr>
            <a:r>
              <a:rPr lang="en-US" smtClean="0"/>
              <a:t>Look through the list to find the second-smallest value.</a:t>
            </a:r>
          </a:p>
          <a:p>
            <a:pPr lvl="1" eaLnBrk="1" hangingPunct="1">
              <a:defRPr/>
            </a:pPr>
            <a:r>
              <a:rPr lang="en-US" smtClean="0"/>
              <a:t>Swap it so that it is at index 1.</a:t>
            </a:r>
          </a:p>
          <a:p>
            <a:pPr lvl="1" eaLnBrk="1" hangingPunct="1">
              <a:buFontTx/>
              <a:buNone/>
              <a:defRPr/>
            </a:pPr>
            <a:r>
              <a:rPr lang="en-US" smtClean="0"/>
              <a:t>	...</a:t>
            </a:r>
          </a:p>
          <a:p>
            <a:pPr lvl="1" eaLnBrk="1" hangingPunct="1">
              <a:defRPr/>
            </a:pPr>
            <a:endParaRPr lang="en-US" smtClean="0"/>
          </a:p>
          <a:p>
            <a:pPr lvl="1" eaLnBrk="1" hangingPunct="1">
              <a:defRPr/>
            </a:pPr>
            <a:r>
              <a:rPr lang="en-US" smtClean="0"/>
              <a:t>Repeat until all values are in their proper places.</a:t>
            </a: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eaLnBrk="1" hangingPunct="1">
              <a:defRPr/>
            </a:pPr>
            <a:r>
              <a:rPr lang="en-US" smtClean="0">
                <a:cs typeface="+mj-cs"/>
              </a:rPr>
              <a:t>Selection sort example</a:t>
            </a:r>
          </a:p>
        </p:txBody>
      </p:sp>
      <p:sp>
        <p:nvSpPr>
          <p:cNvPr id="210947" name="Rectangle 3"/>
          <p:cNvSpPr>
            <a:spLocks noGrp="1" noChangeArrowheads="1"/>
          </p:cNvSpPr>
          <p:nvPr>
            <p:ph type="body" idx="1"/>
          </p:nvPr>
        </p:nvSpPr>
        <p:spPr/>
        <p:txBody>
          <a:bodyPr/>
          <a:lstStyle/>
          <a:p>
            <a:pPr eaLnBrk="1" hangingPunct="1">
              <a:defRPr/>
            </a:pPr>
            <a:r>
              <a:rPr lang="en-US" smtClean="0">
                <a:cs typeface="+mn-cs"/>
              </a:rPr>
              <a:t>Initial array:</a:t>
            </a:r>
          </a:p>
          <a:p>
            <a:pPr lvl="1" eaLnBrk="1" hangingPunct="1">
              <a:defRPr/>
            </a:pPr>
            <a:endParaRPr lang="en-US" smtClean="0"/>
          </a:p>
          <a:p>
            <a:pPr lvl="1" eaLnBrk="1" hangingPunct="1">
              <a:defRPr/>
            </a:pPr>
            <a:endParaRPr lang="en-US" smtClean="0"/>
          </a:p>
          <a:p>
            <a:pPr lvl="1" eaLnBrk="1" hangingPunct="1">
              <a:defRPr/>
            </a:pPr>
            <a:endParaRPr lang="en-US" smtClean="0"/>
          </a:p>
          <a:p>
            <a:pPr eaLnBrk="1" hangingPunct="1">
              <a:defRPr/>
            </a:pPr>
            <a:r>
              <a:rPr lang="en-US" smtClean="0">
                <a:cs typeface="+mn-cs"/>
              </a:rPr>
              <a:t>After 1st, 2nd, and 3rd passes:</a:t>
            </a:r>
          </a:p>
        </p:txBody>
      </p:sp>
      <p:graphicFrame>
        <p:nvGraphicFramePr>
          <p:cNvPr id="210948" name="Group 4"/>
          <p:cNvGraphicFramePr>
            <a:graphicFrameLocks noGrp="1"/>
          </p:cNvGraphicFramePr>
          <p:nvPr/>
        </p:nvGraphicFramePr>
        <p:xfrm>
          <a:off x="228600" y="1800225"/>
          <a:ext cx="8751888" cy="792408"/>
        </p:xfrm>
        <a:graphic>
          <a:graphicData uri="http://schemas.openxmlformats.org/drawingml/2006/table">
            <a:tbl>
              <a:tblPr/>
              <a:tblGrid>
                <a:gridCol w="782638"/>
                <a:gridCol w="460375"/>
                <a:gridCol w="460375"/>
                <a:gridCol w="460375"/>
                <a:gridCol w="508000"/>
                <a:gridCol w="460375"/>
                <a:gridCol w="460375"/>
                <a:gridCol w="460375"/>
                <a:gridCol w="460375"/>
                <a:gridCol w="508000"/>
                <a:gridCol w="460375"/>
                <a:gridCol w="460375"/>
                <a:gridCol w="460375"/>
                <a:gridCol w="508000"/>
                <a:gridCol w="460375"/>
                <a:gridCol w="460375"/>
                <a:gridCol w="460375"/>
                <a:gridCol w="460375"/>
              </a:tblGrid>
              <a:tr h="3960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index</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3</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4</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6</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7</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8</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9</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13</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14</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16</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r>
              <a:tr h="3960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value</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22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18</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12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-4</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27</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30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36</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50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7</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68</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91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56</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85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42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98</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25</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r>
            </a:tbl>
          </a:graphicData>
        </a:graphic>
      </p:graphicFrame>
      <p:graphicFrame>
        <p:nvGraphicFramePr>
          <p:cNvPr id="211007" name="Group 63"/>
          <p:cNvGraphicFramePr>
            <a:graphicFrameLocks noGrp="1"/>
          </p:cNvGraphicFramePr>
          <p:nvPr/>
        </p:nvGraphicFramePr>
        <p:xfrm>
          <a:off x="228600" y="3476625"/>
          <a:ext cx="8751888" cy="792408"/>
        </p:xfrm>
        <a:graphic>
          <a:graphicData uri="http://schemas.openxmlformats.org/drawingml/2006/table">
            <a:tbl>
              <a:tblPr/>
              <a:tblGrid>
                <a:gridCol w="782638"/>
                <a:gridCol w="460375"/>
                <a:gridCol w="460375"/>
                <a:gridCol w="460375"/>
                <a:gridCol w="508000"/>
                <a:gridCol w="460375"/>
                <a:gridCol w="460375"/>
                <a:gridCol w="460375"/>
                <a:gridCol w="460375"/>
                <a:gridCol w="508000"/>
                <a:gridCol w="460375"/>
                <a:gridCol w="460375"/>
                <a:gridCol w="460375"/>
                <a:gridCol w="508000"/>
                <a:gridCol w="460375"/>
                <a:gridCol w="460375"/>
                <a:gridCol w="460375"/>
                <a:gridCol w="460375"/>
              </a:tblGrid>
              <a:tr h="3960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index</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3</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4</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6</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7</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8</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9</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13</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14</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16</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r>
              <a:tr h="3960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value</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charset="0"/>
                          <a:ea typeface="ＭＳ Ｐゴシック" charset="0"/>
                        </a:rPr>
                        <a:t>-4</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18</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12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charset="0"/>
                          <a:ea typeface="ＭＳ Ｐゴシック" charset="0"/>
                        </a:rPr>
                        <a:t>22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27</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30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36</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50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7</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68</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91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56</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85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42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98</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25</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r>
            </a:tbl>
          </a:graphicData>
        </a:graphic>
      </p:graphicFrame>
      <p:graphicFrame>
        <p:nvGraphicFramePr>
          <p:cNvPr id="211066" name="Group 122"/>
          <p:cNvGraphicFramePr>
            <a:graphicFrameLocks noGrp="1"/>
          </p:cNvGraphicFramePr>
          <p:nvPr/>
        </p:nvGraphicFramePr>
        <p:xfrm>
          <a:off x="228600" y="4467225"/>
          <a:ext cx="8751888" cy="792408"/>
        </p:xfrm>
        <a:graphic>
          <a:graphicData uri="http://schemas.openxmlformats.org/drawingml/2006/table">
            <a:tbl>
              <a:tblPr/>
              <a:tblGrid>
                <a:gridCol w="782638"/>
                <a:gridCol w="460375"/>
                <a:gridCol w="460375"/>
                <a:gridCol w="460375"/>
                <a:gridCol w="508000"/>
                <a:gridCol w="460375"/>
                <a:gridCol w="460375"/>
                <a:gridCol w="460375"/>
                <a:gridCol w="460375"/>
                <a:gridCol w="508000"/>
                <a:gridCol w="460375"/>
                <a:gridCol w="460375"/>
                <a:gridCol w="460375"/>
                <a:gridCol w="508000"/>
                <a:gridCol w="460375"/>
                <a:gridCol w="460375"/>
                <a:gridCol w="460375"/>
                <a:gridCol w="460375"/>
              </a:tblGrid>
              <a:tr h="3960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index</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3</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4</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6</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7</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8</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9</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13</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14</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16</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r>
              <a:tr h="3960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value</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-4</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charset="0"/>
                          <a:ea typeface="ＭＳ Ｐゴシック" charset="0"/>
                        </a:rPr>
                        <a:t>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12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22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27</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30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36</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50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7</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68</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91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56</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charset="0"/>
                          <a:ea typeface="ＭＳ Ｐゴシック" charset="0"/>
                        </a:rPr>
                        <a:t>18</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85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42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98</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25</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r>
            </a:tbl>
          </a:graphicData>
        </a:graphic>
      </p:graphicFrame>
      <p:graphicFrame>
        <p:nvGraphicFramePr>
          <p:cNvPr id="211125" name="Group 181"/>
          <p:cNvGraphicFramePr>
            <a:graphicFrameLocks noGrp="1"/>
          </p:cNvGraphicFramePr>
          <p:nvPr/>
        </p:nvGraphicFramePr>
        <p:xfrm>
          <a:off x="228600" y="5486400"/>
          <a:ext cx="8751888" cy="792408"/>
        </p:xfrm>
        <a:graphic>
          <a:graphicData uri="http://schemas.openxmlformats.org/drawingml/2006/table">
            <a:tbl>
              <a:tblPr/>
              <a:tblGrid>
                <a:gridCol w="782638"/>
                <a:gridCol w="460375"/>
                <a:gridCol w="460375"/>
                <a:gridCol w="460375"/>
                <a:gridCol w="508000"/>
                <a:gridCol w="460375"/>
                <a:gridCol w="460375"/>
                <a:gridCol w="460375"/>
                <a:gridCol w="460375"/>
                <a:gridCol w="508000"/>
                <a:gridCol w="460375"/>
                <a:gridCol w="460375"/>
                <a:gridCol w="460375"/>
                <a:gridCol w="508000"/>
                <a:gridCol w="460375"/>
                <a:gridCol w="460375"/>
                <a:gridCol w="460375"/>
                <a:gridCol w="460375"/>
              </a:tblGrid>
              <a:tr h="3960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index</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3</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4</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6</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7</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8</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9</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13</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14</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16</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r>
              <a:tr h="3960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2"/>
                          </a:solidFill>
                          <a:effectLst/>
                          <a:latin typeface="Tahoma" charset="0"/>
                          <a:ea typeface="ＭＳ Ｐゴシック" charset="0"/>
                        </a:rPr>
                        <a:t>value</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-4</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charset="0"/>
                          <a:ea typeface="ＭＳ Ｐゴシック" charset="0"/>
                        </a:rPr>
                        <a:t>7</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22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27</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30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36</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50</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charset="0"/>
                          <a:ea typeface="ＭＳ Ｐゴシック" charset="0"/>
                        </a:rPr>
                        <a:t>12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68</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91</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56</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18</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85</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42</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98</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ahoma" charset="0"/>
                          <a:ea typeface="ＭＳ Ｐゴシック" charset="0"/>
                        </a:rPr>
                        <a:t>25</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r>
            </a:tbl>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10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106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1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3241</TotalTime>
  <Words>1444</Words>
  <Application>Microsoft Macintosh PowerPoint</Application>
  <PresentationFormat>On-screen Show (4:3)</PresentationFormat>
  <Paragraphs>476</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Default Design</vt:lpstr>
      <vt:lpstr>Lecture 26: Final Multiple Choice Exam (More on searching/sorting)</vt:lpstr>
      <vt:lpstr>MC Exam Thursday</vt:lpstr>
      <vt:lpstr>MC Exam Thursday</vt:lpstr>
      <vt:lpstr>Sequential search</vt:lpstr>
      <vt:lpstr>Binary search (13.1)</vt:lpstr>
      <vt:lpstr>Searching Analysis</vt:lpstr>
      <vt:lpstr>Searching Analysis</vt:lpstr>
      <vt:lpstr>Selection sort</vt:lpstr>
      <vt:lpstr>Selection sort example</vt:lpstr>
      <vt:lpstr>Insertion Sort</vt:lpstr>
      <vt:lpstr>Insertion Sort Algorithm </vt:lpstr>
      <vt:lpstr>Insertion Sort Algorithm</vt:lpstr>
      <vt:lpstr>Merge sort</vt:lpstr>
      <vt:lpstr>Merge sort example</vt:lpstr>
      <vt:lpstr>Merging sorted halves</vt:lpstr>
      <vt:lpstr>Sorting Analysis</vt:lpstr>
      <vt:lpstr>Sorting Analysis</vt:lpstr>
      <vt:lpstr>Sorting Analysis</vt:lpstr>
    </vt:vector>
  </TitlesOfParts>
  <Company>University of Washington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142 Python Slides</dc:title>
  <dc:creator>Marty Stepp</dc:creator>
  <cp:keywords>Python</cp:keywords>
  <dc:description>Slides used in the University of Washington's CSE 142 Python sessions.</dc:description>
  <cp:lastModifiedBy>teacher</cp:lastModifiedBy>
  <cp:revision>150</cp:revision>
  <dcterms:created xsi:type="dcterms:W3CDTF">2008-06-28T20:57:21Z</dcterms:created>
  <dcterms:modified xsi:type="dcterms:W3CDTF">2016-04-27T16:15:16Z</dcterms:modified>
</cp:coreProperties>
</file>