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317" r:id="rId3"/>
    <p:sldId id="302" r:id="rId4"/>
    <p:sldId id="307" r:id="rId5"/>
    <p:sldId id="319" r:id="rId6"/>
    <p:sldId id="353" r:id="rId7"/>
    <p:sldId id="354" r:id="rId8"/>
    <p:sldId id="334" r:id="rId9"/>
    <p:sldId id="369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0"/>
    <a:srgbClr val="FFFF80"/>
    <a:srgbClr val="008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fld id="{8CCDA2B9-A7F3-724F-BA71-2B2C09FDC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091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45B29D-1669-D349-9F9F-F932A383ED9F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A lot of 143 students implement a kind of insertion sort on their SortedIntList add operation.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39065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l" defTabSz="457200"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en-US">
              <a:latin typeface="Tahoma" charset="0"/>
              <a:cs typeface="Arial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28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7471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0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3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7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532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41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41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6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5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5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10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851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868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l" defTabSz="457200"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en-US">
              <a:latin typeface="Tahoma" charset="0"/>
              <a:cs typeface="Arial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Slide Number Placeholder 3"/>
          <p:cNvSpPr txBox="1">
            <a:spLocks noGrp="1"/>
          </p:cNvSpPr>
          <p:nvPr userDrawn="1"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fld id="{50737E26-6D0E-3D45-A5A4-50F033C7A9FC}" type="slidenum">
              <a:rPr lang="en-US" sz="1200">
                <a:solidFill>
                  <a:srgbClr val="424242"/>
                </a:solidFill>
                <a:latin typeface="Verdana" charset="0"/>
              </a:rPr>
              <a:pPr eaLnBrk="1" hangingPunct="1">
                <a:spcBef>
                  <a:spcPts val="500"/>
                </a:spcBef>
              </a:pPr>
              <a:t>‹#›</a:t>
            </a:fld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25475" indent="-2794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2pPr>
      <a:lvl3pPr marL="914400" indent="-1746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220663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054225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511425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2968625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425825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Lecture 25: Searching and Sorting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000" dirty="0"/>
              <a:t>Building Java Programs: A Back to Basics Approach </a:t>
            </a:r>
          </a:p>
          <a:p>
            <a:pPr eaLnBrk="1" hangingPunct="1">
              <a:defRPr/>
            </a:pPr>
            <a:r>
              <a:rPr lang="en-US" sz="2000" dirty="0"/>
              <a:t>by Stuart </a:t>
            </a:r>
            <a:r>
              <a:rPr lang="en-US" sz="2000" dirty="0" err="1"/>
              <a:t>Reges</a:t>
            </a:r>
            <a:r>
              <a:rPr lang="en-US" sz="2000" dirty="0"/>
              <a:t> and Marty </a:t>
            </a:r>
            <a:r>
              <a:rPr lang="en-US" sz="2000" dirty="0" err="1"/>
              <a:t>Stepp</a:t>
            </a:r>
            <a:endParaRPr lang="en-US" sz="2000" dirty="0"/>
          </a:p>
          <a:p>
            <a:pPr eaLnBrk="1" hangingPunct="1">
              <a:defRPr/>
            </a:pPr>
            <a:r>
              <a:rPr lang="en-US" sz="1600" dirty="0"/>
              <a:t>Copyright (c) Pearson 2013.</a:t>
            </a:r>
            <a:br>
              <a:rPr lang="en-US" sz="1600" dirty="0"/>
            </a:br>
            <a:r>
              <a:rPr lang="en-US" sz="1600"/>
              <a:t>All rights reserved.</a:t>
            </a:r>
          </a:p>
          <a:p>
            <a:pPr eaLnBrk="1" hangingPunct="1">
              <a:defRPr/>
            </a:pPr>
            <a:endParaRPr lang="en-US" sz="2200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Lab 1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 smtClean="0">
              <a:latin typeface="Tahoma"/>
              <a:cs typeface="Tahoma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>
              <a:latin typeface="Tahoma"/>
              <a:cs typeface="Tahoma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 smtClean="0">
                <a:latin typeface="Tahoma"/>
                <a:cs typeface="Tahoma"/>
              </a:rPr>
              <a:t>Write the </a:t>
            </a:r>
            <a:r>
              <a:rPr lang="en-US" sz="2000" dirty="0" err="1" smtClean="0">
                <a:latin typeface="Tahoma"/>
                <a:cs typeface="Tahoma"/>
              </a:rPr>
              <a:t>nonrecursive</a:t>
            </a:r>
            <a:r>
              <a:rPr lang="en-US" sz="2000" dirty="0" smtClean="0">
                <a:latin typeface="Tahoma"/>
                <a:cs typeface="Tahoma"/>
              </a:rPr>
              <a:t> </a:t>
            </a:r>
            <a:r>
              <a:rPr lang="en-US" sz="2000" smtClean="0">
                <a:latin typeface="Tahoma"/>
                <a:cs typeface="Tahoma"/>
              </a:rPr>
              <a:t>version of binarySearch</a:t>
            </a:r>
            <a:r>
              <a:rPr lang="en-US" sz="2000" dirty="0" smtClean="0">
                <a:latin typeface="Tahoma"/>
                <a:cs typeface="Tahoma"/>
              </a:rPr>
              <a:t> method. 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b="1" dirty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b="1" dirty="0" smtClean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// Returns the index of an occurrence of target in the 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// array a, or a negative number(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</a:rPr>
              <a:t>-(min+1</a:t>
            </a:r>
            <a:r>
              <a:rPr lang="en-US" sz="2000" b="1" dirty="0" smtClean="0">
                <a:solidFill>
                  <a:srgbClr val="008000"/>
                </a:solidFill>
                <a:latin typeface="Courier New" charset="0"/>
              </a:rPr>
              <a:t>)) </a:t>
            </a:r>
            <a:r>
              <a:rPr lang="en-US" sz="20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if the target 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// is not found.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b="1" dirty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b="1" dirty="0" smtClean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b="1" dirty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public static </a:t>
            </a:r>
            <a:r>
              <a:rPr lang="en-US" sz="2000" dirty="0" err="1" smtClean="0">
                <a:latin typeface="Courier New" charset="0"/>
                <a:cs typeface="+mn-cs"/>
              </a:rPr>
              <a:t>int</a:t>
            </a:r>
            <a:r>
              <a:rPr lang="en-US" sz="2000" dirty="0" smtClean="0">
                <a:latin typeface="Courier New" charset="0"/>
                <a:cs typeface="+mn-cs"/>
              </a:rPr>
              <a:t> </a:t>
            </a:r>
            <a:r>
              <a:rPr lang="en-US" sz="2000" dirty="0" err="1" smtClean="0">
                <a:latin typeface="Courier New" charset="0"/>
                <a:cs typeface="+mn-cs"/>
              </a:rPr>
              <a:t>binarySearch</a:t>
            </a:r>
            <a:r>
              <a:rPr lang="en-US" sz="2000" dirty="0" smtClean="0">
                <a:latin typeface="Courier New" charset="0"/>
                <a:cs typeface="+mn-cs"/>
              </a:rPr>
              <a:t>(</a:t>
            </a:r>
            <a:r>
              <a:rPr lang="en-US" sz="2000" dirty="0" err="1" smtClean="0">
                <a:latin typeface="Courier New" charset="0"/>
                <a:cs typeface="+mn-cs"/>
              </a:rPr>
              <a:t>int</a:t>
            </a:r>
            <a:r>
              <a:rPr lang="en-US" sz="2000" dirty="0" smtClean="0">
                <a:latin typeface="Courier New" charset="0"/>
                <a:cs typeface="+mn-cs"/>
              </a:rPr>
              <a:t>[] a, </a:t>
            </a:r>
            <a:r>
              <a:rPr lang="en-US" sz="2000" dirty="0" err="1" smtClean="0">
                <a:latin typeface="Courier New" charset="0"/>
                <a:cs typeface="+mn-cs"/>
              </a:rPr>
              <a:t>int</a:t>
            </a:r>
            <a:r>
              <a:rPr lang="en-US" sz="2000" dirty="0" smtClean="0">
                <a:latin typeface="Courier New" charset="0"/>
                <a:cs typeface="+mn-cs"/>
              </a:rPr>
              <a:t> target) {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7404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Sorting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cs typeface="+mn-cs"/>
              </a:rPr>
              <a:t>sorting</a:t>
            </a:r>
            <a:r>
              <a:rPr lang="en-US" smtClean="0">
                <a:cs typeface="+mn-cs"/>
              </a:rPr>
              <a:t>: Rearranging the values in an array or collection into a specific order (usually into their "natural ordering").</a:t>
            </a:r>
          </a:p>
          <a:p>
            <a:pPr lvl="1" eaLnBrk="1" hangingPunct="1">
              <a:defRPr/>
            </a:pPr>
            <a:endParaRPr lang="en-US" sz="800" smtClean="0"/>
          </a:p>
          <a:p>
            <a:pPr lvl="1" eaLnBrk="1" hangingPunct="1">
              <a:defRPr/>
            </a:pPr>
            <a:r>
              <a:rPr lang="en-US" smtClean="0"/>
              <a:t>one of the fundamental problems in computer science</a:t>
            </a:r>
          </a:p>
          <a:p>
            <a:pPr lvl="1" eaLnBrk="1" hangingPunct="1">
              <a:defRPr/>
            </a:pPr>
            <a:r>
              <a:rPr lang="en-US" smtClean="0"/>
              <a:t>can be solved in many ways:</a:t>
            </a:r>
          </a:p>
          <a:p>
            <a:pPr lvl="2" eaLnBrk="1" hangingPunct="1">
              <a:defRPr/>
            </a:pPr>
            <a:r>
              <a:rPr lang="en-US" smtClean="0"/>
              <a:t>there are many sorting algorithms</a:t>
            </a:r>
          </a:p>
          <a:p>
            <a:pPr lvl="2" eaLnBrk="1" hangingPunct="1">
              <a:defRPr/>
            </a:pPr>
            <a:r>
              <a:rPr lang="en-US" smtClean="0"/>
              <a:t>some are faster/slower than others</a:t>
            </a:r>
          </a:p>
          <a:p>
            <a:pPr lvl="2" eaLnBrk="1" hangingPunct="1">
              <a:defRPr/>
            </a:pPr>
            <a:r>
              <a:rPr lang="en-US" smtClean="0"/>
              <a:t>some use more/less memory than others</a:t>
            </a:r>
          </a:p>
          <a:p>
            <a:pPr lvl="2" eaLnBrk="1" hangingPunct="1">
              <a:defRPr/>
            </a:pPr>
            <a:r>
              <a:rPr lang="en-US" smtClean="0"/>
              <a:t>some work better with specific kinds of data</a:t>
            </a:r>
          </a:p>
          <a:p>
            <a:pPr lvl="2" eaLnBrk="1" hangingPunct="1">
              <a:defRPr/>
            </a:pPr>
            <a:r>
              <a:rPr lang="en-US" smtClean="0"/>
              <a:t>some can utilize multiple computers / processors, ...</a:t>
            </a:r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buClr>
                <a:schemeClr val="tx1"/>
              </a:buClr>
              <a:defRPr/>
            </a:pPr>
            <a:r>
              <a:rPr lang="en-US" i="1" smtClean="0"/>
              <a:t>comparison-based sorting</a:t>
            </a:r>
            <a:r>
              <a:rPr lang="en-US" smtClean="0"/>
              <a:t> : determining order by</a:t>
            </a:r>
            <a:br>
              <a:rPr lang="en-US" smtClean="0"/>
            </a:br>
            <a:r>
              <a:rPr lang="en-US" smtClean="0"/>
              <a:t>comparing pairs of elements: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US" smtClean="0">
                <a:latin typeface="Courier New" charset="0"/>
              </a:rPr>
              <a:t>&lt;</a:t>
            </a:r>
            <a:r>
              <a:rPr lang="en-US" smtClean="0"/>
              <a:t>, </a:t>
            </a:r>
            <a:r>
              <a:rPr lang="en-US" smtClean="0">
                <a:latin typeface="Courier New" charset="0"/>
              </a:rPr>
              <a:t>&gt;</a:t>
            </a:r>
            <a:r>
              <a:rPr lang="en-US" smtClean="0"/>
              <a:t>, </a:t>
            </a:r>
            <a:r>
              <a:rPr lang="en-US" smtClean="0">
                <a:latin typeface="Courier New" charset="0"/>
              </a:rPr>
              <a:t>compareTo</a:t>
            </a:r>
            <a:r>
              <a:rPr lang="en-US" smtClean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279173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Sorting algorithms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z="2200" b="1" dirty="0" smtClean="0">
              <a:cs typeface="+mn-cs"/>
            </a:endParaRPr>
          </a:p>
          <a:p>
            <a:pPr eaLnBrk="1" hangingPunct="1">
              <a:defRPr/>
            </a:pPr>
            <a:endParaRPr lang="en-US" sz="2200" b="1" dirty="0">
              <a:cs typeface="+mn-cs"/>
            </a:endParaRPr>
          </a:p>
          <a:p>
            <a:pPr eaLnBrk="1" hangingPunct="1">
              <a:defRPr/>
            </a:pPr>
            <a:endParaRPr lang="en-US" sz="2200" b="1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200" b="1" dirty="0" smtClean="0">
                <a:cs typeface="+mn-cs"/>
              </a:rPr>
              <a:t>bubble sort</a:t>
            </a:r>
            <a:r>
              <a:rPr lang="en-US" sz="2200" dirty="0" smtClean="0">
                <a:cs typeface="+mn-cs"/>
              </a:rPr>
              <a:t>: swap adjacent pairs that are out of order</a:t>
            </a:r>
          </a:p>
          <a:p>
            <a:pPr eaLnBrk="1" hangingPunct="1">
              <a:defRPr/>
            </a:pPr>
            <a:r>
              <a:rPr lang="en-US" sz="2200" b="1" dirty="0" smtClean="0">
                <a:cs typeface="+mn-cs"/>
              </a:rPr>
              <a:t>selection sort</a:t>
            </a:r>
            <a:r>
              <a:rPr lang="en-US" sz="2200" dirty="0" smtClean="0">
                <a:cs typeface="+mn-cs"/>
              </a:rPr>
              <a:t>: look for the smallest element, move to front</a:t>
            </a:r>
          </a:p>
          <a:p>
            <a:pPr eaLnBrk="1" hangingPunct="1">
              <a:defRPr/>
            </a:pPr>
            <a:r>
              <a:rPr lang="en-US" sz="2200" b="1" dirty="0" smtClean="0">
                <a:cs typeface="+mn-cs"/>
              </a:rPr>
              <a:t>insertion sort</a:t>
            </a:r>
            <a:r>
              <a:rPr lang="en-US" sz="2200" dirty="0" smtClean="0">
                <a:cs typeface="+mn-cs"/>
              </a:rPr>
              <a:t>: build an increasingly large sorted front portion</a:t>
            </a:r>
          </a:p>
          <a:p>
            <a:pPr eaLnBrk="1" hangingPunct="1">
              <a:defRPr/>
            </a:pPr>
            <a:r>
              <a:rPr lang="en-US" sz="2200" b="1" dirty="0" smtClean="0">
                <a:cs typeface="+mn-cs"/>
              </a:rPr>
              <a:t>merge sort</a:t>
            </a:r>
            <a:r>
              <a:rPr lang="en-US" sz="2200" dirty="0" smtClean="0">
                <a:cs typeface="+mn-cs"/>
              </a:rPr>
              <a:t>: recursively divide the array in half and sort it</a:t>
            </a:r>
          </a:p>
          <a:p>
            <a:pPr eaLnBrk="1" hangingPunct="1">
              <a:defRPr/>
            </a:pPr>
            <a:r>
              <a:rPr lang="en-US" sz="2200" b="1" dirty="0" smtClean="0">
                <a:cs typeface="+mn-cs"/>
              </a:rPr>
              <a:t>heap sort</a:t>
            </a:r>
            <a:r>
              <a:rPr lang="en-US" sz="2200" dirty="0" smtClean="0">
                <a:cs typeface="+mn-cs"/>
              </a:rPr>
              <a:t>: place the values into a sorted tree structure</a:t>
            </a:r>
          </a:p>
          <a:p>
            <a:pPr eaLnBrk="1" hangingPunct="1">
              <a:defRPr/>
            </a:pPr>
            <a:r>
              <a:rPr lang="en-US" sz="2200" b="1" dirty="0" smtClean="0">
                <a:cs typeface="+mn-cs"/>
              </a:rPr>
              <a:t>quick sort</a:t>
            </a:r>
            <a:r>
              <a:rPr lang="en-US" sz="2200" dirty="0" smtClean="0">
                <a:cs typeface="+mn-cs"/>
              </a:rPr>
              <a:t>: recursively partition array based on a middle value</a:t>
            </a:r>
          </a:p>
          <a:p>
            <a:pPr eaLnBrk="1" hangingPunct="1">
              <a:defRPr/>
            </a:pPr>
            <a:endParaRPr lang="en-US" sz="2200" dirty="0" smtClean="0">
              <a:cs typeface="+mn-cs"/>
            </a:endParaRPr>
          </a:p>
          <a:p>
            <a:pPr eaLnBrk="1" hangingPunct="1">
              <a:defRPr/>
            </a:pPr>
            <a:endParaRPr lang="en-US" sz="2200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3527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Sorting algorithms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z="2200" b="1" dirty="0" smtClean="0">
              <a:cs typeface="+mn-cs"/>
            </a:endParaRPr>
          </a:p>
          <a:p>
            <a:pPr eaLnBrk="1" hangingPunct="1">
              <a:defRPr/>
            </a:pPr>
            <a:endParaRPr lang="en-US" sz="2200" b="1" dirty="0">
              <a:cs typeface="+mn-cs"/>
            </a:endParaRPr>
          </a:p>
          <a:p>
            <a:pPr eaLnBrk="1" hangingPunct="1">
              <a:defRPr/>
            </a:pPr>
            <a:endParaRPr lang="en-US" sz="2200" b="1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200" b="1" dirty="0" smtClean="0">
                <a:cs typeface="+mn-cs"/>
              </a:rPr>
              <a:t>bubble sort</a:t>
            </a:r>
            <a:r>
              <a:rPr lang="en-US" sz="2200" dirty="0" smtClean="0">
                <a:cs typeface="+mn-cs"/>
              </a:rPr>
              <a:t>: swap adjacent pairs that are out of order</a:t>
            </a:r>
          </a:p>
          <a:p>
            <a:pPr eaLnBrk="1" hangingPunct="1">
              <a:defRPr/>
            </a:pPr>
            <a:r>
              <a:rPr lang="en-US" sz="2200" b="1" dirty="0" smtClean="0">
                <a:solidFill>
                  <a:srgbClr val="008000"/>
                </a:solidFill>
                <a:cs typeface="+mn-cs"/>
              </a:rPr>
              <a:t>selection sort</a:t>
            </a:r>
            <a:r>
              <a:rPr lang="en-US" sz="2200" dirty="0" smtClean="0">
                <a:solidFill>
                  <a:srgbClr val="008000"/>
                </a:solidFill>
                <a:cs typeface="+mn-cs"/>
              </a:rPr>
              <a:t>: look for the smallest element, move to front</a:t>
            </a:r>
          </a:p>
          <a:p>
            <a:pPr eaLnBrk="1" hangingPunct="1">
              <a:defRPr/>
            </a:pPr>
            <a:r>
              <a:rPr lang="en-US" sz="2200" b="1" dirty="0" smtClean="0">
                <a:solidFill>
                  <a:srgbClr val="008000"/>
                </a:solidFill>
                <a:cs typeface="+mn-cs"/>
              </a:rPr>
              <a:t>insertion sort</a:t>
            </a:r>
            <a:r>
              <a:rPr lang="en-US" sz="2200" dirty="0" smtClean="0">
                <a:solidFill>
                  <a:srgbClr val="008000"/>
                </a:solidFill>
                <a:cs typeface="+mn-cs"/>
              </a:rPr>
              <a:t>: build an increasingly large sorted front portion</a:t>
            </a:r>
          </a:p>
          <a:p>
            <a:pPr eaLnBrk="1" hangingPunct="1">
              <a:defRPr/>
            </a:pPr>
            <a:r>
              <a:rPr lang="en-US" sz="2200" b="1" dirty="0" smtClean="0">
                <a:solidFill>
                  <a:srgbClr val="008000"/>
                </a:solidFill>
                <a:cs typeface="+mn-cs"/>
              </a:rPr>
              <a:t>merge sort</a:t>
            </a:r>
            <a:r>
              <a:rPr lang="en-US" sz="2200" dirty="0" smtClean="0">
                <a:solidFill>
                  <a:srgbClr val="008000"/>
                </a:solidFill>
                <a:cs typeface="+mn-cs"/>
              </a:rPr>
              <a:t>: recursively divide the array in half and sort it</a:t>
            </a:r>
          </a:p>
          <a:p>
            <a:pPr eaLnBrk="1" hangingPunct="1">
              <a:defRPr/>
            </a:pPr>
            <a:r>
              <a:rPr lang="en-US" sz="2200" b="1" dirty="0" smtClean="0">
                <a:cs typeface="+mn-cs"/>
              </a:rPr>
              <a:t>heap sort</a:t>
            </a:r>
            <a:r>
              <a:rPr lang="en-US" sz="2200" dirty="0" smtClean="0">
                <a:cs typeface="+mn-cs"/>
              </a:rPr>
              <a:t>: place the values into a sorted tree structure</a:t>
            </a:r>
          </a:p>
          <a:p>
            <a:pPr eaLnBrk="1" hangingPunct="1">
              <a:defRPr/>
            </a:pPr>
            <a:r>
              <a:rPr lang="en-US" sz="2200" b="1" dirty="0" smtClean="0">
                <a:cs typeface="+mn-cs"/>
              </a:rPr>
              <a:t>quick sort</a:t>
            </a:r>
            <a:r>
              <a:rPr lang="en-US" sz="2200" dirty="0" smtClean="0">
                <a:cs typeface="+mn-cs"/>
              </a:rPr>
              <a:t>: recursively partition array based on a middle value</a:t>
            </a:r>
          </a:p>
          <a:p>
            <a:pPr eaLnBrk="1" hangingPunct="1">
              <a:defRPr/>
            </a:pPr>
            <a:endParaRPr lang="en-US" sz="2200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704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Selection sort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cs typeface="+mn-cs"/>
              </a:rPr>
              <a:t>selection sort</a:t>
            </a:r>
            <a:r>
              <a:rPr lang="en-US" smtClean="0">
                <a:cs typeface="+mn-cs"/>
              </a:rPr>
              <a:t>: Orders a list of values by repeatedly putting the smallest or largest unplaced value into its final position.</a:t>
            </a:r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buFontTx/>
              <a:buNone/>
              <a:defRPr/>
            </a:pPr>
            <a:r>
              <a:rPr lang="en-US" smtClean="0"/>
              <a:t>The algorithm:</a:t>
            </a:r>
          </a:p>
          <a:p>
            <a:pPr lvl="1" eaLnBrk="1" hangingPunct="1">
              <a:defRPr/>
            </a:pPr>
            <a:r>
              <a:rPr lang="en-US" smtClean="0"/>
              <a:t>Look through the list to find the smallest value.</a:t>
            </a:r>
          </a:p>
          <a:p>
            <a:pPr lvl="1" eaLnBrk="1" hangingPunct="1">
              <a:defRPr/>
            </a:pPr>
            <a:r>
              <a:rPr lang="en-US" smtClean="0"/>
              <a:t>Swap it so that it is at index 0.</a:t>
            </a:r>
          </a:p>
          <a:p>
            <a:pPr lvl="1" eaLnBrk="1" hangingPunct="1">
              <a:defRPr/>
            </a:pPr>
            <a:endParaRPr lang="en-US" sz="800" smtClean="0"/>
          </a:p>
          <a:p>
            <a:pPr lvl="1" eaLnBrk="1" hangingPunct="1">
              <a:defRPr/>
            </a:pPr>
            <a:r>
              <a:rPr lang="en-US" smtClean="0"/>
              <a:t>Look through the list to find the second-smallest value.</a:t>
            </a:r>
          </a:p>
          <a:p>
            <a:pPr lvl="1" eaLnBrk="1" hangingPunct="1">
              <a:defRPr/>
            </a:pPr>
            <a:r>
              <a:rPr lang="en-US" smtClean="0"/>
              <a:t>Swap it so that it is at index 1.</a:t>
            </a:r>
          </a:p>
          <a:p>
            <a:pPr lvl="1" eaLnBrk="1" hangingPunct="1">
              <a:buFontTx/>
              <a:buNone/>
              <a:defRPr/>
            </a:pPr>
            <a:r>
              <a:rPr lang="en-US" smtClean="0"/>
              <a:t>	...</a:t>
            </a:r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Repeat until all values are in their proper places.</a:t>
            </a:r>
          </a:p>
        </p:txBody>
      </p:sp>
    </p:spTree>
    <p:extLst>
      <p:ext uri="{BB962C8B-B14F-4D97-AF65-F5344CB8AC3E}">
        <p14:creationId xmlns:p14="http://schemas.microsoft.com/office/powerpoint/2010/main" val="3453182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Selection sort example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Initial array:</a:t>
            </a:r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After 1st, 2nd, and 3rd passes:</a:t>
            </a:r>
          </a:p>
        </p:txBody>
      </p:sp>
      <p:graphicFrame>
        <p:nvGraphicFramePr>
          <p:cNvPr id="210948" name="Group 4"/>
          <p:cNvGraphicFramePr>
            <a:graphicFrameLocks noGrp="1"/>
          </p:cNvGraphicFramePr>
          <p:nvPr/>
        </p:nvGraphicFramePr>
        <p:xfrm>
          <a:off x="228600" y="1800225"/>
          <a:ext cx="8751888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1007" name="Group 63"/>
          <p:cNvGraphicFramePr>
            <a:graphicFrameLocks noGrp="1"/>
          </p:cNvGraphicFramePr>
          <p:nvPr/>
        </p:nvGraphicFramePr>
        <p:xfrm>
          <a:off x="228600" y="3476625"/>
          <a:ext cx="8751888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1066" name="Group 122"/>
          <p:cNvGraphicFramePr>
            <a:graphicFrameLocks noGrp="1"/>
          </p:cNvGraphicFramePr>
          <p:nvPr/>
        </p:nvGraphicFramePr>
        <p:xfrm>
          <a:off x="228600" y="4467225"/>
          <a:ext cx="8751888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1125" name="Group 181"/>
          <p:cNvGraphicFramePr>
            <a:graphicFrameLocks noGrp="1"/>
          </p:cNvGraphicFramePr>
          <p:nvPr/>
        </p:nvGraphicFramePr>
        <p:xfrm>
          <a:off x="228600" y="5486400"/>
          <a:ext cx="8751888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842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Insertion Sort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235" y="1295400"/>
            <a:ext cx="8991600" cy="5181600"/>
          </a:xfrm>
        </p:spPr>
        <p:txBody>
          <a:bodyPr/>
          <a:lstStyle/>
          <a:p>
            <a:pPr marL="346075" lvl="1" indent="0" eaLnBrk="1" hangingPunct="1">
              <a:lnSpc>
                <a:spcPct val="110000"/>
              </a:lnSpc>
              <a:buNone/>
              <a:defRPr/>
            </a:pPr>
            <a:endParaRPr lang="en-US" dirty="0" smtClean="0"/>
          </a:p>
          <a:p>
            <a:pPr marL="346075" lvl="1" indent="0" eaLnBrk="1" hangingPunct="1">
              <a:lnSpc>
                <a:spcPct val="110000"/>
              </a:lnSpc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b="1" dirty="0" smtClean="0">
                <a:cs typeface="+mn-cs"/>
              </a:rPr>
              <a:t>insertion sort</a:t>
            </a:r>
            <a:r>
              <a:rPr lang="en-US" dirty="0" smtClean="0">
                <a:cs typeface="+mn-cs"/>
              </a:rPr>
              <a:t>: Shift each element into a sorted sub-array</a:t>
            </a:r>
          </a:p>
          <a:p>
            <a:pPr lvl="1" eaLnBrk="1" hangingPunct="1">
              <a:defRPr/>
            </a:pPr>
            <a:r>
              <a:rPr lang="en-US" dirty="0" smtClean="0"/>
              <a:t>faster than selection sort (examines fewer values)</a:t>
            </a:r>
          </a:p>
        </p:txBody>
      </p:sp>
      <p:graphicFrame>
        <p:nvGraphicFramePr>
          <p:cNvPr id="214146" name="Group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599172"/>
              </p:ext>
            </p:extLst>
          </p:nvPr>
        </p:nvGraphicFramePr>
        <p:xfrm>
          <a:off x="228600" y="4191000"/>
          <a:ext cx="8751888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14205" name="Text Box 189"/>
          <p:cNvSpPr txBox="1">
            <a:spLocks noChangeArrowheads="1"/>
          </p:cNvSpPr>
          <p:nvPr/>
        </p:nvSpPr>
        <p:spPr bwMode="auto">
          <a:xfrm>
            <a:off x="4648200" y="563880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Tahoma" charset="0"/>
                <a:cs typeface="+mn-cs"/>
              </a:rPr>
              <a:t>7</a:t>
            </a:r>
          </a:p>
        </p:txBody>
      </p:sp>
      <p:sp>
        <p:nvSpPr>
          <p:cNvPr id="214206" name="Line 190"/>
          <p:cNvSpPr>
            <a:spLocks noChangeShapeType="1"/>
          </p:cNvSpPr>
          <p:nvPr/>
        </p:nvSpPr>
        <p:spPr bwMode="auto">
          <a:xfrm flipH="1" flipV="1">
            <a:off x="1295400" y="58674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207" name="Text Box 191"/>
          <p:cNvSpPr txBox="1">
            <a:spLocks noChangeArrowheads="1"/>
          </p:cNvSpPr>
          <p:nvPr/>
        </p:nvSpPr>
        <p:spPr bwMode="auto">
          <a:xfrm>
            <a:off x="1066800" y="5257800"/>
            <a:ext cx="3594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Tahoma" charset="0"/>
                <a:cs typeface="+mn-cs"/>
              </a:rPr>
              <a:t>sorted sub-array (indexes 0-7)</a:t>
            </a:r>
          </a:p>
        </p:txBody>
      </p:sp>
    </p:spTree>
    <p:extLst>
      <p:ext uri="{BB962C8B-B14F-4D97-AF65-F5344CB8AC3E}">
        <p14:creationId xmlns:p14="http://schemas.microsoft.com/office/powerpoint/2010/main" val="308670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205" grpId="0"/>
      <p:bldP spid="2142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Insertion Sort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Check element. </a:t>
            </a:r>
          </a:p>
          <a:p>
            <a:r>
              <a:rPr lang="en-US" dirty="0" smtClean="0"/>
              <a:t>If </a:t>
            </a:r>
            <a:r>
              <a:rPr lang="en-US" u="sng" dirty="0" smtClean="0"/>
              <a:t>larger</a:t>
            </a:r>
            <a:r>
              <a:rPr lang="en-US" dirty="0" smtClean="0"/>
              <a:t> than the previous element, leave it.</a:t>
            </a:r>
          </a:p>
          <a:p>
            <a:r>
              <a:rPr lang="en-US" dirty="0" smtClean="0"/>
              <a:t>If </a:t>
            </a:r>
            <a:r>
              <a:rPr lang="en-US" u="sng" dirty="0" smtClean="0"/>
              <a:t>smaller</a:t>
            </a:r>
            <a:r>
              <a:rPr lang="en-US" dirty="0" smtClean="0"/>
              <a:t> than the previous element, shift previous </a:t>
            </a:r>
            <a:r>
              <a:rPr lang="en-US" u="sng" dirty="0" smtClean="0"/>
              <a:t>larger</a:t>
            </a:r>
            <a:r>
              <a:rPr lang="en-US" dirty="0" smtClean="0"/>
              <a:t> elements down until you reach a </a:t>
            </a:r>
            <a:r>
              <a:rPr lang="en-US" u="sng" dirty="0" smtClean="0"/>
              <a:t>smaller</a:t>
            </a:r>
            <a:r>
              <a:rPr lang="en-US" dirty="0" smtClean="0"/>
              <a:t> element (or beginning of array). </a:t>
            </a:r>
          </a:p>
          <a:p>
            <a:r>
              <a:rPr lang="en-US" dirty="0" smtClean="0"/>
              <a:t>Insert element.</a:t>
            </a:r>
          </a:p>
        </p:txBody>
      </p:sp>
    </p:spTree>
    <p:extLst>
      <p:ext uri="{BB962C8B-B14F-4D97-AF65-F5344CB8AC3E}">
        <p14:creationId xmlns:p14="http://schemas.microsoft.com/office/powerpoint/2010/main" val="1262022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Insertion Sort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64 54 18 87 35</a:t>
            </a:r>
          </a:p>
          <a:p>
            <a:pPr lvl="1"/>
            <a:r>
              <a:rPr lang="en-US" dirty="0" smtClean="0"/>
              <a:t>54 less than 64</a:t>
            </a:r>
          </a:p>
          <a:p>
            <a:pPr lvl="1"/>
            <a:r>
              <a:rPr lang="en-US" dirty="0" smtClean="0"/>
              <a:t>Shift down and insert 54</a:t>
            </a:r>
          </a:p>
          <a:p>
            <a:r>
              <a:rPr lang="en-US" dirty="0" smtClean="0"/>
              <a:t>54 64 18 87 35(1</a:t>
            </a:r>
            <a:r>
              <a:rPr lang="en-US" baseline="30000" dirty="0" smtClean="0"/>
              <a:t>st</a:t>
            </a:r>
            <a:r>
              <a:rPr lang="en-US" dirty="0" smtClean="0"/>
              <a:t> pass)</a:t>
            </a:r>
          </a:p>
          <a:p>
            <a:pPr lvl="1"/>
            <a:r>
              <a:rPr lang="en-US" dirty="0" smtClean="0"/>
              <a:t>18 less than 64</a:t>
            </a:r>
          </a:p>
          <a:p>
            <a:pPr lvl="1"/>
            <a:r>
              <a:rPr lang="en-US" dirty="0" smtClean="0"/>
              <a:t>18 less than 54</a:t>
            </a:r>
          </a:p>
          <a:p>
            <a:pPr lvl="1"/>
            <a:r>
              <a:rPr lang="en-US" dirty="0" smtClean="0"/>
              <a:t>Shift down and insert 18</a:t>
            </a:r>
          </a:p>
          <a:p>
            <a:r>
              <a:rPr lang="en-US" dirty="0" smtClean="0"/>
              <a:t>18 54 64 87 35(2</a:t>
            </a:r>
            <a:r>
              <a:rPr lang="en-US" baseline="30000" dirty="0" smtClean="0"/>
              <a:t>nd</a:t>
            </a:r>
            <a:r>
              <a:rPr lang="en-US" dirty="0" smtClean="0"/>
              <a:t> pass)</a:t>
            </a:r>
          </a:p>
          <a:p>
            <a:pPr lvl="1"/>
            <a:r>
              <a:rPr lang="en-US" dirty="0" smtClean="0"/>
              <a:t>87 greater than 64</a:t>
            </a:r>
          </a:p>
          <a:p>
            <a:pPr lvl="1"/>
            <a:r>
              <a:rPr lang="en-US" dirty="0" smtClean="0"/>
              <a:t>Go to next element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18 54 64 87 35(3</a:t>
            </a:r>
            <a:r>
              <a:rPr lang="en-US" baseline="30000" dirty="0" smtClean="0"/>
              <a:t>rd</a:t>
            </a:r>
            <a:r>
              <a:rPr lang="en-US" dirty="0" smtClean="0"/>
              <a:t> pass)</a:t>
            </a:r>
          </a:p>
          <a:p>
            <a:pPr lvl="1"/>
            <a:r>
              <a:rPr lang="en-US" dirty="0" smtClean="0"/>
              <a:t>35 less than 87</a:t>
            </a:r>
          </a:p>
          <a:p>
            <a:pPr lvl="1"/>
            <a:r>
              <a:rPr lang="en-US" dirty="0" smtClean="0"/>
              <a:t>35 less than 64</a:t>
            </a:r>
          </a:p>
          <a:p>
            <a:pPr lvl="1"/>
            <a:r>
              <a:rPr lang="en-US" dirty="0" smtClean="0"/>
              <a:t>35 less than 54</a:t>
            </a:r>
          </a:p>
          <a:p>
            <a:pPr lvl="1"/>
            <a:r>
              <a:rPr lang="en-US" dirty="0" smtClean="0"/>
              <a:t>35 greater than 18</a:t>
            </a:r>
          </a:p>
          <a:p>
            <a:pPr lvl="1"/>
            <a:r>
              <a:rPr lang="en-US" dirty="0" smtClean="0"/>
              <a:t>Shift down and insert 35</a:t>
            </a:r>
          </a:p>
          <a:p>
            <a:r>
              <a:rPr lang="en-US" dirty="0" smtClean="0"/>
              <a:t>18 35 54 64 87(4</a:t>
            </a:r>
            <a:r>
              <a:rPr lang="en-US" baseline="30000" dirty="0" smtClean="0"/>
              <a:t>th</a:t>
            </a:r>
            <a:r>
              <a:rPr lang="en-US" dirty="0" smtClean="0"/>
              <a:t> pass)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162550"/>
            <a:ext cx="19050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169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Merge sort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cs typeface="+mn-cs"/>
              </a:rPr>
              <a:t>merge sort</a:t>
            </a:r>
            <a:r>
              <a:rPr lang="en-US" dirty="0" smtClean="0">
                <a:cs typeface="+mn-cs"/>
              </a:rPr>
              <a:t>: Repeatedly divides the data in half, sorts each half, and combines the sorted halves into a sorted whole.</a:t>
            </a:r>
          </a:p>
          <a:p>
            <a:pPr lvl="1" eaLnBrk="1" hangingPunct="1">
              <a:buFontTx/>
              <a:buNone/>
              <a:defRPr/>
            </a:pPr>
            <a:endParaRPr lang="en-US" dirty="0" smtClean="0"/>
          </a:p>
          <a:p>
            <a:pPr lvl="1" eaLnBrk="1" hangingPunct="1">
              <a:buFontTx/>
              <a:buNone/>
              <a:defRPr/>
            </a:pPr>
            <a:r>
              <a:rPr lang="en-US" dirty="0" smtClean="0"/>
              <a:t>The algorithm:</a:t>
            </a:r>
          </a:p>
          <a:p>
            <a:pPr lvl="1" eaLnBrk="1" hangingPunct="1">
              <a:defRPr/>
            </a:pPr>
            <a:r>
              <a:rPr lang="en-US" dirty="0" smtClean="0"/>
              <a:t>Divide the list into two roughly equal halves.</a:t>
            </a:r>
          </a:p>
          <a:p>
            <a:pPr lvl="1" eaLnBrk="1" hangingPunct="1">
              <a:defRPr/>
            </a:pPr>
            <a:r>
              <a:rPr lang="en-US" dirty="0" smtClean="0"/>
              <a:t>Sort the left half.</a:t>
            </a:r>
          </a:p>
          <a:p>
            <a:pPr lvl="1" eaLnBrk="1" hangingPunct="1">
              <a:defRPr/>
            </a:pPr>
            <a:r>
              <a:rPr lang="en-US" dirty="0" smtClean="0"/>
              <a:t>Sort the right half.</a:t>
            </a:r>
          </a:p>
          <a:p>
            <a:pPr lvl="1" eaLnBrk="1" hangingPunct="1">
              <a:defRPr/>
            </a:pPr>
            <a:r>
              <a:rPr lang="en-US" dirty="0" smtClean="0"/>
              <a:t>Merge the two sorted halves into one sorted list.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Often implemented recursively.</a:t>
            </a:r>
          </a:p>
          <a:p>
            <a:pPr lvl="1" eaLnBrk="1" hangingPunct="1">
              <a:defRPr/>
            </a:pPr>
            <a:r>
              <a:rPr lang="en-US" dirty="0" smtClean="0"/>
              <a:t>An example of a "divide and conquer" algorithm.</a:t>
            </a:r>
          </a:p>
          <a:p>
            <a:pPr lvl="2" eaLnBrk="1" hangingPunct="1">
              <a:defRPr/>
            </a:pPr>
            <a:r>
              <a:rPr lang="en-US" dirty="0" smtClean="0"/>
              <a:t>Invented by John von Neumann in 1945</a:t>
            </a:r>
          </a:p>
        </p:txBody>
      </p:sp>
    </p:spTree>
    <p:extLst>
      <p:ext uri="{BB962C8B-B14F-4D97-AF65-F5344CB8AC3E}">
        <p14:creationId xmlns:p14="http://schemas.microsoft.com/office/powerpoint/2010/main" val="794912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Sequential search</a:t>
            </a:r>
            <a:endParaRPr lang="en-US" sz="2800" smtClean="0">
              <a:cs typeface="+mj-cs"/>
            </a:endParaRP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cs typeface="+mn-cs"/>
              </a:rPr>
              <a:t>sequential search</a:t>
            </a:r>
            <a:r>
              <a:rPr lang="en-US" dirty="0" smtClean="0">
                <a:cs typeface="+mn-cs"/>
              </a:rPr>
              <a:t>: Locates a target value in an array/list by examining each element from start to finish.</a:t>
            </a:r>
          </a:p>
          <a:p>
            <a:pPr lvl="1" eaLnBrk="1" hangingPunct="1">
              <a:defRPr/>
            </a:pPr>
            <a:endParaRPr lang="en-US" sz="800" dirty="0" smtClean="0"/>
          </a:p>
          <a:p>
            <a:pPr lvl="1" eaLnBrk="1" hangingPunct="1">
              <a:defRPr/>
            </a:pPr>
            <a:r>
              <a:rPr lang="en-US" sz="2000" dirty="0" smtClean="0"/>
              <a:t>How many elements will it need to examine?</a:t>
            </a:r>
          </a:p>
          <a:p>
            <a:pPr lvl="1" eaLnBrk="1" hangingPunct="1">
              <a:defRPr/>
            </a:pPr>
            <a:endParaRPr lang="en-US" sz="800" dirty="0" smtClean="0"/>
          </a:p>
          <a:p>
            <a:pPr lvl="1" eaLnBrk="1" hangingPunct="1">
              <a:defRPr/>
            </a:pPr>
            <a:r>
              <a:rPr lang="en-US" sz="2000" dirty="0" smtClean="0"/>
              <a:t>Example: Searching the array below for the value </a:t>
            </a:r>
            <a:r>
              <a:rPr lang="en-US" sz="2000" b="1" dirty="0" smtClean="0"/>
              <a:t>42</a:t>
            </a:r>
            <a:r>
              <a:rPr lang="en-US" sz="2000" dirty="0" smtClean="0"/>
              <a:t>:</a:t>
            </a:r>
          </a:p>
          <a:p>
            <a:pPr lvl="1" eaLnBrk="1" hangingPunct="1">
              <a:defRPr/>
            </a:pPr>
            <a:endParaRPr lang="en-US" sz="2000" dirty="0" smtClean="0"/>
          </a:p>
          <a:p>
            <a:pPr lvl="1" eaLnBrk="1" hangingPunct="1">
              <a:defRPr/>
            </a:pPr>
            <a:endParaRPr lang="en-US" sz="2000" dirty="0" smtClean="0"/>
          </a:p>
          <a:p>
            <a:pPr lvl="1" eaLnBrk="1" hangingPunct="1">
              <a:defRPr/>
            </a:pPr>
            <a:endParaRPr lang="en-US" sz="2000" dirty="0" smtClean="0"/>
          </a:p>
          <a:p>
            <a:pPr lvl="1" eaLnBrk="1" hangingPunct="1">
              <a:defRPr/>
            </a:pPr>
            <a:endParaRPr lang="en-US" sz="2000" dirty="0" smtClean="0"/>
          </a:p>
          <a:p>
            <a:pPr lvl="1" eaLnBrk="1" hangingPunct="1">
              <a:defRPr/>
            </a:pPr>
            <a:endParaRPr lang="en-US" sz="2000" dirty="0" smtClean="0"/>
          </a:p>
          <a:p>
            <a:pPr lvl="1" eaLnBrk="1" hangingPunct="1">
              <a:defRPr/>
            </a:pPr>
            <a:endParaRPr lang="en-US" sz="2000" dirty="0" smtClean="0"/>
          </a:p>
          <a:p>
            <a:pPr lvl="1" eaLnBrk="1" hangingPunct="1">
              <a:defRPr/>
            </a:pPr>
            <a:endParaRPr lang="en-US" sz="2000" dirty="0" smtClean="0"/>
          </a:p>
          <a:p>
            <a:pPr lvl="1" eaLnBrk="1" hangingPunct="1">
              <a:defRPr/>
            </a:pPr>
            <a:endParaRPr lang="en-US" sz="2000" dirty="0" smtClean="0"/>
          </a:p>
          <a:p>
            <a:pPr lvl="1" eaLnBrk="1" hangingPunct="1">
              <a:defRPr/>
            </a:pPr>
            <a:r>
              <a:rPr lang="en-US" sz="2000" dirty="0" smtClean="0"/>
              <a:t>Notice that the array is sorted.  Could we take advantage of this?</a:t>
            </a:r>
          </a:p>
        </p:txBody>
      </p:sp>
      <p:graphicFrame>
        <p:nvGraphicFramePr>
          <p:cNvPr id="186372" name="Group 4"/>
          <p:cNvGraphicFramePr>
            <a:graphicFrameLocks noGrp="1"/>
          </p:cNvGraphicFramePr>
          <p:nvPr/>
        </p:nvGraphicFramePr>
        <p:xfrm>
          <a:off x="228600" y="3781425"/>
          <a:ext cx="8701088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14337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598488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186432" name="Group 64"/>
          <p:cNvGrpSpPr>
            <a:grpSpLocks/>
          </p:cNvGrpSpPr>
          <p:nvPr/>
        </p:nvGrpSpPr>
        <p:grpSpPr bwMode="auto">
          <a:xfrm>
            <a:off x="981075" y="4572000"/>
            <a:ext cx="619125" cy="833438"/>
            <a:chOff x="618" y="2880"/>
            <a:chExt cx="390" cy="525"/>
          </a:xfrm>
        </p:grpSpPr>
        <p:sp>
          <p:nvSpPr>
            <p:cNvPr id="186433" name="Text Box 65"/>
            <p:cNvSpPr txBox="1">
              <a:spLocks noChangeArrowheads="1"/>
            </p:cNvSpPr>
            <p:nvPr/>
          </p:nvSpPr>
          <p:spPr bwMode="auto">
            <a:xfrm>
              <a:off x="618" y="3168"/>
              <a:ext cx="39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 err="1">
                  <a:latin typeface="Tahoma" charset="0"/>
                  <a:cs typeface="+mn-cs"/>
                </a:rPr>
                <a:t>i</a:t>
              </a:r>
              <a:endParaRPr lang="en-US" dirty="0">
                <a:latin typeface="Tahoma" charset="0"/>
                <a:cs typeface="+mn-cs"/>
              </a:endParaRPr>
            </a:p>
          </p:txBody>
        </p:sp>
        <p:sp>
          <p:nvSpPr>
            <p:cNvPr id="186434" name="Line 66"/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8.55887E-8 L 0.49166 -8.55887E-8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864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6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Merge sort example</a:t>
            </a:r>
          </a:p>
        </p:txBody>
      </p:sp>
      <p:graphicFrame>
        <p:nvGraphicFramePr>
          <p:cNvPr id="217091" name="Group 3"/>
          <p:cNvGraphicFramePr>
            <a:graphicFrameLocks noGrp="1"/>
          </p:cNvGraphicFramePr>
          <p:nvPr/>
        </p:nvGraphicFramePr>
        <p:xfrm>
          <a:off x="2362200" y="1295400"/>
          <a:ext cx="4425950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14337"/>
                <a:gridCol w="460375"/>
                <a:gridCol w="46672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123" name="Group 35"/>
          <p:cNvGraphicFramePr>
            <a:graphicFrameLocks noGrp="1"/>
          </p:cNvGraphicFramePr>
          <p:nvPr/>
        </p:nvGraphicFramePr>
        <p:xfrm>
          <a:off x="1820863" y="2562225"/>
          <a:ext cx="1795462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  <a:gridCol w="460375"/>
                <a:gridCol w="41433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135" name="Group 47"/>
          <p:cNvGraphicFramePr>
            <a:graphicFrameLocks noGrp="1"/>
          </p:cNvGraphicFramePr>
          <p:nvPr/>
        </p:nvGraphicFramePr>
        <p:xfrm>
          <a:off x="1287463" y="3276600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143" name="Group 55"/>
          <p:cNvGraphicFramePr>
            <a:graphicFrameLocks noGrp="1"/>
          </p:cNvGraphicFramePr>
          <p:nvPr/>
        </p:nvGraphicFramePr>
        <p:xfrm>
          <a:off x="1125538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149" name="Group 61"/>
          <p:cNvGraphicFramePr>
            <a:graphicFrameLocks noGrp="1"/>
          </p:cNvGraphicFramePr>
          <p:nvPr/>
        </p:nvGraphicFramePr>
        <p:xfrm>
          <a:off x="1890713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155" name="Group 67"/>
          <p:cNvGraphicFramePr>
            <a:graphicFrameLocks noGrp="1"/>
          </p:cNvGraphicFramePr>
          <p:nvPr/>
        </p:nvGraphicFramePr>
        <p:xfrm>
          <a:off x="1284288" y="4633913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217163" name="Group 75"/>
          <p:cNvGrpSpPr>
            <a:grpSpLocks/>
          </p:cNvGrpSpPr>
          <p:nvPr/>
        </p:nvGrpSpPr>
        <p:grpSpPr bwMode="auto">
          <a:xfrm>
            <a:off x="457200" y="4343400"/>
            <a:ext cx="1665288" cy="366713"/>
            <a:chOff x="288" y="2736"/>
            <a:chExt cx="1049" cy="231"/>
          </a:xfrm>
        </p:grpSpPr>
        <p:grpSp>
          <p:nvGrpSpPr>
            <p:cNvPr id="31000" name="Group 76"/>
            <p:cNvGrpSpPr>
              <a:grpSpLocks/>
            </p:cNvGrpSpPr>
            <p:nvPr/>
          </p:nvGrpSpPr>
          <p:grpSpPr bwMode="auto">
            <a:xfrm>
              <a:off x="857" y="2736"/>
              <a:ext cx="480" cy="144"/>
              <a:chOff x="1056" y="2736"/>
              <a:chExt cx="480" cy="144"/>
            </a:xfrm>
          </p:grpSpPr>
          <p:sp>
            <p:nvSpPr>
              <p:cNvPr id="217165" name="Line 77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166" name="Line 78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167" name="Text Box 79"/>
            <p:cNvSpPr txBox="1">
              <a:spLocks noChangeArrowheads="1"/>
            </p:cNvSpPr>
            <p:nvPr/>
          </p:nvSpPr>
          <p:spPr bwMode="auto">
            <a:xfrm>
              <a:off x="288" y="2736"/>
              <a:ext cx="5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merge</a:t>
              </a:r>
            </a:p>
          </p:txBody>
        </p:sp>
      </p:grpSp>
      <p:grpSp>
        <p:nvGrpSpPr>
          <p:cNvPr id="217168" name="Group 80"/>
          <p:cNvGrpSpPr>
            <a:grpSpLocks/>
          </p:cNvGrpSpPr>
          <p:nvPr/>
        </p:nvGrpSpPr>
        <p:grpSpPr bwMode="auto">
          <a:xfrm>
            <a:off x="690563" y="3505200"/>
            <a:ext cx="1355725" cy="381000"/>
            <a:chOff x="435" y="2208"/>
            <a:chExt cx="854" cy="240"/>
          </a:xfrm>
        </p:grpSpPr>
        <p:grpSp>
          <p:nvGrpSpPr>
            <p:cNvPr id="30996" name="Group 81"/>
            <p:cNvGrpSpPr>
              <a:grpSpLocks/>
            </p:cNvGrpSpPr>
            <p:nvPr/>
          </p:nvGrpSpPr>
          <p:grpSpPr bwMode="auto">
            <a:xfrm>
              <a:off x="905" y="2352"/>
              <a:ext cx="384" cy="96"/>
              <a:chOff x="1104" y="2352"/>
              <a:chExt cx="384" cy="96"/>
            </a:xfrm>
          </p:grpSpPr>
          <p:sp>
            <p:nvSpPr>
              <p:cNvPr id="217170" name="Line 82"/>
              <p:cNvSpPr>
                <a:spLocks noChangeShapeType="1"/>
              </p:cNvSpPr>
              <p:nvPr/>
            </p:nvSpPr>
            <p:spPr bwMode="auto">
              <a:xfrm flipH="1">
                <a:off x="1104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171" name="Line 83"/>
              <p:cNvSpPr>
                <a:spLocks noChangeShapeType="1"/>
              </p:cNvSpPr>
              <p:nvPr/>
            </p:nvSpPr>
            <p:spPr bwMode="auto">
              <a:xfrm>
                <a:off x="1296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172" name="Text Box 84"/>
            <p:cNvSpPr txBox="1">
              <a:spLocks noChangeArrowheads="1"/>
            </p:cNvSpPr>
            <p:nvPr/>
          </p:nvSpPr>
          <p:spPr bwMode="auto">
            <a:xfrm>
              <a:off x="435" y="2208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split</a:t>
              </a:r>
            </a:p>
          </p:txBody>
        </p:sp>
      </p:grpSp>
      <p:graphicFrame>
        <p:nvGraphicFramePr>
          <p:cNvPr id="217173" name="Group 85"/>
          <p:cNvGraphicFramePr>
            <a:graphicFrameLocks noGrp="1"/>
          </p:cNvGraphicFramePr>
          <p:nvPr/>
        </p:nvGraphicFramePr>
        <p:xfrm>
          <a:off x="3257550" y="3276600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181" name="Group 93"/>
          <p:cNvGraphicFramePr>
            <a:graphicFrameLocks noGrp="1"/>
          </p:cNvGraphicFramePr>
          <p:nvPr/>
        </p:nvGraphicFramePr>
        <p:xfrm>
          <a:off x="3095625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187" name="Group 99"/>
          <p:cNvGraphicFramePr>
            <a:graphicFrameLocks noGrp="1"/>
          </p:cNvGraphicFramePr>
          <p:nvPr/>
        </p:nvGraphicFramePr>
        <p:xfrm>
          <a:off x="3860800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193" name="Group 105"/>
          <p:cNvGraphicFramePr>
            <a:graphicFrameLocks noGrp="1"/>
          </p:cNvGraphicFramePr>
          <p:nvPr/>
        </p:nvGraphicFramePr>
        <p:xfrm>
          <a:off x="3254375" y="4633913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217201" name="Group 113"/>
          <p:cNvGrpSpPr>
            <a:grpSpLocks/>
          </p:cNvGrpSpPr>
          <p:nvPr/>
        </p:nvGrpSpPr>
        <p:grpSpPr bwMode="auto">
          <a:xfrm>
            <a:off x="2427288" y="4343400"/>
            <a:ext cx="1665287" cy="366713"/>
            <a:chOff x="1529" y="2736"/>
            <a:chExt cx="1049" cy="231"/>
          </a:xfrm>
        </p:grpSpPr>
        <p:grpSp>
          <p:nvGrpSpPr>
            <p:cNvPr id="30992" name="Group 114"/>
            <p:cNvGrpSpPr>
              <a:grpSpLocks/>
            </p:cNvGrpSpPr>
            <p:nvPr/>
          </p:nvGrpSpPr>
          <p:grpSpPr bwMode="auto">
            <a:xfrm>
              <a:off x="2098" y="2736"/>
              <a:ext cx="480" cy="144"/>
              <a:chOff x="2297" y="2736"/>
              <a:chExt cx="480" cy="144"/>
            </a:xfrm>
          </p:grpSpPr>
          <p:sp>
            <p:nvSpPr>
              <p:cNvPr id="217203" name="Line 115"/>
              <p:cNvSpPr>
                <a:spLocks noChangeShapeType="1"/>
              </p:cNvSpPr>
              <p:nvPr/>
            </p:nvSpPr>
            <p:spPr bwMode="auto">
              <a:xfrm>
                <a:off x="2297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204" name="Line 116"/>
              <p:cNvSpPr>
                <a:spLocks noChangeShapeType="1"/>
              </p:cNvSpPr>
              <p:nvPr/>
            </p:nvSpPr>
            <p:spPr bwMode="auto">
              <a:xfrm flipH="1">
                <a:off x="2585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205" name="Text Box 117"/>
            <p:cNvSpPr txBox="1">
              <a:spLocks noChangeArrowheads="1"/>
            </p:cNvSpPr>
            <p:nvPr/>
          </p:nvSpPr>
          <p:spPr bwMode="auto">
            <a:xfrm>
              <a:off x="1529" y="2736"/>
              <a:ext cx="5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merge</a:t>
              </a:r>
            </a:p>
          </p:txBody>
        </p:sp>
      </p:grpSp>
      <p:grpSp>
        <p:nvGrpSpPr>
          <p:cNvPr id="217206" name="Group 118"/>
          <p:cNvGrpSpPr>
            <a:grpSpLocks/>
          </p:cNvGrpSpPr>
          <p:nvPr/>
        </p:nvGrpSpPr>
        <p:grpSpPr bwMode="auto">
          <a:xfrm>
            <a:off x="2660650" y="3505200"/>
            <a:ext cx="1355725" cy="381000"/>
            <a:chOff x="1676" y="2208"/>
            <a:chExt cx="854" cy="240"/>
          </a:xfrm>
        </p:grpSpPr>
        <p:grpSp>
          <p:nvGrpSpPr>
            <p:cNvPr id="30988" name="Group 119"/>
            <p:cNvGrpSpPr>
              <a:grpSpLocks/>
            </p:cNvGrpSpPr>
            <p:nvPr/>
          </p:nvGrpSpPr>
          <p:grpSpPr bwMode="auto">
            <a:xfrm>
              <a:off x="2146" y="2352"/>
              <a:ext cx="384" cy="96"/>
              <a:chOff x="2345" y="2352"/>
              <a:chExt cx="384" cy="96"/>
            </a:xfrm>
          </p:grpSpPr>
          <p:sp>
            <p:nvSpPr>
              <p:cNvPr id="217208" name="Line 120"/>
              <p:cNvSpPr>
                <a:spLocks noChangeShapeType="1"/>
              </p:cNvSpPr>
              <p:nvPr/>
            </p:nvSpPr>
            <p:spPr bwMode="auto">
              <a:xfrm flipH="1">
                <a:off x="2345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209" name="Line 121"/>
              <p:cNvSpPr>
                <a:spLocks noChangeShapeType="1"/>
              </p:cNvSpPr>
              <p:nvPr/>
            </p:nvSpPr>
            <p:spPr bwMode="auto">
              <a:xfrm>
                <a:off x="2537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210" name="Text Box 122"/>
            <p:cNvSpPr txBox="1">
              <a:spLocks noChangeArrowheads="1"/>
            </p:cNvSpPr>
            <p:nvPr/>
          </p:nvSpPr>
          <p:spPr bwMode="auto">
            <a:xfrm>
              <a:off x="1676" y="2208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split</a:t>
              </a:r>
            </a:p>
          </p:txBody>
        </p:sp>
      </p:grpSp>
      <p:grpSp>
        <p:nvGrpSpPr>
          <p:cNvPr id="217211" name="Group 123"/>
          <p:cNvGrpSpPr>
            <a:grpSpLocks/>
          </p:cNvGrpSpPr>
          <p:nvPr/>
        </p:nvGrpSpPr>
        <p:grpSpPr bwMode="auto">
          <a:xfrm>
            <a:off x="1223963" y="2819400"/>
            <a:ext cx="2422525" cy="381000"/>
            <a:chOff x="771" y="1776"/>
            <a:chExt cx="1526" cy="240"/>
          </a:xfrm>
        </p:grpSpPr>
        <p:sp>
          <p:nvSpPr>
            <p:cNvPr id="217212" name="Text Box 124"/>
            <p:cNvSpPr txBox="1">
              <a:spLocks noChangeArrowheads="1"/>
            </p:cNvSpPr>
            <p:nvPr/>
          </p:nvSpPr>
          <p:spPr bwMode="auto">
            <a:xfrm>
              <a:off x="771" y="1776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split</a:t>
              </a:r>
            </a:p>
          </p:txBody>
        </p:sp>
        <p:grpSp>
          <p:nvGrpSpPr>
            <p:cNvPr id="30985" name="Group 125"/>
            <p:cNvGrpSpPr>
              <a:grpSpLocks/>
            </p:cNvGrpSpPr>
            <p:nvPr/>
          </p:nvGrpSpPr>
          <p:grpSpPr bwMode="auto">
            <a:xfrm>
              <a:off x="1145" y="1872"/>
              <a:ext cx="1152" cy="144"/>
              <a:chOff x="1344" y="1872"/>
              <a:chExt cx="1152" cy="144"/>
            </a:xfrm>
          </p:grpSpPr>
          <p:sp>
            <p:nvSpPr>
              <p:cNvPr id="217214" name="Line 126"/>
              <p:cNvSpPr>
                <a:spLocks noChangeShapeType="1"/>
              </p:cNvSpPr>
              <p:nvPr/>
            </p:nvSpPr>
            <p:spPr bwMode="auto">
              <a:xfrm flipH="1">
                <a:off x="1344" y="1872"/>
                <a:ext cx="5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215" name="Line 127"/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5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aphicFrame>
        <p:nvGraphicFramePr>
          <p:cNvPr id="217216" name="Group 128"/>
          <p:cNvGraphicFramePr>
            <a:graphicFrameLocks noGrp="1"/>
          </p:cNvGraphicFramePr>
          <p:nvPr/>
        </p:nvGraphicFramePr>
        <p:xfrm>
          <a:off x="1817688" y="5319713"/>
          <a:ext cx="184150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228" name="Group 140"/>
          <p:cNvGraphicFramePr>
            <a:graphicFrameLocks noGrp="1"/>
          </p:cNvGraphicFramePr>
          <p:nvPr/>
        </p:nvGraphicFramePr>
        <p:xfrm>
          <a:off x="6088063" y="2562225"/>
          <a:ext cx="184150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240" name="Group 152"/>
          <p:cNvGraphicFramePr>
            <a:graphicFrameLocks noGrp="1"/>
          </p:cNvGraphicFramePr>
          <p:nvPr/>
        </p:nvGraphicFramePr>
        <p:xfrm>
          <a:off x="5554663" y="3276600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248" name="Group 160"/>
          <p:cNvGraphicFramePr>
            <a:graphicFrameLocks noGrp="1"/>
          </p:cNvGraphicFramePr>
          <p:nvPr/>
        </p:nvGraphicFramePr>
        <p:xfrm>
          <a:off x="5392738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254" name="Group 166"/>
          <p:cNvGraphicFramePr>
            <a:graphicFrameLocks noGrp="1"/>
          </p:cNvGraphicFramePr>
          <p:nvPr/>
        </p:nvGraphicFramePr>
        <p:xfrm>
          <a:off x="6157913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260" name="Group 172"/>
          <p:cNvGraphicFramePr>
            <a:graphicFrameLocks noGrp="1"/>
          </p:cNvGraphicFramePr>
          <p:nvPr/>
        </p:nvGraphicFramePr>
        <p:xfrm>
          <a:off x="5551488" y="4633913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217268" name="Group 180"/>
          <p:cNvGrpSpPr>
            <a:grpSpLocks/>
          </p:cNvGrpSpPr>
          <p:nvPr/>
        </p:nvGrpSpPr>
        <p:grpSpPr bwMode="auto">
          <a:xfrm>
            <a:off x="4724400" y="4343400"/>
            <a:ext cx="1665288" cy="366713"/>
            <a:chOff x="2976" y="2736"/>
            <a:chExt cx="1049" cy="231"/>
          </a:xfrm>
        </p:grpSpPr>
        <p:grpSp>
          <p:nvGrpSpPr>
            <p:cNvPr id="30980" name="Group 181"/>
            <p:cNvGrpSpPr>
              <a:grpSpLocks/>
            </p:cNvGrpSpPr>
            <p:nvPr/>
          </p:nvGrpSpPr>
          <p:grpSpPr bwMode="auto">
            <a:xfrm>
              <a:off x="3545" y="2736"/>
              <a:ext cx="480" cy="144"/>
              <a:chOff x="1056" y="2736"/>
              <a:chExt cx="480" cy="144"/>
            </a:xfrm>
          </p:grpSpPr>
          <p:sp>
            <p:nvSpPr>
              <p:cNvPr id="217270" name="Line 182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271" name="Line 183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272" name="Text Box 184"/>
            <p:cNvSpPr txBox="1">
              <a:spLocks noChangeArrowheads="1"/>
            </p:cNvSpPr>
            <p:nvPr/>
          </p:nvSpPr>
          <p:spPr bwMode="auto">
            <a:xfrm>
              <a:off x="2976" y="2736"/>
              <a:ext cx="5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merge</a:t>
              </a:r>
            </a:p>
          </p:txBody>
        </p:sp>
      </p:grpSp>
      <p:grpSp>
        <p:nvGrpSpPr>
          <p:cNvPr id="217273" name="Group 185"/>
          <p:cNvGrpSpPr>
            <a:grpSpLocks/>
          </p:cNvGrpSpPr>
          <p:nvPr/>
        </p:nvGrpSpPr>
        <p:grpSpPr bwMode="auto">
          <a:xfrm>
            <a:off x="4957763" y="3505200"/>
            <a:ext cx="1355725" cy="381000"/>
            <a:chOff x="3123" y="2208"/>
            <a:chExt cx="854" cy="240"/>
          </a:xfrm>
        </p:grpSpPr>
        <p:grpSp>
          <p:nvGrpSpPr>
            <p:cNvPr id="30976" name="Group 186"/>
            <p:cNvGrpSpPr>
              <a:grpSpLocks/>
            </p:cNvGrpSpPr>
            <p:nvPr/>
          </p:nvGrpSpPr>
          <p:grpSpPr bwMode="auto">
            <a:xfrm>
              <a:off x="3593" y="2352"/>
              <a:ext cx="384" cy="96"/>
              <a:chOff x="1104" y="2352"/>
              <a:chExt cx="384" cy="96"/>
            </a:xfrm>
          </p:grpSpPr>
          <p:sp>
            <p:nvSpPr>
              <p:cNvPr id="217275" name="Line 187"/>
              <p:cNvSpPr>
                <a:spLocks noChangeShapeType="1"/>
              </p:cNvSpPr>
              <p:nvPr/>
            </p:nvSpPr>
            <p:spPr bwMode="auto">
              <a:xfrm flipH="1">
                <a:off x="1104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276" name="Line 188"/>
              <p:cNvSpPr>
                <a:spLocks noChangeShapeType="1"/>
              </p:cNvSpPr>
              <p:nvPr/>
            </p:nvSpPr>
            <p:spPr bwMode="auto">
              <a:xfrm>
                <a:off x="1296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277" name="Text Box 189"/>
            <p:cNvSpPr txBox="1">
              <a:spLocks noChangeArrowheads="1"/>
            </p:cNvSpPr>
            <p:nvPr/>
          </p:nvSpPr>
          <p:spPr bwMode="auto">
            <a:xfrm>
              <a:off x="3123" y="2208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split</a:t>
              </a:r>
            </a:p>
          </p:txBody>
        </p:sp>
      </p:grpSp>
      <p:graphicFrame>
        <p:nvGraphicFramePr>
          <p:cNvPr id="217278" name="Group 190"/>
          <p:cNvGraphicFramePr>
            <a:graphicFrameLocks noGrp="1"/>
          </p:cNvGraphicFramePr>
          <p:nvPr/>
        </p:nvGraphicFramePr>
        <p:xfrm>
          <a:off x="7524750" y="3276600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286" name="Group 198"/>
          <p:cNvGraphicFramePr>
            <a:graphicFrameLocks noGrp="1"/>
          </p:cNvGraphicFramePr>
          <p:nvPr/>
        </p:nvGraphicFramePr>
        <p:xfrm>
          <a:off x="7362825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292" name="Group 204"/>
          <p:cNvGraphicFramePr>
            <a:graphicFrameLocks noGrp="1"/>
          </p:cNvGraphicFramePr>
          <p:nvPr/>
        </p:nvGraphicFramePr>
        <p:xfrm>
          <a:off x="8128000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298" name="Group 210"/>
          <p:cNvGraphicFramePr>
            <a:graphicFrameLocks noGrp="1"/>
          </p:cNvGraphicFramePr>
          <p:nvPr/>
        </p:nvGraphicFramePr>
        <p:xfrm>
          <a:off x="7521575" y="4633913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217306" name="Group 218"/>
          <p:cNvGrpSpPr>
            <a:grpSpLocks/>
          </p:cNvGrpSpPr>
          <p:nvPr/>
        </p:nvGrpSpPr>
        <p:grpSpPr bwMode="auto">
          <a:xfrm>
            <a:off x="6694488" y="4343400"/>
            <a:ext cx="1665287" cy="366713"/>
            <a:chOff x="4217" y="2736"/>
            <a:chExt cx="1049" cy="231"/>
          </a:xfrm>
        </p:grpSpPr>
        <p:grpSp>
          <p:nvGrpSpPr>
            <p:cNvPr id="30972" name="Group 219"/>
            <p:cNvGrpSpPr>
              <a:grpSpLocks/>
            </p:cNvGrpSpPr>
            <p:nvPr/>
          </p:nvGrpSpPr>
          <p:grpSpPr bwMode="auto">
            <a:xfrm>
              <a:off x="4786" y="2736"/>
              <a:ext cx="480" cy="144"/>
              <a:chOff x="2297" y="2736"/>
              <a:chExt cx="480" cy="144"/>
            </a:xfrm>
          </p:grpSpPr>
          <p:sp>
            <p:nvSpPr>
              <p:cNvPr id="217308" name="Line 220"/>
              <p:cNvSpPr>
                <a:spLocks noChangeShapeType="1"/>
              </p:cNvSpPr>
              <p:nvPr/>
            </p:nvSpPr>
            <p:spPr bwMode="auto">
              <a:xfrm>
                <a:off x="2297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309" name="Line 221"/>
              <p:cNvSpPr>
                <a:spLocks noChangeShapeType="1"/>
              </p:cNvSpPr>
              <p:nvPr/>
            </p:nvSpPr>
            <p:spPr bwMode="auto">
              <a:xfrm flipH="1">
                <a:off x="2585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310" name="Text Box 222"/>
            <p:cNvSpPr txBox="1">
              <a:spLocks noChangeArrowheads="1"/>
            </p:cNvSpPr>
            <p:nvPr/>
          </p:nvSpPr>
          <p:spPr bwMode="auto">
            <a:xfrm>
              <a:off x="4217" y="2736"/>
              <a:ext cx="5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merge</a:t>
              </a:r>
            </a:p>
          </p:txBody>
        </p:sp>
      </p:grpSp>
      <p:grpSp>
        <p:nvGrpSpPr>
          <p:cNvPr id="217311" name="Group 223"/>
          <p:cNvGrpSpPr>
            <a:grpSpLocks/>
          </p:cNvGrpSpPr>
          <p:nvPr/>
        </p:nvGrpSpPr>
        <p:grpSpPr bwMode="auto">
          <a:xfrm>
            <a:off x="6927850" y="3505200"/>
            <a:ext cx="1355725" cy="381000"/>
            <a:chOff x="4364" y="2208"/>
            <a:chExt cx="854" cy="240"/>
          </a:xfrm>
        </p:grpSpPr>
        <p:grpSp>
          <p:nvGrpSpPr>
            <p:cNvPr id="30968" name="Group 224"/>
            <p:cNvGrpSpPr>
              <a:grpSpLocks/>
            </p:cNvGrpSpPr>
            <p:nvPr/>
          </p:nvGrpSpPr>
          <p:grpSpPr bwMode="auto">
            <a:xfrm>
              <a:off x="4834" y="2352"/>
              <a:ext cx="384" cy="96"/>
              <a:chOff x="2345" y="2352"/>
              <a:chExt cx="384" cy="96"/>
            </a:xfrm>
          </p:grpSpPr>
          <p:sp>
            <p:nvSpPr>
              <p:cNvPr id="217313" name="Line 225"/>
              <p:cNvSpPr>
                <a:spLocks noChangeShapeType="1"/>
              </p:cNvSpPr>
              <p:nvPr/>
            </p:nvSpPr>
            <p:spPr bwMode="auto">
              <a:xfrm flipH="1">
                <a:off x="2345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314" name="Line 226"/>
              <p:cNvSpPr>
                <a:spLocks noChangeShapeType="1"/>
              </p:cNvSpPr>
              <p:nvPr/>
            </p:nvSpPr>
            <p:spPr bwMode="auto">
              <a:xfrm>
                <a:off x="2537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315" name="Text Box 227"/>
            <p:cNvSpPr txBox="1">
              <a:spLocks noChangeArrowheads="1"/>
            </p:cNvSpPr>
            <p:nvPr/>
          </p:nvSpPr>
          <p:spPr bwMode="auto">
            <a:xfrm>
              <a:off x="4364" y="2208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split</a:t>
              </a:r>
            </a:p>
          </p:txBody>
        </p:sp>
      </p:grpSp>
      <p:grpSp>
        <p:nvGrpSpPr>
          <p:cNvPr id="217316" name="Group 228"/>
          <p:cNvGrpSpPr>
            <a:grpSpLocks/>
          </p:cNvGrpSpPr>
          <p:nvPr/>
        </p:nvGrpSpPr>
        <p:grpSpPr bwMode="auto">
          <a:xfrm>
            <a:off x="5491163" y="2819400"/>
            <a:ext cx="2422525" cy="381000"/>
            <a:chOff x="3459" y="1776"/>
            <a:chExt cx="1526" cy="240"/>
          </a:xfrm>
        </p:grpSpPr>
        <p:sp>
          <p:nvSpPr>
            <p:cNvPr id="217317" name="Text Box 229"/>
            <p:cNvSpPr txBox="1">
              <a:spLocks noChangeArrowheads="1"/>
            </p:cNvSpPr>
            <p:nvPr/>
          </p:nvSpPr>
          <p:spPr bwMode="auto">
            <a:xfrm>
              <a:off x="3459" y="1776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split</a:t>
              </a:r>
            </a:p>
          </p:txBody>
        </p:sp>
        <p:grpSp>
          <p:nvGrpSpPr>
            <p:cNvPr id="30965" name="Group 230"/>
            <p:cNvGrpSpPr>
              <a:grpSpLocks/>
            </p:cNvGrpSpPr>
            <p:nvPr/>
          </p:nvGrpSpPr>
          <p:grpSpPr bwMode="auto">
            <a:xfrm>
              <a:off x="3833" y="1872"/>
              <a:ext cx="1152" cy="144"/>
              <a:chOff x="1344" y="1872"/>
              <a:chExt cx="1152" cy="144"/>
            </a:xfrm>
          </p:grpSpPr>
          <p:sp>
            <p:nvSpPr>
              <p:cNvPr id="217319" name="Line 231"/>
              <p:cNvSpPr>
                <a:spLocks noChangeShapeType="1"/>
              </p:cNvSpPr>
              <p:nvPr/>
            </p:nvSpPr>
            <p:spPr bwMode="auto">
              <a:xfrm flipH="1">
                <a:off x="1344" y="1872"/>
                <a:ext cx="5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320" name="Line 232"/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5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aphicFrame>
        <p:nvGraphicFramePr>
          <p:cNvPr id="217321" name="Group 233"/>
          <p:cNvGraphicFramePr>
            <a:graphicFrameLocks noGrp="1"/>
          </p:cNvGraphicFramePr>
          <p:nvPr/>
        </p:nvGraphicFramePr>
        <p:xfrm>
          <a:off x="6084888" y="5319713"/>
          <a:ext cx="184150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333" name="Group 245"/>
          <p:cNvGraphicFramePr>
            <a:graphicFrameLocks noGrp="1"/>
          </p:cNvGraphicFramePr>
          <p:nvPr/>
        </p:nvGraphicFramePr>
        <p:xfrm>
          <a:off x="3140075" y="6157913"/>
          <a:ext cx="368300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217353" name="Group 265"/>
          <p:cNvGrpSpPr>
            <a:grpSpLocks/>
          </p:cNvGrpSpPr>
          <p:nvPr/>
        </p:nvGrpSpPr>
        <p:grpSpPr bwMode="auto">
          <a:xfrm>
            <a:off x="2895600" y="2057400"/>
            <a:ext cx="3810000" cy="457200"/>
            <a:chOff x="1824" y="1296"/>
            <a:chExt cx="2400" cy="288"/>
          </a:xfrm>
        </p:grpSpPr>
        <p:sp>
          <p:nvSpPr>
            <p:cNvPr id="217354" name="Text Box 266"/>
            <p:cNvSpPr txBox="1">
              <a:spLocks noChangeArrowheads="1"/>
            </p:cNvSpPr>
            <p:nvPr/>
          </p:nvSpPr>
          <p:spPr bwMode="auto">
            <a:xfrm>
              <a:off x="1930" y="1296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split</a:t>
              </a:r>
            </a:p>
          </p:txBody>
        </p:sp>
        <p:grpSp>
          <p:nvGrpSpPr>
            <p:cNvPr id="30961" name="Group 267"/>
            <p:cNvGrpSpPr>
              <a:grpSpLocks/>
            </p:cNvGrpSpPr>
            <p:nvPr/>
          </p:nvGrpSpPr>
          <p:grpSpPr bwMode="auto">
            <a:xfrm>
              <a:off x="1824" y="1344"/>
              <a:ext cx="2400" cy="240"/>
              <a:chOff x="1824" y="1344"/>
              <a:chExt cx="2400" cy="240"/>
            </a:xfrm>
          </p:grpSpPr>
          <p:sp>
            <p:nvSpPr>
              <p:cNvPr id="217356" name="Line 268"/>
              <p:cNvSpPr>
                <a:spLocks noChangeShapeType="1"/>
              </p:cNvSpPr>
              <p:nvPr/>
            </p:nvSpPr>
            <p:spPr bwMode="auto">
              <a:xfrm flipH="1">
                <a:off x="1824" y="1344"/>
                <a:ext cx="115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357" name="Line 269"/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124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pSp>
        <p:nvGrpSpPr>
          <p:cNvPr id="217358" name="Group 270"/>
          <p:cNvGrpSpPr>
            <a:grpSpLocks/>
          </p:cNvGrpSpPr>
          <p:nvPr/>
        </p:nvGrpSpPr>
        <p:grpSpPr bwMode="auto">
          <a:xfrm>
            <a:off x="1001713" y="5029200"/>
            <a:ext cx="2720975" cy="381000"/>
            <a:chOff x="631" y="3168"/>
            <a:chExt cx="1714" cy="240"/>
          </a:xfrm>
        </p:grpSpPr>
        <p:grpSp>
          <p:nvGrpSpPr>
            <p:cNvPr id="30956" name="Group 271"/>
            <p:cNvGrpSpPr>
              <a:grpSpLocks/>
            </p:cNvGrpSpPr>
            <p:nvPr/>
          </p:nvGrpSpPr>
          <p:grpSpPr bwMode="auto">
            <a:xfrm>
              <a:off x="1097" y="3168"/>
              <a:ext cx="1248" cy="144"/>
              <a:chOff x="1056" y="2736"/>
              <a:chExt cx="480" cy="144"/>
            </a:xfrm>
          </p:grpSpPr>
          <p:sp>
            <p:nvSpPr>
              <p:cNvPr id="217360" name="Line 272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361" name="Line 273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362" name="Text Box 274"/>
            <p:cNvSpPr txBox="1">
              <a:spLocks noChangeArrowheads="1"/>
            </p:cNvSpPr>
            <p:nvPr/>
          </p:nvSpPr>
          <p:spPr bwMode="auto">
            <a:xfrm>
              <a:off x="631" y="3177"/>
              <a:ext cx="5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merge</a:t>
              </a:r>
            </a:p>
          </p:txBody>
        </p:sp>
      </p:grpSp>
      <p:grpSp>
        <p:nvGrpSpPr>
          <p:cNvPr id="217363" name="Group 275"/>
          <p:cNvGrpSpPr>
            <a:grpSpLocks/>
          </p:cNvGrpSpPr>
          <p:nvPr/>
        </p:nvGrpSpPr>
        <p:grpSpPr bwMode="auto">
          <a:xfrm>
            <a:off x="5268913" y="5029200"/>
            <a:ext cx="2720975" cy="381000"/>
            <a:chOff x="3319" y="3168"/>
            <a:chExt cx="1714" cy="240"/>
          </a:xfrm>
        </p:grpSpPr>
        <p:grpSp>
          <p:nvGrpSpPr>
            <p:cNvPr id="30952" name="Group 276"/>
            <p:cNvGrpSpPr>
              <a:grpSpLocks/>
            </p:cNvGrpSpPr>
            <p:nvPr/>
          </p:nvGrpSpPr>
          <p:grpSpPr bwMode="auto">
            <a:xfrm>
              <a:off x="3785" y="3168"/>
              <a:ext cx="1248" cy="144"/>
              <a:chOff x="1056" y="2736"/>
              <a:chExt cx="480" cy="144"/>
            </a:xfrm>
          </p:grpSpPr>
          <p:sp>
            <p:nvSpPr>
              <p:cNvPr id="217365" name="Line 277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366" name="Line 278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367" name="Text Box 279"/>
            <p:cNvSpPr txBox="1">
              <a:spLocks noChangeArrowheads="1"/>
            </p:cNvSpPr>
            <p:nvPr/>
          </p:nvSpPr>
          <p:spPr bwMode="auto">
            <a:xfrm>
              <a:off x="3319" y="3177"/>
              <a:ext cx="5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merge</a:t>
              </a:r>
            </a:p>
          </p:txBody>
        </p:sp>
      </p:grpSp>
      <p:grpSp>
        <p:nvGrpSpPr>
          <p:cNvPr id="217368" name="Group 280"/>
          <p:cNvGrpSpPr>
            <a:grpSpLocks/>
          </p:cNvGrpSpPr>
          <p:nvPr/>
        </p:nvGrpSpPr>
        <p:grpSpPr bwMode="auto">
          <a:xfrm>
            <a:off x="2601913" y="5715000"/>
            <a:ext cx="4408487" cy="442913"/>
            <a:chOff x="1639" y="3600"/>
            <a:chExt cx="2777" cy="279"/>
          </a:xfrm>
        </p:grpSpPr>
        <p:grpSp>
          <p:nvGrpSpPr>
            <p:cNvPr id="30948" name="Group 281"/>
            <p:cNvGrpSpPr>
              <a:grpSpLocks/>
            </p:cNvGrpSpPr>
            <p:nvPr/>
          </p:nvGrpSpPr>
          <p:grpSpPr bwMode="auto">
            <a:xfrm>
              <a:off x="1728" y="3600"/>
              <a:ext cx="2688" cy="240"/>
              <a:chOff x="1056" y="2736"/>
              <a:chExt cx="480" cy="144"/>
            </a:xfrm>
          </p:grpSpPr>
          <p:sp>
            <p:nvSpPr>
              <p:cNvPr id="217370" name="Line 282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371" name="Line 283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372" name="Text Box 284"/>
            <p:cNvSpPr txBox="1">
              <a:spLocks noChangeArrowheads="1"/>
            </p:cNvSpPr>
            <p:nvPr/>
          </p:nvSpPr>
          <p:spPr bwMode="auto">
            <a:xfrm>
              <a:off x="1639" y="3648"/>
              <a:ext cx="5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merge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428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1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1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1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17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1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1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17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1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1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17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1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1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1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1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1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Merging sorted halves</a:t>
            </a:r>
          </a:p>
        </p:txBody>
      </p:sp>
      <p:pic>
        <p:nvPicPr>
          <p:cNvPr id="2181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089025"/>
            <a:ext cx="7505700" cy="576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788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Merge halves code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smtClean="0">
                <a:solidFill>
                  <a:srgbClr val="008000"/>
                </a:solidFill>
                <a:latin typeface="Courier New" charset="0"/>
                <a:cs typeface="+mn-cs"/>
              </a:rPr>
              <a:t>// Merges the left/right elements into a sorted result.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smtClean="0">
                <a:solidFill>
                  <a:srgbClr val="008000"/>
                </a:solidFill>
                <a:latin typeface="Courier New" charset="0"/>
                <a:cs typeface="+mn-cs"/>
              </a:rPr>
              <a:t>// Precondition: left/right are sorted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public static void merge(int[] result, int[] left,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                                   int[] right)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int i1 = 0;   </a:t>
            </a:r>
            <a:r>
              <a:rPr lang="en-US" sz="2000" b="1" smtClean="0">
                <a:solidFill>
                  <a:srgbClr val="008000"/>
                </a:solidFill>
                <a:latin typeface="Courier New" charset="0"/>
                <a:cs typeface="+mn-cs"/>
              </a:rPr>
              <a:t>// index into left array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int i2 = 0;   </a:t>
            </a:r>
            <a:r>
              <a:rPr lang="en-US" sz="2000" b="1" smtClean="0">
                <a:solidFill>
                  <a:srgbClr val="008000"/>
                </a:solidFill>
                <a:latin typeface="Courier New" charset="0"/>
                <a:cs typeface="+mn-cs"/>
              </a:rPr>
              <a:t>// index into right array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smtClean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for (int i = 0; i &lt; result.length; i++)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    if (i2 &gt;= right.length ||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       (i1 &lt; left.length &amp;&amp; left[i1] &lt;= right[i2]))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        result[i] = left[i1];    </a:t>
            </a:r>
            <a:r>
              <a:rPr lang="en-US" sz="2000" b="1" smtClean="0">
                <a:solidFill>
                  <a:srgbClr val="008000"/>
                </a:solidFill>
                <a:latin typeface="Courier New" charset="0"/>
                <a:cs typeface="+mn-cs"/>
              </a:rPr>
              <a:t>// take from left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        i1++;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    } else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        result[i] = right[i2];   </a:t>
            </a:r>
            <a:r>
              <a:rPr lang="en-US" sz="2000" b="1" smtClean="0">
                <a:solidFill>
                  <a:srgbClr val="008000"/>
                </a:solidFill>
                <a:latin typeface="Courier New" charset="0"/>
                <a:cs typeface="+mn-cs"/>
              </a:rPr>
              <a:t>// take from right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        i2++;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690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Merge sort code 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// Rearranges the elements of a into sorted order using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// the merge sort algorithm (recursive).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public static void </a:t>
            </a:r>
            <a:r>
              <a:rPr lang="en-US" sz="2000" dirty="0" err="1" smtClean="0">
                <a:latin typeface="Courier New" charset="0"/>
                <a:cs typeface="+mn-cs"/>
              </a:rPr>
              <a:t>mergeSort</a:t>
            </a:r>
            <a:r>
              <a:rPr lang="en-US" sz="2000" dirty="0" smtClean="0">
                <a:latin typeface="Courier New" charset="0"/>
                <a:cs typeface="+mn-cs"/>
              </a:rPr>
              <a:t>(</a:t>
            </a:r>
            <a:r>
              <a:rPr lang="en-US" sz="2000" dirty="0" err="1" smtClean="0">
                <a:latin typeface="Courier New" charset="0"/>
                <a:cs typeface="+mn-cs"/>
              </a:rPr>
              <a:t>int</a:t>
            </a:r>
            <a:r>
              <a:rPr lang="en-US" sz="2000" dirty="0" smtClean="0">
                <a:latin typeface="Courier New" charset="0"/>
                <a:cs typeface="+mn-cs"/>
              </a:rPr>
              <a:t>[] a)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latin typeface="Courier New" charset="0"/>
                <a:cs typeface="+mn-cs"/>
              </a:rPr>
              <a:t>    if (</a:t>
            </a:r>
            <a:r>
              <a:rPr lang="en-US" sz="2000" b="1" dirty="0" err="1" smtClean="0">
                <a:latin typeface="Courier New" charset="0"/>
                <a:cs typeface="+mn-cs"/>
              </a:rPr>
              <a:t>a.length</a:t>
            </a:r>
            <a:r>
              <a:rPr lang="en-US" sz="2000" b="1" dirty="0" smtClean="0">
                <a:latin typeface="Courier New" charset="0"/>
                <a:cs typeface="+mn-cs"/>
              </a:rPr>
              <a:t> &gt;= 2)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        // split array into two halves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        </a:t>
            </a:r>
            <a:r>
              <a:rPr lang="en-US" sz="1700" dirty="0" err="1" smtClean="0">
                <a:latin typeface="Courier New" charset="0"/>
                <a:cs typeface="+mn-cs"/>
              </a:rPr>
              <a:t>int</a:t>
            </a:r>
            <a:r>
              <a:rPr lang="en-US" sz="1700" dirty="0" smtClean="0">
                <a:latin typeface="Courier New" charset="0"/>
                <a:cs typeface="+mn-cs"/>
              </a:rPr>
              <a:t>[] left  = </a:t>
            </a:r>
            <a:r>
              <a:rPr lang="en-US" sz="1700" b="1" dirty="0" err="1" smtClean="0">
                <a:latin typeface="Courier New" charset="0"/>
                <a:cs typeface="+mn-cs"/>
              </a:rPr>
              <a:t>Arrays.copyOfRange</a:t>
            </a:r>
            <a:r>
              <a:rPr lang="en-US" sz="1700" b="1" dirty="0" smtClean="0">
                <a:latin typeface="Courier New" charset="0"/>
                <a:cs typeface="+mn-cs"/>
              </a:rPr>
              <a:t>(a, 0, </a:t>
            </a:r>
            <a:r>
              <a:rPr lang="en-US" sz="1700" b="1" dirty="0" err="1" smtClean="0">
                <a:latin typeface="Courier New" charset="0"/>
                <a:cs typeface="+mn-cs"/>
              </a:rPr>
              <a:t>a.length</a:t>
            </a:r>
            <a:r>
              <a:rPr lang="en-US" sz="1700" b="1" dirty="0" smtClean="0">
                <a:latin typeface="Courier New" charset="0"/>
                <a:cs typeface="+mn-cs"/>
              </a:rPr>
              <a:t>/2)</a:t>
            </a:r>
            <a:r>
              <a:rPr lang="en-US" sz="1700" dirty="0" smtClean="0">
                <a:latin typeface="Courier New" charset="0"/>
                <a:cs typeface="+mn-cs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        </a:t>
            </a:r>
            <a:r>
              <a:rPr lang="en-US" sz="1700" dirty="0" err="1" smtClean="0">
                <a:latin typeface="Courier New" charset="0"/>
                <a:cs typeface="+mn-cs"/>
              </a:rPr>
              <a:t>int</a:t>
            </a:r>
            <a:r>
              <a:rPr lang="en-US" sz="1700" dirty="0" smtClean="0">
                <a:latin typeface="Courier New" charset="0"/>
                <a:cs typeface="+mn-cs"/>
              </a:rPr>
              <a:t>[] right = </a:t>
            </a:r>
            <a:r>
              <a:rPr lang="en-US" sz="1700" b="1" dirty="0" err="1" smtClean="0">
                <a:latin typeface="Courier New" charset="0"/>
                <a:cs typeface="+mn-cs"/>
              </a:rPr>
              <a:t>Arrays.copyOfRange</a:t>
            </a:r>
            <a:r>
              <a:rPr lang="en-US" sz="1700" b="1" dirty="0" smtClean="0">
                <a:latin typeface="Courier New" charset="0"/>
                <a:cs typeface="+mn-cs"/>
              </a:rPr>
              <a:t>(a, </a:t>
            </a:r>
            <a:r>
              <a:rPr lang="en-US" sz="1700" b="1" dirty="0" err="1" smtClean="0">
                <a:latin typeface="Courier New" charset="0"/>
                <a:cs typeface="+mn-cs"/>
              </a:rPr>
              <a:t>a.length</a:t>
            </a:r>
            <a:r>
              <a:rPr lang="en-US" sz="1700" b="1" dirty="0" smtClean="0">
                <a:latin typeface="Courier New" charset="0"/>
                <a:cs typeface="+mn-cs"/>
              </a:rPr>
              <a:t>/2, </a:t>
            </a:r>
            <a:r>
              <a:rPr lang="en-US" sz="1700" b="1" dirty="0" err="1" smtClean="0">
                <a:latin typeface="Courier New" charset="0"/>
                <a:cs typeface="+mn-cs"/>
              </a:rPr>
              <a:t>a.length</a:t>
            </a:r>
            <a:r>
              <a:rPr lang="en-US" sz="1700" b="1" dirty="0" smtClean="0">
                <a:latin typeface="Courier New" charset="0"/>
                <a:cs typeface="+mn-cs"/>
              </a:rPr>
              <a:t>)</a:t>
            </a:r>
            <a:r>
              <a:rPr lang="en-US" sz="1700" dirty="0" smtClean="0">
                <a:latin typeface="Courier New" charset="0"/>
                <a:cs typeface="+mn-cs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700" dirty="0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        // sort the two halves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Courier New" charset="0"/>
                <a:cs typeface="+mn-cs"/>
              </a:rPr>
              <a:t>       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charset="0"/>
                <a:cs typeface="+mn-cs"/>
              </a:rPr>
              <a:t>mergeSort</a:t>
            </a:r>
            <a:r>
              <a:rPr lang="en-US" sz="2000" b="1" dirty="0" smtClean="0">
                <a:solidFill>
                  <a:schemeClr val="accent2"/>
                </a:solidFill>
                <a:latin typeface="Courier New" charset="0"/>
                <a:cs typeface="+mn-cs"/>
              </a:rPr>
              <a:t>(left);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Courier New" charset="0"/>
                <a:cs typeface="+mn-cs"/>
              </a:rPr>
              <a:t>       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charset="0"/>
                <a:cs typeface="+mn-cs"/>
              </a:rPr>
              <a:t>mergeSort</a:t>
            </a:r>
            <a:r>
              <a:rPr lang="en-US" sz="2000" b="1" dirty="0" smtClean="0">
                <a:solidFill>
                  <a:schemeClr val="accent2"/>
                </a:solidFill>
                <a:latin typeface="Courier New" charset="0"/>
                <a:cs typeface="+mn-cs"/>
              </a:rPr>
              <a:t>(right);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b="1" dirty="0" smtClean="0">
              <a:solidFill>
                <a:schemeClr val="accent2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latin typeface="Courier New" charset="0"/>
                <a:cs typeface="+mn-cs"/>
              </a:rPr>
              <a:t>        </a:t>
            </a:r>
            <a:r>
              <a:rPr lang="en-US" sz="20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// merge the sorted halves into a sorted whole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        merge(a, left, right);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latin typeface="Courier New" charset="0"/>
                <a:cs typeface="+mn-cs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8601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sort runtime </a:t>
            </a:r>
            <a:r>
              <a:rPr lang="en-US" sz="2400"/>
              <a:t>(Fig. 13.6)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complexity class (Big-Oh) of selection sort?</a:t>
            </a:r>
          </a:p>
        </p:txBody>
      </p:sp>
      <p:pic>
        <p:nvPicPr>
          <p:cNvPr id="2129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09788"/>
            <a:ext cx="8077200" cy="406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1439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sort runtime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complexity class (Big-Oh) of merge sort?</a:t>
            </a:r>
          </a:p>
        </p:txBody>
      </p:sp>
      <p:pic>
        <p:nvPicPr>
          <p:cNvPr id="2222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8175"/>
            <a:ext cx="6005513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04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Lab 2</a:t>
            </a:r>
            <a:endParaRPr lang="en-US" dirty="0" smtClean="0">
              <a:cs typeface="+mj-cs"/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 smtClean="0">
              <a:latin typeface="Tahoma"/>
              <a:cs typeface="Tahoma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>
              <a:latin typeface="Tahoma"/>
              <a:cs typeface="Tahoma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 smtClean="0">
              <a:latin typeface="Tahoma"/>
              <a:cs typeface="Tahoma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 smtClean="0">
                <a:latin typeface="Tahoma"/>
                <a:cs typeface="Tahoma"/>
              </a:rPr>
              <a:t>Write the methods </a:t>
            </a:r>
            <a:r>
              <a:rPr lang="en-US" sz="2000" dirty="0" err="1" smtClean="0">
                <a:latin typeface="Courier New" charset="0"/>
                <a:cs typeface="+mn-cs"/>
              </a:rPr>
              <a:t>selectionSort</a:t>
            </a:r>
            <a:r>
              <a:rPr lang="en-US" sz="2000" dirty="0" smtClean="0">
                <a:latin typeface="Courier New" charset="0"/>
                <a:cs typeface="+mn-cs"/>
              </a:rPr>
              <a:t> </a:t>
            </a:r>
            <a:r>
              <a:rPr lang="en-US" sz="2000" dirty="0" smtClean="0">
                <a:latin typeface="Tahoma"/>
                <a:cs typeface="Tahoma"/>
              </a:rPr>
              <a:t>and </a:t>
            </a:r>
            <a:r>
              <a:rPr lang="en-US" sz="2000" dirty="0" smtClean="0">
                <a:latin typeface="Courier New" charset="0"/>
                <a:cs typeface="+mn-cs"/>
              </a:rPr>
              <a:t>swap. 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public static void </a:t>
            </a:r>
            <a:r>
              <a:rPr lang="en-US" sz="2000" dirty="0" err="1" smtClean="0">
                <a:latin typeface="Courier New" charset="0"/>
                <a:cs typeface="+mn-cs"/>
              </a:rPr>
              <a:t>selectionSort</a:t>
            </a:r>
            <a:r>
              <a:rPr lang="en-US" sz="2000" dirty="0" smtClean="0">
                <a:latin typeface="Courier New" charset="0"/>
                <a:cs typeface="+mn-cs"/>
              </a:rPr>
              <a:t>(</a:t>
            </a:r>
            <a:r>
              <a:rPr lang="en-US" sz="2000" dirty="0" err="1" smtClean="0">
                <a:latin typeface="Courier New" charset="0"/>
                <a:cs typeface="+mn-cs"/>
              </a:rPr>
              <a:t>int</a:t>
            </a:r>
            <a:r>
              <a:rPr lang="en-US" sz="2000" dirty="0" smtClean="0">
                <a:latin typeface="Courier New" charset="0"/>
                <a:cs typeface="+mn-cs"/>
              </a:rPr>
              <a:t>[] a) 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{…}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public static void swap(</a:t>
            </a:r>
            <a:r>
              <a:rPr lang="en-US" sz="2000" dirty="0" err="1" smtClean="0">
                <a:latin typeface="Courier New" charset="0"/>
                <a:cs typeface="+mn-cs"/>
              </a:rPr>
              <a:t>int</a:t>
            </a:r>
            <a:r>
              <a:rPr lang="en-US" sz="2000" dirty="0" smtClean="0">
                <a:latin typeface="Courier New" charset="0"/>
                <a:cs typeface="+mn-cs"/>
              </a:rPr>
              <a:t>[] a, </a:t>
            </a:r>
            <a:r>
              <a:rPr lang="en-US" sz="2000" dirty="0" err="1" smtClean="0">
                <a:latin typeface="Courier New" charset="0"/>
                <a:cs typeface="+mn-cs"/>
              </a:rPr>
              <a:t>int</a:t>
            </a:r>
            <a:r>
              <a:rPr lang="en-US" sz="2000" dirty="0" smtClean="0">
                <a:latin typeface="Courier New" charset="0"/>
                <a:cs typeface="+mn-cs"/>
              </a:rPr>
              <a:t> </a:t>
            </a:r>
            <a:r>
              <a:rPr lang="en-US" sz="2000" dirty="0" err="1" smtClean="0">
                <a:latin typeface="Courier New" charset="0"/>
                <a:cs typeface="+mn-cs"/>
              </a:rPr>
              <a:t>i</a:t>
            </a:r>
            <a:r>
              <a:rPr lang="en-US" sz="2000" dirty="0" smtClean="0">
                <a:latin typeface="Courier New" charset="0"/>
                <a:cs typeface="+mn-cs"/>
              </a:rPr>
              <a:t>, </a:t>
            </a:r>
            <a:r>
              <a:rPr lang="en-US" sz="2000" dirty="0" err="1" smtClean="0">
                <a:latin typeface="Courier New" charset="0"/>
                <a:cs typeface="+mn-cs"/>
              </a:rPr>
              <a:t>int</a:t>
            </a:r>
            <a:r>
              <a:rPr lang="en-US" sz="2000" dirty="0" smtClean="0">
                <a:latin typeface="Courier New" charset="0"/>
                <a:cs typeface="+mn-cs"/>
              </a:rPr>
              <a:t> j)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{…}</a:t>
            </a:r>
            <a:r>
              <a:rPr lang="en-US" sz="2000" dirty="0">
                <a:latin typeface="Courier New" charset="0"/>
                <a:cs typeface="+mn-cs"/>
              </a:rPr>
              <a:t>	</a:t>
            </a:r>
            <a:r>
              <a:rPr lang="en-US" sz="2000" dirty="0" smtClean="0">
                <a:latin typeface="Courier New" charset="0"/>
                <a:cs typeface="+mn-cs"/>
              </a:rPr>
              <a:t>	</a:t>
            </a:r>
            <a:endParaRPr lang="en-US" sz="2000" dirty="0">
              <a:latin typeface="Courier New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5966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Binary search (13.1)</a:t>
            </a:r>
            <a:endParaRPr lang="en-US" sz="2800" smtClean="0">
              <a:cs typeface="+mj-cs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cs typeface="+mn-cs"/>
              </a:rPr>
              <a:t>binary search</a:t>
            </a:r>
            <a:r>
              <a:rPr lang="en-US" smtClean="0">
                <a:cs typeface="+mn-cs"/>
              </a:rPr>
              <a:t>: Locates a target value in a </a:t>
            </a:r>
            <a:r>
              <a:rPr lang="en-US" i="1" smtClean="0">
                <a:cs typeface="+mn-cs"/>
              </a:rPr>
              <a:t>sorted </a:t>
            </a:r>
            <a:r>
              <a:rPr lang="en-US" smtClean="0">
                <a:cs typeface="+mn-cs"/>
              </a:rPr>
              <a:t> array/list by successively eliminating half of the array from consideration.</a:t>
            </a:r>
          </a:p>
          <a:p>
            <a:pPr lvl="1" eaLnBrk="1" hangingPunct="1">
              <a:defRPr/>
            </a:pPr>
            <a:endParaRPr lang="en-US" sz="800" smtClean="0"/>
          </a:p>
          <a:p>
            <a:pPr lvl="1" eaLnBrk="1" hangingPunct="1">
              <a:defRPr/>
            </a:pPr>
            <a:r>
              <a:rPr lang="en-US" sz="2000" smtClean="0"/>
              <a:t>How many elements will it need to examine?</a:t>
            </a:r>
          </a:p>
          <a:p>
            <a:pPr lvl="1" eaLnBrk="1" hangingPunct="1">
              <a:defRPr/>
            </a:pPr>
            <a:endParaRPr lang="en-US" sz="800" smtClean="0"/>
          </a:p>
          <a:p>
            <a:pPr lvl="1" eaLnBrk="1" hangingPunct="1">
              <a:defRPr/>
            </a:pPr>
            <a:r>
              <a:rPr lang="en-US" sz="2000" smtClean="0"/>
              <a:t>Example: Searching the array below for the value </a:t>
            </a:r>
            <a:r>
              <a:rPr lang="en-US" sz="2000" b="1" smtClean="0"/>
              <a:t>42</a:t>
            </a:r>
            <a:r>
              <a:rPr lang="en-US" sz="2000" smtClean="0"/>
              <a:t>:</a:t>
            </a:r>
          </a:p>
        </p:txBody>
      </p:sp>
      <p:graphicFrame>
        <p:nvGraphicFramePr>
          <p:cNvPr id="171012" name="Group 4"/>
          <p:cNvGraphicFramePr>
            <a:graphicFrameLocks noGrp="1"/>
          </p:cNvGraphicFramePr>
          <p:nvPr/>
        </p:nvGraphicFramePr>
        <p:xfrm>
          <a:off x="228600" y="3781425"/>
          <a:ext cx="8701088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14337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598488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171072" name="Group 64"/>
          <p:cNvGrpSpPr>
            <a:grpSpLocks/>
          </p:cNvGrpSpPr>
          <p:nvPr/>
        </p:nvGrpSpPr>
        <p:grpSpPr bwMode="auto">
          <a:xfrm>
            <a:off x="981075" y="4572000"/>
            <a:ext cx="619125" cy="833438"/>
            <a:chOff x="618" y="2880"/>
            <a:chExt cx="390" cy="525"/>
          </a:xfrm>
        </p:grpSpPr>
        <p:sp>
          <p:nvSpPr>
            <p:cNvPr id="171073" name="Text Box 65"/>
            <p:cNvSpPr txBox="1">
              <a:spLocks noChangeArrowheads="1"/>
            </p:cNvSpPr>
            <p:nvPr/>
          </p:nvSpPr>
          <p:spPr bwMode="auto">
            <a:xfrm>
              <a:off x="618" y="3168"/>
              <a:ext cx="39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>
                  <a:latin typeface="Tahoma" charset="0"/>
                  <a:cs typeface="+mn-cs"/>
                </a:rPr>
                <a:t>min</a:t>
              </a:r>
            </a:p>
          </p:txBody>
        </p:sp>
        <p:sp>
          <p:nvSpPr>
            <p:cNvPr id="171074" name="Line 66"/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71075" name="Group 67"/>
          <p:cNvGrpSpPr>
            <a:grpSpLocks/>
          </p:cNvGrpSpPr>
          <p:nvPr/>
        </p:nvGrpSpPr>
        <p:grpSpPr bwMode="auto">
          <a:xfrm>
            <a:off x="4562475" y="4572000"/>
            <a:ext cx="619125" cy="833438"/>
            <a:chOff x="618" y="2880"/>
            <a:chExt cx="390" cy="525"/>
          </a:xfrm>
        </p:grpSpPr>
        <p:sp>
          <p:nvSpPr>
            <p:cNvPr id="171076" name="Text Box 68"/>
            <p:cNvSpPr txBox="1">
              <a:spLocks noChangeArrowheads="1"/>
            </p:cNvSpPr>
            <p:nvPr/>
          </p:nvSpPr>
          <p:spPr bwMode="auto">
            <a:xfrm>
              <a:off x="618" y="3168"/>
              <a:ext cx="39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>
                  <a:latin typeface="Tahoma" charset="0"/>
                  <a:cs typeface="+mn-cs"/>
                </a:rPr>
                <a:t>mid</a:t>
              </a:r>
            </a:p>
          </p:txBody>
        </p:sp>
        <p:sp>
          <p:nvSpPr>
            <p:cNvPr id="171077" name="Line 69"/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71078" name="Group 70"/>
          <p:cNvGrpSpPr>
            <a:grpSpLocks/>
          </p:cNvGrpSpPr>
          <p:nvPr/>
        </p:nvGrpSpPr>
        <p:grpSpPr bwMode="auto">
          <a:xfrm>
            <a:off x="8305800" y="4572000"/>
            <a:ext cx="619125" cy="833438"/>
            <a:chOff x="618" y="2880"/>
            <a:chExt cx="390" cy="525"/>
          </a:xfrm>
        </p:grpSpPr>
        <p:sp>
          <p:nvSpPr>
            <p:cNvPr id="171079" name="Text Box 71"/>
            <p:cNvSpPr txBox="1">
              <a:spLocks noChangeArrowheads="1"/>
            </p:cNvSpPr>
            <p:nvPr/>
          </p:nvSpPr>
          <p:spPr bwMode="auto">
            <a:xfrm>
              <a:off x="618" y="3168"/>
              <a:ext cx="39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>
                  <a:latin typeface="Tahoma" charset="0"/>
                  <a:cs typeface="+mn-cs"/>
                </a:rPr>
                <a:t>max</a:t>
              </a:r>
            </a:p>
          </p:txBody>
        </p:sp>
        <p:sp>
          <p:nvSpPr>
            <p:cNvPr id="171080" name="Line 72"/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8.55887E-8 L 0.20052 -8.55887E-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7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17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8.55887E-8 L 0.44218 -8.55887E-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7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052 -8.55887E-8 L 0.10052 -8.55887E-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7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8.55887E-8 L -0.25886 -8.55887E-8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7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71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71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The </a:t>
            </a:r>
            <a:r>
              <a:rPr lang="en-US" smtClean="0">
                <a:latin typeface="Courier New" charset="0"/>
                <a:cs typeface="+mj-cs"/>
              </a:rPr>
              <a:t>Arrays</a:t>
            </a:r>
            <a:r>
              <a:rPr lang="en-US" smtClean="0">
                <a:cs typeface="+mj-cs"/>
              </a:rPr>
              <a:t> class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Class </a:t>
            </a:r>
            <a:r>
              <a:rPr lang="en-US" dirty="0" smtClean="0">
                <a:latin typeface="Courier New" charset="0"/>
                <a:cs typeface="+mn-cs"/>
              </a:rPr>
              <a:t>Arrays</a:t>
            </a:r>
            <a:r>
              <a:rPr lang="en-US" dirty="0" smtClean="0">
                <a:cs typeface="+mn-cs"/>
              </a:rPr>
              <a:t> in </a:t>
            </a:r>
            <a:r>
              <a:rPr lang="en-US" dirty="0" err="1" smtClean="0">
                <a:latin typeface="Courier New" charset="0"/>
                <a:cs typeface="+mn-cs"/>
              </a:rPr>
              <a:t>java.util</a:t>
            </a:r>
            <a:r>
              <a:rPr lang="en-US" dirty="0" smtClean="0">
                <a:cs typeface="+mn-cs"/>
              </a:rPr>
              <a:t> has many useful array methods: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</p:txBody>
      </p:sp>
      <p:graphicFrame>
        <p:nvGraphicFramePr>
          <p:cNvPr id="17616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735436"/>
              </p:ext>
            </p:extLst>
          </p:nvPr>
        </p:nvGraphicFramePr>
        <p:xfrm>
          <a:off x="76200" y="1905000"/>
          <a:ext cx="8991600" cy="3688570"/>
        </p:xfrm>
        <a:graphic>
          <a:graphicData uri="http://schemas.openxmlformats.org/drawingml/2006/table">
            <a:tbl>
              <a:tblPr/>
              <a:tblGrid>
                <a:gridCol w="3810000"/>
                <a:gridCol w="5181600"/>
              </a:tblGrid>
              <a:tr h="3963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Method name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0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binarySearch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array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returns the index of the given value in a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sorted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 array (or &lt; 0 if not found)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copyOfRange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array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index1, index2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returns a new resized copy of an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array starting with index1 to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index2-1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0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equals(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array1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array2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returns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true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 if the two arrays contain same elements in the same order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fill(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array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sets every element to the given value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sort(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array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arranges the elements into sorted order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0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toString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array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returns a string representing the array, such as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"[10, 30, -25, 17]"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Using </a:t>
            </a:r>
            <a:r>
              <a:rPr lang="en-US" smtClean="0">
                <a:latin typeface="Courier New" charset="0"/>
                <a:cs typeface="+mj-cs"/>
              </a:rPr>
              <a:t>binarySearch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// index    0  1  2  3   4   5   6   7   8   9  10  11  12  13  14  15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 err="1" smtClean="0">
                <a:latin typeface="Courier New" charset="0"/>
                <a:cs typeface="+mn-cs"/>
              </a:rPr>
              <a:t>int</a:t>
            </a:r>
            <a:r>
              <a:rPr lang="en-US" sz="1600" dirty="0" smtClean="0">
                <a:latin typeface="Courier New" charset="0"/>
                <a:cs typeface="+mn-cs"/>
              </a:rPr>
              <a:t>[] a = {-4, 2, 7, 9, 15, 19, 25, 28, 30, 36, 42, 50, 56, 68, 85, 92};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800" dirty="0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 err="1" smtClean="0">
                <a:latin typeface="Courier New" charset="0"/>
                <a:cs typeface="+mn-cs"/>
              </a:rPr>
              <a:t>int</a:t>
            </a:r>
            <a:r>
              <a:rPr lang="en-US" sz="1600" dirty="0" smtClean="0">
                <a:latin typeface="Courier New" charset="0"/>
                <a:cs typeface="+mn-cs"/>
              </a:rPr>
              <a:t> index  = </a:t>
            </a:r>
            <a:r>
              <a:rPr lang="en-US" sz="1600" b="1" dirty="0" err="1" smtClean="0">
                <a:latin typeface="Courier New" charset="0"/>
                <a:cs typeface="+mn-cs"/>
              </a:rPr>
              <a:t>Arrays.binarySearch</a:t>
            </a:r>
            <a:r>
              <a:rPr lang="en-US" sz="1600" dirty="0" smtClean="0">
                <a:latin typeface="Courier New" charset="0"/>
                <a:cs typeface="+mn-cs"/>
              </a:rPr>
              <a:t>(a, </a:t>
            </a:r>
            <a:r>
              <a:rPr lang="en-US" sz="1600" b="1" dirty="0" smtClean="0">
                <a:latin typeface="Courier New" charset="0"/>
                <a:cs typeface="+mn-cs"/>
              </a:rPr>
              <a:t>42</a:t>
            </a:r>
            <a:r>
              <a:rPr lang="en-US" sz="1600" dirty="0" smtClean="0">
                <a:latin typeface="Courier New" charset="0"/>
                <a:cs typeface="+mn-cs"/>
              </a:rPr>
              <a:t>);   </a:t>
            </a:r>
            <a:r>
              <a:rPr lang="en-US" sz="16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// index1 is 10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 err="1" smtClean="0">
                <a:latin typeface="Courier New" charset="0"/>
                <a:cs typeface="+mn-cs"/>
              </a:rPr>
              <a:t>int</a:t>
            </a:r>
            <a:r>
              <a:rPr lang="en-US" sz="1600" dirty="0" smtClean="0">
                <a:latin typeface="Courier New" charset="0"/>
                <a:cs typeface="+mn-cs"/>
              </a:rPr>
              <a:t> index2 = </a:t>
            </a:r>
            <a:r>
              <a:rPr lang="en-US" sz="1600" b="1" dirty="0" err="1" smtClean="0">
                <a:latin typeface="Courier New" charset="0"/>
                <a:cs typeface="+mn-cs"/>
              </a:rPr>
              <a:t>Arrays.binarySearch</a:t>
            </a:r>
            <a:r>
              <a:rPr lang="en-US" sz="1600" dirty="0" smtClean="0">
                <a:latin typeface="Courier New" charset="0"/>
                <a:cs typeface="+mn-cs"/>
              </a:rPr>
              <a:t>(a, </a:t>
            </a:r>
            <a:r>
              <a:rPr lang="en-US" sz="1600" b="1" dirty="0" smtClean="0">
                <a:latin typeface="Courier New" charset="0"/>
                <a:cs typeface="+mn-cs"/>
              </a:rPr>
              <a:t>21</a:t>
            </a:r>
            <a:r>
              <a:rPr lang="en-US" sz="1600" dirty="0" smtClean="0">
                <a:latin typeface="Courier New" charset="0"/>
                <a:cs typeface="+mn-cs"/>
              </a:rPr>
              <a:t>);   </a:t>
            </a:r>
            <a:r>
              <a:rPr lang="en-US" sz="16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// index2 is -7</a:t>
            </a:r>
            <a:endParaRPr lang="en-US" dirty="0" smtClean="0"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err="1" smtClean="0">
                <a:latin typeface="Courier New" charset="0"/>
                <a:cs typeface="+mn-cs"/>
              </a:rPr>
              <a:t>binarySearch</a:t>
            </a:r>
            <a:r>
              <a:rPr lang="en-US" dirty="0" smtClean="0">
                <a:cs typeface="+mn-cs"/>
              </a:rPr>
              <a:t> returns the index where the value is found</a:t>
            </a:r>
          </a:p>
          <a:p>
            <a:pPr lvl="1" eaLnBrk="1" hangingPunct="1">
              <a:defRPr/>
            </a:pPr>
            <a:endParaRPr lang="en-US" sz="800" dirty="0" smtClean="0"/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if the value is </a:t>
            </a:r>
            <a:r>
              <a:rPr lang="en-US" i="1" dirty="0" smtClean="0">
                <a:cs typeface="+mn-cs"/>
              </a:rPr>
              <a:t>not </a:t>
            </a:r>
            <a:r>
              <a:rPr lang="en-US" dirty="0" smtClean="0">
                <a:cs typeface="+mn-cs"/>
              </a:rPr>
              <a:t> found, </a:t>
            </a:r>
            <a:r>
              <a:rPr lang="en-US" dirty="0" err="1" smtClean="0">
                <a:latin typeface="Courier New" charset="0"/>
                <a:cs typeface="+mn-cs"/>
              </a:rPr>
              <a:t>binarySearch</a:t>
            </a:r>
            <a:r>
              <a:rPr lang="en-US" dirty="0" smtClean="0">
                <a:cs typeface="+mn-cs"/>
              </a:rPr>
              <a:t> returns: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>
                <a:latin typeface="Courier New" charset="0"/>
              </a:rPr>
              <a:t>	-(</a:t>
            </a:r>
            <a:r>
              <a:rPr lang="en-US" dirty="0" err="1" smtClean="0">
                <a:latin typeface="Courier New" charset="0"/>
              </a:rPr>
              <a:t>insertionPoint</a:t>
            </a:r>
            <a:r>
              <a:rPr lang="en-US" dirty="0" smtClean="0">
                <a:latin typeface="Courier New" charset="0"/>
              </a:rPr>
              <a:t> + 1)</a:t>
            </a:r>
          </a:p>
          <a:p>
            <a:pPr lvl="1" eaLnBrk="1" hangingPunct="1">
              <a:defRPr/>
            </a:pPr>
            <a:endParaRPr lang="en-US" dirty="0" smtClean="0">
              <a:latin typeface="Courier New" charset="0"/>
            </a:endParaRPr>
          </a:p>
          <a:p>
            <a:pPr lvl="1" eaLnBrk="1" hangingPunct="1">
              <a:buClr>
                <a:schemeClr val="bg2"/>
              </a:buClr>
              <a:buFontTx/>
              <a:buChar char="•"/>
              <a:defRPr/>
            </a:pPr>
            <a:r>
              <a:rPr lang="en-US" dirty="0" smtClean="0"/>
              <a:t>where </a:t>
            </a:r>
            <a:r>
              <a:rPr lang="en-US" dirty="0" err="1" smtClean="0">
                <a:latin typeface="Courier New" charset="0"/>
              </a:rPr>
              <a:t>insertionPoint</a:t>
            </a:r>
            <a:r>
              <a:rPr lang="en-US" dirty="0" smtClean="0"/>
              <a:t> is the index where the element </a:t>
            </a:r>
            <a:r>
              <a:rPr lang="en-US" i="1" dirty="0" smtClean="0"/>
              <a:t>would</a:t>
            </a:r>
            <a:r>
              <a:rPr lang="en-US" dirty="0" smtClean="0"/>
              <a:t> have been, if it had been in the array in sorted order.</a:t>
            </a:r>
          </a:p>
          <a:p>
            <a:pPr lvl="1" eaLnBrk="1" hangingPunct="1">
              <a:buClr>
                <a:schemeClr val="bg2"/>
              </a:buClr>
              <a:buFontTx/>
              <a:buChar char="•"/>
              <a:defRPr/>
            </a:pPr>
            <a:r>
              <a:rPr lang="en-US" dirty="0" smtClean="0"/>
              <a:t>To insert the value into the array, negate (</a:t>
            </a:r>
            <a:r>
              <a:rPr lang="en-US" dirty="0" err="1" smtClean="0">
                <a:latin typeface="Courier New" charset="0"/>
              </a:rPr>
              <a:t>returnedValue</a:t>
            </a:r>
            <a:r>
              <a:rPr lang="en-US" dirty="0" smtClean="0"/>
              <a:t> + 1)</a:t>
            </a:r>
            <a:endParaRPr lang="en-US" sz="800" dirty="0" smtClean="0">
              <a:latin typeface="Courier New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b="1" dirty="0" smtClean="0">
                <a:latin typeface="Courier New" charset="0"/>
              </a:rPr>
              <a:t>	</a:t>
            </a:r>
            <a:r>
              <a:rPr lang="en-US" b="1" dirty="0" err="1" smtClean="0">
                <a:latin typeface="Courier New" charset="0"/>
              </a:rPr>
              <a:t>int</a:t>
            </a:r>
            <a:r>
              <a:rPr lang="en-US" b="1" dirty="0" smtClean="0">
                <a:latin typeface="Courier New" charset="0"/>
              </a:rPr>
              <a:t> indexToInsert21 = -(index2 + 1);  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8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8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8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8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Recursive binary search </a:t>
            </a:r>
            <a:r>
              <a:rPr lang="en-US" sz="2800" smtClean="0">
                <a:cs typeface="+mj-cs"/>
              </a:rPr>
              <a:t>(13.3)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Write a recursive </a:t>
            </a:r>
            <a:r>
              <a:rPr lang="en-US" dirty="0" err="1" smtClean="0">
                <a:latin typeface="Courier New" charset="0"/>
                <a:cs typeface="+mn-cs"/>
              </a:rPr>
              <a:t>binarySearch</a:t>
            </a:r>
            <a:r>
              <a:rPr lang="en-US" dirty="0" smtClean="0">
                <a:cs typeface="+mn-cs"/>
              </a:rPr>
              <a:t> method.</a:t>
            </a:r>
          </a:p>
          <a:p>
            <a:pPr lvl="1" eaLnBrk="1" hangingPunct="1">
              <a:defRPr/>
            </a:pPr>
            <a:r>
              <a:rPr lang="en-US" dirty="0" smtClean="0"/>
              <a:t>If the target value is not found, return its negative insertion point.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buFontTx/>
              <a:buNone/>
              <a:defRPr/>
            </a:pPr>
            <a:endParaRPr lang="en-US" sz="2000" dirty="0" smtClean="0">
              <a:latin typeface="Courier New" charset="0"/>
            </a:endParaRPr>
          </a:p>
          <a:p>
            <a:pPr lvl="1" eaLnBrk="1" hangingPunct="1">
              <a:buFontTx/>
              <a:buNone/>
              <a:defRPr/>
            </a:pPr>
            <a:endParaRPr lang="en-US" sz="2000" dirty="0" smtClean="0">
              <a:latin typeface="Courier New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sz="2000" dirty="0" err="1" smtClean="0">
                <a:latin typeface="Courier New" charset="0"/>
              </a:rPr>
              <a:t>int</a:t>
            </a:r>
            <a:r>
              <a:rPr lang="en-US" sz="2000" dirty="0" smtClean="0">
                <a:latin typeface="Courier New" charset="0"/>
              </a:rPr>
              <a:t> index  = </a:t>
            </a:r>
            <a:r>
              <a:rPr lang="en-US" sz="2000" dirty="0" err="1" smtClean="0">
                <a:latin typeface="Courier New" charset="0"/>
              </a:rPr>
              <a:t>binarySearch</a:t>
            </a:r>
            <a:r>
              <a:rPr lang="en-US" sz="2000" dirty="0" smtClean="0">
                <a:latin typeface="Courier New" charset="0"/>
              </a:rPr>
              <a:t>(data, 42);  </a:t>
            </a:r>
            <a:r>
              <a:rPr lang="en-US" sz="2000" b="1" dirty="0" smtClean="0">
                <a:solidFill>
                  <a:srgbClr val="008000"/>
                </a:solidFill>
                <a:latin typeface="Courier New" charset="0"/>
              </a:rPr>
              <a:t>// 10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err="1" smtClean="0">
                <a:latin typeface="Courier New" charset="0"/>
              </a:rPr>
              <a:t>int</a:t>
            </a:r>
            <a:r>
              <a:rPr lang="en-US" sz="2000" dirty="0" smtClean="0">
                <a:latin typeface="Courier New" charset="0"/>
              </a:rPr>
              <a:t> index2 = </a:t>
            </a:r>
            <a:r>
              <a:rPr lang="en-US" sz="2000" dirty="0" err="1" smtClean="0">
                <a:latin typeface="Courier New" charset="0"/>
              </a:rPr>
              <a:t>binarySearch</a:t>
            </a:r>
            <a:r>
              <a:rPr lang="en-US" sz="2000" dirty="0" smtClean="0">
                <a:latin typeface="Courier New" charset="0"/>
              </a:rPr>
              <a:t>(data, 66);  </a:t>
            </a:r>
            <a:r>
              <a:rPr lang="en-US" sz="2000" b="1" dirty="0" smtClean="0">
                <a:solidFill>
                  <a:srgbClr val="008000"/>
                </a:solidFill>
                <a:latin typeface="Courier New" charset="0"/>
              </a:rPr>
              <a:t>// -1</a:t>
            </a:r>
          </a:p>
          <a:p>
            <a:pPr lvl="1" eaLnBrk="1" hangingPunct="1">
              <a:buFontTx/>
              <a:buNone/>
              <a:defRPr/>
            </a:pPr>
            <a:endParaRPr lang="en-US" sz="2000" b="1" dirty="0">
              <a:solidFill>
                <a:srgbClr val="008000"/>
              </a:solidFill>
              <a:latin typeface="Courier New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sz="2000" b="1" dirty="0" smtClean="0">
                <a:solidFill>
                  <a:srgbClr val="008000"/>
                </a:solidFill>
                <a:latin typeface="Courier New" charset="0"/>
              </a:rPr>
              <a:t>Note: Recursive version does not return</a:t>
            </a:r>
          </a:p>
          <a:p>
            <a:pPr lvl="1" eaLnBrk="1" hangingPunct="1">
              <a:buFontTx/>
              <a:buNone/>
              <a:defRPr/>
            </a:pPr>
            <a:r>
              <a:rPr lang="en-US" sz="2000" b="1" dirty="0">
                <a:solidFill>
                  <a:srgbClr val="008000"/>
                </a:solidFill>
                <a:latin typeface="Courier New" charset="0"/>
              </a:rPr>
              <a:t>-</a:t>
            </a:r>
            <a:r>
              <a:rPr lang="en-US" sz="2000" b="1" dirty="0" smtClean="0">
                <a:solidFill>
                  <a:srgbClr val="008000"/>
                </a:solidFill>
                <a:latin typeface="Courier New" charset="0"/>
              </a:rPr>
              <a:t>(insertionPoint+1).</a:t>
            </a:r>
          </a:p>
        </p:txBody>
      </p:sp>
      <p:graphicFrame>
        <p:nvGraphicFramePr>
          <p:cNvPr id="224260" name="Group 4"/>
          <p:cNvGraphicFramePr>
            <a:graphicFrameLocks noGrp="1"/>
          </p:cNvGraphicFramePr>
          <p:nvPr/>
        </p:nvGraphicFramePr>
        <p:xfrm>
          <a:off x="228600" y="3352800"/>
          <a:ext cx="8701088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14337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598488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Exercise solution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b="1" smtClean="0">
                <a:solidFill>
                  <a:srgbClr val="008000"/>
                </a:solidFill>
                <a:latin typeface="Courier New" charset="0"/>
              </a:rPr>
              <a:t>// Returns the index of an occurrence of the given value in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b="1" smtClean="0">
                <a:solidFill>
                  <a:srgbClr val="008000"/>
                </a:solidFill>
                <a:latin typeface="Courier New" charset="0"/>
              </a:rPr>
              <a:t>// the given array, or a negative number if not found.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b="1" smtClean="0">
                <a:solidFill>
                  <a:srgbClr val="008000"/>
                </a:solidFill>
                <a:latin typeface="Courier New" charset="0"/>
              </a:rPr>
              <a:t>// Precondition: elements of a are in sorted order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public static int binarySearch(int[] a, int target) {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    return binarySearch(a, target</a:t>
            </a:r>
            <a:r>
              <a:rPr lang="en-US" sz="1800" b="1" smtClean="0">
                <a:solidFill>
                  <a:schemeClr val="accent2"/>
                </a:solidFill>
                <a:latin typeface="Courier New" charset="0"/>
              </a:rPr>
              <a:t>, 0, a.length - 1</a:t>
            </a:r>
            <a:r>
              <a:rPr lang="en-US" sz="1800" smtClean="0">
                <a:latin typeface="Courier New" charset="0"/>
              </a:rPr>
              <a:t>);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}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endParaRPr lang="en-US" sz="1800" smtClean="0">
              <a:latin typeface="Courier New" charset="0"/>
            </a:endParaRP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b="1" smtClean="0">
                <a:solidFill>
                  <a:srgbClr val="008000"/>
                </a:solidFill>
                <a:latin typeface="Courier New" charset="0"/>
              </a:rPr>
              <a:t>// Recursive helper to implement search behavior.</a:t>
            </a:r>
            <a:endParaRPr lang="en-US" sz="1800" b="1" smtClean="0">
              <a:solidFill>
                <a:schemeClr val="accent2"/>
              </a:solidFill>
              <a:latin typeface="Courier New" charset="0"/>
            </a:endParaRP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b="1" smtClean="0">
                <a:solidFill>
                  <a:schemeClr val="accent2"/>
                </a:solidFill>
                <a:latin typeface="Courier New" charset="0"/>
              </a:rPr>
              <a:t>private </a:t>
            </a:r>
            <a:r>
              <a:rPr lang="en-US" sz="1800" smtClean="0">
                <a:latin typeface="Courier New" charset="0"/>
              </a:rPr>
              <a:t>static int binarySearch(int[] a, int target</a:t>
            </a:r>
            <a:r>
              <a:rPr lang="en-US" sz="1800" b="1" smtClean="0">
                <a:solidFill>
                  <a:schemeClr val="accent2"/>
                </a:solidFill>
                <a:latin typeface="Courier New" charset="0"/>
              </a:rPr>
              <a:t>,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b="1" smtClean="0">
                <a:solidFill>
                  <a:schemeClr val="accent2"/>
                </a:solidFill>
                <a:latin typeface="Courier New" charset="0"/>
              </a:rPr>
              <a:t>                                int min, int max</a:t>
            </a:r>
            <a:r>
              <a:rPr lang="en-US" sz="1800" smtClean="0">
                <a:latin typeface="Courier New" charset="0"/>
              </a:rPr>
              <a:t>) {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    if (min &gt; max) {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        return -1;        </a:t>
            </a:r>
            <a:r>
              <a:rPr lang="en-US" sz="1800" b="1" smtClean="0">
                <a:solidFill>
                  <a:srgbClr val="008000"/>
                </a:solidFill>
                <a:latin typeface="Courier New" charset="0"/>
              </a:rPr>
              <a:t>// target not found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    } else {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        int mid = (min + max) / 2;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        if (a[mid] &lt; target) {       </a:t>
            </a:r>
            <a:r>
              <a:rPr lang="en-US" sz="1800" b="1" smtClean="0">
                <a:solidFill>
                  <a:srgbClr val="008000"/>
                </a:solidFill>
                <a:latin typeface="Courier New" charset="0"/>
              </a:rPr>
              <a:t>  // too small; go right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            return </a:t>
            </a:r>
            <a:r>
              <a:rPr lang="en-US" sz="1800" b="1" smtClean="0">
                <a:latin typeface="Courier New" charset="0"/>
              </a:rPr>
              <a:t>binarySearch(a, target, mid + 1, max)</a:t>
            </a:r>
            <a:r>
              <a:rPr lang="en-US" sz="1800" smtClean="0">
                <a:latin typeface="Courier New" charset="0"/>
              </a:rPr>
              <a:t>;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        } else if (a[mid] &gt; target) {</a:t>
            </a:r>
            <a:r>
              <a:rPr lang="en-US" sz="1800" b="1" smtClean="0">
                <a:solidFill>
                  <a:srgbClr val="008000"/>
                </a:solidFill>
                <a:latin typeface="Courier New" charset="0"/>
              </a:rPr>
              <a:t>  // too large; go left</a:t>
            </a:r>
            <a:endParaRPr lang="en-US" sz="1800" smtClean="0">
              <a:latin typeface="Courier New" charset="0"/>
            </a:endParaRP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            return </a:t>
            </a:r>
            <a:r>
              <a:rPr lang="en-US" sz="1800" b="1" smtClean="0">
                <a:latin typeface="Courier New" charset="0"/>
              </a:rPr>
              <a:t>binarySearch(a, target, min, mid - 1)</a:t>
            </a:r>
            <a:r>
              <a:rPr lang="en-US" sz="1800" smtClean="0">
                <a:latin typeface="Courier New" charset="0"/>
              </a:rPr>
              <a:t>;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        } else {</a:t>
            </a:r>
            <a:endParaRPr lang="en-US" sz="1800" b="1" smtClean="0">
              <a:solidFill>
                <a:srgbClr val="008000"/>
              </a:solidFill>
              <a:latin typeface="Courier New" charset="0"/>
            </a:endParaRP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            return mid;   </a:t>
            </a:r>
            <a:r>
              <a:rPr lang="en-US" sz="1800" b="1" smtClean="0">
                <a:solidFill>
                  <a:srgbClr val="008000"/>
                </a:solidFill>
                <a:latin typeface="Courier New" charset="0"/>
              </a:rPr>
              <a:t>// target found; a[mid] == target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        }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    }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Searching/Sorting in Java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The </a:t>
            </a:r>
            <a:r>
              <a:rPr lang="en-US" dirty="0" smtClean="0">
                <a:latin typeface="Courier New" charset="0"/>
                <a:cs typeface="+mn-cs"/>
              </a:rPr>
              <a:t>Arrays</a:t>
            </a:r>
            <a:r>
              <a:rPr lang="en-US" dirty="0" smtClean="0">
                <a:cs typeface="+mn-cs"/>
              </a:rPr>
              <a:t> and </a:t>
            </a:r>
            <a:r>
              <a:rPr lang="en-US" dirty="0" smtClean="0">
                <a:latin typeface="Courier New" charset="0"/>
                <a:cs typeface="+mn-cs"/>
              </a:rPr>
              <a:t>Collections</a:t>
            </a:r>
            <a:r>
              <a:rPr lang="en-US" dirty="0" smtClean="0">
                <a:cs typeface="+mn-cs"/>
              </a:rPr>
              <a:t> classes in </a:t>
            </a:r>
            <a:r>
              <a:rPr lang="en-US" dirty="0" err="1" smtClean="0">
                <a:latin typeface="Courier New" charset="0"/>
                <a:cs typeface="+mn-cs"/>
              </a:rPr>
              <a:t>java.util</a:t>
            </a:r>
            <a:r>
              <a:rPr lang="en-US" dirty="0" smtClean="0">
                <a:cs typeface="+mn-cs"/>
              </a:rPr>
              <a:t> have a static method </a:t>
            </a:r>
            <a:r>
              <a:rPr lang="en-US" dirty="0" smtClean="0">
                <a:latin typeface="Courier New" charset="0"/>
                <a:cs typeface="+mn-cs"/>
              </a:rPr>
              <a:t>sort</a:t>
            </a:r>
            <a:r>
              <a:rPr lang="en-US" dirty="0" smtClean="0">
                <a:cs typeface="+mn-cs"/>
              </a:rPr>
              <a:t> that sorts the elements of an array/list</a:t>
            </a:r>
            <a:endParaRPr lang="en-US" sz="800" dirty="0" smtClean="0">
              <a:latin typeface="Courier New" charset="0"/>
              <a:cs typeface="+mn-cs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dirty="0" smtClean="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 smtClean="0">
                <a:latin typeface="Courier New" charset="0"/>
              </a:rPr>
              <a:t>String[] words = {"foo", "bar", "</a:t>
            </a:r>
            <a:r>
              <a:rPr lang="en-US" dirty="0" err="1" smtClean="0">
                <a:latin typeface="Courier New" charset="0"/>
              </a:rPr>
              <a:t>baz</a:t>
            </a:r>
            <a:r>
              <a:rPr lang="en-US" dirty="0" smtClean="0">
                <a:latin typeface="Courier New" charset="0"/>
              </a:rPr>
              <a:t>", "ball"};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b="1" dirty="0" smtClean="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b="1" dirty="0" err="1" smtClean="0">
                <a:latin typeface="Courier New" charset="0"/>
              </a:rPr>
              <a:t>Arrays.sort</a:t>
            </a:r>
            <a:r>
              <a:rPr lang="en-US" b="1" dirty="0" smtClean="0">
                <a:latin typeface="Courier New" charset="0"/>
              </a:rPr>
              <a:t>(words);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 err="1" smtClean="0">
                <a:latin typeface="Courier New" charset="0"/>
              </a:rPr>
              <a:t>System.out.println</a:t>
            </a:r>
            <a:r>
              <a:rPr lang="en-US" dirty="0" smtClean="0">
                <a:latin typeface="Courier New" charset="0"/>
              </a:rPr>
              <a:t>(</a:t>
            </a:r>
            <a:r>
              <a:rPr lang="en-US" dirty="0" err="1" smtClean="0">
                <a:latin typeface="Courier New" charset="0"/>
              </a:rPr>
              <a:t>Arrays.toString</a:t>
            </a:r>
            <a:r>
              <a:rPr lang="en-US" dirty="0" smtClean="0">
                <a:latin typeface="Courier New" charset="0"/>
              </a:rPr>
              <a:t>(words));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b="1" dirty="0" smtClean="0">
              <a:solidFill>
                <a:srgbClr val="008000"/>
              </a:solidFill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b="1" dirty="0">
              <a:solidFill>
                <a:srgbClr val="008000"/>
              </a:solidFill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[ball, bar, </a:t>
            </a:r>
            <a:r>
              <a:rPr lang="en-US" b="1" dirty="0" err="1" smtClean="0">
                <a:solidFill>
                  <a:srgbClr val="008000"/>
                </a:solidFill>
                <a:latin typeface="Courier New" charset="0"/>
              </a:rPr>
              <a:t>baz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, foo]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b="1" dirty="0" err="1" smtClean="0">
                <a:latin typeface="Courier New" charset="0"/>
              </a:rPr>
              <a:t>int</a:t>
            </a:r>
            <a:r>
              <a:rPr lang="en-US" b="1" dirty="0" smtClean="0">
                <a:latin typeface="Courier New" charset="0"/>
              </a:rPr>
              <a:t> index=</a:t>
            </a:r>
            <a:r>
              <a:rPr lang="en-US" b="1" dirty="0" err="1" smtClean="0">
                <a:latin typeface="Courier New" charset="0"/>
              </a:rPr>
              <a:t>Arrays.binarySearch</a:t>
            </a:r>
            <a:r>
              <a:rPr lang="en-US" b="1" dirty="0" smtClean="0">
                <a:latin typeface="Courier New" charset="0"/>
              </a:rPr>
              <a:t>(words, “bar”); 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1</a:t>
            </a:r>
            <a:endParaRPr lang="en-US" b="1" dirty="0" smtClean="0"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Searching/Sorting in Java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 smtClean="0">
                <a:latin typeface="Courier New" charset="0"/>
              </a:rPr>
              <a:t>List&lt;String&gt; words2 = new </a:t>
            </a:r>
            <a:r>
              <a:rPr lang="en-US" dirty="0" err="1" smtClean="0">
                <a:latin typeface="Courier New" charset="0"/>
              </a:rPr>
              <a:t>ArrayList</a:t>
            </a:r>
            <a:r>
              <a:rPr lang="en-US" dirty="0" smtClean="0">
                <a:latin typeface="Courier New" charset="0"/>
              </a:rPr>
              <a:t>&lt;String&gt;();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 smtClean="0">
                <a:latin typeface="Courier New" charset="0"/>
              </a:rPr>
              <a:t>for (String word : words) 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 smtClean="0">
                <a:latin typeface="Courier New" charset="0"/>
              </a:rPr>
              <a:t>    words2.add(word);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 smtClean="0">
                <a:latin typeface="Courier New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dirty="0" smtClean="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b="1" dirty="0" err="1" smtClean="0">
                <a:latin typeface="Courier New" charset="0"/>
              </a:rPr>
              <a:t>Collections.sort</a:t>
            </a:r>
            <a:r>
              <a:rPr lang="en-US" b="1" dirty="0" smtClean="0">
                <a:latin typeface="Courier New" charset="0"/>
              </a:rPr>
              <a:t>(words2);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dirty="0" smtClean="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 err="1" smtClean="0">
                <a:latin typeface="Courier New" charset="0"/>
              </a:rPr>
              <a:t>System.out.println</a:t>
            </a:r>
            <a:r>
              <a:rPr lang="en-US" dirty="0" smtClean="0">
                <a:latin typeface="Courier New" charset="0"/>
              </a:rPr>
              <a:t>(words2);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[ball, bar, </a:t>
            </a:r>
            <a:r>
              <a:rPr lang="en-US" b="1" dirty="0" err="1" smtClean="0">
                <a:solidFill>
                  <a:srgbClr val="008000"/>
                </a:solidFill>
                <a:latin typeface="Courier New" charset="0"/>
              </a:rPr>
              <a:t>baz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, foo]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b="1" dirty="0">
              <a:solidFill>
                <a:srgbClr val="008000"/>
              </a:solidFill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b="1" dirty="0" smtClean="0">
              <a:solidFill>
                <a:srgbClr val="008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331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</TotalTime>
  <Words>2227</Words>
  <Application>Microsoft Macintosh PowerPoint</Application>
  <PresentationFormat>On-screen Show (4:3)</PresentationFormat>
  <Paragraphs>666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Default Design</vt:lpstr>
      <vt:lpstr>Lecture 25: Searching and Sorting</vt:lpstr>
      <vt:lpstr>Sequential search</vt:lpstr>
      <vt:lpstr>Binary search (13.1)</vt:lpstr>
      <vt:lpstr>The Arrays class</vt:lpstr>
      <vt:lpstr>Using binarySearch</vt:lpstr>
      <vt:lpstr>Recursive binary search (13.3)</vt:lpstr>
      <vt:lpstr>Exercise solution</vt:lpstr>
      <vt:lpstr>Searching/Sorting in Java</vt:lpstr>
      <vt:lpstr>Searching/Sorting in Java</vt:lpstr>
      <vt:lpstr>Lab 1</vt:lpstr>
      <vt:lpstr>Sorting</vt:lpstr>
      <vt:lpstr>Sorting algorithms</vt:lpstr>
      <vt:lpstr>Sorting algorithms</vt:lpstr>
      <vt:lpstr>Selection sort</vt:lpstr>
      <vt:lpstr>Selection sort example</vt:lpstr>
      <vt:lpstr>Insertion Sort</vt:lpstr>
      <vt:lpstr>Insertion Sort Algorithm </vt:lpstr>
      <vt:lpstr>Insertion Sort Algorithm</vt:lpstr>
      <vt:lpstr>Merge sort</vt:lpstr>
      <vt:lpstr>Merge sort example</vt:lpstr>
      <vt:lpstr>Merging sorted halves</vt:lpstr>
      <vt:lpstr>Merge halves code</vt:lpstr>
      <vt:lpstr>Merge sort code </vt:lpstr>
      <vt:lpstr>Selection sort runtime (Fig. 13.6)</vt:lpstr>
      <vt:lpstr>Merge sort runtime</vt:lpstr>
      <vt:lpstr>Lab 2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Python</cp:keywords>
  <dc:description>Slides used in the University of Washington's CSE 142 Python sessions.</dc:description>
  <cp:lastModifiedBy>teacher</cp:lastModifiedBy>
  <cp:revision>134</cp:revision>
  <dcterms:created xsi:type="dcterms:W3CDTF">2008-06-28T20:57:21Z</dcterms:created>
  <dcterms:modified xsi:type="dcterms:W3CDTF">2017-05-12T14:35:31Z</dcterms:modified>
</cp:coreProperties>
</file>