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527" r:id="rId3"/>
    <p:sldId id="612" r:id="rId4"/>
    <p:sldId id="611" r:id="rId5"/>
    <p:sldId id="581" r:id="rId6"/>
    <p:sldId id="580" r:id="rId7"/>
    <p:sldId id="528" r:id="rId8"/>
    <p:sldId id="566" r:id="rId9"/>
    <p:sldId id="567" r:id="rId10"/>
    <p:sldId id="568" r:id="rId11"/>
    <p:sldId id="571" r:id="rId12"/>
    <p:sldId id="578" r:id="rId13"/>
    <p:sldId id="579" r:id="rId14"/>
    <p:sldId id="573" r:id="rId15"/>
    <p:sldId id="570" r:id="rId16"/>
    <p:sldId id="576" r:id="rId17"/>
    <p:sldId id="583" r:id="rId18"/>
    <p:sldId id="575" r:id="rId19"/>
    <p:sldId id="588" r:id="rId20"/>
    <p:sldId id="584" r:id="rId21"/>
    <p:sldId id="616" r:id="rId22"/>
    <p:sldId id="617" r:id="rId23"/>
    <p:sldId id="585" r:id="rId24"/>
    <p:sldId id="613" r:id="rId25"/>
    <p:sldId id="615" r:id="rId26"/>
    <p:sldId id="586" r:id="rId27"/>
    <p:sldId id="587" r:id="rId28"/>
    <p:sldId id="589" r:id="rId29"/>
    <p:sldId id="591" r:id="rId30"/>
    <p:sldId id="590" r:id="rId31"/>
    <p:sldId id="619" r:id="rId32"/>
    <p:sldId id="620" r:id="rId33"/>
    <p:sldId id="621" r:id="rId34"/>
    <p:sldId id="618" r:id="rId35"/>
    <p:sldId id="622" r:id="rId36"/>
    <p:sldId id="623" r:id="rId37"/>
    <p:sldId id="610"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2CF11-652E-6345-AC5C-A89FACA07C4E}" v="278" dt="2020-02-28T14:52:0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3/4/20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15</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8631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16</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9556C38-9041-D848-9E44-B2F1C145DA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2CD9F8-8844-3D46-80E4-D3F356130E18}" type="slidenum">
              <a:rPr lang="en-US" altLang="en-US" smtClean="0"/>
              <a:pPr/>
              <a:t>19</a:t>
            </a:fld>
            <a:endParaRPr lang="en-US" altLang="en-US"/>
          </a:p>
        </p:txBody>
      </p:sp>
      <p:sp>
        <p:nvSpPr>
          <p:cNvPr id="62466" name="Rectangle 2">
            <a:extLst>
              <a:ext uri="{FF2B5EF4-FFF2-40B4-BE49-F238E27FC236}">
                <a16:creationId xmlns:a16="http://schemas.microsoft.com/office/drawing/2014/main" id="{7EE8F76F-1A9C-DB41-B992-0BCEEACBBA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C6047259-2D22-824A-9CF9-D55AB24F0FF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55560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A3F9C4D-DD1A-C14F-9728-7F45ED83C4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A91485-34F2-1644-A8F8-FAA94A673ED1}" type="slidenum">
              <a:rPr lang="en-US" altLang="en-US" smtClean="0"/>
              <a:pPr/>
              <a:t>20</a:t>
            </a:fld>
            <a:endParaRPr lang="en-US" altLang="en-US"/>
          </a:p>
        </p:txBody>
      </p:sp>
      <p:sp>
        <p:nvSpPr>
          <p:cNvPr id="64514" name="Rectangle 2">
            <a:extLst>
              <a:ext uri="{FF2B5EF4-FFF2-40B4-BE49-F238E27FC236}">
                <a16:creationId xmlns:a16="http://schemas.microsoft.com/office/drawing/2014/main" id="{2DBAEF0C-F100-CC4B-BF5C-A08112FA720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EE62894-1FA7-DB47-9023-276296B035B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442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7615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21</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22</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87990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23</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15209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25</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8728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26</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27</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4</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5</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6</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7</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8</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9</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3/4/20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a:t>
            </a:r>
            <a:r>
              <a:rPr lang="en-US" altLang="en-US" sz="1667" b="1" dirty="0">
                <a:latin typeface="Tahoma" panose="020B0604030504040204" pitchFamily="34" charset="0"/>
              </a:rPr>
              <a:t>default gateway.</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a:t>
            </a:r>
            <a:r>
              <a:rPr lang="en-US" altLang="en-US" sz="1667" b="1" dirty="0">
                <a:latin typeface="Tahoma" panose="020B0604030504040204" pitchFamily="34" charset="0"/>
              </a:rPr>
              <a:t>Internet Service Provider</a:t>
            </a:r>
            <a:r>
              <a:rPr lang="en-US" altLang="en-US" sz="1667" dirty="0">
                <a:latin typeface="Tahoma" panose="020B0604030504040204" pitchFamily="34" charset="0"/>
              </a:rPr>
              <a:t>(ISP) assigns one public IP address to the entire network. Any outside traffic to and from computers inside the network is routed to this public IP address. </a:t>
            </a:r>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243221"/>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1047964"/>
            <a:ext cx="8835776" cy="4284324"/>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switch</a:t>
            </a:r>
            <a:r>
              <a:rPr lang="en-US" altLang="en-US" sz="1667" dirty="0">
                <a:latin typeface="Tahoma" panose="020B0604030504040204" pitchFamily="34" charset="0"/>
                <a:ea typeface="ＭＳ Ｐゴシック" panose="020B0600070205080204" pitchFamily="34" charset="-128"/>
              </a:rPr>
              <a:t>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endParaRPr lang="en-US" altLang="en-US" sz="1667" dirty="0">
              <a:latin typeface="Tahoma" panose="020B0604030504040204" pitchFamily="34" charset="0"/>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3877470"/>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48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421240"/>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333500"/>
            <a:ext cx="8630292" cy="4044157"/>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226031" y="410966"/>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226031" y="1521354"/>
            <a:ext cx="8784405" cy="3626115"/>
          </a:xfrm>
        </p:spPr>
        <p:txBody>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D868FC1-4364-924A-9574-ECC30E407753}"/>
              </a:ext>
            </a:extLst>
          </p:cNvPr>
          <p:cNvSpPr>
            <a:spLocks noGrp="1" noChangeArrowheads="1"/>
          </p:cNvSpPr>
          <p:nvPr>
            <p:ph type="title" idx="4294967295"/>
          </p:nvPr>
        </p:nvSpPr>
        <p:spPr>
          <a:xfrm>
            <a:off x="217684" y="43151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D2E8AD57-ED30-A247-A629-D196B221ADDD}"/>
              </a:ext>
            </a:extLst>
          </p:cNvPr>
          <p:cNvSpPr>
            <a:spLocks noGrp="1"/>
          </p:cNvSpPr>
          <p:nvPr>
            <p:ph type="body" idx="4294967295"/>
          </p:nvPr>
        </p:nvSpPr>
        <p:spPr>
          <a:xfrm>
            <a:off x="217683" y="1232900"/>
            <a:ext cx="8761929" cy="3914570"/>
          </a:xfrm>
        </p:spPr>
        <p:txBody>
          <a:bodyPr/>
          <a:lstStyle/>
          <a:p>
            <a:pPr marL="0" indent="0">
              <a:buNone/>
              <a:defRPr/>
            </a:pPr>
            <a:r>
              <a:rPr lang="en-US" sz="1833" dirty="0"/>
              <a:t>The suite of protocols that make up </a:t>
            </a:r>
            <a:r>
              <a:rPr lang="en-US" sz="1833" b="1" dirty="0"/>
              <a:t>TCP/IP(Transmission Control Protocol/Internet Protocol)</a:t>
            </a:r>
            <a:r>
              <a:rPr lang="en-US" sz="1833" dirty="0"/>
              <a:t> define: </a:t>
            </a:r>
          </a:p>
          <a:p>
            <a:pPr lvl="1">
              <a:defRPr/>
            </a:pPr>
            <a:r>
              <a:rPr lang="en-US" sz="1667" dirty="0"/>
              <a:t>How data is transmitted across a network </a:t>
            </a:r>
          </a:p>
          <a:p>
            <a:pPr lvl="1">
              <a:defRPr/>
            </a:pPr>
            <a:r>
              <a:rPr lang="en-US" sz="1667" dirty="0"/>
              <a:t>How data should be formatted so other networked systems can understand it </a:t>
            </a:r>
          </a:p>
          <a:p>
            <a:pPr marL="0" indent="0">
              <a:buNone/>
              <a:defRPr/>
            </a:pPr>
            <a:endParaRPr lang="en-US" sz="1833" dirty="0"/>
          </a:p>
          <a:p>
            <a:pPr marL="0" indent="0">
              <a:buNone/>
              <a:defRPr/>
            </a:pPr>
            <a:r>
              <a:rPr lang="en-US" sz="1833" dirty="0"/>
              <a:t>TCP/IP is the standard for modern data communications across all networks. </a:t>
            </a:r>
          </a:p>
          <a:p>
            <a:pPr>
              <a:defRPr/>
            </a:pPr>
            <a:endParaRPr lang="en-US" sz="1833" dirty="0"/>
          </a:p>
          <a:p>
            <a:pPr marL="0" indent="0">
              <a:buNone/>
              <a:defRPr/>
            </a:pPr>
            <a:r>
              <a:rPr lang="en-US" sz="1833" dirty="0"/>
              <a:t>Another protocol similar to TCP is </a:t>
            </a:r>
            <a:r>
              <a:rPr lang="en-US" sz="1833" b="1" dirty="0"/>
              <a:t>User Datagram Protocol(UDP)</a:t>
            </a:r>
            <a:r>
              <a:rPr lang="en-US" sz="1833" dirty="0"/>
              <a:t>, which is a connectionless protocol. </a:t>
            </a:r>
          </a:p>
          <a:p>
            <a:pPr lvl="1">
              <a:defRPr/>
            </a:pPr>
            <a:r>
              <a:rPr lang="en-US" sz="1667" dirty="0"/>
              <a:t>Unlike TCP, UDP has no guarantee of delivery or correct assembly. It requires less overhead and is faster. (Skype uses UDP) </a:t>
            </a:r>
          </a:p>
          <a:p>
            <a:pPr>
              <a:defRPr/>
            </a:pPr>
            <a:endParaRPr lang="en-US" sz="1833" dirty="0"/>
          </a:p>
          <a:p>
            <a:pPr>
              <a:defRPr/>
            </a:pPr>
            <a:endParaRPr lang="en-US" sz="1833" dirty="0"/>
          </a:p>
          <a:p>
            <a:pPr>
              <a:buFontTx/>
              <a:buNone/>
              <a:defRPr/>
            </a:pPr>
            <a:r>
              <a:rPr lang="en-US" sz="1833" dirty="0"/>
              <a:t>.</a:t>
            </a:r>
          </a:p>
          <a:p>
            <a:pPr>
              <a:defRPr/>
            </a:pPr>
            <a:endParaRPr lang="en-US" sz="1833" dirty="0"/>
          </a:p>
          <a:p>
            <a:pPr lvl="1">
              <a:defRPr/>
            </a:pPr>
            <a:endParaRPr lang="en-US" sz="1833" dirty="0"/>
          </a:p>
          <a:p>
            <a:pPr lvl="3" eaLnBrk="1" hangingPunct="1">
              <a:defRPr/>
            </a:pPr>
            <a:endParaRPr lang="en-US" sz="1833" dirty="0">
              <a:latin typeface="Tahoma" charset="0"/>
            </a:endParaRPr>
          </a:p>
        </p:txBody>
      </p:sp>
    </p:spTree>
    <p:extLst>
      <p:ext uri="{BB962C8B-B14F-4D97-AF65-F5344CB8AC3E}">
        <p14:creationId xmlns:p14="http://schemas.microsoft.com/office/powerpoint/2010/main" val="3609960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6AE9859-A2B0-6240-B232-7259A57B6F5E}"/>
              </a:ext>
            </a:extLst>
          </p:cNvPr>
          <p:cNvSpPr>
            <a:spLocks noGrp="1" noChangeArrowheads="1"/>
          </p:cNvSpPr>
          <p:nvPr>
            <p:ph type="title" idx="4294967295"/>
          </p:nvPr>
        </p:nvSpPr>
        <p:spPr>
          <a:xfrm>
            <a:off x="269055" y="349321"/>
            <a:ext cx="7886700" cy="71026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62466" name="Rectangle 3">
            <a:extLst>
              <a:ext uri="{FF2B5EF4-FFF2-40B4-BE49-F238E27FC236}">
                <a16:creationId xmlns:a16="http://schemas.microsoft.com/office/drawing/2014/main" id="{000A13C9-560A-5C49-962A-A1D927D320E7}"/>
              </a:ext>
            </a:extLst>
          </p:cNvPr>
          <p:cNvSpPr>
            <a:spLocks noGrp="1" noChangeArrowheads="1"/>
          </p:cNvSpPr>
          <p:nvPr>
            <p:ph type="body" idx="4294967295"/>
          </p:nvPr>
        </p:nvSpPr>
        <p:spPr>
          <a:xfrm>
            <a:off x="269055" y="1222626"/>
            <a:ext cx="8597543" cy="3924844"/>
          </a:xfrm>
        </p:spPr>
        <p:txBody>
          <a:bodyPr/>
          <a:lstStyle/>
          <a:p>
            <a:pPr marL="0" indent="0">
              <a:buNone/>
            </a:pPr>
            <a:r>
              <a:rPr lang="en-US" altLang="en-US" sz="1833" dirty="0">
                <a:ea typeface="ＭＳ Ｐゴシック" panose="020B0600070205080204" pitchFamily="34" charset="-128"/>
              </a:rPr>
              <a:t>TCP/IP came out of ARPAnet the Department Of Defense(DoD)’s attempt to create a decentralized, no single point of failure network. </a:t>
            </a:r>
          </a:p>
          <a:p>
            <a:pPr lvl="1"/>
            <a:r>
              <a:rPr lang="en-US" altLang="en-US" sz="1667" dirty="0"/>
              <a:t>There were many network protocols in the 1990’s. The “Protocol Wars” ensued and TCP/IP won the war. </a:t>
            </a:r>
          </a:p>
          <a:p>
            <a:pPr lvl="1"/>
            <a:endParaRPr lang="en-US" altLang="en-US" sz="1667" dirty="0"/>
          </a:p>
          <a:p>
            <a:pPr marL="0" indent="0">
              <a:buNone/>
            </a:pPr>
            <a:r>
              <a:rPr lang="en-US" altLang="en-US" sz="1833" dirty="0">
                <a:ea typeface="ＭＳ Ｐゴシック" panose="020B0600070205080204" pitchFamily="34" charset="-128"/>
              </a:rPr>
              <a:t>Two key features TCP/IP features that support decentralization:</a:t>
            </a:r>
          </a:p>
          <a:p>
            <a:pPr lvl="1"/>
            <a:r>
              <a:rPr lang="en-US" altLang="en-US" sz="1667" b="1" dirty="0"/>
              <a:t>End node verification</a:t>
            </a:r>
            <a:r>
              <a:rPr lang="en-US" altLang="en-US" sz="1667" dirty="0"/>
              <a:t>: the two endpoints of any data transfer are responsible for making sure it was successful – no centralized control scheme </a:t>
            </a:r>
          </a:p>
          <a:p>
            <a:pPr lvl="1"/>
            <a:r>
              <a:rPr lang="en-US" altLang="en-US" sz="1667" b="1" dirty="0"/>
              <a:t>Dynamic routing</a:t>
            </a:r>
            <a:r>
              <a:rPr lang="en-US" altLang="en-US" sz="1667" dirty="0"/>
              <a:t>: End nodes can transfer data over multiple paths, and the network chooses the best (fastest, most reliable) path for each individual data transfer </a:t>
            </a:r>
          </a:p>
          <a:p>
            <a:pPr lvl="1"/>
            <a:endParaRPr lang="en-US" altLang="en-US" sz="1833" dirty="0"/>
          </a:p>
          <a:p>
            <a:pPr lvl="1"/>
            <a:endParaRPr lang="en-US" altLang="en-US" sz="1833" dirty="0"/>
          </a:p>
          <a:p>
            <a:pPr lvl="1"/>
            <a:endParaRPr lang="en-US" altLang="en-US" sz="1833" dirty="0"/>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4256317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a:t>
            </a:r>
            <a:r>
              <a:rPr lang="en-US" dirty="0"/>
              <a:t> and </a:t>
            </a:r>
            <a:r>
              <a:rPr lang="en-US" b="1" dirty="0"/>
              <a:t>SMTP</a:t>
            </a:r>
            <a:r>
              <a:rPr lang="en-US" dirty="0"/>
              <a:t>. </a:t>
            </a:r>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827202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SMTP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520628"/>
          </a:xfrm>
        </p:spPr>
        <p:txBody>
          <a:bodyPr>
            <a:normAutofit/>
          </a:bodyPr>
          <a:lstStyle/>
          <a:p>
            <a:pPr marL="0" indent="0">
              <a:buNone/>
            </a:pPr>
            <a:r>
              <a:rPr lang="en-US" dirty="0"/>
              <a:t>This provides the computer with enough context to be able to handle the data and communicate in a way that is best for websites. </a:t>
            </a:r>
          </a:p>
          <a:p>
            <a:pPr marL="0" indent="0">
              <a:buNone/>
            </a:pPr>
            <a:endParaRPr lang="en-US" dirty="0"/>
          </a:p>
          <a:p>
            <a:pPr marL="0" indent="0">
              <a:buNone/>
            </a:pPr>
            <a:r>
              <a:rPr lang="en-US" dirty="0"/>
              <a:t>Similarly, there is also a protocol for sending email known as </a:t>
            </a:r>
            <a:r>
              <a:rPr lang="en-US" b="1" dirty="0"/>
              <a:t>SMTP (Simple Mail Transfer Protocol).</a:t>
            </a:r>
          </a:p>
          <a:p>
            <a:pPr marL="0" indent="0">
              <a:buNone/>
            </a:pPr>
            <a:endParaRPr lang="en-US" altLang="en-US" sz="2000" dirty="0">
              <a:ea typeface="ＭＳ Ｐゴシック" panose="020B0600070205080204" pitchFamily="34" charset="-128"/>
            </a:endParaRPr>
          </a:p>
          <a:p>
            <a:pPr marL="0" indent="0">
              <a:buNone/>
            </a:pPr>
            <a:r>
              <a:rPr lang="en-US" dirty="0"/>
              <a:t>HTTP and SMTP were designed by the </a:t>
            </a:r>
            <a:r>
              <a:rPr lang="en-US" b="1" dirty="0"/>
              <a:t>Internet Engineering Task Force(IETF)</a:t>
            </a:r>
            <a:r>
              <a:rPr lang="en-US" dirty="0"/>
              <a:t>. This is an organization that actively promotes the use of standardized protocols on the Internet. </a:t>
            </a:r>
          </a:p>
          <a:p>
            <a:pPr marL="0" indent="0">
              <a:buNone/>
            </a:pPr>
            <a:endParaRPr lang="en-US" dirty="0"/>
          </a:p>
          <a:p>
            <a:pPr marL="0" indent="0">
              <a:buNone/>
            </a:pPr>
            <a:r>
              <a:rPr lang="en-US" dirty="0"/>
              <a:t>They are also involved in developing and creating resources (such as standards and documentation) to make the adoption of these standards easier.</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9717327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When you visit a particular website you are most likely accessing it by typing something into your browser such as: </a:t>
            </a:r>
          </a:p>
          <a:p>
            <a:pPr marL="0" indent="0" algn="ctr">
              <a:buNone/>
            </a:pPr>
            <a:r>
              <a:rPr lang="en-US" altLang="en-US" sz="2200" dirty="0" err="1">
                <a:ea typeface="ＭＳ Ｐゴシック" panose="020B0600070205080204" pitchFamily="34" charset="-128"/>
              </a:rPr>
              <a:t>google.com</a:t>
            </a:r>
            <a:endParaRPr lang="en-US" altLang="en-US" sz="2200" dirty="0">
              <a:ea typeface="ＭＳ Ｐゴシック" panose="020B0600070205080204" pitchFamily="34" charset="-128"/>
            </a:endParaRPr>
          </a:p>
          <a:p>
            <a:pPr lvl="1"/>
            <a:endParaRPr lang="en-US" altLang="en-US" sz="1417" dirty="0">
              <a:latin typeface="Tahoma" panose="020B0604030504040204" pitchFamily="34" charset="0"/>
            </a:endParaRPr>
          </a:p>
          <a:p>
            <a:pPr marL="0" indent="0">
              <a:buNone/>
            </a:pPr>
            <a:r>
              <a:rPr lang="en-US" dirty="0"/>
              <a:t>This </a:t>
            </a:r>
            <a:r>
              <a:rPr lang="en-US" b="1" dirty="0"/>
              <a:t>domain name</a:t>
            </a:r>
            <a:r>
              <a:rPr lang="en-US" dirty="0"/>
              <a:t> can be broken down into two parts. The TLD, or </a:t>
            </a:r>
            <a:r>
              <a:rPr lang="en-US" b="1" dirty="0"/>
              <a:t>top-level domain</a:t>
            </a:r>
            <a:r>
              <a:rPr lang="en-US" dirty="0"/>
              <a:t>, (in this case “com”) is the first indicator of where to go to find the website. </a:t>
            </a:r>
          </a:p>
          <a:p>
            <a:pPr marL="0" indent="0">
              <a:buNone/>
            </a:pPr>
            <a:endParaRPr lang="en-US" dirty="0"/>
          </a:p>
          <a:p>
            <a:pPr marL="0" indent="0">
              <a:buNone/>
            </a:pPr>
            <a:r>
              <a:rPr lang="en-US" dirty="0"/>
              <a:t>The “google” part of the domain name actually specifies which computer to point to. </a:t>
            </a:r>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5582413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Domain names are organized </a:t>
            </a:r>
            <a:r>
              <a:rPr lang="en-US" b="1" dirty="0"/>
              <a:t>hierarchically</a:t>
            </a:r>
            <a:r>
              <a:rPr lang="en-US" dirty="0"/>
              <a:t> from right to left, where the right is more general and left is more specific. </a:t>
            </a:r>
          </a:p>
          <a:p>
            <a:pPr marL="0" indent="0">
              <a:buNone/>
            </a:pPr>
            <a:endParaRPr lang="en-US" dirty="0"/>
          </a:p>
          <a:p>
            <a:pPr marL="0" indent="0">
              <a:buNone/>
            </a:pPr>
            <a:r>
              <a:rPr lang="en-US" dirty="0"/>
              <a:t>For example, if you wanted to visit the English Wikipedia page, you would have to type in “</a:t>
            </a:r>
            <a:r>
              <a:rPr lang="en-US" dirty="0" err="1"/>
              <a:t>en.wikipedia.org</a:t>
            </a:r>
            <a:r>
              <a:rPr lang="en-US" dirty="0"/>
              <a:t>”. </a:t>
            </a:r>
          </a:p>
          <a:p>
            <a:pPr marL="0" indent="0">
              <a:buNone/>
            </a:pPr>
            <a:endParaRPr lang="en-US" altLang="en-US" sz="1417" dirty="0">
              <a:latin typeface="Tahoma" panose="020B0604030504040204" pitchFamily="34" charset="0"/>
            </a:endParaRPr>
          </a:p>
          <a:p>
            <a:pPr marL="0" indent="0">
              <a:buNone/>
            </a:pPr>
            <a:r>
              <a:rPr lang="en-US" dirty="0"/>
              <a:t>This indicates that you would like to visit a website within the top-level domain “org”, a website specifically called “</a:t>
            </a:r>
            <a:r>
              <a:rPr lang="en-US" dirty="0" err="1"/>
              <a:t>wikipedia</a:t>
            </a:r>
            <a:r>
              <a:rPr lang="en-US" dirty="0"/>
              <a:t>”, and the “</a:t>
            </a:r>
            <a:r>
              <a:rPr lang="en-US" dirty="0" err="1"/>
              <a:t>en</a:t>
            </a:r>
            <a:r>
              <a:rPr lang="en-US" dirty="0"/>
              <a:t>” sub-domain of Wikipedia that will give you the English-language version of the website.</a:t>
            </a:r>
            <a:endParaRPr lang="en-US" altLang="en-US" sz="1417" dirty="0">
              <a:latin typeface="Tahoma" panose="020B0604030504040204" pitchFamily="34" charset="0"/>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6784151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Protocols</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Once they’re connected, how do they communicate? Through network protocols. </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or formal standards for transmitting information. </a:t>
            </a:r>
          </a:p>
          <a:p>
            <a:pPr marL="0" indent="0">
              <a:buNone/>
            </a:pPr>
            <a:endParaRPr lang="en-US" dirty="0"/>
          </a:p>
          <a:p>
            <a:pPr marL="0" indent="0">
              <a:buNone/>
            </a:pPr>
            <a:r>
              <a:rPr lang="en-US" dirty="0"/>
              <a:t>Protocols on the Internet work the same way. In order for every system to communicate with each other, every computer on the Internet has agreed to communicate using the exact same protocols. </a:t>
            </a:r>
          </a:p>
          <a:p>
            <a:pPr marL="0" indent="0">
              <a:buNone/>
            </a:pPr>
            <a:endParaRPr lang="en-US" dirty="0"/>
          </a:p>
          <a:p>
            <a:pPr marL="0" indent="0">
              <a:buNone/>
            </a:pPr>
            <a:r>
              <a:rPr lang="en-US" dirty="0"/>
              <a:t>These protocols and standards are what constitute the “Network of Autonomous Systems” that is the Internet. The word </a:t>
            </a:r>
            <a:r>
              <a:rPr lang="en-US" i="1" dirty="0"/>
              <a:t>autonomous</a:t>
            </a:r>
            <a:r>
              <a:rPr lang="en-US" dirty="0"/>
              <a:t> here is used to mean that the Internet works without any human intervention.</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56037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data 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a:t>
            </a:r>
            <a:r>
              <a:rPr lang="en-US"/>
              <a:t>data that </a:t>
            </a:r>
            <a:r>
              <a:rPr lang="en-US" dirty="0"/>
              <a:t>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a:t>
            </a:r>
            <a:r>
              <a:rPr lang="en-US" dirty="0"/>
              <a:t>, or selecting a path for traffic in a network.</a:t>
            </a:r>
          </a:p>
        </p:txBody>
      </p:sp>
    </p:spTree>
    <p:extLst>
      <p:ext uri="{BB962C8B-B14F-4D97-AF65-F5344CB8AC3E}">
        <p14:creationId xmlns:p14="http://schemas.microsoft.com/office/powerpoint/2010/main" val="1016158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420432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97951" y="976045"/>
            <a:ext cx="8589196" cy="4656602"/>
          </a:xfrm>
        </p:spPr>
        <p:txBody>
          <a:bodyPr>
            <a:normAutofit/>
          </a:bodyPr>
          <a:lstStyle/>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a:t>
            </a:r>
            <a:r>
              <a:rPr lang="en-US" sz="2000" b="1" dirty="0">
                <a:latin typeface="Gill Sans MT" panose="020B0502020104020203" pitchFamily="34" charset="77"/>
              </a:rPr>
              <a:t>fault tolerant.</a:t>
            </a:r>
            <a:endParaRPr lang="en-US" altLang="en-US" sz="2000" b="1"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16285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routing/addressing information, e.g., port numbers, IP addresses, MAC addresses, </a:t>
            </a:r>
            <a:r>
              <a:rPr lang="en-US" altLang="en-US" sz="2000" dirty="0" err="1">
                <a:latin typeface="Gill Sans MT" panose="020B0502020104020203" pitchFamily="34" charset="77"/>
                <a:ea typeface="ＭＳ Ｐゴシック" panose="020B0600070205080204" pitchFamily="34" charset="-128"/>
              </a:rPr>
              <a:t>etc</a:t>
            </a:r>
            <a:r>
              <a:rPr lang="en-US" altLang="en-US" sz="2000" dirty="0">
                <a:latin typeface="Gill Sans MT" panose="020B0502020104020203" pitchFamily="34" charset="77"/>
                <a:ea typeface="ＭＳ Ｐゴシック" panose="020B0600070205080204" pitchFamily="34" charset="-128"/>
              </a:rPr>
              <a:t>…</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pic>
        <p:nvPicPr>
          <p:cNvPr id="84995" name="Picture 4">
            <a:extLst>
              <a:ext uri="{FF2B5EF4-FFF2-40B4-BE49-F238E27FC236}">
                <a16:creationId xmlns:a16="http://schemas.microsoft.com/office/drawing/2014/main" id="{D74B79FF-3957-A841-989F-1A7CCA0A7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108" y="1708924"/>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A0B21C-9D88-4849-A345-13DA31B7BEBE}"/>
              </a:ext>
            </a:extLst>
          </p:cNvPr>
          <p:cNvSpPr txBox="1"/>
          <p:nvPr/>
        </p:nvSpPr>
        <p:spPr>
          <a:xfrm>
            <a:off x="5480339" y="1797978"/>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99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Hierarchy </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is built hierarchically.</a:t>
            </a:r>
          </a:p>
          <a:p>
            <a:pPr marL="0" indent="0">
              <a:buNone/>
            </a:pPr>
            <a:endParaRPr lang="en-US" dirty="0"/>
          </a:p>
          <a:p>
            <a:pPr marL="0" indent="0">
              <a:buNone/>
            </a:pPr>
            <a:r>
              <a:rPr lang="en-US" dirty="0"/>
              <a:t>Domain names are broken into parts that provide general to specific information about the website you are trying to access. </a:t>
            </a:r>
          </a:p>
          <a:p>
            <a:pPr marL="0" indent="0">
              <a:buNone/>
            </a:pPr>
            <a:endParaRPr lang="en-US" dirty="0"/>
          </a:p>
          <a:p>
            <a:pPr marL="0" indent="0">
              <a:buNone/>
            </a:pPr>
            <a:r>
              <a:rPr lang="en-US" dirty="0"/>
              <a:t>IP addresses are broken up into several numbers that delineate the different sections of the Internet from each other. </a:t>
            </a:r>
          </a:p>
          <a:p>
            <a:pPr marL="0" indent="0">
              <a:buNone/>
            </a:pPr>
            <a:endParaRPr lang="en-US" dirty="0"/>
          </a:p>
          <a:p>
            <a:pPr marL="0" indent="0">
              <a:buNone/>
            </a:pPr>
            <a:r>
              <a:rPr lang="en-US" dirty="0"/>
              <a:t>Routing, especially, which uses the DNS to jump around from network to network to find its way to the destination, is built on the hierarchical system of networks that are all interconnected. </a:t>
            </a:r>
          </a:p>
          <a:p>
            <a:pPr marL="0" indent="0">
              <a:buNone/>
            </a:pPr>
            <a:endParaRPr lang="en-US" dirty="0"/>
          </a:p>
          <a:p>
            <a:pPr marL="0" indent="0">
              <a:buNone/>
            </a:pPr>
            <a:r>
              <a:rPr lang="en-US" dirty="0"/>
              <a:t>This hierarchy and connectedness allowed the Internet to grow to the global scale that it is today.</a:t>
            </a: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765543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Gill Sans MT" panose="020B0502020104020203" pitchFamily="34" charset="77"/>
                <a:ea typeface="ＭＳ Ｐゴシック" panose="020B0600070205080204" pitchFamily="34" charset="-128"/>
              </a:rPr>
              <a:t>Downloading an email requires less bandwidth than watching a movie on Netflix.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3270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8960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89601" y="1079500"/>
            <a:ext cx="8648915" cy="4508500"/>
          </a:xfrm>
        </p:spPr>
        <p:txBody>
          <a:bodyPr/>
          <a:lstStyle/>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endParaRPr lang="en-US" altLang="en-US" sz="2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8" y="2690761"/>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258780" y="156765"/>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258780" y="1079500"/>
            <a:ext cx="8626440"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client</a:t>
            </a:r>
            <a:r>
              <a:rPr lang="en-US" altLang="en-US" sz="1833" dirty="0">
                <a:latin typeface="Tahoma" panose="020B0604030504040204" pitchFamily="34" charset="0"/>
                <a:ea typeface="ＭＳ Ｐゴシック" panose="020B0600070205080204" pitchFamily="34" charset="-128"/>
              </a:rPr>
              <a:t> is a computer that is requesting a resource or service.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server</a:t>
            </a:r>
            <a:r>
              <a:rPr lang="en-US" altLang="en-US" sz="1833"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sz="1833" dirty="0">
                <a:latin typeface="Tahoma" panose="020B0604030504040204" pitchFamily="34" charset="0"/>
              </a:rPr>
              <a:t>Print servers provides printing service, web servers serves webpages, email servers, file servers, </a:t>
            </a:r>
            <a:r>
              <a:rPr lang="en-US" altLang="en-US" sz="1833" dirty="0" err="1">
                <a:latin typeface="Tahoma" panose="020B0604030504040204" pitchFamily="34" charset="0"/>
              </a:rPr>
              <a:t>etc</a:t>
            </a:r>
            <a:r>
              <a:rPr lang="en-US" altLang="en-US" sz="1833"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1833" y="3101966"/>
            <a:ext cx="3480593" cy="20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Hubs and Switches</a:t>
            </a: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3058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5643</TotalTime>
  <Words>3204</Words>
  <Application>Microsoft Macintosh PowerPoint</Application>
  <PresentationFormat>On-screen Show (16:10)</PresentationFormat>
  <Paragraphs>332</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Gill Sans MT</vt:lpstr>
      <vt:lpstr>Tahoma</vt:lpstr>
      <vt:lpstr>Office Theme</vt:lpstr>
      <vt:lpstr>The Internet</vt:lpstr>
      <vt:lpstr>The Internet</vt:lpstr>
      <vt:lpstr>Protocols</vt:lpstr>
      <vt:lpstr>LAN</vt:lpstr>
      <vt:lpstr>Server-Client</vt:lpstr>
      <vt:lpstr>Hubs and Switches</vt:lpstr>
      <vt:lpstr>Switches</vt:lpstr>
      <vt:lpstr>MAC Address</vt:lpstr>
      <vt:lpstr>IP Address</vt:lpstr>
      <vt:lpstr>IP Address(IPv4)</vt:lpstr>
      <vt:lpstr>IP Address(IPv4)</vt:lpstr>
      <vt:lpstr>Private IP Addresses</vt:lpstr>
      <vt:lpstr>Private IP Addresses</vt:lpstr>
      <vt:lpstr>IP Address(IPv6)</vt:lpstr>
      <vt:lpstr>Switch vs. Router</vt:lpstr>
      <vt:lpstr>Network Applications</vt:lpstr>
      <vt:lpstr>Network Applications</vt:lpstr>
      <vt:lpstr>TCP/IP</vt:lpstr>
      <vt:lpstr>TCP/IP</vt:lpstr>
      <vt:lpstr>TCP/IP</vt:lpstr>
      <vt:lpstr>HTTP</vt:lpstr>
      <vt:lpstr>SMTP</vt:lpstr>
      <vt:lpstr>Name Resolution</vt:lpstr>
      <vt:lpstr>Domain Names</vt:lpstr>
      <vt:lpstr>Domain Names</vt:lpstr>
      <vt:lpstr>Port Numbers</vt:lpstr>
      <vt:lpstr>Port Numbers</vt:lpstr>
      <vt:lpstr>An HTTP Request</vt:lpstr>
      <vt:lpstr>An HTTP Request</vt:lpstr>
      <vt:lpstr>Port Numbers</vt:lpstr>
      <vt:lpstr>Packets</vt:lpstr>
      <vt:lpstr>Packets</vt:lpstr>
      <vt:lpstr>Packets</vt:lpstr>
      <vt:lpstr>Packets</vt:lpstr>
      <vt:lpstr>Hierarchy </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2020-03-05T10:06:02Z</dcterms:modified>
</cp:coreProperties>
</file>