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9"/>
  </p:notesMasterIdLst>
  <p:sldIdLst>
    <p:sldId id="256" r:id="rId2"/>
    <p:sldId id="300" r:id="rId3"/>
    <p:sldId id="297" r:id="rId4"/>
    <p:sldId id="258" r:id="rId5"/>
    <p:sldId id="263" r:id="rId6"/>
    <p:sldId id="270" r:id="rId7"/>
    <p:sldId id="268" r:id="rId8"/>
    <p:sldId id="298" r:id="rId9"/>
    <p:sldId id="276" r:id="rId10"/>
    <p:sldId id="279" r:id="rId11"/>
    <p:sldId id="319" r:id="rId12"/>
    <p:sldId id="320" r:id="rId13"/>
    <p:sldId id="277" r:id="rId14"/>
    <p:sldId id="278" r:id="rId15"/>
    <p:sldId id="289" r:id="rId16"/>
    <p:sldId id="290" r:id="rId17"/>
    <p:sldId id="282" r:id="rId18"/>
    <p:sldId id="295" r:id="rId19"/>
    <p:sldId id="286" r:id="rId20"/>
    <p:sldId id="287" r:id="rId21"/>
    <p:sldId id="315" r:id="rId22"/>
    <p:sldId id="316" r:id="rId23"/>
    <p:sldId id="317" r:id="rId24"/>
    <p:sldId id="318" r:id="rId25"/>
    <p:sldId id="299" r:id="rId26"/>
    <p:sldId id="301" r:id="rId27"/>
    <p:sldId id="302" r:id="rId28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6A6D3-80E1-E648-9A65-3053C53C3489}" v="1" dt="2020-01-13T13:50:10.484"/>
    <p1510:client id="{6AC26564-89E3-E046-BFB4-F80582D7E17B}" v="2" dt="2020-01-13T13:46:19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68"/>
    <p:restoredTop sz="93692"/>
  </p:normalViewPr>
  <p:slideViewPr>
    <p:cSldViewPr snapToGrid="0" snapToObjects="1">
      <p:cViewPr varScale="1">
        <p:scale>
          <a:sx n="124" d="100"/>
          <a:sy n="124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4BE6A6D3-80E1-E648-9A65-3053C53C3489}"/>
    <pc:docChg chg="addSld delSld modSld">
      <pc:chgData name="Long B Nguyen" userId="f59fb8f3-a021-417a-8bc1-65c8d471c621" providerId="ADAL" clId="{4BE6A6D3-80E1-E648-9A65-3053C53C3489}" dt="2020-01-13T13:50:20.439" v="74" actId="2696"/>
      <pc:docMkLst>
        <pc:docMk/>
      </pc:docMkLst>
      <pc:sldChg chg="modSp">
        <pc:chgData name="Long B Nguyen" userId="f59fb8f3-a021-417a-8bc1-65c8d471c621" providerId="ADAL" clId="{4BE6A6D3-80E1-E648-9A65-3053C53C3489}" dt="2020-01-13T13:50:08.533" v="40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BE6A6D3-80E1-E648-9A65-3053C53C3489}" dt="2020-01-13T13:50:08.533" v="40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4BE6A6D3-80E1-E648-9A65-3053C53C3489}" dt="2020-01-13T13:50:20.439" v="74" actId="2696"/>
        <pc:sldMkLst>
          <pc:docMk/>
          <pc:sldMk cId="1758448129" sldId="309"/>
        </pc:sldMkLst>
      </pc:sldChg>
      <pc:sldChg chg="del">
        <pc:chgData name="Long B Nguyen" userId="f59fb8f3-a021-417a-8bc1-65c8d471c621" providerId="ADAL" clId="{4BE6A6D3-80E1-E648-9A65-3053C53C3489}" dt="2020-01-13T13:50:12.196" v="42" actId="2696"/>
        <pc:sldMkLst>
          <pc:docMk/>
          <pc:sldMk cId="3947558204" sldId="313"/>
        </pc:sldMkLst>
      </pc:sldChg>
      <pc:sldChg chg="del">
        <pc:chgData name="Long B Nguyen" userId="f59fb8f3-a021-417a-8bc1-65c8d471c621" providerId="ADAL" clId="{4BE6A6D3-80E1-E648-9A65-3053C53C3489}" dt="2020-01-13T13:50:19.961" v="43" actId="2696"/>
        <pc:sldMkLst>
          <pc:docMk/>
          <pc:sldMk cId="2054265466" sldId="314"/>
        </pc:sldMkLst>
      </pc:sldChg>
      <pc:sldChg chg="del">
        <pc:chgData name="Long B Nguyen" userId="f59fb8f3-a021-417a-8bc1-65c8d471c621" providerId="ADAL" clId="{4BE6A6D3-80E1-E648-9A65-3053C53C3489}" dt="2020-01-13T13:50:19.999" v="45" actId="2696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4BE6A6D3-80E1-E648-9A65-3053C53C3489}" dt="2020-01-13T13:50:20.011" v="46" actId="2696"/>
        <pc:sldMkLst>
          <pc:docMk/>
          <pc:sldMk cId="3266234076" sldId="316"/>
        </pc:sldMkLst>
      </pc:sldChg>
      <pc:sldChg chg="del">
        <pc:chgData name="Long B Nguyen" userId="f59fb8f3-a021-417a-8bc1-65c8d471c621" providerId="ADAL" clId="{4BE6A6D3-80E1-E648-9A65-3053C53C3489}" dt="2020-01-13T13:50:19.977" v="44" actId="2696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4BE6A6D3-80E1-E648-9A65-3053C53C3489}" dt="2020-01-13T13:50:20.047" v="4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4BE6A6D3-80E1-E648-9A65-3053C53C3489}" dt="2020-01-13T13:50:20.082" v="50" actId="2696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4BE6A6D3-80E1-E648-9A65-3053C53C3489}" dt="2020-01-13T13:50:20.093" v="51" actId="2696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4BE6A6D3-80E1-E648-9A65-3053C53C3489}" dt="2020-01-13T13:50:20.107" v="5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4BE6A6D3-80E1-E648-9A65-3053C53C3489}" dt="2020-01-13T13:50:20.069" v="49" actId="2696"/>
        <pc:sldMkLst>
          <pc:docMk/>
          <pc:sldMk cId="1496564367" sldId="323"/>
        </pc:sldMkLst>
      </pc:sldChg>
      <pc:sldChg chg="del">
        <pc:chgData name="Long B Nguyen" userId="f59fb8f3-a021-417a-8bc1-65c8d471c621" providerId="ADAL" clId="{4BE6A6D3-80E1-E648-9A65-3053C53C3489}" dt="2020-01-13T13:50:20.420" v="73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4BE6A6D3-80E1-E648-9A65-3053C53C3489}" dt="2020-01-13T13:50:20.162" v="56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4BE6A6D3-80E1-E648-9A65-3053C53C3489}" dt="2020-01-13T13:50:20.149" v="55" actId="2696"/>
        <pc:sldMkLst>
          <pc:docMk/>
          <pc:sldMk cId="4174920299" sldId="327"/>
        </pc:sldMkLst>
      </pc:sldChg>
      <pc:sldChg chg="del">
        <pc:chgData name="Long B Nguyen" userId="f59fb8f3-a021-417a-8bc1-65c8d471c621" providerId="ADAL" clId="{4BE6A6D3-80E1-E648-9A65-3053C53C3489}" dt="2020-01-13T13:50:20.176" v="57" actId="2696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4BE6A6D3-80E1-E648-9A65-3053C53C3489}" dt="2020-01-13T13:50:20.191" v="58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4BE6A6D3-80E1-E648-9A65-3053C53C3489}" dt="2020-01-13T13:50:20.204" v="59" actId="2696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4BE6A6D3-80E1-E648-9A65-3053C53C3489}" dt="2020-01-13T13:50:20.219" v="60" actId="2696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4BE6A6D3-80E1-E648-9A65-3053C53C3489}" dt="2020-01-13T13:50:20.261" v="63" actId="2696"/>
        <pc:sldMkLst>
          <pc:docMk/>
          <pc:sldMk cId="4022722016" sldId="332"/>
        </pc:sldMkLst>
      </pc:sldChg>
      <pc:sldChg chg="del">
        <pc:chgData name="Long B Nguyen" userId="f59fb8f3-a021-417a-8bc1-65c8d471c621" providerId="ADAL" clId="{4BE6A6D3-80E1-E648-9A65-3053C53C3489}" dt="2020-01-13T13:50:20.283" v="64" actId="2696"/>
        <pc:sldMkLst>
          <pc:docMk/>
          <pc:sldMk cId="1710208723" sldId="333"/>
        </pc:sldMkLst>
      </pc:sldChg>
      <pc:sldChg chg="del">
        <pc:chgData name="Long B Nguyen" userId="f59fb8f3-a021-417a-8bc1-65c8d471c621" providerId="ADAL" clId="{4BE6A6D3-80E1-E648-9A65-3053C53C3489}" dt="2020-01-13T13:50:20.251" v="62" actId="2696"/>
        <pc:sldMkLst>
          <pc:docMk/>
          <pc:sldMk cId="3404583044" sldId="334"/>
        </pc:sldMkLst>
      </pc:sldChg>
      <pc:sldChg chg="del">
        <pc:chgData name="Long B Nguyen" userId="f59fb8f3-a021-417a-8bc1-65c8d471c621" providerId="ADAL" clId="{4BE6A6D3-80E1-E648-9A65-3053C53C3489}" dt="2020-01-13T13:50:20.304" v="65" actId="2696"/>
        <pc:sldMkLst>
          <pc:docMk/>
          <pc:sldMk cId="3866550465" sldId="335"/>
        </pc:sldMkLst>
      </pc:sldChg>
      <pc:sldChg chg="del">
        <pc:chgData name="Long B Nguyen" userId="f59fb8f3-a021-417a-8bc1-65c8d471c621" providerId="ADAL" clId="{4BE6A6D3-80E1-E648-9A65-3053C53C3489}" dt="2020-01-13T13:50:20.324" v="66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4BE6A6D3-80E1-E648-9A65-3053C53C3489}" dt="2020-01-13T13:50:20.336" v="67" actId="2696"/>
        <pc:sldMkLst>
          <pc:docMk/>
          <pc:sldMk cId="461704868" sldId="337"/>
        </pc:sldMkLst>
      </pc:sldChg>
      <pc:sldChg chg="del">
        <pc:chgData name="Long B Nguyen" userId="f59fb8f3-a021-417a-8bc1-65c8d471c621" providerId="ADAL" clId="{4BE6A6D3-80E1-E648-9A65-3053C53C3489}" dt="2020-01-13T13:50:20.351" v="68" actId="2696"/>
        <pc:sldMkLst>
          <pc:docMk/>
          <pc:sldMk cId="545386500" sldId="338"/>
        </pc:sldMkLst>
      </pc:sldChg>
      <pc:sldChg chg="del">
        <pc:chgData name="Long B Nguyen" userId="f59fb8f3-a021-417a-8bc1-65c8d471c621" providerId="ADAL" clId="{4BE6A6D3-80E1-E648-9A65-3053C53C3489}" dt="2020-01-13T13:50:20.380" v="70" actId="2696"/>
        <pc:sldMkLst>
          <pc:docMk/>
          <pc:sldMk cId="1791361008" sldId="339"/>
        </pc:sldMkLst>
      </pc:sldChg>
      <pc:sldChg chg="del">
        <pc:chgData name="Long B Nguyen" userId="f59fb8f3-a021-417a-8bc1-65c8d471c621" providerId="ADAL" clId="{4BE6A6D3-80E1-E648-9A65-3053C53C3489}" dt="2020-01-13T13:50:20.367" v="69" actId="2696"/>
        <pc:sldMkLst>
          <pc:docMk/>
          <pc:sldMk cId="678299524" sldId="340"/>
        </pc:sldMkLst>
      </pc:sldChg>
      <pc:sldChg chg="del">
        <pc:chgData name="Long B Nguyen" userId="f59fb8f3-a021-417a-8bc1-65c8d471c621" providerId="ADAL" clId="{4BE6A6D3-80E1-E648-9A65-3053C53C3489}" dt="2020-01-13T13:50:20.393" v="71" actId="2696"/>
        <pc:sldMkLst>
          <pc:docMk/>
          <pc:sldMk cId="225127645" sldId="341"/>
        </pc:sldMkLst>
      </pc:sldChg>
      <pc:sldChg chg="del">
        <pc:chgData name="Long B Nguyen" userId="f59fb8f3-a021-417a-8bc1-65c8d471c621" providerId="ADAL" clId="{4BE6A6D3-80E1-E648-9A65-3053C53C3489}" dt="2020-01-13T13:50:20.133" v="5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4BE6A6D3-80E1-E648-9A65-3053C53C3489}" dt="2020-01-13T13:50:20.121" v="53" actId="2696"/>
        <pc:sldMkLst>
          <pc:docMk/>
          <pc:sldMk cId="1356056044" sldId="343"/>
        </pc:sldMkLst>
      </pc:sldChg>
      <pc:sldChg chg="del">
        <pc:chgData name="Long B Nguyen" userId="f59fb8f3-a021-417a-8bc1-65c8d471c621" providerId="ADAL" clId="{4BE6A6D3-80E1-E648-9A65-3053C53C3489}" dt="2020-01-13T13:50:20.028" v="47" actId="2696"/>
        <pc:sldMkLst>
          <pc:docMk/>
          <pc:sldMk cId="902308803" sldId="345"/>
        </pc:sldMkLst>
      </pc:sldChg>
      <pc:sldChg chg="del">
        <pc:chgData name="Long B Nguyen" userId="f59fb8f3-a021-417a-8bc1-65c8d471c621" providerId="ADAL" clId="{4BE6A6D3-80E1-E648-9A65-3053C53C3489}" dt="2020-01-13T13:50:20.235" v="61" actId="2696"/>
        <pc:sldMkLst>
          <pc:docMk/>
          <pc:sldMk cId="2271372051" sldId="346"/>
        </pc:sldMkLst>
      </pc:sldChg>
      <pc:sldChg chg="del">
        <pc:chgData name="Long B Nguyen" userId="f59fb8f3-a021-417a-8bc1-65c8d471c621" providerId="ADAL" clId="{4BE6A6D3-80E1-E648-9A65-3053C53C3489}" dt="2020-01-13T13:50:20.403" v="72" actId="2696"/>
        <pc:sldMkLst>
          <pc:docMk/>
          <pc:sldMk cId="198078322" sldId="347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218591065" sldId="348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191981710" sldId="349"/>
        </pc:sldMkLst>
      </pc:sldChg>
    </pc:docChg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A9102B5-DACA-D841-B260-AEEBF90FC60A}" dt="2020-01-05T22:05:23.536" v="2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  <pc:spChg chg="mod">
          <ac:chgData name="Long B Nguyen" userId="f59fb8f3-a021-417a-8bc1-65c8d471c621" providerId="ADAL" clId="{AA9102B5-DACA-D841-B260-AEEBF90FC60A}" dt="2020-01-06T15:37:30.346" v="948" actId="20577"/>
          <ac:spMkLst>
            <pc:docMk/>
            <pc:sldMk cId="145260072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  <pc:spChg chg="mod">
          <ac:chgData name="Long B Nguyen" userId="f59fb8f3-a021-417a-8bc1-65c8d471c621" providerId="ADAL" clId="{AA9102B5-DACA-D841-B260-AEEBF90FC60A}" dt="2020-01-06T01:48:03.413" v="110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  <pc:spChg chg="mod">
          <ac:chgData name="Long B Nguyen" userId="f59fb8f3-a021-417a-8bc1-65c8d471c621" providerId="ADAL" clId="{AA9102B5-DACA-D841-B260-AEEBF90FC60A}" dt="2020-01-06T01:56:11.549" v="712" actId="1076"/>
          <ac:spMkLst>
            <pc:docMk/>
            <pc:sldMk cId="1310010799" sldId="32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  <pc:spChg chg="mod">
          <ac:chgData name="Long B Nguyen" userId="f59fb8f3-a021-417a-8bc1-65c8d471c621" providerId="ADAL" clId="{AA9102B5-DACA-D841-B260-AEEBF90FC60A}" dt="2020-01-06T15:35:11.658" v="853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5:02:45.351" v="846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  <pc:spChg chg="mod">
          <ac:chgData name="Long B Nguyen" userId="f59fb8f3-a021-417a-8bc1-65c8d471c621" providerId="ADAL" clId="{AA9102B5-DACA-D841-B260-AEEBF90FC60A}" dt="2020-01-06T15:00:48.763" v="818" actId="113"/>
          <ac:spMkLst>
            <pc:docMk/>
            <pc:sldMk cId="1724104636" sldId="32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  <pc:spChg chg="mod">
          <ac:chgData name="Long B Nguyen" userId="f59fb8f3-a021-417a-8bc1-65c8d471c621" providerId="ADAL" clId="{AA9102B5-DACA-D841-B260-AEEBF90FC60A}" dt="2020-01-06T01:55:34.369" v="708" actId="20577"/>
          <ac:spMkLst>
            <pc:docMk/>
            <pc:sldMk cId="4294143140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  <pc:spChg chg="mod">
          <ac:chgData name="Long B Nguyen" userId="f59fb8f3-a021-417a-8bc1-65c8d471c621" providerId="ADAL" clId="{AA9102B5-DACA-D841-B260-AEEBF90FC60A}" dt="2020-01-06T15:01:01.638" v="819" actId="2711"/>
          <ac:spMkLst>
            <pc:docMk/>
            <pc:sldMk cId="3594730708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  <pc:spChg chg="mod">
          <ac:chgData name="Long B Nguyen" userId="f59fb8f3-a021-417a-8bc1-65c8d471c621" providerId="ADAL" clId="{AA9102B5-DACA-D841-B260-AEEBF90FC60A}" dt="2020-01-06T02:00:17.493" v="815" actId="255"/>
          <ac:spMkLst>
            <pc:docMk/>
            <pc:sldMk cId="3870816631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  <pc:spChg chg="mod">
          <ac:chgData name="Long B Nguyen" userId="f59fb8f3-a021-417a-8bc1-65c8d471c621" providerId="ADAL" clId="{AA9102B5-DACA-D841-B260-AEEBF90FC60A}" dt="2020-01-06T17:03:36.721" v="1332" actId="20577"/>
          <ac:spMkLst>
            <pc:docMk/>
            <pc:sldMk cId="3124353102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7:07:10.515" v="1519" actId="2711"/>
          <ac:spMkLst>
            <pc:docMk/>
            <pc:sldMk cId="3124353102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3T13:46:56.810" v="92" actId="2696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6AC26564-89E3-E046-BFB4-F80582D7E17B}" dt="2020-01-13T13:43:45.441" v="40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AC26564-89E3-E046-BFB4-F80582D7E17B}" dt="2020-01-13T13:44:20.464" v="85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58448129" sldId="309"/>
        </pc:sldMkLst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  <pc:spChg chg="mod">
          <ac:chgData name="Long B Nguyen" userId="f59fb8f3-a021-417a-8bc1-65c8d471c621" providerId="ADAL" clId="{6AC26564-89E3-E046-BFB4-F80582D7E17B}" dt="2020-01-13T13:44:35.816" v="86" actId="20577"/>
          <ac:spMkLst>
            <pc:docMk/>
            <pc:sldMk cId="174202529" sldId="310"/>
            <ac:spMk id="18434" creationId="{72F3E48A-CDFA-CE46-B991-D35BF55EC8E6}"/>
          </ac:spMkLst>
        </pc:spChg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47558204" sldId="31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054265466" sldId="31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6234076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06700287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">
        <pc:chgData name="Long B Nguyen" userId="f59fb8f3-a021-417a-8bc1-65c8d471c621" providerId="ADAL" clId="{6AC26564-89E3-E046-BFB4-F80582D7E17B}" dt="2020-01-13T13:46:19.952" v="88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174920299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022722016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678299524" sldId="34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5127645" sldId="34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6056044" sldId="34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270247652" sldId="34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02308803" sldId="34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98078322" sldId="347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E5BF62A1-4F8A-BC49-8FD7-ABEA3D28ED2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D99D2-A624-5E4F-A4E3-584054837B5A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B3AF5-F789-394E-94F2-430C8BDC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\text{period} =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{1}{\text{frequency}}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7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69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51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92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72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58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41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01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y=\sin(2\pi t), t\in[0,2\pi]\text{ (one cycle in } 2\pi \text{ seconds)}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86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y=a\sin(2\pi ft) \text{ and } y=a\cos(2\pi ft),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4t)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37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0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50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83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y=a\sin(2\pi ft) \text{ and } y=a\cos(2\pi ft),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65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65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02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972577"/>
            <a:ext cx="7772870" cy="2853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6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715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470" y="1329785"/>
            <a:ext cx="5661060" cy="16925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Understanding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054" y="3113571"/>
            <a:ext cx="5429892" cy="7137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Introduction to Digital Audio Processing </a:t>
            </a:r>
          </a:p>
          <a:p>
            <a:r>
              <a:rPr lang="en-US" b="1" dirty="0">
                <a:solidFill>
                  <a:srgbClr val="FFFFFF"/>
                </a:solidFill>
              </a:rPr>
              <a:t>with Python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An Example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400" cap="none" dirty="0"/>
              <a:t>Suppose you have the signal	                                  .</a:t>
            </a:r>
          </a:p>
          <a:p>
            <a:pPr marL="0" indent="0">
              <a:buNone/>
            </a:pPr>
            <a:r>
              <a:rPr lang="en-US" sz="2200" cap="none" dirty="0"/>
              <a:t>		</a:t>
            </a:r>
          </a:p>
          <a:p>
            <a:pPr marL="0" indent="0">
              <a:buNone/>
            </a:pPr>
            <a:r>
              <a:rPr lang="en-US" sz="2400" cap="none" dirty="0"/>
              <a:t>Find the amplitude, frequency</a:t>
            </a:r>
            <a:r>
              <a:rPr lang="en-US" sz="2400" dirty="0"/>
              <a:t> </a:t>
            </a:r>
            <a:r>
              <a:rPr lang="en-US" sz="2400" cap="none" dirty="0"/>
              <a:t>and period.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amplitude = 3</a:t>
            </a:r>
            <a:endParaRPr lang="en-US" sz="2400" dirty="0"/>
          </a:p>
          <a:p>
            <a:pPr marL="0" indent="0">
              <a:buNone/>
            </a:pPr>
            <a:r>
              <a:rPr lang="en-US" sz="2400" cap="none" dirty="0"/>
              <a:t>frequency = 4 Hz</a:t>
            </a:r>
          </a:p>
          <a:p>
            <a:pPr marL="0" indent="0">
              <a:buNone/>
            </a:pPr>
            <a:r>
              <a:rPr lang="en-US" sz="2400" cap="none" dirty="0"/>
              <a:t>period = 1/4 sec</a:t>
            </a:r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B49D9E-DB0C-5B4A-BBEF-383EFCE15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895" y="1474986"/>
            <a:ext cx="2681083" cy="43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3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57" y="249720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Plotting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918859"/>
            <a:ext cx="8294914" cy="4619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In the previous lectures, we used the Python and the matplotlib library to plot images. Now we will use it to plot functions. </a:t>
            </a:r>
          </a:p>
          <a:p>
            <a:pPr marL="0" indent="0">
              <a:buNone/>
            </a:pPr>
            <a:r>
              <a:rPr lang="en-US" sz="2200" dirty="0"/>
              <a:t>Let's plot				 .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# generate 5 equal-spaced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# samples in interval [0, 2*pi]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# more samples = better graph</a:t>
            </a:r>
          </a:p>
          <a:p>
            <a:pPr marL="0" indent="0">
              <a:buNone/>
            </a:pPr>
            <a:r>
              <a:rPr lang="en-US" sz="1800" b="1" dirty="0" err="1">
                <a:latin typeface="Inconsolata Medium" panose="020B0609030003000000" pitchFamily="49" charset="77"/>
              </a:rPr>
              <a:t>ts</a:t>
            </a:r>
            <a:r>
              <a:rPr lang="en-US" sz="1800" b="1" dirty="0">
                <a:latin typeface="Inconsolata Medium" panose="020B0609030003000000" pitchFamily="49" charset="77"/>
              </a:rPr>
              <a:t> = </a:t>
            </a:r>
            <a:r>
              <a:rPr lang="en-US" sz="1800" b="1" dirty="0" err="1">
                <a:latin typeface="Inconsolata Medium" panose="020B0609030003000000" pitchFamily="49" charset="77"/>
              </a:rPr>
              <a:t>np.linspace</a:t>
            </a:r>
            <a:r>
              <a:rPr lang="en-US" sz="1800" b="1" dirty="0">
                <a:latin typeface="Inconsolata Medium" panose="020B0609030003000000" pitchFamily="49" charset="77"/>
              </a:rPr>
              <a:t>(0, 2*</a:t>
            </a:r>
            <a:r>
              <a:rPr lang="en-US" sz="1800" b="1" dirty="0" err="1">
                <a:latin typeface="Inconsolata Medium" panose="020B0609030003000000" pitchFamily="49" charset="77"/>
              </a:rPr>
              <a:t>np.pi</a:t>
            </a:r>
            <a:r>
              <a:rPr lang="en-US" sz="1800" b="1" dirty="0">
                <a:latin typeface="Inconsolata Medium" panose="020B0609030003000000" pitchFamily="49" charset="77"/>
              </a:rPr>
              <a:t>, </a:t>
            </a:r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5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# apply the sin function to samples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 err="1">
                <a:latin typeface="Inconsolata Medium" panose="020B0609030003000000" pitchFamily="49" charset="77"/>
              </a:rPr>
              <a:t>ys</a:t>
            </a:r>
            <a:r>
              <a:rPr lang="en-US" sz="1800" b="1" dirty="0">
                <a:latin typeface="Inconsolata Medium" panose="020B0609030003000000" pitchFamily="49" charset="77"/>
              </a:rPr>
              <a:t> = </a:t>
            </a:r>
            <a:r>
              <a:rPr lang="en-US" sz="1800" b="1" dirty="0" err="1">
                <a:latin typeface="Inconsolata Medium" panose="020B0609030003000000" pitchFamily="49" charset="77"/>
              </a:rPr>
              <a:t>np.sin</a:t>
            </a:r>
            <a:r>
              <a:rPr lang="en-US" sz="1800" b="1" dirty="0">
                <a:latin typeface="Inconsolata Medium" panose="020B0609030003000000" pitchFamily="49" charset="77"/>
              </a:rPr>
              <a:t>(</a:t>
            </a:r>
            <a:r>
              <a:rPr lang="en-US" sz="1800" b="1" dirty="0" err="1">
                <a:latin typeface="Inconsolata Medium" panose="020B0609030003000000" pitchFamily="49" charset="77"/>
              </a:rPr>
              <a:t>ts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# plot it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fig, ax = </a:t>
            </a:r>
            <a:r>
              <a:rPr lang="en-US" sz="1800" b="1" dirty="0" err="1">
                <a:latin typeface="Inconsolata Medium" panose="020B0609030003000000" pitchFamily="49" charset="77"/>
              </a:rPr>
              <a:t>plt.subplots</a:t>
            </a:r>
            <a:r>
              <a:rPr lang="en-US" sz="1800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800" b="1" dirty="0" err="1">
                <a:latin typeface="Inconsolata Medium" panose="020B0609030003000000" pitchFamily="49" charset="77"/>
              </a:rPr>
              <a:t>ax.plot</a:t>
            </a:r>
            <a:r>
              <a:rPr lang="en-US" sz="1800" b="1" dirty="0">
                <a:latin typeface="Inconsolata Medium" panose="020B0609030003000000" pitchFamily="49" charset="77"/>
              </a:rPr>
              <a:t>(</a:t>
            </a:r>
            <a:r>
              <a:rPr lang="en-US" sz="1800" b="1" dirty="0" err="1">
                <a:latin typeface="Inconsolata Medium" panose="020B0609030003000000" pitchFamily="49" charset="77"/>
              </a:rPr>
              <a:t>ts</a:t>
            </a:r>
            <a:r>
              <a:rPr lang="en-US" sz="1800" b="1" dirty="0">
                <a:latin typeface="Inconsolata Medium" panose="020B0609030003000000" pitchFamily="49" charset="77"/>
              </a:rPr>
              <a:t>, </a:t>
            </a:r>
            <a:r>
              <a:rPr lang="en-US" sz="1800" b="1" dirty="0" err="1">
                <a:latin typeface="Inconsolata Medium" panose="020B0609030003000000" pitchFamily="49" charset="77"/>
              </a:rPr>
              <a:t>ys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  <a:endParaRPr lang="en-US" sz="1800" b="1" cap="none" dirty="0">
              <a:latin typeface="Inconsolata Medium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380B87-C89C-E64E-AEF5-4221ED13C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045" y="1642859"/>
            <a:ext cx="2363275" cy="328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5CFCF0-339F-594C-B0F2-156960504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730" y="2375325"/>
            <a:ext cx="3867706" cy="224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54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More Samples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Increasing the number of samples generate a more accurate graph.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 err="1">
                <a:latin typeface="Inconsolata Medium" panose="020B0609030003000000" pitchFamily="49" charset="77"/>
              </a:rPr>
              <a:t>ts</a:t>
            </a:r>
            <a:r>
              <a:rPr lang="en-US" sz="1800" b="1" dirty="0">
                <a:latin typeface="Inconsolata Medium" panose="020B0609030003000000" pitchFamily="49" charset="77"/>
              </a:rPr>
              <a:t> = </a:t>
            </a:r>
            <a:r>
              <a:rPr lang="en-US" sz="1800" b="1" dirty="0" err="1">
                <a:latin typeface="Inconsolata Medium" panose="020B0609030003000000" pitchFamily="49" charset="77"/>
              </a:rPr>
              <a:t>np.linspace</a:t>
            </a:r>
            <a:r>
              <a:rPr lang="en-US" sz="1800" b="1" dirty="0">
                <a:latin typeface="Inconsolata Medium" panose="020B0609030003000000" pitchFamily="49" charset="77"/>
              </a:rPr>
              <a:t>(0, 2*</a:t>
            </a:r>
            <a:r>
              <a:rPr lang="en-US" sz="1800" b="1" dirty="0" err="1">
                <a:latin typeface="Inconsolata Medium" panose="020B0609030003000000" pitchFamily="49" charset="77"/>
              </a:rPr>
              <a:t>np.pi</a:t>
            </a:r>
            <a:r>
              <a:rPr lang="en-US" sz="1800" b="1" dirty="0">
                <a:latin typeface="Inconsolata Medium" panose="020B0609030003000000" pitchFamily="49" charset="77"/>
              </a:rPr>
              <a:t>, </a:t>
            </a:r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50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800" b="1" dirty="0" err="1">
                <a:latin typeface="Inconsolata Medium" panose="020B0609030003000000" pitchFamily="49" charset="77"/>
              </a:rPr>
              <a:t>ys</a:t>
            </a:r>
            <a:r>
              <a:rPr lang="en-US" sz="1800" b="1" dirty="0">
                <a:latin typeface="Inconsolata Medium" panose="020B0609030003000000" pitchFamily="49" charset="77"/>
              </a:rPr>
              <a:t> = </a:t>
            </a:r>
            <a:r>
              <a:rPr lang="en-US" sz="1800" b="1" dirty="0" err="1">
                <a:latin typeface="Inconsolata Medium" panose="020B0609030003000000" pitchFamily="49" charset="77"/>
              </a:rPr>
              <a:t>np.sin</a:t>
            </a:r>
            <a:r>
              <a:rPr lang="en-US" sz="1800" b="1" dirty="0">
                <a:latin typeface="Inconsolata Medium" panose="020B0609030003000000" pitchFamily="49" charset="77"/>
              </a:rPr>
              <a:t>(</a:t>
            </a:r>
            <a:r>
              <a:rPr lang="en-US" sz="1800" b="1" dirty="0" err="1">
                <a:latin typeface="Inconsolata Medium" panose="020B0609030003000000" pitchFamily="49" charset="77"/>
              </a:rPr>
              <a:t>ts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fig, ax = </a:t>
            </a:r>
            <a:r>
              <a:rPr lang="en-US" sz="1800" b="1" dirty="0" err="1">
                <a:latin typeface="Inconsolata Medium" panose="020B0609030003000000" pitchFamily="49" charset="77"/>
              </a:rPr>
              <a:t>plt.subplots</a:t>
            </a:r>
            <a:r>
              <a:rPr lang="en-US" sz="1800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800" b="1" dirty="0" err="1">
                <a:latin typeface="Inconsolata Medium" panose="020B0609030003000000" pitchFamily="49" charset="77"/>
              </a:rPr>
              <a:t>ax.plot</a:t>
            </a:r>
            <a:r>
              <a:rPr lang="en-US" sz="1800" b="1" dirty="0">
                <a:latin typeface="Inconsolata Medium" panose="020B0609030003000000" pitchFamily="49" charset="77"/>
              </a:rPr>
              <a:t>(</a:t>
            </a:r>
            <a:r>
              <a:rPr lang="en-US" sz="1800" b="1" dirty="0" err="1">
                <a:latin typeface="Inconsolata Medium" panose="020B0609030003000000" pitchFamily="49" charset="77"/>
              </a:rPr>
              <a:t>ts</a:t>
            </a:r>
            <a:r>
              <a:rPr lang="en-US" sz="1800" b="1" dirty="0">
                <a:latin typeface="Inconsolata Medium" panose="020B0609030003000000" pitchFamily="49" charset="77"/>
              </a:rPr>
              <a:t>, </a:t>
            </a:r>
            <a:r>
              <a:rPr lang="en-US" sz="1800" b="1" dirty="0" err="1">
                <a:latin typeface="Inconsolata Medium" panose="020B0609030003000000" pitchFamily="49" charset="77"/>
              </a:rPr>
              <a:t>ys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  <a:endParaRPr lang="en-US" sz="1800" b="1" cap="none" dirty="0">
              <a:latin typeface="Inconsolata Medium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A5D6D-3F56-9648-9039-31F986D0E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203" y="2327878"/>
            <a:ext cx="4352797" cy="253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68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200" cap="none" dirty="0"/>
              <a:t>Middle C (or C4) has the frequency 261.6 Hz.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				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Middle 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AC66E-E661-9D4D-B053-65D2BEEC5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356" y="1764694"/>
            <a:ext cx="5118100" cy="36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9E512B-2EEE-AC48-A10F-7BB70B77F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824" y="2540455"/>
            <a:ext cx="4725164" cy="260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21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cap="none" dirty="0"/>
              <a:t>The C major chord C-E-G has frequencies 261.6 Hz, 329.6 Hz, 392 Hz.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The analog signal for this chord is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400" cap="none" dirty="0"/>
              <a:t>We will simulate these sounds in Python in the next lecture.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				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C Major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EF1AEF-BCC4-A843-8521-809C54D3F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11" y="3164884"/>
            <a:ext cx="80391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2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Loudness vs Pitch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cap="none" dirty="0"/>
              <a:t>Loudness</a:t>
            </a:r>
            <a:r>
              <a:rPr lang="en-US" sz="2400" cap="none" dirty="0"/>
              <a:t> is our brain’s perception of amplitude.</a:t>
            </a:r>
            <a:endParaRPr lang="en-US" sz="2400" b="1" cap="none" dirty="0"/>
          </a:p>
          <a:p>
            <a:pPr marL="0" indent="0">
              <a:buNone/>
            </a:pPr>
            <a:endParaRPr lang="en-US" sz="2400" b="1" cap="none" dirty="0"/>
          </a:p>
          <a:p>
            <a:pPr marL="0" indent="0">
              <a:buNone/>
            </a:pPr>
            <a:r>
              <a:rPr lang="en-US" sz="2400" b="1" cap="none" dirty="0"/>
              <a:t>Pitch</a:t>
            </a:r>
            <a:r>
              <a:rPr lang="en-US" sz="2400" cap="none" dirty="0"/>
              <a:t> is our brain’s perception of frequency. </a:t>
            </a:r>
          </a:p>
          <a:p>
            <a:r>
              <a:rPr lang="en-US" sz="2400" cap="none" dirty="0"/>
              <a:t>Our perception of pitch is based on the logarithm of frequency.</a:t>
            </a:r>
          </a:p>
          <a:p>
            <a:r>
              <a:rPr lang="en-US" sz="2400" cap="none" dirty="0"/>
              <a:t>The </a:t>
            </a:r>
            <a:r>
              <a:rPr lang="en-US" sz="2400" b="1" cap="none" dirty="0"/>
              <a:t>interval</a:t>
            </a:r>
            <a:r>
              <a:rPr lang="en-US" sz="2400" cap="none" dirty="0"/>
              <a:t> between two notes is the perceived difference between the two pitches.</a:t>
            </a:r>
          </a:p>
          <a:p>
            <a:r>
              <a:rPr lang="en-US" sz="2400" cap="none" dirty="0"/>
              <a:t>As a result, the interval we hear from two notes depends on the ratio of their frequencies, not the difference.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29699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Fundamental Frequency and Overtones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cap="none" dirty="0"/>
              <a:t>pure tone</a:t>
            </a:r>
            <a:r>
              <a:rPr lang="en-US" sz="2200" cap="none" dirty="0"/>
              <a:t> = one frequency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Most sounds are more complex.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E4 piano note = supposition of many frequencies: 330 Hz, 660 Hz, 990 Hz, 1320 Hz and 1650 Hz.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b="1" cap="none" dirty="0"/>
              <a:t>Fundamental frequency </a:t>
            </a:r>
            <a:r>
              <a:rPr lang="en-US" sz="2200" cap="none" dirty="0"/>
              <a:t>= 330 Hz.</a:t>
            </a:r>
          </a:p>
          <a:p>
            <a:pPr marL="0" indent="0">
              <a:buNone/>
            </a:pPr>
            <a:r>
              <a:rPr lang="en-US" sz="2200" b="1" cap="none" dirty="0"/>
              <a:t>Overtones</a:t>
            </a:r>
            <a:r>
              <a:rPr lang="en-US" sz="2200" cap="none" dirty="0"/>
              <a:t> or </a:t>
            </a:r>
            <a:r>
              <a:rPr lang="en-US" sz="2200" b="1" cap="none" dirty="0"/>
              <a:t>Harmonics </a:t>
            </a:r>
            <a:r>
              <a:rPr lang="en-US" sz="2200" cap="none" dirty="0"/>
              <a:t>= 660 Hz, 990 Hz, 1320 Hz, 1650 Hz.</a:t>
            </a:r>
          </a:p>
        </p:txBody>
      </p:sp>
    </p:spTree>
    <p:extLst>
      <p:ext uri="{BB962C8B-B14F-4D97-AF65-F5344CB8AC3E}">
        <p14:creationId xmlns:p14="http://schemas.microsoft.com/office/powerpoint/2010/main" val="314310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In the </a:t>
            </a:r>
            <a:r>
              <a:rPr lang="en-US" sz="2200" b="1" cap="none" dirty="0"/>
              <a:t>time domain</a:t>
            </a:r>
            <a:r>
              <a:rPr lang="en-US" sz="2200" cap="none" dirty="0"/>
              <a:t>, the voltage/current signal is a function of time.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In the </a:t>
            </a:r>
            <a:r>
              <a:rPr lang="en-US" sz="2200" b="1" cap="none" dirty="0"/>
              <a:t>frequency domain</a:t>
            </a:r>
            <a:r>
              <a:rPr lang="en-US" sz="2200" cap="none" dirty="0"/>
              <a:t>, the signal is represented as a function of frequencies that are present in the signal.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Time vs Frequency Domains</a:t>
            </a:r>
          </a:p>
        </p:txBody>
      </p:sp>
    </p:spTree>
    <p:extLst>
      <p:ext uri="{BB962C8B-B14F-4D97-AF65-F5344CB8AC3E}">
        <p14:creationId xmlns:p14="http://schemas.microsoft.com/office/powerpoint/2010/main" val="50581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The signal in the time domain is very difficult to analyze. It is hard to know what sound is generated by the plot below.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The right plot is the zoomed in version of the left.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Time Domain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52FC3-3A1D-BE44-B364-D1FA4337B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320" y="2906298"/>
            <a:ext cx="3821988" cy="2714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B577F6-D3AE-5247-A4D2-989B0EDB0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9" y="2819798"/>
            <a:ext cx="3821987" cy="283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21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Converting the signal into</a:t>
            </a:r>
          </a:p>
          <a:p>
            <a:pPr marL="0" indent="0">
              <a:buNone/>
            </a:pPr>
            <a:r>
              <a:rPr lang="en-US" sz="2200" cap="none" dirty="0"/>
              <a:t>its frequency domain allows</a:t>
            </a:r>
          </a:p>
          <a:p>
            <a:pPr marL="0" indent="0">
              <a:buNone/>
            </a:pPr>
            <a:r>
              <a:rPr lang="en-US" sz="2200" dirty="0"/>
              <a:t>us to understand its frequency</a:t>
            </a:r>
          </a:p>
          <a:p>
            <a:pPr marL="0" indent="0">
              <a:buNone/>
            </a:pPr>
            <a:r>
              <a:rPr lang="en-US" sz="2200" cap="none" dirty="0"/>
              <a:t>content.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What chord is this?</a:t>
            </a:r>
          </a:p>
          <a:p>
            <a:pPr marL="0" indent="0">
              <a:buNone/>
            </a:pPr>
            <a:r>
              <a:rPr lang="en-US" sz="2200" cap="none" dirty="0"/>
              <a:t>440 Hz = A4, 880 Hz = A5, </a:t>
            </a:r>
          </a:p>
          <a:p>
            <a:pPr marL="0" indent="0">
              <a:buNone/>
            </a:pPr>
            <a:r>
              <a:rPr lang="en-US" sz="2200" cap="none" dirty="0"/>
              <a:t>1320 Hz = E6, 1760 Hz = A6,</a:t>
            </a:r>
          </a:p>
          <a:p>
            <a:pPr marL="0" indent="0">
              <a:buNone/>
            </a:pPr>
            <a:r>
              <a:rPr lang="en-US" sz="2200" cap="none" dirty="0"/>
              <a:t>2200 Hz = C#7</a:t>
            </a:r>
          </a:p>
          <a:p>
            <a:pPr marL="0" indent="0">
              <a:buNone/>
            </a:pPr>
            <a:r>
              <a:rPr lang="en-US" sz="2200" cap="none" dirty="0"/>
              <a:t>The set of frequencies in a signal and their magnitudes is called the </a:t>
            </a:r>
            <a:r>
              <a:rPr lang="en-US" sz="2200" b="1" cap="none" dirty="0"/>
              <a:t>spectrum</a:t>
            </a:r>
            <a:r>
              <a:rPr lang="en-US" sz="2200" cap="none" dirty="0"/>
              <a:t> of the signal.</a:t>
            </a:r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Frequency Domain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D9A9C7-2DD0-1B47-AE4F-244E98467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173" y="1307387"/>
            <a:ext cx="4876086" cy="331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4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366276"/>
            <a:ext cx="7922594" cy="770192"/>
          </a:xfrm>
        </p:spPr>
        <p:txBody>
          <a:bodyPr/>
          <a:lstStyle/>
          <a:p>
            <a:pPr algn="l"/>
            <a:r>
              <a:rPr lang="en-US" cap="none" dirty="0"/>
              <a:t>Sound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AE1AD4-EF52-6147-ADEA-2184E3DCD4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1820" y="1136468"/>
            <a:ext cx="8680360" cy="44152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19C27F-E7C8-694B-A58F-1ECF02B0A701}"/>
              </a:ext>
            </a:extLst>
          </p:cNvPr>
          <p:cNvCxnSpPr>
            <a:cxnSpLocks/>
          </p:cNvCxnSpPr>
          <p:nvPr/>
        </p:nvCxnSpPr>
        <p:spPr>
          <a:xfrm>
            <a:off x="4702109" y="3994783"/>
            <a:ext cx="72187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DE10D26-4903-2741-82A2-D1AFC8B22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975" y="1016119"/>
            <a:ext cx="6702016" cy="36931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A0F3EE-2D8A-5C4C-9589-369697740A33}"/>
              </a:ext>
            </a:extLst>
          </p:cNvPr>
          <p:cNvSpPr txBox="1"/>
          <p:nvPr/>
        </p:nvSpPr>
        <p:spPr>
          <a:xfrm>
            <a:off x="2920598" y="4753390"/>
            <a:ext cx="3563022" cy="104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Figure taken from [</a:t>
            </a:r>
            <a:r>
              <a:rPr lang="en-US" sz="1600" b="1" dirty="0" err="1"/>
              <a:t>Meinard</a:t>
            </a:r>
            <a:r>
              <a:rPr lang="en-US" sz="1600" b="1" dirty="0"/>
              <a:t> Müller, Fundamentals of Music Processing, Figure 1.17, Springer 2015]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44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400" cap="none" dirty="0"/>
              <a:t>The Discrete Fourier Transform is an equation that converts </a:t>
            </a:r>
            <a:r>
              <a:rPr lang="en-US" sz="2400" dirty="0"/>
              <a:t>the </a:t>
            </a:r>
            <a:r>
              <a:rPr lang="en-US" sz="2400" cap="none" dirty="0"/>
              <a:t>time domain signal into its frequency domain equivalence. The Inverse Discrete Fourier Transform is its inverse.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Discrete Fourier Transform (DFT)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D9A9C7-2DD0-1B47-AE4F-244E98467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822" y="2608522"/>
            <a:ext cx="3537036" cy="2402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0A6B2E-8C92-6A4F-B347-0B0B5C7D9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98" y="2552515"/>
            <a:ext cx="3212513" cy="238471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5CF9EA-DFEA-1749-9565-5BCE4BDAFA3C}"/>
              </a:ext>
            </a:extLst>
          </p:cNvPr>
          <p:cNvCxnSpPr>
            <a:cxnSpLocks/>
          </p:cNvCxnSpPr>
          <p:nvPr/>
        </p:nvCxnSpPr>
        <p:spPr>
          <a:xfrm>
            <a:off x="3839224" y="3437223"/>
            <a:ext cx="72187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6E861C-357F-144B-BD56-E7B680D1B9CE}"/>
              </a:ext>
            </a:extLst>
          </p:cNvPr>
          <p:cNvSpPr txBox="1"/>
          <p:nvPr/>
        </p:nvSpPr>
        <p:spPr>
          <a:xfrm>
            <a:off x="3801654" y="2825655"/>
            <a:ext cx="7970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DFT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62721-1479-6E41-9600-CAF5CA823452}"/>
              </a:ext>
            </a:extLst>
          </p:cNvPr>
          <p:cNvSpPr txBox="1"/>
          <p:nvPr/>
        </p:nvSpPr>
        <p:spPr>
          <a:xfrm>
            <a:off x="3785317" y="4428089"/>
            <a:ext cx="8963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IDFT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4BB244-CFE7-E348-934F-DD24C3233891}"/>
              </a:ext>
            </a:extLst>
          </p:cNvPr>
          <p:cNvCxnSpPr>
            <a:cxnSpLocks/>
          </p:cNvCxnSpPr>
          <p:nvPr/>
        </p:nvCxnSpPr>
        <p:spPr>
          <a:xfrm flipH="1">
            <a:off x="3801654" y="4428089"/>
            <a:ext cx="75944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D8AA64-CCD3-9C4D-B7C6-8BD3150C7E7E}"/>
              </a:ext>
            </a:extLst>
          </p:cNvPr>
          <p:cNvSpPr txBox="1"/>
          <p:nvPr/>
        </p:nvSpPr>
        <p:spPr>
          <a:xfrm>
            <a:off x="937292" y="5208869"/>
            <a:ext cx="20361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Time Domain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2A137D-D8E4-0549-95A5-E1F831CEA446}"/>
              </a:ext>
            </a:extLst>
          </p:cNvPr>
          <p:cNvSpPr txBox="1"/>
          <p:nvPr/>
        </p:nvSpPr>
        <p:spPr>
          <a:xfrm>
            <a:off x="5380232" y="5218438"/>
            <a:ext cx="27962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Frequency Domain</a:t>
            </a:r>
          </a:p>
        </p:txBody>
      </p:sp>
    </p:spTree>
    <p:extLst>
      <p:ext uri="{BB962C8B-B14F-4D97-AF65-F5344CB8AC3E}">
        <p14:creationId xmlns:p14="http://schemas.microsoft.com/office/powerpoint/2010/main" val="1577355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366276"/>
            <a:ext cx="7922594" cy="770192"/>
          </a:xfrm>
        </p:spPr>
        <p:txBody>
          <a:bodyPr/>
          <a:lstStyle/>
          <a:p>
            <a:pPr algn="l"/>
            <a:r>
              <a:rPr lang="en-US" cap="none" dirty="0"/>
              <a:t>What is the Discrete Fourier Transform?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AE1AD4-EF52-6147-ADEA-2184E3DCD4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1820" y="1136468"/>
            <a:ext cx="8680360" cy="44152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F32642-2120-AE43-8148-CED99EAB1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289" y="1152510"/>
            <a:ext cx="4859421" cy="388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35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366276"/>
            <a:ext cx="7922594" cy="770192"/>
          </a:xfrm>
        </p:spPr>
        <p:txBody>
          <a:bodyPr/>
          <a:lstStyle/>
          <a:p>
            <a:pPr algn="l"/>
            <a:r>
              <a:rPr lang="en-US" cap="none" dirty="0"/>
              <a:t>What is the Discrete Fourier Transform?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AE1AD4-EF52-6147-ADEA-2184E3DCD4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1820" y="1136468"/>
            <a:ext cx="8680360" cy="44152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9843F-B7AC-D545-8295-DE3252345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105" y="1133773"/>
            <a:ext cx="5253789" cy="419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74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366276"/>
            <a:ext cx="7922594" cy="770192"/>
          </a:xfrm>
        </p:spPr>
        <p:txBody>
          <a:bodyPr/>
          <a:lstStyle/>
          <a:p>
            <a:pPr algn="l"/>
            <a:r>
              <a:rPr lang="en-US" cap="none" dirty="0"/>
              <a:t>What is the Discrete Fourier Transform?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AE1AD4-EF52-6147-ADEA-2184E3DCD4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1820" y="1136468"/>
            <a:ext cx="8680360" cy="44152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1A899-FED9-C540-904A-236F526DC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9" y="1136468"/>
            <a:ext cx="4966561" cy="399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96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366276"/>
            <a:ext cx="7922594" cy="770192"/>
          </a:xfrm>
        </p:spPr>
        <p:txBody>
          <a:bodyPr/>
          <a:lstStyle/>
          <a:p>
            <a:pPr algn="l"/>
            <a:r>
              <a:rPr lang="en-US" cap="none" dirty="0"/>
              <a:t>What is the Discrete Fourier Transform?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AE1AD4-EF52-6147-ADEA-2184E3DCD4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1820" y="1136468"/>
            <a:ext cx="8680360" cy="44152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2477E-5F36-2541-B821-910C2ED52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136468"/>
            <a:ext cx="5099050" cy="408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57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366276"/>
            <a:ext cx="7922594" cy="770192"/>
          </a:xfrm>
        </p:spPr>
        <p:txBody>
          <a:bodyPr/>
          <a:lstStyle/>
          <a:p>
            <a:pPr algn="l"/>
            <a:r>
              <a:rPr lang="en-US" cap="none" dirty="0"/>
              <a:t>Spectrum Analyzers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AE1AD4-EF52-6147-ADEA-2184E3DCD4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1820" y="1136468"/>
            <a:ext cx="8680360" cy="44152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B57066-3738-B047-BDDB-CAE1D8871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482" y="1906660"/>
            <a:ext cx="4606157" cy="258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86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1) Digital audio is simply sampling from a continuous, analog function at some sampling rate producing an array or list of numbers.</a:t>
            </a:r>
          </a:p>
          <a:p>
            <a:pPr marL="0" indent="0">
              <a:buNone/>
            </a:pPr>
            <a:r>
              <a:rPr lang="en-US" sz="2200" cap="none" dirty="0"/>
              <a:t>2) Sinusoids take on the form 				       .</a:t>
            </a:r>
          </a:p>
          <a:p>
            <a:pPr marL="0" indent="0">
              <a:buNone/>
            </a:pPr>
            <a:r>
              <a:rPr lang="en-US" sz="2200" cap="none" dirty="0"/>
              <a:t>3) Pitch is our brain’s perception of frequency. (logarithm scale)</a:t>
            </a:r>
          </a:p>
          <a:p>
            <a:pPr lvl="1"/>
            <a:r>
              <a:rPr lang="en-US" sz="2050" cap="none" dirty="0"/>
              <a:t>fundamental frequency vs harmonics</a:t>
            </a:r>
          </a:p>
          <a:p>
            <a:pPr marL="0" indent="0">
              <a:buNone/>
            </a:pPr>
            <a:r>
              <a:rPr lang="en-US" sz="2200" cap="none" dirty="0"/>
              <a:t>4) Time and Frequency domains are two equivalent representations of a signal. </a:t>
            </a:r>
          </a:p>
          <a:p>
            <a:pPr marL="0" indent="0">
              <a:buNone/>
            </a:pPr>
            <a:r>
              <a:rPr lang="en-US" sz="2200" cap="none" dirty="0"/>
              <a:t>5) The Discrete Fourier Transform and the Inverse Discrete Fourier Transform allows us to go back and forth between representations.</a:t>
            </a:r>
          </a:p>
          <a:p>
            <a:endParaRPr lang="en-US" sz="2200" cap="none" dirty="0"/>
          </a:p>
          <a:p>
            <a:endParaRPr lang="en-US" sz="22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Important Take </a:t>
            </a:r>
            <a:r>
              <a:rPr lang="en-US" cap="none" dirty="0" err="1"/>
              <a:t>Aways</a:t>
            </a:r>
            <a:endParaRPr lang="en-US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E19F25-6139-A346-97C8-92CA7FFC7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608" y="2206480"/>
            <a:ext cx="2743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4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400" cap="none" dirty="0"/>
              <a:t>1) </a:t>
            </a:r>
            <a:r>
              <a:rPr lang="en-US" sz="2200" cap="none" dirty="0"/>
              <a:t>Müller, </a:t>
            </a:r>
            <a:r>
              <a:rPr lang="en-US" sz="2200" cap="none" dirty="0" err="1"/>
              <a:t>Meinard</a:t>
            </a:r>
            <a:r>
              <a:rPr lang="en-US" sz="2200" cap="none" dirty="0"/>
              <a:t>, Fundamentals of Music Processing, Springer 2015.</a:t>
            </a:r>
          </a:p>
          <a:p>
            <a:pPr marL="0" indent="0">
              <a:buNone/>
            </a:pPr>
            <a:r>
              <a:rPr lang="en-US" sz="2200" cap="none" dirty="0"/>
              <a:t>2) Downey, Allen, </a:t>
            </a:r>
            <a:r>
              <a:rPr lang="en-US" sz="2200" cap="none" dirty="0" err="1"/>
              <a:t>ThinkDSP</a:t>
            </a:r>
            <a:r>
              <a:rPr lang="en-US" sz="2200" cap="none" dirty="0"/>
              <a:t>, Green Tea Press 2012.</a:t>
            </a:r>
          </a:p>
          <a:p>
            <a:pPr marL="0" indent="0">
              <a:buNone/>
            </a:pPr>
            <a:r>
              <a:rPr lang="en-US" sz="2200" cap="none" dirty="0"/>
              <a:t>3) Smith, Julius, The Mathematics of the Discrete Fourier Transform, W3K Publishing 2007.</a:t>
            </a:r>
          </a:p>
          <a:p>
            <a:pPr marL="0" indent="0">
              <a:buNone/>
            </a:pPr>
            <a:r>
              <a:rPr lang="en-US" sz="2200" cap="none" dirty="0"/>
              <a:t>4) Loy, Gareth, </a:t>
            </a:r>
            <a:r>
              <a:rPr lang="en-US" sz="2200" cap="none" dirty="0" err="1"/>
              <a:t>Musimathics</a:t>
            </a:r>
            <a:r>
              <a:rPr lang="en-US" sz="2200" cap="none" dirty="0"/>
              <a:t>, Volumes 1 and 2. The MIT Press 2011.</a:t>
            </a:r>
          </a:p>
          <a:p>
            <a:pPr marL="0" indent="0">
              <a:buNone/>
            </a:pPr>
            <a:r>
              <a:rPr lang="en-US" sz="2200" cap="none" dirty="0"/>
              <a:t>5) Newman, Mark, Computational Physics, </a:t>
            </a:r>
            <a:r>
              <a:rPr lang="en-US" sz="2200" cap="none" dirty="0" err="1"/>
              <a:t>Createspace</a:t>
            </a:r>
            <a:r>
              <a:rPr lang="en-US" sz="2200" cap="none" dirty="0"/>
              <a:t> Independent Publishing Platform 2012.</a:t>
            </a:r>
          </a:p>
          <a:p>
            <a:pPr marL="0" indent="0">
              <a:buNone/>
            </a:pPr>
            <a:r>
              <a:rPr lang="en-US" sz="2200" cap="none" dirty="0"/>
              <a:t>6) </a:t>
            </a:r>
            <a:r>
              <a:rPr lang="en-US" sz="2200" cap="none" dirty="0" err="1"/>
              <a:t>Soklaski</a:t>
            </a:r>
            <a:r>
              <a:rPr lang="en-US" sz="2200" cap="none" dirty="0"/>
              <a:t>, Ryan. MIT Lincoln Lab Researcher. Beaver Works Summer Institute. </a:t>
            </a:r>
          </a:p>
          <a:p>
            <a:pPr marL="457200" indent="-457200">
              <a:buAutoNum type="arabicParenR"/>
            </a:pPr>
            <a:endParaRPr lang="en-US" sz="2200" cap="none" dirty="0"/>
          </a:p>
          <a:p>
            <a:pPr marL="457200" indent="-457200">
              <a:buAutoNum type="arabicParenR"/>
            </a:pPr>
            <a:endParaRPr lang="en-US" sz="22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81249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366276"/>
            <a:ext cx="7922594" cy="770192"/>
          </a:xfrm>
        </p:spPr>
        <p:txBody>
          <a:bodyPr/>
          <a:lstStyle/>
          <a:p>
            <a:pPr algn="l"/>
            <a:r>
              <a:rPr lang="en-US" cap="none" dirty="0"/>
              <a:t>Analog to Digital Audio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AE1AD4-EF52-6147-ADEA-2184E3DCD4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7577" y="1043499"/>
            <a:ext cx="8766749" cy="443002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5AC0EC-2FC7-0542-9DFD-CAB71C89A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7" y="1237703"/>
            <a:ext cx="4492973" cy="25358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19C27F-E7C8-694B-A58F-1ECF02B0A701}"/>
              </a:ext>
            </a:extLst>
          </p:cNvPr>
          <p:cNvCxnSpPr>
            <a:cxnSpLocks/>
          </p:cNvCxnSpPr>
          <p:nvPr/>
        </p:nvCxnSpPr>
        <p:spPr>
          <a:xfrm>
            <a:off x="4702109" y="2938717"/>
            <a:ext cx="72187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E03B445-39D2-084A-AD6E-35CFDDBF9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983" y="1043498"/>
            <a:ext cx="3600343" cy="25994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030ABB-F8EE-7343-9152-922FD46BD67F}"/>
              </a:ext>
            </a:extLst>
          </p:cNvPr>
          <p:cNvSpPr txBox="1"/>
          <p:nvPr/>
        </p:nvSpPr>
        <p:spPr>
          <a:xfrm>
            <a:off x="6002210" y="434073"/>
            <a:ext cx="2173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Sampling the analog signal s(t)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93669-EB12-3545-B1AB-7576343DE7AC}"/>
              </a:ext>
            </a:extLst>
          </p:cNvPr>
          <p:cNvSpPr txBox="1"/>
          <p:nvPr/>
        </p:nvSpPr>
        <p:spPr>
          <a:xfrm>
            <a:off x="70217" y="4102101"/>
            <a:ext cx="26406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The microphone converts acoustic energy to electrical energy.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62630-AFF5-E24D-993B-02CD7BD33B00}"/>
              </a:ext>
            </a:extLst>
          </p:cNvPr>
          <p:cNvSpPr txBox="1"/>
          <p:nvPr/>
        </p:nvSpPr>
        <p:spPr>
          <a:xfrm>
            <a:off x="6202879" y="3642946"/>
            <a:ext cx="29411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The array of sampled values from the electrical signal is </a:t>
            </a:r>
            <a:r>
              <a:rPr lang="en-US" sz="2200" b="1" dirty="0">
                <a:solidFill>
                  <a:srgbClr val="FF0000"/>
                </a:solidFill>
              </a:rPr>
              <a:t>digital audio</a:t>
            </a:r>
            <a:r>
              <a:rPr lang="en-US" sz="22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D1A311-5895-1042-92C5-20EF30E49E91}"/>
              </a:ext>
            </a:extLst>
          </p:cNvPr>
          <p:cNvSpPr txBox="1"/>
          <p:nvPr/>
        </p:nvSpPr>
        <p:spPr>
          <a:xfrm>
            <a:off x="2898182" y="3966419"/>
            <a:ext cx="355413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Electrical analog signal is sampled and convert to an array of numbers via ADC(Analog to Digital Converter).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48E2A1-444E-6E48-9C56-5A5784A2EBDF}"/>
              </a:ext>
            </a:extLst>
          </p:cNvPr>
          <p:cNvCxnSpPr>
            <a:cxnSpLocks/>
          </p:cNvCxnSpPr>
          <p:nvPr/>
        </p:nvCxnSpPr>
        <p:spPr>
          <a:xfrm flipV="1">
            <a:off x="1017142" y="2776283"/>
            <a:ext cx="256854" cy="1275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739E9D-C623-814B-BE06-9895CF47CFD9}"/>
              </a:ext>
            </a:extLst>
          </p:cNvPr>
          <p:cNvCxnSpPr>
            <a:cxnSpLocks/>
          </p:cNvCxnSpPr>
          <p:nvPr/>
        </p:nvCxnSpPr>
        <p:spPr>
          <a:xfrm flipH="1" flipV="1">
            <a:off x="3272263" y="2505640"/>
            <a:ext cx="788294" cy="146077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3A2A21-4515-B547-8944-1AE6BA0A52B7}"/>
              </a:ext>
            </a:extLst>
          </p:cNvPr>
          <p:cNvCxnSpPr>
            <a:cxnSpLocks/>
          </p:cNvCxnSpPr>
          <p:nvPr/>
        </p:nvCxnSpPr>
        <p:spPr>
          <a:xfrm flipH="1" flipV="1">
            <a:off x="6803756" y="2776283"/>
            <a:ext cx="123987" cy="7427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46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2400" cap="none" dirty="0"/>
              <a:t>Sampling rate = 44,100 samples per second (CD quality)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Analog to Digital Audio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3B445-39D2-084A-AD6E-35CFDDBF9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3" y="2532094"/>
            <a:ext cx="3600343" cy="25994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BD82B4-F39D-514D-8DEB-B8FAA0C3C34F}"/>
              </a:ext>
            </a:extLst>
          </p:cNvPr>
          <p:cNvSpPr txBox="1"/>
          <p:nvPr/>
        </p:nvSpPr>
        <p:spPr>
          <a:xfrm>
            <a:off x="4650348" y="3426717"/>
            <a:ext cx="4023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array of 16-bit values(</a:t>
            </a:r>
            <a:r>
              <a:rPr lang="en-US" sz="2200" b="1" dirty="0"/>
              <a:t>bit depth</a:t>
            </a:r>
            <a:r>
              <a:rPr lang="en-US" sz="2200" dirty="0"/>
              <a:t>)</a:t>
            </a:r>
          </a:p>
          <a:p>
            <a:r>
              <a:rPr lang="en-US" sz="2200" dirty="0"/>
              <a:t>(1 bit for sign, 15 bits for value)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D82514-665F-C842-A4A1-85C6A81B584A}"/>
              </a:ext>
            </a:extLst>
          </p:cNvPr>
          <p:cNvSpPr txBox="1"/>
          <p:nvPr/>
        </p:nvSpPr>
        <p:spPr>
          <a:xfrm>
            <a:off x="1577174" y="2389800"/>
            <a:ext cx="2173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analog signal s(t)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5F3AEE-0965-2B4E-95F9-F42F7CFF24F0}"/>
              </a:ext>
            </a:extLst>
          </p:cNvPr>
          <p:cNvSpPr txBox="1"/>
          <p:nvPr/>
        </p:nvSpPr>
        <p:spPr>
          <a:xfrm>
            <a:off x="5160912" y="2389800"/>
            <a:ext cx="2318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digital signal </a:t>
            </a:r>
          </a:p>
          <a:p>
            <a:r>
              <a:rPr lang="en-US" sz="2200" dirty="0"/>
              <a:t>{y0, y1, y2,…,</a:t>
            </a:r>
            <a:r>
              <a:rPr lang="en-US" sz="2200" dirty="0" err="1"/>
              <a:t>yn</a:t>
            </a:r>
            <a:r>
              <a:rPr lang="en-US" sz="2200" dirty="0"/>
              <a:t>}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632707-538E-7743-888D-5CECE6FDE1F8}"/>
              </a:ext>
            </a:extLst>
          </p:cNvPr>
          <p:cNvCxnSpPr>
            <a:cxnSpLocks/>
          </p:cNvCxnSpPr>
          <p:nvPr/>
        </p:nvCxnSpPr>
        <p:spPr>
          <a:xfrm>
            <a:off x="3813131" y="2605243"/>
            <a:ext cx="89654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DF53F29-E824-B641-AEE3-01806269C852}"/>
              </a:ext>
            </a:extLst>
          </p:cNvPr>
          <p:cNvSpPr txBox="1"/>
          <p:nvPr/>
        </p:nvSpPr>
        <p:spPr>
          <a:xfrm>
            <a:off x="0" y="5084050"/>
            <a:ext cx="9199441" cy="677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 is amazing that a digital sound file is simply an array or list of numbers!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4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Period, Amplitude and Frequency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A signal that exhibits the same repeated pattern(cycle) is </a:t>
            </a:r>
            <a:r>
              <a:rPr lang="en-US" sz="2200" b="1" cap="none" dirty="0"/>
              <a:t>periodic</a:t>
            </a:r>
            <a:r>
              <a:rPr lang="en-US" sz="2200" cap="none" dirty="0"/>
              <a:t>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D83DB2-6432-9B42-80A2-B0F00DE0B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350" y="3963951"/>
            <a:ext cx="2429367" cy="659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866C36-CDDE-2244-BD7B-A652A90C9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531" y="1764694"/>
            <a:ext cx="64897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An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Period = 1/3 sec per cycle		Frequency = 3 cycles per second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F72677-2522-534D-9D6F-AE2C5E34A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902" y="1961324"/>
            <a:ext cx="6216598" cy="28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2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Sine </a:t>
            </a:r>
            <a:r>
              <a:rPr lang="en-US" dirty="0"/>
              <a:t>and Cosine Wave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0C67DA-2E87-1747-BA41-E0CE9AEB8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7" y="3072473"/>
            <a:ext cx="3975284" cy="1389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BDBDFC-6F05-874E-B5E7-BF50D596C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269" y="2231242"/>
            <a:ext cx="1790700" cy="41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2ADE00-0058-4947-8D40-FB4063150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135" y="3087970"/>
            <a:ext cx="4026470" cy="1389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31D228-5349-514D-9C6F-361E809FC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4033" y="2191735"/>
            <a:ext cx="17272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6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Sinusoids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Both the		     and		    completes one cycle in      seconds: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0586FE-71FE-DC44-93A3-8D5B3DA8F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947" y="1122352"/>
            <a:ext cx="1358900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827FCF-1104-304A-9837-86405E38B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4515" y="1114523"/>
            <a:ext cx="1397000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E0F4AF-3AD8-7340-96EF-1F5DABDDF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830" y="1160267"/>
            <a:ext cx="317500" cy="21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A786FB-43A9-7F48-86B4-2D1AEC4C07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611" y="3371900"/>
            <a:ext cx="7581900" cy="34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8CF33A-820E-3F46-8BD4-32CBD1E76C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865" y="2404943"/>
            <a:ext cx="6604000" cy="342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2174B4-0A4B-B74A-A472-32BBCA7FA9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111" y="4383939"/>
            <a:ext cx="7454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7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200" cap="none" dirty="0"/>
              <a:t>In general, the sinusoids				   and 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dirty="0"/>
              <a:t>has</a:t>
            </a:r>
            <a:endParaRPr lang="en-US" sz="24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dirty="0"/>
              <a:t>Note: For simplicity, we'll ignore the phase of the sinusoids although the phase is an important attribute in digital audio/signal processing.  Here's the full sinusoid with phase "phi":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				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Real Sinusoids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383E22-FB1C-D745-A437-4DA169674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36" y="2499350"/>
            <a:ext cx="3530600" cy="800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0B9056-0D2C-7943-B079-1A13BF023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407" y="1984453"/>
            <a:ext cx="2286000" cy="31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CC1A55-C5EA-8743-85A0-1FC2A23A0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4052" y="1993187"/>
            <a:ext cx="3086100" cy="304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B19512-B1A8-B442-8170-31E17570D1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7410" y="1111517"/>
            <a:ext cx="2108662" cy="333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5D7DCB-74F8-4C4A-9AE0-23EB74526F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9291" y="1077166"/>
            <a:ext cx="2108662" cy="327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34E86E-FB70-704E-A0BC-4CB261EF4D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0337" y="4941279"/>
            <a:ext cx="2806598" cy="34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6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3765</TotalTime>
  <Words>1565</Words>
  <Application>Microsoft Macintosh PowerPoint</Application>
  <PresentationFormat>On-screen Show (16:10)</PresentationFormat>
  <Paragraphs>223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Gill Sans MT</vt:lpstr>
      <vt:lpstr>Inconsolata Medium</vt:lpstr>
      <vt:lpstr>Office Theme</vt:lpstr>
      <vt:lpstr>Understanding Data</vt:lpstr>
      <vt:lpstr>Sound</vt:lpstr>
      <vt:lpstr>Analog to Digital Audio</vt:lpstr>
      <vt:lpstr>Analog to Digital Audio</vt:lpstr>
      <vt:lpstr>Period, Amplitude and Frequency</vt:lpstr>
      <vt:lpstr>An Example</vt:lpstr>
      <vt:lpstr>Sine and Cosine Wave</vt:lpstr>
      <vt:lpstr>Sinusoids</vt:lpstr>
      <vt:lpstr>Real Sinusoids</vt:lpstr>
      <vt:lpstr>An Example </vt:lpstr>
      <vt:lpstr>Plotting Functions</vt:lpstr>
      <vt:lpstr>More Samples</vt:lpstr>
      <vt:lpstr>Middle C</vt:lpstr>
      <vt:lpstr>C Major</vt:lpstr>
      <vt:lpstr>Loudness vs Pitch</vt:lpstr>
      <vt:lpstr>Fundamental Frequency and Overtones</vt:lpstr>
      <vt:lpstr>Time vs Frequency Domains</vt:lpstr>
      <vt:lpstr>Time Domain</vt:lpstr>
      <vt:lpstr>Frequency Domain</vt:lpstr>
      <vt:lpstr>Discrete Fourier Transform (DFT)</vt:lpstr>
      <vt:lpstr>What is the Discrete Fourier Transform?</vt:lpstr>
      <vt:lpstr>What is the Discrete Fourier Transform?</vt:lpstr>
      <vt:lpstr>What is the Discrete Fourier Transform?</vt:lpstr>
      <vt:lpstr>What is the Discrete Fourier Transform?</vt:lpstr>
      <vt:lpstr>Spectrum Analyzers</vt:lpstr>
      <vt:lpstr>Important Take Aways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Data</dc:title>
  <dc:creator>Long B Nguyen</dc:creator>
  <cp:lastModifiedBy>Long B Nguyen</cp:lastModifiedBy>
  <cp:revision>53</cp:revision>
  <dcterms:created xsi:type="dcterms:W3CDTF">2020-01-25T14:46:43Z</dcterms:created>
  <dcterms:modified xsi:type="dcterms:W3CDTF">2020-02-07T14:25:14Z</dcterms:modified>
</cp:coreProperties>
</file>