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8"/>
  </p:notesMasterIdLst>
  <p:sldIdLst>
    <p:sldId id="555" r:id="rId2"/>
    <p:sldId id="556" r:id="rId3"/>
    <p:sldId id="557" r:id="rId4"/>
    <p:sldId id="558" r:id="rId5"/>
    <p:sldId id="306" r:id="rId6"/>
    <p:sldId id="308" r:id="rId7"/>
    <p:sldId id="313" r:id="rId8"/>
    <p:sldId id="312" r:id="rId9"/>
    <p:sldId id="561" r:id="rId10"/>
    <p:sldId id="424" r:id="rId11"/>
    <p:sldId id="566" r:id="rId12"/>
    <p:sldId id="567" r:id="rId13"/>
    <p:sldId id="325" r:id="rId14"/>
    <p:sldId id="327" r:id="rId15"/>
    <p:sldId id="568" r:id="rId16"/>
    <p:sldId id="565" r:id="rId1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8B748-66AA-0742-9E6D-C568D3B99E77}" v="156" dt="2021-01-17T05:39:24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1-17T05:46:41.434" v="3212" actId="20577"/>
      <pc:docMkLst>
        <pc:docMk/>
      </pc:docMkLst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modSp mod">
        <pc:chgData name="Long B Nguyen" userId="f59fb8f3-a021-417a-8bc1-65c8d471c621" providerId="ADAL" clId="{9268B748-66AA-0742-9E6D-C568D3B99E77}" dt="2021-01-17T03:23:06.913" v="1435" actId="5793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mod">
        <pc:chgData name="Long B Nguyen" userId="f59fb8f3-a021-417a-8bc1-65c8d471c621" providerId="ADAL" clId="{9268B748-66AA-0742-9E6D-C568D3B99E77}" dt="2021-01-17T03:51:41.194" v="2584" actId="20577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17T03:23:52.069" v="1446" actId="1076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modSp mod">
        <pc:chgData name="Long B Nguyen" userId="f59fb8f3-a021-417a-8bc1-65c8d471c621" providerId="ADAL" clId="{9268B748-66AA-0742-9E6D-C568D3B99E77}" dt="2021-01-17T03:25:54.451" v="1510" actId="255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">
        <pc:chgData name="Long B Nguyen" userId="f59fb8f3-a021-417a-8bc1-65c8d471c621" providerId="ADAL" clId="{9268B748-66AA-0742-9E6D-C568D3B99E77}" dt="2021-01-17T03:22:14.944" v="1425" actId="255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1-17T03:22:14.944" v="1425" actId="255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">
        <pc:chgData name="Long B Nguyen" userId="f59fb8f3-a021-417a-8bc1-65c8d471c621" providerId="ADAL" clId="{9268B748-66AA-0742-9E6D-C568D3B99E77}" dt="2021-01-17T05:40:56.869" v="3211" actId="20577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1-17T05:40:56.869" v="3211" actId="20577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">
        <pc:chgData name="Long B Nguyen" userId="f59fb8f3-a021-417a-8bc1-65c8d471c621" providerId="ADAL" clId="{9268B748-66AA-0742-9E6D-C568D3B99E77}" dt="2021-01-17T03:49:03.972" v="2442" actId="2057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17T03:49:03.972" v="2442" actId="2057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modSp mod">
        <pc:chgData name="Long B Nguyen" userId="f59fb8f3-a021-417a-8bc1-65c8d471c621" providerId="ADAL" clId="{9268B748-66AA-0742-9E6D-C568D3B99E77}" dt="2021-01-17T05:46:41.434" v="3212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17T05:26:06.909" v="2707" actId="20577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">
        <pc:chgData name="Long B Nguyen" userId="f59fb8f3-a021-417a-8bc1-65c8d471c621" providerId="ADAL" clId="{9268B748-66AA-0742-9E6D-C568D3B99E77}" dt="2021-01-17T03:46:24.835" v="2399" actId="207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1/16/21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120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8A839C-9E8A-C04B-8A6F-331AB0B37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039C1-5813-E443-9D44-86A49656FC67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7F923F-5E19-EB42-B85F-F95FD4FE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552F4186-9E10-DF48-9044-E9729D9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1E6C69-2C30-E346-8EEF-AD4CB93266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D1DBC4-62E5-C74F-B1E8-6FD3FA2F02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5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77134D2-D9E7-C546-9DEE-2A354DB1D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46EE68-C945-ED42-AD8E-6A0316BD360C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ABD467F-B26E-6647-9126-5683C5620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6F7117A-D063-B549-8738-E3BC88B2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3EDAE4B-E882-C244-A751-B6DFD394AB4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AC32D7-8F36-4E46-AFC1-FDD2A9199C3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7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6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1/16/21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rocessing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The Basics(Python Version)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Console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Messages can be printed on the console(for error-checking purposes, etc..) by using the command </a:t>
            </a:r>
            <a:r>
              <a:rPr lang="en-US" altLang="en-US" sz="17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7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().</a:t>
            </a: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(4 + 3/2); </a:t>
            </a:r>
          </a:p>
          <a:p>
            <a:pPr marL="328070" lvl="1" indent="0">
              <a:buNone/>
            </a:pPr>
            <a:r>
              <a:rPr lang="en-US" altLang="en-US" sz="16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println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(“Hello, world”); </a:t>
            </a:r>
          </a:p>
          <a:p>
            <a:pPr marL="328070" lvl="1" indent="0">
              <a:buNone/>
            </a:pPr>
            <a:endParaRPr lang="en-US" altLang="en-U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200644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game.py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pass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fill(255, 0, 0) </a:t>
            </a:r>
            <a:endParaRPr lang="en-US" altLang="en-US" sz="18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ellipse(20, 25, 300, 300)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pass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812709" y="175052"/>
            <a:ext cx="65027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 method/function that is not implemented yet still need code in the body. 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We use the pass statement to construct a body that does nothing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so that the interpreter does not throw an error.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D1A4C4-2FD3-E74A-B6A8-E938E6191ED0}"/>
              </a:ext>
            </a:extLst>
          </p:cNvPr>
          <p:cNvCxnSpPr>
            <a:cxnSpLocks/>
          </p:cNvCxnSpPr>
          <p:nvPr/>
        </p:nvCxnSpPr>
        <p:spPr>
          <a:xfrm flipH="1">
            <a:off x="1781175" y="1078648"/>
            <a:ext cx="2409825" cy="6858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B067D5-4CF2-3E4D-A945-5CDBCBD53EF8}"/>
              </a:ext>
            </a:extLst>
          </p:cNvPr>
          <p:cNvCxnSpPr>
            <a:cxnSpLocks/>
          </p:cNvCxnSpPr>
          <p:nvPr/>
        </p:nvCxnSpPr>
        <p:spPr>
          <a:xfrm flipH="1">
            <a:off x="1733550" y="752474"/>
            <a:ext cx="6000750" cy="35124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74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843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Animation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590551"/>
            <a:ext cx="8905875" cy="51046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WIDTH/2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= HEIGHT/2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fill(255, 0, 0) </a:t>
            </a:r>
          </a:p>
          <a:p>
            <a:pPr marL="0" indent="0">
              <a:buNone/>
            </a:pP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ellipse(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self.y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, 300, 300) 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8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</a:t>
            </a:r>
            <a:r>
              <a:rPr lang="en-US" altLang="en-US" sz="18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self.x</a:t>
            </a:r>
            <a:r>
              <a:rPr lang="en-US" altLang="en-US" sz="1800" dirty="0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+= 5</a:t>
            </a:r>
          </a:p>
          <a:p>
            <a:pPr marL="0" indent="0">
              <a:buNone/>
            </a:pPr>
            <a:r>
              <a:rPr lang="en-US" altLang="en-US" sz="18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8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60779D-4CA6-E54E-AF40-CFF286ECEDB6}"/>
              </a:ext>
            </a:extLst>
          </p:cNvPr>
          <p:cNvSpPr txBox="1"/>
          <p:nvPr/>
        </p:nvSpPr>
        <p:spPr>
          <a:xfrm>
            <a:off x="2907080" y="190441"/>
            <a:ext cx="4244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Animation only takes five lines of code!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9C15D-1329-1444-B6C2-5E444C159CB2}"/>
              </a:ext>
            </a:extLst>
          </p:cNvPr>
          <p:cNvSpPr txBox="1"/>
          <p:nvPr/>
        </p:nvSpPr>
        <p:spPr>
          <a:xfrm>
            <a:off x="3614808" y="1642707"/>
            <a:ext cx="5376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</a:rPr>
              <a:t>When declaring/initializing a global variable that is used </a:t>
            </a:r>
          </a:p>
          <a:p>
            <a:r>
              <a:rPr lang="en-US" sz="1800" dirty="0">
                <a:solidFill>
                  <a:schemeClr val="accent1"/>
                </a:solidFill>
              </a:rPr>
              <a:t>throughout the game, use self and the dot notation.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WIDTH and HEIGHT are width/height of the window.</a:t>
            </a:r>
          </a:p>
        </p:txBody>
      </p:sp>
    </p:spTree>
    <p:extLst>
      <p:ext uri="{BB962C8B-B14F-4D97-AF65-F5344CB8AC3E}">
        <p14:creationId xmlns:p14="http://schemas.microsoft.com/office/powerpoint/2010/main" val="413850136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FC9BF54-BC5C-D541-BCD1-D99DA9E7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3044" y="100992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575D20-594C-2945-B2F4-512D3B748F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73044" y="714375"/>
            <a:ext cx="8837606" cy="4899633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 run continuously until they are interrupted by an event, for example, a keyboard or mouse event.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If a key is pressed,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and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temporarily halt, Processing then jump execution to the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function, runs the function’s code then return control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loops. 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key that is pressed is store in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variable.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Similarly, if a key is released,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is called.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565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8538034-A182-104C-85BB-4372385916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29567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Processing: Mouse Events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D0361EB-D6AE-704D-8E7B-E027D54EA1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771525"/>
            <a:ext cx="8474465" cy="465086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keeps track of the position of the mouse at any given time through the variables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 to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which responds to keyboard inputs,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a function that can be implemented to respond to the mouse being pressed. Similarly for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12804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mouseY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mouseY</a:t>
            </a:r>
            <a:r>
              <a:rPr lang="en-US" altLang="en-US" sz="1700" dirty="0">
                <a:ea typeface="ＭＳ Ｐゴシック" panose="020B0600070205080204" pitchFamily="34" charset="-128"/>
              </a:rPr>
              <a:t> are variables that keep track of the position of the mouse. </a:t>
            </a:r>
          </a:p>
          <a:p>
            <a:pPr marL="0" indent="0">
              <a:buNone/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What does the following simple program do?</a:t>
            </a: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fill(255, 0, 0) </a:t>
            </a:r>
            <a:endParaRPr lang="en-US" altLang="en-US" sz="16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 ellipse(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mouseX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mouseY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100, 100)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20877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Download Processing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endParaRPr lang="en-US" altLang="en-US" sz="1667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Download Processing!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</a:rPr>
              <a:t>Your computer is probably a 64-bit computer if it’s fairly recent. </a:t>
            </a: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167" dirty="0">
                <a:ea typeface="ＭＳ Ｐゴシック" panose="020B0600070205080204" pitchFamily="34" charset="-128"/>
                <a:hlinkClick r:id="rId2"/>
              </a:rPr>
              <a:t>http://www.processing.org</a:t>
            </a:r>
            <a:endParaRPr lang="en-US" altLang="en-US" sz="2167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122029F5-C3C9-E94E-9E27-3AADE797875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" y="142875"/>
            <a:ext cx="7896225" cy="543322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entury Gothic" panose="020B0502020202020204" pitchFamily="34" charset="0"/>
              </a:rPr>
              <a:t>Processing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1D6A34E-F264-984B-AD46-8F4C5C826246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14300" y="828675"/>
            <a:ext cx="8877299" cy="4629149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Processing started by Ben Fry and Casey </a:t>
            </a:r>
            <a:r>
              <a:rPr lang="en-US" sz="2000" dirty="0" err="1">
                <a:cs typeface="Tahoma"/>
              </a:rPr>
              <a:t>Reas</a:t>
            </a:r>
            <a:r>
              <a:rPr lang="en-US" sz="2000" dirty="0">
                <a:cs typeface="Tahoma"/>
              </a:rPr>
              <a:t> while both were graduate students at MIT Media Lab in 2001.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The original language for Processing is Java. </a:t>
            </a:r>
            <a:r>
              <a:rPr lang="en-US" sz="2000" dirty="0">
                <a:solidFill>
                  <a:srgbClr val="FF0000"/>
                </a:solidFill>
                <a:cs typeface="Tahoma"/>
              </a:rPr>
              <a:t>We will use the Python version.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Designed for visual artists with limited programming experience who want to create art without knowing complicated Java syntax.</a:t>
            </a:r>
          </a:p>
          <a:p>
            <a:pPr eaLnBrk="1" hangingPunct="1">
              <a:defRPr/>
            </a:pPr>
            <a:r>
              <a:rPr lang="en-US" sz="2000" dirty="0">
                <a:cs typeface="Tahoma"/>
              </a:rPr>
              <a:t>In its current version, hundred of libraries have been written for computer vision, data visualization, music composition, networking, 3D drawings and programming electronics.  </a:t>
            </a:r>
          </a:p>
          <a:p>
            <a:pPr eaLnBrk="1" hangingPunct="1">
              <a:defRPr/>
            </a:pPr>
            <a:endParaRPr lang="en-US" sz="2000" dirty="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1536235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20" y="81942"/>
            <a:ext cx="6683765" cy="522324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Processing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095FC28F-CF01-5C45-8C80-38CA0C2B9DF5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20" y="604266"/>
            <a:ext cx="8426840" cy="5110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was created originally for the Java language.  For this reason, the interface to Processing's Python version is not very "Pythonic".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 wrote some code to hide some of this interface and make it flow better with Python. In addition, I added some code to make writing games and working with images easier.(see </a:t>
            </a:r>
            <a:r>
              <a:rPr lang="en-US" altLang="en-US" sz="2000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arcade.py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) Download the zip file that contains this code on our course website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here.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Once you unzip the contents and open it with Processing. There should be three files:</a:t>
            </a:r>
            <a:endParaRPr lang="en-US" altLang="en-US" sz="2000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processing_py.pyde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arcade.py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(DO NOT MODIFY THIS FILE)</a:t>
            </a: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 err="1">
                <a:ea typeface="ＭＳ Ｐゴシック" panose="020B0600070205080204" pitchFamily="34" charset="-128"/>
              </a:rPr>
              <a:t>game.py</a:t>
            </a:r>
            <a:r>
              <a:rPr lang="en-US" altLang="en-US" sz="2000" dirty="0">
                <a:ea typeface="ＭＳ Ｐゴシック" panose="020B0600070205080204" pitchFamily="34" charset="-128"/>
              </a:rPr>
              <a:t>(</a:t>
            </a:r>
            <a:r>
              <a:rPr lang="en-US" altLang="en-US" sz="2000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write all of your code here</a:t>
            </a:r>
            <a:r>
              <a:rPr lang="en-US" altLang="en-US" sz="2000" dirty="0">
                <a:ea typeface="ＭＳ Ｐゴシック" panose="020B0600070205080204" pitchFamily="34" charset="-128"/>
              </a:rPr>
              <a:t>)</a:t>
            </a: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There is also a </a:t>
            </a:r>
            <a:r>
              <a:rPr lang="en-US" altLang="en-US" sz="2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data</a:t>
            </a:r>
            <a:r>
              <a:rPr lang="en-US" altLang="en-US" sz="20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folder where you should put all of your images for your game. </a:t>
            </a: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636441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D756BCF-3D62-744E-A1A2-5EA11AF1F5D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92094" y="100992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 err="1">
                <a:latin typeface="Courier New" charset="0"/>
                <a:cs typeface="+mj-cs"/>
              </a:rPr>
              <a:t>game.py</a:t>
            </a:r>
            <a:endParaRPr lang="en-US" dirty="0">
              <a:latin typeface="Courier New" charset="0"/>
              <a:cs typeface="+mj-cs"/>
            </a:endParaRP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63A32A1E-B5AF-FA47-8296-065102CBE2F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92094" y="733425"/>
            <a:ext cx="8823889" cy="4981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All of your code should go here.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You will need to implement(provide code for) three methods/functions: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1) def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__(self): Declare and initialize all your game/application variables.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2) def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on_draw</a:t>
            </a:r>
            <a:r>
              <a:rPr lang="en-US" altLang="en-US" sz="2000" dirty="0">
                <a:ea typeface="ＭＳ Ｐゴシック" panose="020B0600070205080204" pitchFamily="34" charset="-128"/>
              </a:rPr>
              <a:t>(self): Called automatically 60 times a second to draw objects. Write code to draw all objects here.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3) def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on_update</a:t>
            </a:r>
            <a:r>
              <a:rPr lang="en-US" altLang="en-US" sz="2000" dirty="0">
                <a:ea typeface="ＭＳ Ｐゴシック" panose="020B0600070205080204" pitchFamily="34" charset="-128"/>
              </a:rPr>
              <a:t>(self): Called automatically 60 times a second to update our objects. Write code to update all objects here(for animation).</a:t>
            </a:r>
            <a:endParaRPr lang="en-US" altLang="en-US" sz="2000" dirty="0">
              <a:latin typeface="Gill Sans Ultra Bold" panose="020B0A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8570248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F08065D-22F5-1B4A-B4B5-FFA336A1CAC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6046" y="109728"/>
            <a:ext cx="6683765" cy="45831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The Coordinate System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4654AEA-E851-7F4D-A171-647E6799E1FA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b="1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eaLnBrk="1" hangingPunct="1">
              <a:defRPr/>
            </a:pPr>
            <a:endParaRPr lang="en-US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dirty="0">
              <a:latin typeface="Courier New" charset="0"/>
            </a:endParaRPr>
          </a:p>
        </p:txBody>
      </p:sp>
      <p:pic>
        <p:nvPicPr>
          <p:cNvPr id="11267" name="Picture 2">
            <a:extLst>
              <a:ext uri="{FF2B5EF4-FFF2-40B4-BE49-F238E27FC236}">
                <a16:creationId xmlns:a16="http://schemas.microsoft.com/office/drawing/2014/main" id="{02092175-2DD0-3D4C-A635-5613F8C56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977804"/>
            <a:ext cx="6212417" cy="4169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931361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898970B-EA4B-5447-9CCD-BBB77899EA1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0669" y="185320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40AA280-3F94-D04A-88FB-96305DC268E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20669" y="838200"/>
            <a:ext cx="8407790" cy="41783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Color is defined by a range of numbers. </a:t>
            </a:r>
          </a:p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In </a:t>
            </a:r>
            <a:r>
              <a:rPr lang="en-US" sz="2000" dirty="0" err="1">
                <a:cs typeface="Tahoma"/>
              </a:rPr>
              <a:t>grayscale</a:t>
            </a:r>
            <a:r>
              <a:rPr lang="en-US" sz="2000" dirty="0">
                <a:cs typeface="Tahoma"/>
              </a:rPr>
              <a:t>, 0 is black, 255 is white and any color in between is a shade of gray ranging from black to white.</a:t>
            </a: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  <p:pic>
        <p:nvPicPr>
          <p:cNvPr id="12291" name="Picture 1">
            <a:extLst>
              <a:ext uri="{FF2B5EF4-FFF2-40B4-BE49-F238E27FC236}">
                <a16:creationId xmlns:a16="http://schemas.microsoft.com/office/drawing/2014/main" id="{0A0C49C3-2913-EA43-8FE1-344434D9B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40" y="2857500"/>
            <a:ext cx="6392333" cy="148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13367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957306F-67E2-854F-B7E0-9A252AADF10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210312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Color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F200ABD-6024-F048-94BB-113C30B1C4E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14917"/>
            <a:ext cx="8474465" cy="4689771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endParaRPr lang="en-US" sz="16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cs typeface="Tahoma"/>
              </a:rPr>
              <a:t>RGB Color is determined by three parameters. Each parameter is in the range 0-255. The first indicates the degree of red(R), the second the degree of green(G) and the last the degree of blue(B). </a:t>
            </a: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eaLnBrk="1" hangingPunct="1">
              <a:defRPr/>
            </a:pPr>
            <a:endParaRPr lang="en-US" sz="16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16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1600" dirty="0">
              <a:latin typeface="Courier New" charset="0"/>
            </a:endParaRPr>
          </a:p>
        </p:txBody>
      </p:sp>
      <p:pic>
        <p:nvPicPr>
          <p:cNvPr id="13315" name="Picture 2">
            <a:extLst>
              <a:ext uri="{FF2B5EF4-FFF2-40B4-BE49-F238E27FC236}">
                <a16:creationId xmlns:a16="http://schemas.microsoft.com/office/drawing/2014/main" id="{C0A2BC84-069B-3C4A-9CD8-B1A69686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1" y="2371725"/>
            <a:ext cx="7228417" cy="2042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119867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3D160BB-46FA-B540-AB72-FF988D3E48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9427" y="100584"/>
            <a:ext cx="6683765" cy="53146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Some Methods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BDDF6AF-7FBC-3849-B4A5-9D30ED403E3D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9427" y="723900"/>
            <a:ext cx="8844845" cy="4890516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endParaRPr lang="en-US" sz="2000" dirty="0">
              <a:cs typeface="Tahoma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</a:rPr>
              <a:t>fill(r, g, b)</a:t>
            </a:r>
            <a:r>
              <a:rPr lang="en-US" sz="2000" dirty="0">
                <a:latin typeface="Courier New" charset="0"/>
              </a:rPr>
              <a:t>:</a:t>
            </a:r>
            <a:r>
              <a:rPr lang="en-US" sz="2000" dirty="0">
                <a:cs typeface="Tahoma"/>
              </a:rPr>
              <a:t>By calling fill BEFORE a shape will set the color of the shape. Call it again before drawing another shape to change color. 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line(x1, y1, x2, y2):</a:t>
            </a:r>
            <a:r>
              <a:rPr lang="en-US" sz="2000" dirty="0">
                <a:sym typeface="Wingdings"/>
              </a:rPr>
              <a:t>draw line through (x1, y1) and (x2, y2).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  <a:sym typeface="Wingdings"/>
            </a:endParaRPr>
          </a:p>
          <a:p>
            <a:pPr marL="0" indent="0" eaLnBrk="1" hangingPunct="1">
              <a:buNone/>
              <a:defRPr/>
            </a:pPr>
            <a:r>
              <a:rPr lang="en-US" sz="2000" b="1" dirty="0">
                <a:latin typeface="Courier New" charset="0"/>
                <a:sym typeface="Wingdings"/>
              </a:rPr>
              <a:t>ellipse(x, y, width, height):</a:t>
            </a:r>
            <a:r>
              <a:rPr lang="en-US" sz="2000" dirty="0">
                <a:cs typeface="Tahoma"/>
                <a:sym typeface="Wingdings"/>
              </a:rPr>
              <a:t>center of ellipse is (x, y); width and height are the lengths of the axes.</a:t>
            </a:r>
          </a:p>
          <a:p>
            <a:pPr marL="0" indent="0" eaLnBrk="1" hangingPunct="1">
              <a:buNone/>
              <a:defRPr/>
            </a:pPr>
            <a:endParaRPr lang="en-US" sz="2000" b="1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b="1" dirty="0" err="1">
                <a:latin typeface="Courier New" charset="0"/>
              </a:rPr>
              <a:t>rect</a:t>
            </a:r>
            <a:r>
              <a:rPr lang="en-US" sz="2000" b="1" dirty="0">
                <a:latin typeface="Courier New" charset="0"/>
                <a:sym typeface="Wingdings"/>
              </a:rPr>
              <a:t>(x, y, width, </a:t>
            </a:r>
            <a:r>
              <a:rPr lang="en-US" sz="2000" b="1" dirty="0" err="1">
                <a:latin typeface="Courier New" charset="0"/>
                <a:sym typeface="Wingdings"/>
              </a:rPr>
              <a:t>height</a:t>
            </a:r>
            <a:r>
              <a:rPr lang="en-US" sz="2000" dirty="0" err="1">
                <a:latin typeface="Courier New" charset="0"/>
                <a:sym typeface="Wingdings"/>
              </a:rPr>
              <a:t>:</a:t>
            </a:r>
            <a:r>
              <a:rPr lang="en-US" sz="2000" dirty="0" err="1">
                <a:cs typeface="Tahoma"/>
                <a:sym typeface="Wingdings"/>
              </a:rPr>
              <a:t>center</a:t>
            </a:r>
            <a:r>
              <a:rPr lang="en-US" sz="2000" dirty="0">
                <a:cs typeface="Tahoma"/>
                <a:sym typeface="Wingdings"/>
              </a:rPr>
              <a:t> of the rectangle is (</a:t>
            </a:r>
            <a:r>
              <a:rPr lang="en-US" sz="2000" dirty="0" err="1">
                <a:cs typeface="Tahoma"/>
                <a:sym typeface="Wingdings"/>
              </a:rPr>
              <a:t>x,y</a:t>
            </a:r>
            <a:r>
              <a:rPr lang="en-US" sz="2000" dirty="0">
                <a:cs typeface="Tahoma"/>
                <a:sym typeface="Wingdings"/>
              </a:rPr>
              <a:t>)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  <a:p>
            <a:pPr eaLnBrk="1" hangingPunct="1">
              <a:defRPr/>
            </a:pPr>
            <a:endParaRPr lang="en-US" sz="2000" dirty="0">
              <a:latin typeface="Courier New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charset="0"/>
              </a:rPr>
              <a:t> </a:t>
            </a:r>
          </a:p>
          <a:p>
            <a:pPr marL="0" indent="0">
              <a:buNone/>
              <a:defRPr/>
            </a:pPr>
            <a:endParaRPr lang="en-US" sz="2000" dirty="0"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90504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A23FAD0-C454-854B-B4AF-02039D831D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45746"/>
            <a:ext cx="6683765" cy="549756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>
              <a:defRPr/>
            </a:pPr>
            <a:r>
              <a:rPr lang="en-US" dirty="0">
                <a:latin typeface="Courier New" charset="0"/>
                <a:cs typeface="+mj-cs"/>
              </a:rPr>
              <a:t>Adding Text</a:t>
            </a:r>
          </a:p>
        </p:txBody>
      </p:sp>
      <p:sp>
        <p:nvSpPr>
          <p:cNvPr id="18434" name="Rectangle 3">
            <a:extLst>
              <a:ext uri="{FF2B5EF4-FFF2-40B4-BE49-F238E27FC236}">
                <a16:creationId xmlns:a16="http://schemas.microsoft.com/office/drawing/2014/main" id="{DCC791A7-12CD-D84A-9EC8-A0C8BB69E328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847725"/>
            <a:ext cx="8474465" cy="44466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text(str, x, y) 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function draws text on the </a:t>
            </a:r>
            <a:r>
              <a:rPr lang="en-US" altLang="en-US" sz="2000" dirty="0" err="1">
                <a:ea typeface="Tahoma" panose="020B0604030504040204" pitchFamily="34" charset="0"/>
                <a:cs typeface="Courier New" panose="02070309020205020404" pitchFamily="49" charset="0"/>
              </a:rPr>
              <a:t>screen.You</a:t>
            </a:r>
            <a:r>
              <a:rPr lang="en-US" altLang="en-US" sz="2000" dirty="0">
                <a:ea typeface="Tahoma" panose="020B0604030504040204" pitchFamily="34" charset="0"/>
                <a:cs typeface="Courier New" panose="02070309020205020404" pitchFamily="49" charset="0"/>
              </a:rPr>
              <a:t> can set the text size and color by using </a:t>
            </a:r>
            <a:r>
              <a:rPr lang="en-US" altLang="en-US" sz="2000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(s)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fill(r, g, b)</a:t>
            </a:r>
            <a:r>
              <a:rPr lang="en-US" altLang="en-US" sz="2000" dirty="0">
                <a:ea typeface="ＭＳ Ｐゴシック" panose="020B0600070205080204" pitchFamily="34" charset="-128"/>
              </a:rPr>
              <a:t> before drawing the text. </a:t>
            </a: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textSize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(32);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fill(255, 0, 0);</a:t>
            </a:r>
          </a:p>
          <a:p>
            <a:pPr marL="0" indent="0"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text("Hello, World!", 100, 200);</a:t>
            </a:r>
          </a:p>
        </p:txBody>
      </p:sp>
    </p:spTree>
    <p:extLst>
      <p:ext uri="{BB962C8B-B14F-4D97-AF65-F5344CB8AC3E}">
        <p14:creationId xmlns:p14="http://schemas.microsoft.com/office/powerpoint/2010/main" val="346197229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3903</TotalTime>
  <Words>1322</Words>
  <Application>Microsoft Macintosh PowerPoint</Application>
  <PresentationFormat>On-screen Show (16:10)</PresentationFormat>
  <Paragraphs>161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Gothic</vt:lpstr>
      <vt:lpstr>Courier New</vt:lpstr>
      <vt:lpstr>Gill Sans MT</vt:lpstr>
      <vt:lpstr>Gill Sans Ultra Bold</vt:lpstr>
      <vt:lpstr>INCONSOLATA</vt:lpstr>
      <vt:lpstr>Times New Roman</vt:lpstr>
      <vt:lpstr>Office Theme</vt:lpstr>
      <vt:lpstr>Introduction to Processing</vt:lpstr>
      <vt:lpstr>Processing</vt:lpstr>
      <vt:lpstr>Processing</vt:lpstr>
      <vt:lpstr>game.py</vt:lpstr>
      <vt:lpstr>The Coordinate System</vt:lpstr>
      <vt:lpstr>Color</vt:lpstr>
      <vt:lpstr>Color</vt:lpstr>
      <vt:lpstr>Some Methods</vt:lpstr>
      <vt:lpstr>Adding Text</vt:lpstr>
      <vt:lpstr>The Console</vt:lpstr>
      <vt:lpstr>game.py</vt:lpstr>
      <vt:lpstr>Animation</vt:lpstr>
      <vt:lpstr>on_key_press</vt:lpstr>
      <vt:lpstr>Processing: Mouse Events</vt:lpstr>
      <vt:lpstr>mouseX, mouseY</vt:lpstr>
      <vt:lpstr>Download Processing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2021-01-17T05:47:11Z</dcterms:modified>
</cp:coreProperties>
</file>