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8"/>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2" r:id="rId18"/>
    <p:sldId id="310" r:id="rId19"/>
    <p:sldId id="308" r:id="rId20"/>
    <p:sldId id="311" r:id="rId21"/>
    <p:sldId id="414" r:id="rId22"/>
    <p:sldId id="415" r:id="rId23"/>
    <p:sldId id="416" r:id="rId24"/>
    <p:sldId id="319" r:id="rId25"/>
    <p:sldId id="337" r:id="rId26"/>
    <p:sldId id="320" r:id="rId27"/>
    <p:sldId id="321" r:id="rId28"/>
    <p:sldId id="323" r:id="rId29"/>
    <p:sldId id="324" r:id="rId30"/>
    <p:sldId id="329" r:id="rId31"/>
    <p:sldId id="330" r:id="rId32"/>
    <p:sldId id="325" r:id="rId33"/>
    <p:sldId id="398" r:id="rId34"/>
    <p:sldId id="417" r:id="rId35"/>
    <p:sldId id="399" r:id="rId36"/>
    <p:sldId id="284" r:id="rId3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FC867-C2FC-8048-8952-4886924F1964}" v="1" dt="2021-06-09T15:33:44.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9"/>
    <p:restoredTop sz="93692"/>
  </p:normalViewPr>
  <p:slideViewPr>
    <p:cSldViewPr snapToGrid="0" snapToObjects="1">
      <p:cViewPr varScale="1">
        <p:scale>
          <a:sx n="131" d="100"/>
          <a:sy n="131"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3:49.272" v="436" actId="14100"/>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3:49.272" v="436" actId="14100"/>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3:19.412" v="350" actId="20577"/>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6/9/21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35</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6/9/21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75414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82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Tree>
    <p:extLst>
      <p:ext uri="{BB962C8B-B14F-4D97-AF65-F5344CB8AC3E}">
        <p14:creationId xmlns:p14="http://schemas.microsoft.com/office/powerpoint/2010/main" val="344510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38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11" name="TextBox 10">
            <a:extLst>
              <a:ext uri="{FF2B5EF4-FFF2-40B4-BE49-F238E27FC236}">
                <a16:creationId xmlns:a16="http://schemas.microsoft.com/office/drawing/2014/main" id="{F1A12254-A567-0B44-97C3-50B4CF479468}"/>
              </a:ext>
            </a:extLst>
          </p:cNvPr>
          <p:cNvSpPr txBox="1"/>
          <p:nvPr/>
        </p:nvSpPr>
        <p:spPr>
          <a:xfrm>
            <a:off x="3422071" y="2518338"/>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dirty="0">
                <a:latin typeface="Inconsolata" panose="020B0609030003000000" pitchFamily="49" charset="77"/>
              </a:rPr>
              <a:t>add(1, 2) - 3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 this value is lost! This is a common error!</a:t>
            </a:r>
          </a:p>
          <a:p>
            <a:pPr marL="0" indent="0">
              <a:buNone/>
            </a:pPr>
            <a:r>
              <a:rPr lang="en-US" b="1" dirty="0">
                <a:solidFill>
                  <a:schemeClr val="accent1"/>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endParaRPr lang="en-US" dirty="0"/>
          </a:p>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a:t>
            </a:r>
            <a:r>
              <a:rPr lang="en-US" dirty="0">
                <a:solidFill>
                  <a:srgbClr val="FF0000"/>
                </a:solidFill>
              </a:rPr>
              <a:t>defined in a function is local to that function and is hidden from code outside of the function definition. </a:t>
            </a:r>
          </a:p>
          <a:p>
            <a:pPr marL="0" indent="0">
              <a:buNone/>
            </a:pPr>
            <a:endParaRPr lang="en-US" dirty="0"/>
          </a:p>
        </p:txBody>
      </p:sp>
    </p:spTree>
    <p:extLst>
      <p:ext uri="{BB962C8B-B14F-4D97-AF65-F5344CB8AC3E}">
        <p14:creationId xmlns:p14="http://schemas.microsoft.com/office/powerpoint/2010/main" val="11602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a:p>
            <a:pPr marL="0" indent="0">
              <a:buNone/>
            </a:pPr>
            <a:r>
              <a:rPr lang="en-US" sz="2000" dirty="0">
                <a:latin typeface="Gill Sans MT" panose="020B0502020104020203" pitchFamily="34" charset="77"/>
              </a:rPr>
              <a:t>10</a:t>
            </a:r>
          </a:p>
          <a:p>
            <a:pPr marL="0" indent="0">
              <a:buNone/>
            </a:pPr>
            <a:r>
              <a:rPr lang="en-US" sz="2000" dirty="0">
                <a:latin typeface="Gill Sans MT" panose="020B0502020104020203" pitchFamily="34" charset="77"/>
              </a:rPr>
              <a:t>Good bye!</a:t>
            </a:r>
          </a:p>
        </p:txBody>
      </p:sp>
      <p:sp>
        <p:nvSpPr>
          <p:cNvPr id="6" name="TextBox 5">
            <a:extLst>
              <a:ext uri="{FF2B5EF4-FFF2-40B4-BE49-F238E27FC236}">
                <a16:creationId xmlns:a16="http://schemas.microsoft.com/office/drawing/2014/main" id="{B7AB2EA4-48CC-FD46-9632-CD4301E82099}"/>
              </a:ext>
            </a:extLst>
          </p:cNvPr>
          <p:cNvSpPr txBox="1"/>
          <p:nvPr/>
        </p:nvSpPr>
        <p:spPr>
          <a:xfrm>
            <a:off x="3187268" y="923603"/>
            <a:ext cx="6082499" cy="4401205"/>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where the procedure was called.</a:t>
            </a:r>
          </a:p>
          <a:p>
            <a:endParaRPr lang="en-US" sz="2000" dirty="0"/>
          </a:p>
          <a:p>
            <a:r>
              <a:rPr lang="en-US" sz="2000" dirty="0"/>
              <a:t>Note in the code, 2 is printed before 10. </a:t>
            </a:r>
          </a:p>
          <a:p>
            <a:endParaRPr lang="en-US" sz="2000" dirty="0"/>
          </a:p>
          <a:p>
            <a:r>
              <a:rPr lang="en-US" sz="2000" dirty="0"/>
              <a:t>The x variable defined outside of the function is different</a:t>
            </a:r>
          </a:p>
          <a:p>
            <a:r>
              <a:rPr lang="en-US" sz="2000" dirty="0"/>
              <a:t>from the x variable defined inside of the function.</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610648" y="1854040"/>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96503" y="2762655"/>
            <a:ext cx="680935" cy="3793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7438" y="2529399"/>
            <a:ext cx="312906" cy="400110"/>
          </a:xfrm>
          <a:prstGeom prst="rect">
            <a:avLst/>
          </a:prstGeom>
          <a:noFill/>
        </p:spPr>
        <p:txBody>
          <a:bodyPr wrap="squar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2011946" y="1227045"/>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2011946" y="1865615"/>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046982" y="3137"/>
            <a:ext cx="6201441" cy="2554545"/>
          </a:xfrm>
          <a:prstGeom prst="rect">
            <a:avLst/>
          </a:prstGeom>
          <a:noFill/>
        </p:spPr>
        <p:txBody>
          <a:bodyPr wrap="none" rtlCol="0">
            <a:spAutoFit/>
          </a:bodyPr>
          <a:lstStyle/>
          <a:p>
            <a:r>
              <a:rPr lang="en-US" sz="2000" dirty="0"/>
              <a:t>What's the output? Remember that code is executed</a:t>
            </a:r>
          </a:p>
          <a:p>
            <a:r>
              <a:rPr lang="en-US" sz="2000" dirty="0"/>
              <a:t>top to bottom. However, function code only executes</a:t>
            </a:r>
          </a:p>
          <a:p>
            <a:r>
              <a:rPr lang="en-US" sz="2000" dirty="0"/>
              <a:t>when the function is called. </a:t>
            </a:r>
          </a:p>
          <a:p>
            <a:endParaRPr lang="en-US" sz="2000" dirty="0"/>
          </a:p>
          <a:p>
            <a:r>
              <a:rPr lang="en-US" sz="2000" dirty="0"/>
              <a:t>Variables defined inside a function are different than those</a:t>
            </a:r>
          </a:p>
          <a:p>
            <a:r>
              <a:rPr lang="en-US" sz="2000" dirty="0"/>
              <a:t>defined outside of a function even if they have the same </a:t>
            </a:r>
          </a:p>
          <a:p>
            <a:r>
              <a:rPr lang="en-US" sz="2000" dirty="0"/>
              <a:t>name. </a:t>
            </a:r>
          </a:p>
          <a:p>
            <a:endParaRPr lang="en-US" sz="2000" dirty="0"/>
          </a:p>
        </p:txBody>
      </p:sp>
      <p:sp>
        <p:nvSpPr>
          <p:cNvPr id="5" name="TextBox 4">
            <a:extLst>
              <a:ext uri="{FF2B5EF4-FFF2-40B4-BE49-F238E27FC236}">
                <a16:creationId xmlns:a16="http://schemas.microsoft.com/office/drawing/2014/main" id="{07E658D0-F51D-4B42-9A99-A8C5CB5CC1B7}"/>
              </a:ext>
            </a:extLst>
          </p:cNvPr>
          <p:cNvSpPr txBox="1"/>
          <p:nvPr/>
        </p:nvSpPr>
        <p:spPr>
          <a:xfrm>
            <a:off x="4016423" y="3060041"/>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58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p:txBody>
      </p:sp>
    </p:spTree>
    <p:extLst>
      <p:ext uri="{BB962C8B-B14F-4D97-AF65-F5344CB8AC3E}">
        <p14:creationId xmlns:p14="http://schemas.microsoft.com/office/powerpoint/2010/main" val="367059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878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181189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Tree>
    <p:extLst>
      <p:ext uri="{BB962C8B-B14F-4D97-AF65-F5344CB8AC3E}">
        <p14:creationId xmlns:p14="http://schemas.microsoft.com/office/powerpoint/2010/main" val="700904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Tree>
    <p:extLst>
      <p:ext uri="{BB962C8B-B14F-4D97-AF65-F5344CB8AC3E}">
        <p14:creationId xmlns:p14="http://schemas.microsoft.com/office/powerpoint/2010/main" val="187875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9147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Tree>
    <p:extLst>
      <p:ext uri="{BB962C8B-B14F-4D97-AF65-F5344CB8AC3E}">
        <p14:creationId xmlns:p14="http://schemas.microsoft.com/office/powerpoint/2010/main" val="339558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87669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3039</TotalTime>
  <Words>3864</Words>
  <Application>Microsoft Macintosh PowerPoint</Application>
  <PresentationFormat>On-screen Show (16:10)</PresentationFormat>
  <Paragraphs>535</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Returned Value</vt:lpstr>
      <vt:lpstr>Keyword Arguments</vt:lpstr>
      <vt:lpstr>Functions</vt:lpstr>
      <vt:lpstr>Functions</vt:lpstr>
      <vt:lpstr>Functions</vt:lpstr>
      <vt:lpstr>Functions</vt:lpstr>
      <vt:lpstr>Functions</vt:lpstr>
      <vt:lpstr>Python Script</vt:lpstr>
      <vt:lpstr>Flow of a Program</vt:lpstr>
      <vt:lpstr>main.py</vt:lpstr>
      <vt:lpstr>main.py</vt:lpstr>
      <vt:lpstr>main.py</vt:lpstr>
      <vt:lpstr>Scope </vt:lpstr>
      <vt:lpstr>Scope </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2021-06-09T15:34:02Z</dcterms:modified>
</cp:coreProperties>
</file>