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555" r:id="rId2"/>
    <p:sldId id="556" r:id="rId3"/>
    <p:sldId id="557" r:id="rId4"/>
    <p:sldId id="558" r:id="rId5"/>
    <p:sldId id="559" r:id="rId6"/>
    <p:sldId id="560" r:id="rId7"/>
    <p:sldId id="316" r:id="rId8"/>
    <p:sldId id="306" r:id="rId9"/>
    <p:sldId id="308" r:id="rId10"/>
    <p:sldId id="313" r:id="rId11"/>
    <p:sldId id="309" r:id="rId12"/>
    <p:sldId id="312" r:id="rId13"/>
    <p:sldId id="307" r:id="rId14"/>
    <p:sldId id="310" r:id="rId15"/>
    <p:sldId id="561" r:id="rId16"/>
    <p:sldId id="317" r:id="rId17"/>
    <p:sldId id="318" r:id="rId18"/>
    <p:sldId id="319" r:id="rId19"/>
    <p:sldId id="325" r:id="rId20"/>
    <p:sldId id="326" r:id="rId21"/>
    <p:sldId id="327" r:id="rId22"/>
    <p:sldId id="562" r:id="rId23"/>
    <p:sldId id="563" r:id="rId24"/>
    <p:sldId id="424" r:id="rId25"/>
    <p:sldId id="564" r:id="rId26"/>
    <p:sldId id="425" r:id="rId27"/>
    <p:sldId id="565" r:id="rId28"/>
    <p:sldId id="322" r:id="rId29"/>
    <p:sldId id="330" r:id="rId30"/>
    <p:sldId id="566" r:id="rId31"/>
    <p:sldId id="323" r:id="rId32"/>
    <p:sldId id="426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FCF3-47BA-8D4A-8A80-5ECC75BA7E52}" v="2" dt="2019-11-19T12:50:23.367"/>
    <p1510:client id="{59CB9C7B-CBC7-E549-B176-97F9C29CB310}" v="4309" dt="2019-11-19T12:45:5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2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4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53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76D2756-E84A-2040-8674-53FEF160C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2FA328-BB7B-E64C-9118-0F70BC8AF8AD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B634DBA-E41A-1C47-8142-7E2282A9B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28C172B0-CA28-5D47-BE33-592FD984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58A6919-AF08-5540-AEF8-5FDEBFCDDDC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CC4785-5938-024F-BE58-D204BA5461A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ask them, how might the computer store "hi" using binary digits?  (some kind of mapping; ASCII)</a:t>
            </a:r>
          </a:p>
        </p:txBody>
      </p:sp>
    </p:spTree>
    <p:extLst>
      <p:ext uri="{BB962C8B-B14F-4D97-AF65-F5344CB8AC3E}">
        <p14:creationId xmlns:p14="http://schemas.microsoft.com/office/powerpoint/2010/main" val="296906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ask them, how might the computer store "hi" using binary digits?  (some kind of mapping; ASCII)</a:t>
            </a:r>
          </a:p>
        </p:txBody>
      </p:sp>
    </p:spTree>
    <p:extLst>
      <p:ext uri="{BB962C8B-B14F-4D97-AF65-F5344CB8AC3E}">
        <p14:creationId xmlns:p14="http://schemas.microsoft.com/office/powerpoint/2010/main" val="26763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43342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6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56" y="2857500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986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7143176-3E06-A54E-BA44-BA6A967C646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size(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width,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height)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Set the size of the window. This should go in setup(). </a:t>
            </a:r>
            <a:r>
              <a:rPr lang="en-US" sz="1600" dirty="0">
                <a:latin typeface="Courier New"/>
                <a:cs typeface="Courier New"/>
              </a:rPr>
              <a:t>width</a:t>
            </a:r>
            <a:r>
              <a:rPr lang="en-US" sz="1600" dirty="0">
                <a:cs typeface="Tahoma"/>
              </a:rPr>
              <a:t> and </a:t>
            </a:r>
            <a:r>
              <a:rPr lang="en-US" sz="1600" dirty="0">
                <a:latin typeface="Courier New"/>
                <a:cs typeface="Courier New"/>
              </a:rPr>
              <a:t>height</a:t>
            </a:r>
            <a:r>
              <a:rPr lang="en-US" sz="1600" dirty="0">
                <a:cs typeface="Tahoma"/>
              </a:rPr>
              <a:t> are reserved words referring to the size of the screen.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background(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range)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range can be any integer from 0=black to 255=white. This should go in draw().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background(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r,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g,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b)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Background with RGB values. This should go in draw().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563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902" y="501804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53592" y="932688"/>
            <a:ext cx="7980680" cy="468172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fill(int r, int g, int b)</a:t>
            </a:r>
            <a:r>
              <a:rPr lang="en-US" sz="1600" dirty="0">
                <a:latin typeface="Courier New" charset="0"/>
              </a:rPr>
              <a:t>:</a:t>
            </a:r>
            <a:r>
              <a:rPr lang="en-US" sz="16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Courier New" charset="0"/>
              </a:rPr>
              <a:t>strokeWeight</a:t>
            </a:r>
            <a:r>
              <a:rPr lang="en-US" sz="1600" b="1" dirty="0">
                <a:latin typeface="Courier New" charset="0"/>
              </a:rPr>
              <a:t>(int pixel):</a:t>
            </a:r>
            <a:r>
              <a:rPr lang="en-US" sz="1600" dirty="0">
                <a:cs typeface="Tahoma"/>
              </a:rPr>
              <a:t> Call BEFORE drawing a shape will set thickness of the boundary.  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sym typeface="Wingdings"/>
              </a:rPr>
              <a:t>line(int x1, int y1, int x2, int y2):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sym typeface="Wingdings"/>
              </a:rPr>
              <a:t>ellipse(int x, int y, int width, int height): </a:t>
            </a:r>
            <a:r>
              <a:rPr lang="en-US" sz="16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Courier New" charset="0"/>
              </a:rPr>
              <a:t>rect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x,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y,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width,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height)</a:t>
            </a:r>
            <a:r>
              <a:rPr lang="en-US" sz="1600" dirty="0">
                <a:latin typeface="Courier New" charset="0"/>
                <a:sym typeface="Wingdings"/>
              </a:rPr>
              <a:t>: </a:t>
            </a:r>
            <a:r>
              <a:rPr lang="en-US" sz="1600" dirty="0">
                <a:cs typeface="Tahoma"/>
                <a:sym typeface="Wingdings"/>
              </a:rPr>
              <a:t>position is top left corner by default.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050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47B3F9-8A8F-FB4E-A9A1-ADAC1CD12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6804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 a Line</a:t>
            </a:r>
          </a:p>
        </p:txBody>
      </p:sp>
      <p:pic>
        <p:nvPicPr>
          <p:cNvPr id="16386" name="Content Placeholder 1">
            <a:extLst>
              <a:ext uri="{FF2B5EF4-FFF2-40B4-BE49-F238E27FC236}">
                <a16:creationId xmlns:a16="http://schemas.microsoft.com/office/drawing/2014/main" id="{40FC02DB-B26D-5A4E-BBEE-D925F475187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r="269"/>
          <a:stretch>
            <a:fillRect/>
          </a:stretch>
        </p:blipFill>
        <p:spPr>
          <a:xfrm>
            <a:off x="1640156" y="1499616"/>
            <a:ext cx="7261331" cy="3516884"/>
          </a:xfrm>
        </p:spPr>
      </p:pic>
    </p:spTree>
    <p:extLst>
      <p:ext uri="{BB962C8B-B14F-4D97-AF65-F5344CB8AC3E}">
        <p14:creationId xmlns:p14="http://schemas.microsoft.com/office/powerpoint/2010/main" val="31751137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B81DF02-135D-4540-AA44-C56D49C861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7660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 a Rectangle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E57C632-8573-A54D-BAA3-E2339777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04" y="1398016"/>
            <a:ext cx="7620000" cy="38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5873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98448"/>
            <a:ext cx="6686550" cy="3995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text(String, int x, int y) </a:t>
            </a:r>
            <a:r>
              <a:rPr lang="en-US" altLang="en-US" sz="16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16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16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(int s) </a:t>
            </a:r>
            <a:r>
              <a:rPr lang="en-US" altLang="en-US" sz="1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fill(int r, int g, int b)</a:t>
            </a:r>
            <a:r>
              <a:rPr lang="en-US" altLang="en-US" sz="16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08C253-8107-4843-9430-44B34157F0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8633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1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188C5B2-1ACB-4841-8D05-C6AEE2C03C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06424"/>
            <a:ext cx="668655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x,y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size(800,600);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800 pixels by 600 pixels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width / 2;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//width=800, height=600, these variables are reserved.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 = height / 2; }</a:t>
            </a:r>
          </a:p>
          <a:p>
            <a:pPr marL="0" indent="0"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//white background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 0, 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//red fill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 y, 80, 80);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//red-filled circle radius 40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//continued on the next slide…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185394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144774-F5DF-2C4F-8008-E36B0B520A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1 Continued..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19758D7-F148-8747-AAC2-8B30279E776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fill(0, 255, 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//green fill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 y, 80, 80);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//green-filled circle radius 40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fill(0, 0, 255);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//blue fill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//blue filled rectangle at (40,50) width=60,height=70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rect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(40, 50, 60, 70);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				</a:t>
            </a:r>
          </a:p>
        </p:txBody>
      </p:sp>
    </p:spTree>
    <p:extLst>
      <p:ext uri="{BB962C8B-B14F-4D97-AF65-F5344CB8AC3E}">
        <p14:creationId xmlns:p14="http://schemas.microsoft.com/office/powerpoint/2010/main" val="28786932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5E610B-E0D0-9A4B-A842-38E910DBD4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7718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2:Make it move.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58C4265-EE59-6D41-A04D-631460B645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97280"/>
            <a:ext cx="6686550" cy="442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y,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xspeed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5;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size(600,400);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width/2;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 = height/2;}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make a red circle moves horizontally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across the screen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//white background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fill(255,0,0);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//fill red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ellipse(x,y,80,80);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+=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xspeed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//moves 5*60=300 pixels per sec.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444917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 (</a:t>
            </a:r>
            <a:r>
              <a:rPr lang="en-US" altLang="en-US" dirty="0" err="1">
                <a:ea typeface="ＭＳ Ｐゴシック" panose="020B0600070205080204" pitchFamily="34" charset="-128"/>
              </a:rPr>
              <a:t>keyPressed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24712"/>
            <a:ext cx="6686550" cy="38917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 runs continuously until it is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halts, Processing then jump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loop. 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variable.(or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keyCode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if it is a special character, e.g. UP, DOWN, LEFT, RIGHT).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keyReleased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719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dirty="0">
              <a:cs typeface="Tahoma"/>
            </a:endParaRP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Processing started by Ben Fry and Casey </a:t>
            </a:r>
            <a:r>
              <a:rPr lang="en-US" sz="1800" dirty="0" err="1">
                <a:cs typeface="Tahoma"/>
              </a:rPr>
              <a:t>Reas</a:t>
            </a:r>
            <a:r>
              <a:rPr lang="en-US" sz="18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Processing is Java.</a:t>
            </a: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18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1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8574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 (</a:t>
            </a:r>
            <a:r>
              <a:rPr lang="en-US" altLang="en-US" dirty="0" err="1">
                <a:ea typeface="ＭＳ Ｐゴシック" panose="020B0600070205080204" pitchFamily="34" charset="-128"/>
              </a:rPr>
              <a:t>keyPressed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05840"/>
            <a:ext cx="6686550" cy="47091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setup(){…}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draw(){…}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call </a:t>
            </a:r>
            <a:r>
              <a:rPr lang="en-US" alt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automaticaly</a:t>
            </a: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IF a key is pressed.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if(</a:t>
            </a: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== 'a'){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//for letter keys</a:t>
            </a:r>
            <a:endParaRPr lang="en-US" altLang="en-US" sz="1500" b="1" dirty="0">
              <a:solidFill>
                <a:schemeClr val="tx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//code to run if ‘a’ is pressed.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if(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keyCode</a:t>
            </a: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== UP) 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//for arrow keys: UP,DOWN, LEFT, RIGHT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//code to run if UP is pressed.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1500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327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42519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clicked. IF the mouse is clicked,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called and code can be implemented to respond to the click.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76285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61C51B8-3EEB-1A46-BD34-C709D7FC80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465228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does it do?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D2511AC0-AF8B-AF4F-801B-A04057450E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65376" y="969264"/>
            <a:ext cx="6858000" cy="474573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blue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size(600, 600);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 0, blue);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100, 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 (blue == 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blue = 255;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blue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68568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4230116"/>
          </a:xfrm>
        </p:spPr>
        <p:txBody>
          <a:bodyPr/>
          <a:lstStyle/>
          <a:p>
            <a:pPr marL="227533" indent="-227533"/>
            <a:r>
              <a:rPr lang="en-US" altLang="en-US" sz="1833">
                <a:ea typeface="ＭＳ Ｐゴシック" panose="020B0600070205080204" pitchFamily="34" charset="-128"/>
              </a:rPr>
              <a:t>The</a:t>
            </a:r>
            <a:r>
              <a:rPr lang="en-US" altLang="en-US" sz="1833" b="1">
                <a:ea typeface="ＭＳ Ｐゴシック" panose="020B0600070205080204" pitchFamily="34" charset="-128"/>
              </a:rPr>
              <a:t> console </a:t>
            </a:r>
            <a:r>
              <a:rPr lang="en-US" altLang="en-US" sz="1833">
                <a:ea typeface="ＭＳ Ｐゴシック" panose="020B0600070205080204" pitchFamily="34" charset="-128"/>
              </a:rPr>
              <a:t>refers to the box at the bottom of Processing. It is generally used to print error messages in the code.</a:t>
            </a:r>
          </a:p>
          <a:p>
            <a:pPr marL="328070" lvl="1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0BB68A6-7B73-F24B-8F8E-5F6C3C9DD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63" y="2189427"/>
            <a:ext cx="5700448" cy="35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26653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4230116"/>
          </a:xfrm>
        </p:spPr>
        <p:txBody>
          <a:bodyPr/>
          <a:lstStyle/>
          <a:p>
            <a:pPr marL="227533" indent="-227533"/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or print()</a:t>
            </a:r>
            <a:r>
              <a:rPr lang="en-US" altLang="en-US" sz="1700" dirty="0">
                <a:ea typeface="ＭＳ Ｐゴシック" panose="020B0600070205080204" pitchFamily="34" charset="-128"/>
              </a:rPr>
              <a:t>.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712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E3E5DC-8BDA-3B4A-81F5-279D96E9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117" y="227484"/>
            <a:ext cx="6683765" cy="53146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float vs double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BD1F3C-B9C7-3B4A-947E-5F78FC54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328" y="694944"/>
            <a:ext cx="7634224" cy="4701001"/>
          </a:xfrm>
        </p:spPr>
        <p:txBody>
          <a:bodyPr/>
          <a:lstStyle/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67" b="1" dirty="0">
                <a:ea typeface="ＭＳ Ｐゴシック" panose="020B0600070205080204" pitchFamily="34" charset="-128"/>
              </a:rPr>
              <a:t>float</a:t>
            </a:r>
            <a:r>
              <a:rPr lang="en-US" altLang="en-US" sz="1667" dirty="0">
                <a:ea typeface="ＭＳ Ｐゴシック" panose="020B0600070205080204" pitchFamily="34" charset="-128"/>
              </a:rPr>
              <a:t>: 32-bit data type representing real numbers to about 7 decimal places.(Not on AP Exam)</a:t>
            </a:r>
          </a:p>
          <a:p>
            <a:pPr eaLnBrk="1" hangingPunct="1"/>
            <a:endParaRPr lang="en-US" altLang="en-US" sz="1667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67" b="1" dirty="0">
                <a:ea typeface="ＭＳ Ｐゴシック" panose="020B0600070205080204" pitchFamily="34" charset="-128"/>
              </a:rPr>
              <a:t>double: </a:t>
            </a:r>
            <a:r>
              <a:rPr lang="en-US" altLang="en-US" sz="1667" dirty="0">
                <a:ea typeface="ＭＳ Ｐゴシック" panose="020B0600070205080204" pitchFamily="34" charset="-128"/>
              </a:rPr>
              <a:t>64-bit data type representing real numbers to about 16 decimal places.</a:t>
            </a: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29504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E3E5DC-8BDA-3B4A-81F5-279D96E9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117" y="227484"/>
            <a:ext cx="6683765" cy="53146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float vs double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BD1F3C-B9C7-3B4A-947E-5F78FC54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328" y="694944"/>
            <a:ext cx="7634224" cy="4701001"/>
          </a:xfrm>
        </p:spPr>
        <p:txBody>
          <a:bodyPr/>
          <a:lstStyle/>
          <a:p>
            <a:pPr>
              <a:buNone/>
            </a:pP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667" b="1" dirty="0">
                <a:ea typeface="ＭＳ Ｐゴシック" panose="020B0600070205080204" pitchFamily="34" charset="-128"/>
              </a:rPr>
              <a:t>Since Processing is graphics intensive, it is recommended that</a:t>
            </a:r>
          </a:p>
          <a:p>
            <a:pPr>
              <a:buNone/>
            </a:pPr>
            <a:r>
              <a:rPr lang="en-US" altLang="en-US" sz="1667" b="1" dirty="0">
                <a:ea typeface="ＭＳ Ｐゴシック" panose="020B0600070205080204" pitchFamily="34" charset="-128"/>
              </a:rPr>
              <a:t>floats are used instead of doubles. </a:t>
            </a:r>
            <a:r>
              <a:rPr lang="en-US" altLang="en-US" sz="1667" dirty="0">
                <a:ea typeface="ＭＳ Ｐゴシック" panose="020B0600070205080204" pitchFamily="34" charset="-128"/>
              </a:rPr>
              <a:t>In fact, float is the default type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for decimal numbers in Processing. All of the built-in math functions in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Processing returns floats. The math functions from the standard Math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library in Java returns doubles.</a:t>
            </a:r>
          </a:p>
          <a:p>
            <a:pPr eaLnBrk="1" hangingPunct="1">
              <a:buFontTx/>
              <a:buNone/>
            </a:pPr>
            <a:endParaRPr lang="en-US" altLang="en-US" sz="1583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583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//sqrt() is Processing’s version of </a:t>
            </a:r>
            <a:r>
              <a:rPr lang="en-US" altLang="en-US" sz="1583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Math.sqrt</a:t>
            </a:r>
            <a:r>
              <a:rPr lang="en-US" altLang="en-US" sz="1583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(). Both are available in Processing</a:t>
            </a:r>
          </a:p>
          <a:p>
            <a:pPr eaLnBrk="1" hangingPunct="1">
              <a:buFontTx/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</a:t>
            </a:r>
            <a:r>
              <a:rPr lang="en-US" altLang="en-US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(9)); </a:t>
            </a:r>
            <a:r>
              <a:rPr lang="en-US" altLang="en-US" sz="1667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3.0 but is a double</a:t>
            </a:r>
          </a:p>
          <a:p>
            <a:pPr eaLnBrk="1" hangingPunct="1">
              <a:buFontTx/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print(sqrt(9)); </a:t>
            </a:r>
            <a:r>
              <a:rPr lang="en-US" altLang="en-US" sz="1667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3.0 but is a float</a:t>
            </a:r>
          </a:p>
        </p:txBody>
      </p:sp>
    </p:spTree>
    <p:extLst>
      <p:ext uri="{BB962C8B-B14F-4D97-AF65-F5344CB8AC3E}">
        <p14:creationId xmlns:p14="http://schemas.microsoft.com/office/powerpoint/2010/main" val="274408951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33500"/>
            <a:ext cx="6858000" cy="4044157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 in your computer at home!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recently. Use the 64-bit version.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A31265-BEED-1E44-AEB8-A0EC7AA2E0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5890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CCDCD2A-D4EE-2E4A-8312-0780BB3D136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98448"/>
            <a:ext cx="6686550" cy="37180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1: Make the ball move horizontally back and forth in the middle of the screen, bouncing each time it hits the left or right side of the screen.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Modify your code so that it is moving in a diagonal direction and bouncing when it hits any side of the screen.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549170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38AC38-25E6-1F42-877D-266C7EA6D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26B59A58-32B6-3145-A467-32659FC1EE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51560"/>
            <a:ext cx="6686550" cy="39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2: Use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to write a program that draw a red ball which follows your mouse. </a:t>
            </a:r>
            <a:endParaRPr lang="en-US" altLang="en-US" sz="16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6279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8869" y="52009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Structure of a Sketch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89304" y="1042416"/>
            <a:ext cx="7339155" cy="46725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 sketch or program in processing only needs two methods: setup and draw.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setup()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a constructor, it initializes variables.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the main method.   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38AC38-25E6-1F42-877D-266C7EA6D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2122B2F-1308-7F43-A2E2-B2A9B83273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43000"/>
            <a:ext cx="6686550" cy="3873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3: Create a window of size 800p by 600p. Use for loops to draw horizontal and vertical lines every 100 pixels. You can use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strokeWeight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(int p) to adjust the thickness of the lines.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54123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4: Draw a blue rectangle at the center of the screen. Let the user move the rectangle up, down, left, right using the keyboard arrow keys. Hint: It is better(more smooth) if you use both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keyPressed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keyReleased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64649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80" y="178448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0" y="115555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3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35069" y="5200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setup()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6152" y="1051560"/>
            <a:ext cx="7799831" cy="46634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//declare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global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variables on top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//setup() is called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automatically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to initialize variables,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runs ONCE.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it is good practice to initialize variables here,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calling it explicitly 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later, for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example, can reset your game. </a:t>
            </a: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draw()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F253716-2BCC-C248-8F1A-B1F32A7A30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64208" y="1014984"/>
            <a:ext cx="7333488" cy="4700016"/>
          </a:xfrm>
        </p:spPr>
        <p:txBody>
          <a:bodyPr/>
          <a:lstStyle/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draw is called automatically 60 times a second(similar to an infinite 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while loop). If you draw an object then update it, draw will 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animate the object.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1845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689D4B9-8B5A-A843-83BB-ABC0EE6CB6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File System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79CF8456-FAEB-3549-8403-DCA0F6DA26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24128"/>
            <a:ext cx="6686550" cy="458114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When a sketch is saved, Processing will create new folder whose name matches the name of the sketch(without the .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extension).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example, if I save the sketch below as 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Game.pde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Game.pde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in a folder called Game.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75349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B25316-8593-A846-BFC7-91B95870F1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E23079A-5ACF-FA4B-BC1D-0D52C05F7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24128"/>
            <a:ext cx="6686550" cy="44714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//declare global variables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//initialize them in setup().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= 5; 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y = 10;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modify and update them in draw().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+= 1;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//x increases by 1, 60 times per second.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0908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3346" y="469342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5607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380949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dirty="0">
                <a:cs typeface="Tahoma"/>
              </a:rPr>
              <a:t>In </a:t>
            </a:r>
            <a:r>
              <a:rPr lang="en-US" sz="1600" dirty="0" err="1">
                <a:cs typeface="Tahoma"/>
              </a:rPr>
              <a:t>grayscale</a:t>
            </a:r>
            <a:r>
              <a:rPr lang="en-US" sz="16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3492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336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3737</TotalTime>
  <Words>1841</Words>
  <Application>Microsoft Macintosh PowerPoint</Application>
  <PresentationFormat>On-screen Show (16:10)</PresentationFormat>
  <Paragraphs>288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Gill Sans MT</vt:lpstr>
      <vt:lpstr>Tahoma</vt:lpstr>
      <vt:lpstr>Times New Roman</vt:lpstr>
      <vt:lpstr>Office Theme</vt:lpstr>
      <vt:lpstr>Introduction to Processing</vt:lpstr>
      <vt:lpstr>Processing</vt:lpstr>
      <vt:lpstr>Structure of a Sketch</vt:lpstr>
      <vt:lpstr>setup()</vt:lpstr>
      <vt:lpstr>draw()</vt:lpstr>
      <vt:lpstr>File System</vt:lpstr>
      <vt:lpstr>Example</vt:lpstr>
      <vt:lpstr>The Coordinate System</vt:lpstr>
      <vt:lpstr>Color</vt:lpstr>
      <vt:lpstr>Color</vt:lpstr>
      <vt:lpstr>Some Methods</vt:lpstr>
      <vt:lpstr>Some Methods</vt:lpstr>
      <vt:lpstr>Draw a Line</vt:lpstr>
      <vt:lpstr>Draw a Rectangle</vt:lpstr>
      <vt:lpstr>Adding Text</vt:lpstr>
      <vt:lpstr>Example 1</vt:lpstr>
      <vt:lpstr>Example 1 Continued..</vt:lpstr>
      <vt:lpstr>Example 2:Make it move.</vt:lpstr>
      <vt:lpstr>Processing (keyPressed)</vt:lpstr>
      <vt:lpstr>Processing (keyPressed)</vt:lpstr>
      <vt:lpstr>Processing: Mouse Events</vt:lpstr>
      <vt:lpstr>What does it do?</vt:lpstr>
      <vt:lpstr>The Console</vt:lpstr>
      <vt:lpstr>The Console</vt:lpstr>
      <vt:lpstr>float vs double</vt:lpstr>
      <vt:lpstr>float vs double</vt:lpstr>
      <vt:lpstr>Download Processing</vt:lpstr>
      <vt:lpstr>Things to Try</vt:lpstr>
      <vt:lpstr>Things to Try</vt:lpstr>
      <vt:lpstr>Things to Try</vt:lpstr>
      <vt:lpstr>Things to Try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2019-11-19T12:50:27Z</dcterms:modified>
</cp:coreProperties>
</file>