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17" r:id="rId3"/>
    <p:sldId id="302" r:id="rId4"/>
    <p:sldId id="307" r:id="rId5"/>
    <p:sldId id="319" r:id="rId6"/>
    <p:sldId id="353" r:id="rId7"/>
    <p:sldId id="354" r:id="rId8"/>
    <p:sldId id="334" r:id="rId9"/>
    <p:sldId id="369" r:id="rId10"/>
    <p:sldId id="372" r:id="rId11"/>
    <p:sldId id="373" r:id="rId12"/>
    <p:sldId id="374" r:id="rId13"/>
    <p:sldId id="388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9" r:id="rId27"/>
    <p:sldId id="390" r:id="rId28"/>
    <p:sldId id="391" r:id="rId29"/>
    <p:sldId id="397" r:id="rId30"/>
    <p:sldId id="392" r:id="rId31"/>
    <p:sldId id="393" r:id="rId32"/>
    <p:sldId id="394" r:id="rId33"/>
    <p:sldId id="395" r:id="rId34"/>
    <p:sldId id="396" r:id="rId35"/>
    <p:sldId id="387" r:id="rId36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fld id="{8CCDA2B9-A7F3-724F-BA71-2B2C09FDC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9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DA2B9-A7F3-724F-BA71-2B2C09FDC5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6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F7B90EF2-9094-7749-9923-A40320EDCD7C}" type="slidenum">
              <a:rPr lang="en-US" smtClean="0"/>
              <a:pPr eaLnBrk="1" hangingPunct="1">
                <a:defRPr/>
              </a:pPr>
              <a:t>33</a:t>
            </a:fld>
            <a:endParaRPr lang="en-US" smtClean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45B29D-1669-D349-9F9F-F932A383ED9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A lot of 143 students implement a kind of insertion sort on their SortedIntList add operation.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E47DF6A-8892-8F4C-8733-27A13B83CE91}" type="slidenum">
              <a:rPr lang="en-US" smtClean="0"/>
              <a:pPr eaLnBrk="1" hangingPunct="1">
                <a:defRPr/>
              </a:pPr>
              <a:t>26</a:t>
            </a:fld>
            <a:endParaRPr lang="en-US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F1DCD2D-1661-A14E-872F-F95033E69680}" type="slidenum">
              <a:rPr lang="en-US" smtClean="0"/>
              <a:pPr eaLnBrk="1" hangingPunct="1">
                <a:defRPr/>
              </a:pPr>
              <a:t>27</a:t>
            </a:fld>
            <a:endParaRPr lang="en-US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95E4E48-3AB4-1C47-A6B5-8129838582A4}" type="slidenum">
              <a:rPr lang="en-US" smtClean="0"/>
              <a:pPr eaLnBrk="1" hangingPunct="1">
                <a:defRPr/>
              </a:pPr>
              <a:t>28</a:t>
            </a:fld>
            <a:endParaRPr lang="en-US" smtClean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95E4E48-3AB4-1C47-A6B5-8129838582A4}" type="slidenum">
              <a:rPr lang="en-US" smtClean="0"/>
              <a:pPr eaLnBrk="1" hangingPunct="1">
                <a:defRPr/>
              </a:pPr>
              <a:t>29</a:t>
            </a:fld>
            <a:endParaRPr lang="en-US" smtClean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AF736F9-F8F8-5A42-9DAC-EF7AE23B7053}" type="slidenum">
              <a:rPr lang="en-US" smtClean="0"/>
              <a:pPr eaLnBrk="1" hangingPunct="1">
                <a:defRPr/>
              </a:pPr>
              <a:t>30</a:t>
            </a:fld>
            <a:endParaRPr lang="en-US" smtClean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F088B45D-6A9F-1646-9E01-17735E424FFB}" type="slidenum">
              <a:rPr lang="en-US" smtClean="0"/>
              <a:pPr eaLnBrk="1" hangingPunct="1">
                <a:defRPr/>
              </a:pPr>
              <a:t>31</a:t>
            </a:fld>
            <a:endParaRPr lang="en-US" smtClean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25C8342-F9F6-A548-AE94-9F9327A7F324}" type="slidenum">
              <a:rPr lang="en-US" smtClean="0"/>
              <a:pPr eaLnBrk="1" hangingPunct="1">
                <a:defRPr/>
              </a:pPr>
              <a:t>32</a:t>
            </a:fld>
            <a:endParaRPr lang="en-US" smtClean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7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7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32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10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51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8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50737E26-6D0E-3D45-A5A4-50F033C7A9FC}" type="slidenum">
              <a:rPr lang="en-US" sz="1200">
                <a:solidFill>
                  <a:srgbClr val="424242"/>
                </a:solidFill>
                <a:latin typeface="Verdana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25475" indent="-2794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914400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@phacks/how-grigori-perelman-solved-one-of-maths-greatest-mystery-89426275cb7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Lecture 26: </a:t>
            </a:r>
            <a:r>
              <a:rPr lang="en-US" dirty="0" smtClean="0">
                <a:cs typeface="+mj-cs"/>
              </a:rPr>
              <a:t>Searching and Sorting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000" dirty="0"/>
              <a:t>Building Java Programs: A Back to Basics Approach </a:t>
            </a:r>
          </a:p>
          <a:p>
            <a:pPr eaLnBrk="1" hangingPunct="1">
              <a:defRPr/>
            </a:pPr>
            <a:r>
              <a:rPr lang="en-US" sz="2000" dirty="0"/>
              <a:t>by Stuart </a:t>
            </a:r>
            <a:r>
              <a:rPr lang="en-US" sz="2000" dirty="0" err="1"/>
              <a:t>Reges</a:t>
            </a:r>
            <a:r>
              <a:rPr lang="en-US" sz="2000" dirty="0"/>
              <a:t> and Marty </a:t>
            </a:r>
            <a:r>
              <a:rPr lang="en-US" sz="2000" dirty="0" err="1"/>
              <a:t>Stepp</a:t>
            </a:r>
            <a:endParaRPr lang="en-US" sz="2000" dirty="0"/>
          </a:p>
          <a:p>
            <a:pPr eaLnBrk="1" hangingPunct="1">
              <a:defRPr/>
            </a:pPr>
            <a:r>
              <a:rPr lang="en-US" sz="1600" dirty="0"/>
              <a:t>Copyright (c) Pearson 2013.</a:t>
            </a:r>
            <a:br>
              <a:rPr lang="en-US" sz="1600" dirty="0"/>
            </a:br>
            <a:r>
              <a:rPr lang="en-US" sz="1600"/>
              <a:t>All rights reserved.</a:t>
            </a: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sorting</a:t>
            </a:r>
            <a:r>
              <a:rPr lang="en-US" smtClean="0">
                <a:cs typeface="+mn-cs"/>
              </a:rPr>
              <a:t>: Rearranging the values in an array or collection into a specific order (usually into their "natural ordering").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mtClean="0"/>
              <a:t>one of the fundamental problems in computer science</a:t>
            </a:r>
          </a:p>
          <a:p>
            <a:pPr lvl="1" eaLnBrk="1" hangingPunct="1">
              <a:defRPr/>
            </a:pPr>
            <a:r>
              <a:rPr lang="en-US" smtClean="0"/>
              <a:t>can be solved in many ways:</a:t>
            </a:r>
          </a:p>
          <a:p>
            <a:pPr lvl="2" eaLnBrk="1" hangingPunct="1">
              <a:defRPr/>
            </a:pPr>
            <a:r>
              <a:rPr lang="en-US" smtClean="0"/>
              <a:t>there are many sorting algorithms</a:t>
            </a:r>
          </a:p>
          <a:p>
            <a:pPr lvl="2" eaLnBrk="1" hangingPunct="1">
              <a:defRPr/>
            </a:pPr>
            <a:r>
              <a:rPr lang="en-US" smtClean="0"/>
              <a:t>some are faster/slower than others</a:t>
            </a:r>
          </a:p>
          <a:p>
            <a:pPr lvl="2" eaLnBrk="1" hangingPunct="1">
              <a:defRPr/>
            </a:pPr>
            <a:r>
              <a:rPr lang="en-US" smtClean="0"/>
              <a:t>some use more/less memory than others</a:t>
            </a:r>
          </a:p>
          <a:p>
            <a:pPr lvl="2" eaLnBrk="1" hangingPunct="1">
              <a:defRPr/>
            </a:pPr>
            <a:r>
              <a:rPr lang="en-US" smtClean="0"/>
              <a:t>some work better with specific kinds of data</a:t>
            </a:r>
          </a:p>
          <a:p>
            <a:pPr lvl="2" eaLnBrk="1" hangingPunct="1">
              <a:defRPr/>
            </a:pPr>
            <a:r>
              <a:rPr lang="en-US" smtClean="0"/>
              <a:t>some can utilize multiple computers / processors, ...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i="1" smtClean="0"/>
              <a:t>comparison-based sorting</a:t>
            </a:r>
            <a:r>
              <a:rPr lang="en-US" smtClean="0"/>
              <a:t> : determining order by</a:t>
            </a:r>
            <a:br>
              <a:rPr lang="en-US" smtClean="0"/>
            </a:br>
            <a:r>
              <a:rPr lang="en-US" smtClean="0"/>
              <a:t>comparing pairs of elements: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smtClean="0">
                <a:latin typeface="Courier New" charset="0"/>
              </a:rPr>
              <a:t>&lt;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&gt;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compareTo</a:t>
            </a:r>
            <a:r>
              <a:rPr lang="en-US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27917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 algorithms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bubble sort</a:t>
            </a:r>
            <a:r>
              <a:rPr lang="en-US" sz="2200" dirty="0" smtClean="0">
                <a:cs typeface="+mn-cs"/>
              </a:rPr>
              <a:t>: swap adjacent pairs that are out of order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selection sort</a:t>
            </a:r>
            <a:r>
              <a:rPr lang="en-US" sz="2200" dirty="0" smtClean="0">
                <a:cs typeface="+mn-cs"/>
              </a:rPr>
              <a:t>: look for the smallest element, move to front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insertion sort</a:t>
            </a:r>
            <a:r>
              <a:rPr lang="en-US" sz="2200" dirty="0" smtClean="0">
                <a:cs typeface="+mn-cs"/>
              </a:rPr>
              <a:t>: build an increasingly large sorted front portion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merge sort</a:t>
            </a:r>
            <a:r>
              <a:rPr lang="en-US" sz="2200" dirty="0" smtClean="0">
                <a:cs typeface="+mn-cs"/>
              </a:rPr>
              <a:t>: recursively divide the array in half and sort it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heap sort</a:t>
            </a:r>
            <a:r>
              <a:rPr lang="en-US" sz="2200" dirty="0" smtClean="0">
                <a:cs typeface="+mn-cs"/>
              </a:rPr>
              <a:t>: place the values into a sorted tree structure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quick sort</a:t>
            </a:r>
            <a:r>
              <a:rPr lang="en-US" sz="2200" dirty="0" smtClean="0">
                <a:cs typeface="+mn-cs"/>
              </a:rPr>
              <a:t>: recursively partition array based on a middle value</a:t>
            </a: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52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 algorithms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bubble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swap adjacent pairs that are out of order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selection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look for the smallest element, move to front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insertion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build an increasingly large sorted front portion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merge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recursively divide the array in half and sort it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heap sort</a:t>
            </a:r>
            <a:r>
              <a:rPr lang="en-US" sz="2200" dirty="0" smtClean="0">
                <a:cs typeface="+mn-cs"/>
              </a:rPr>
              <a:t>: place the values into a sorted tree structure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quick sort</a:t>
            </a:r>
            <a:r>
              <a:rPr lang="en-US" sz="2200" dirty="0" smtClean="0">
                <a:cs typeface="+mn-cs"/>
              </a:rPr>
              <a:t>: recursively partition array based on a middle value</a:t>
            </a: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70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Bubble sort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dirty="0" smtClean="0"/>
              <a:t>bubble sort</a:t>
            </a:r>
            <a:r>
              <a:rPr lang="en-US" sz="2400" dirty="0" smtClean="0"/>
              <a:t>: For each pass through the array, look at adjacent elements and swap them if they are out of order. Repeat until the entire array is sorted.  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2400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dirty="0" smtClean="0"/>
              <a:t>What’s the result at the end of the first pass?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2400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dirty="0" smtClean="0"/>
              <a:t>The largest element is at the end of the array. 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031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Selection sort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selection sort</a:t>
            </a:r>
            <a:r>
              <a:rPr lang="en-US" smtClean="0">
                <a:cs typeface="+mn-cs"/>
              </a:rPr>
              <a:t>: Orders a list of values by repeatedly putting the smallest or largest unplaced value into its final position.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buFontTx/>
              <a:buNone/>
              <a:defRPr/>
            </a:pPr>
            <a:r>
              <a:rPr lang="en-US" smtClean="0"/>
              <a:t>The algorithm:</a:t>
            </a:r>
          </a:p>
          <a:p>
            <a:pPr lvl="1" eaLnBrk="1" hangingPunct="1">
              <a:defRPr/>
            </a:pPr>
            <a:r>
              <a:rPr lang="en-US" smtClean="0"/>
              <a:t>Look through the list to find the smallest value.</a:t>
            </a:r>
          </a:p>
          <a:p>
            <a:pPr lvl="1" eaLnBrk="1" hangingPunct="1">
              <a:defRPr/>
            </a:pPr>
            <a:r>
              <a:rPr lang="en-US" smtClean="0"/>
              <a:t>Swap it so that it is at index 0.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mtClean="0"/>
              <a:t>Look through the list to find the second-smallest value.</a:t>
            </a:r>
          </a:p>
          <a:p>
            <a:pPr lvl="1" eaLnBrk="1" hangingPunct="1">
              <a:defRPr/>
            </a:pPr>
            <a:r>
              <a:rPr lang="en-US" smtClean="0"/>
              <a:t>Swap it so that it is at index 1.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/>
              <a:t>	...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Repeat until all values are in their proper places.</a:t>
            </a:r>
          </a:p>
        </p:txBody>
      </p:sp>
    </p:spTree>
    <p:extLst>
      <p:ext uri="{BB962C8B-B14F-4D97-AF65-F5344CB8AC3E}">
        <p14:creationId xmlns:p14="http://schemas.microsoft.com/office/powerpoint/2010/main" val="345318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Selection sort example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Initial array: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After 1st, 2nd, and 3rd passes: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/>
        </p:nvGraphicFramePr>
        <p:xfrm>
          <a:off x="228600" y="1800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007" name="Group 63"/>
          <p:cNvGraphicFramePr>
            <a:graphicFrameLocks noGrp="1"/>
          </p:cNvGraphicFramePr>
          <p:nvPr/>
        </p:nvGraphicFramePr>
        <p:xfrm>
          <a:off x="228600" y="34766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066" name="Group 122"/>
          <p:cNvGraphicFramePr>
            <a:graphicFrameLocks noGrp="1"/>
          </p:cNvGraphicFramePr>
          <p:nvPr/>
        </p:nvGraphicFramePr>
        <p:xfrm>
          <a:off x="228600" y="4467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125" name="Group 181"/>
          <p:cNvGraphicFramePr>
            <a:graphicFrameLocks noGrp="1"/>
          </p:cNvGraphicFramePr>
          <p:nvPr/>
        </p:nvGraphicFramePr>
        <p:xfrm>
          <a:off x="228600" y="54864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84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Insertion Sort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235" y="1295400"/>
            <a:ext cx="8991600" cy="5181600"/>
          </a:xfrm>
        </p:spPr>
        <p:txBody>
          <a:bodyPr/>
          <a:lstStyle/>
          <a:p>
            <a:pPr marL="346075" lvl="1" indent="0" eaLnBrk="1" hangingPunct="1">
              <a:lnSpc>
                <a:spcPct val="110000"/>
              </a:lnSpc>
              <a:buNone/>
              <a:defRPr/>
            </a:pPr>
            <a:endParaRPr lang="en-US" dirty="0" smtClean="0"/>
          </a:p>
          <a:p>
            <a:pPr marL="346075" lvl="1" indent="0" eaLnBrk="1" hangingPunct="1">
              <a:lnSpc>
                <a:spcPct val="110000"/>
              </a:lnSpc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insertion sort</a:t>
            </a:r>
            <a:r>
              <a:rPr lang="en-US" dirty="0" smtClean="0">
                <a:cs typeface="+mn-cs"/>
              </a:rPr>
              <a:t>: Shift each element into a sorted sub-array</a:t>
            </a:r>
          </a:p>
          <a:p>
            <a:pPr lvl="1" eaLnBrk="1" hangingPunct="1">
              <a:defRPr/>
            </a:pPr>
            <a:r>
              <a:rPr lang="en-US" dirty="0" smtClean="0"/>
              <a:t>faster than selection sort (examines fewer values)</a:t>
            </a:r>
          </a:p>
        </p:txBody>
      </p:sp>
      <p:graphicFrame>
        <p:nvGraphicFramePr>
          <p:cNvPr id="214146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99172"/>
              </p:ext>
            </p:extLst>
          </p:nvPr>
        </p:nvGraphicFramePr>
        <p:xfrm>
          <a:off x="228600" y="41910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4205" name="Text Box 189"/>
          <p:cNvSpPr txBox="1">
            <a:spLocks noChangeArrowheads="1"/>
          </p:cNvSpPr>
          <p:nvPr/>
        </p:nvSpPr>
        <p:spPr bwMode="auto">
          <a:xfrm>
            <a:off x="4648200" y="56388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cs typeface="+mn-cs"/>
              </a:rPr>
              <a:t>7</a:t>
            </a:r>
          </a:p>
        </p:txBody>
      </p:sp>
      <p:sp>
        <p:nvSpPr>
          <p:cNvPr id="214206" name="Line 190"/>
          <p:cNvSpPr>
            <a:spLocks noChangeShapeType="1"/>
          </p:cNvSpPr>
          <p:nvPr/>
        </p:nvSpPr>
        <p:spPr bwMode="auto">
          <a:xfrm flipH="1" flipV="1">
            <a:off x="1295400" y="5867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207" name="Text Box 191"/>
          <p:cNvSpPr txBox="1">
            <a:spLocks noChangeArrowheads="1"/>
          </p:cNvSpPr>
          <p:nvPr/>
        </p:nvSpPr>
        <p:spPr bwMode="auto">
          <a:xfrm>
            <a:off x="1066800" y="5257800"/>
            <a:ext cx="359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cs typeface="+mn-cs"/>
              </a:rPr>
              <a:t>sorted sub-array (indexes 0-7)</a:t>
            </a:r>
          </a:p>
        </p:txBody>
      </p:sp>
    </p:spTree>
    <p:extLst>
      <p:ext uri="{BB962C8B-B14F-4D97-AF65-F5344CB8AC3E}">
        <p14:creationId xmlns:p14="http://schemas.microsoft.com/office/powerpoint/2010/main" val="30867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05" grpId="0"/>
      <p:bldP spid="2142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Sort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element. </a:t>
            </a:r>
          </a:p>
          <a:p>
            <a:r>
              <a:rPr lang="en-US" dirty="0" smtClean="0"/>
              <a:t>If </a:t>
            </a:r>
            <a:r>
              <a:rPr lang="en-US" u="sng" dirty="0" smtClean="0"/>
              <a:t>larger</a:t>
            </a:r>
            <a:r>
              <a:rPr lang="en-US" dirty="0" smtClean="0"/>
              <a:t> than the previous element, leave it.</a:t>
            </a:r>
          </a:p>
          <a:p>
            <a:r>
              <a:rPr lang="en-US" dirty="0" smtClean="0"/>
              <a:t>If </a:t>
            </a:r>
            <a:r>
              <a:rPr lang="en-US" u="sng" dirty="0" smtClean="0"/>
              <a:t>smaller</a:t>
            </a:r>
            <a:r>
              <a:rPr lang="en-US" dirty="0" smtClean="0"/>
              <a:t> than the previous element, shift previous </a:t>
            </a:r>
            <a:r>
              <a:rPr lang="en-US" u="sng" dirty="0" smtClean="0"/>
              <a:t>larger</a:t>
            </a:r>
            <a:r>
              <a:rPr lang="en-US" dirty="0" smtClean="0"/>
              <a:t> elements down until you reach a </a:t>
            </a:r>
            <a:r>
              <a:rPr lang="en-US" u="sng" dirty="0" smtClean="0"/>
              <a:t>smaller</a:t>
            </a:r>
            <a:r>
              <a:rPr lang="en-US" dirty="0" smtClean="0"/>
              <a:t> element (or beginning of array). </a:t>
            </a:r>
          </a:p>
          <a:p>
            <a:r>
              <a:rPr lang="en-US" dirty="0" smtClean="0"/>
              <a:t>Insert element.</a:t>
            </a:r>
          </a:p>
        </p:txBody>
      </p:sp>
    </p:spTree>
    <p:extLst>
      <p:ext uri="{BB962C8B-B14F-4D97-AF65-F5344CB8AC3E}">
        <p14:creationId xmlns:p14="http://schemas.microsoft.com/office/powerpoint/2010/main" val="126202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64 54 18 87 35</a:t>
            </a:r>
          </a:p>
          <a:p>
            <a:pPr lvl="1"/>
            <a:r>
              <a:rPr lang="en-US" dirty="0" smtClean="0"/>
              <a:t>54 less than 64</a:t>
            </a:r>
          </a:p>
          <a:p>
            <a:pPr lvl="1"/>
            <a:r>
              <a:rPr lang="en-US" dirty="0" smtClean="0"/>
              <a:t>Shift down and insert 54</a:t>
            </a:r>
          </a:p>
          <a:p>
            <a:r>
              <a:rPr lang="en-US" dirty="0" smtClean="0"/>
              <a:t>54 64 18 87 35(1</a:t>
            </a:r>
            <a:r>
              <a:rPr lang="en-US" baseline="30000" dirty="0" smtClean="0"/>
              <a:t>st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18 less than 64</a:t>
            </a:r>
          </a:p>
          <a:p>
            <a:pPr lvl="1"/>
            <a:r>
              <a:rPr lang="en-US" dirty="0" smtClean="0"/>
              <a:t>18 less than 54</a:t>
            </a:r>
          </a:p>
          <a:p>
            <a:pPr lvl="1"/>
            <a:r>
              <a:rPr lang="en-US" dirty="0" smtClean="0"/>
              <a:t>Shift down and insert 18</a:t>
            </a:r>
          </a:p>
          <a:p>
            <a:r>
              <a:rPr lang="en-US" dirty="0" smtClean="0"/>
              <a:t>18 54 64 87 35(2</a:t>
            </a:r>
            <a:r>
              <a:rPr lang="en-US" baseline="30000" dirty="0" smtClean="0"/>
              <a:t>nd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87 greater than 64</a:t>
            </a:r>
          </a:p>
          <a:p>
            <a:pPr lvl="1"/>
            <a:r>
              <a:rPr lang="en-US" dirty="0" smtClean="0"/>
              <a:t>Go to next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18 54 64 87 35(3</a:t>
            </a:r>
            <a:r>
              <a:rPr lang="en-US" baseline="30000" dirty="0" smtClean="0"/>
              <a:t>rd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35 less than 87</a:t>
            </a:r>
          </a:p>
          <a:p>
            <a:pPr lvl="1"/>
            <a:r>
              <a:rPr lang="en-US" dirty="0" smtClean="0"/>
              <a:t>35 less than 64</a:t>
            </a:r>
          </a:p>
          <a:p>
            <a:pPr lvl="1"/>
            <a:r>
              <a:rPr lang="en-US" dirty="0" smtClean="0"/>
              <a:t>35 less than 54</a:t>
            </a:r>
          </a:p>
          <a:p>
            <a:pPr lvl="1"/>
            <a:r>
              <a:rPr lang="en-US" dirty="0" smtClean="0"/>
              <a:t>35 greater than 18</a:t>
            </a:r>
          </a:p>
          <a:p>
            <a:pPr lvl="1"/>
            <a:r>
              <a:rPr lang="en-US" dirty="0" smtClean="0"/>
              <a:t>Shift down and insert 35</a:t>
            </a:r>
          </a:p>
          <a:p>
            <a:r>
              <a:rPr lang="en-US" dirty="0" smtClean="0"/>
              <a:t>18 35 54 64 87(4</a:t>
            </a:r>
            <a:r>
              <a:rPr lang="en-US" baseline="30000" dirty="0" smtClean="0"/>
              <a:t>th</a:t>
            </a:r>
            <a:r>
              <a:rPr lang="en-US" dirty="0" smtClean="0"/>
              <a:t> pass)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62550"/>
            <a:ext cx="1905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16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sort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merge sort</a:t>
            </a:r>
            <a:r>
              <a:rPr lang="en-US" dirty="0" smtClean="0">
                <a:cs typeface="+mn-cs"/>
              </a:rPr>
              <a:t>: Repeatedly divides the data in half, sorts each half, and combines the sorted halves into a sorted whole.</a:t>
            </a:r>
          </a:p>
          <a:p>
            <a:pPr lvl="1" eaLnBrk="1" hangingPunct="1">
              <a:buFontTx/>
              <a:buNone/>
              <a:defRPr/>
            </a:pPr>
            <a:endParaRPr 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The algorithm:</a:t>
            </a:r>
          </a:p>
          <a:p>
            <a:pPr lvl="1" eaLnBrk="1" hangingPunct="1">
              <a:defRPr/>
            </a:pPr>
            <a:r>
              <a:rPr lang="en-US" dirty="0" smtClean="0"/>
              <a:t>Divide the list into two roughly equal halves.</a:t>
            </a:r>
          </a:p>
          <a:p>
            <a:pPr lvl="1" eaLnBrk="1" hangingPunct="1">
              <a:defRPr/>
            </a:pPr>
            <a:r>
              <a:rPr lang="en-US" dirty="0" smtClean="0"/>
              <a:t>Sort the left half.</a:t>
            </a:r>
          </a:p>
          <a:p>
            <a:pPr lvl="1" eaLnBrk="1" hangingPunct="1">
              <a:defRPr/>
            </a:pPr>
            <a:r>
              <a:rPr lang="en-US" dirty="0" smtClean="0"/>
              <a:t>Sort the right half.</a:t>
            </a:r>
          </a:p>
          <a:p>
            <a:pPr lvl="1" eaLnBrk="1" hangingPunct="1">
              <a:defRPr/>
            </a:pPr>
            <a:r>
              <a:rPr lang="en-US" dirty="0" smtClean="0"/>
              <a:t>Merge the two sorted halves into one sorted list.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Often implemented recursively.</a:t>
            </a:r>
          </a:p>
          <a:p>
            <a:pPr lvl="1" eaLnBrk="1" hangingPunct="1">
              <a:defRPr/>
            </a:pPr>
            <a:r>
              <a:rPr lang="en-US" dirty="0" smtClean="0"/>
              <a:t>An example of a "divide and conquer" algorithm.</a:t>
            </a:r>
          </a:p>
          <a:p>
            <a:pPr lvl="2" eaLnBrk="1" hangingPunct="1">
              <a:defRPr/>
            </a:pPr>
            <a:r>
              <a:rPr lang="en-US" dirty="0" smtClean="0"/>
              <a:t>Invented by John von Neumann in 1945</a:t>
            </a:r>
          </a:p>
        </p:txBody>
      </p:sp>
    </p:spTree>
    <p:extLst>
      <p:ext uri="{BB962C8B-B14F-4D97-AF65-F5344CB8AC3E}">
        <p14:creationId xmlns:p14="http://schemas.microsoft.com/office/powerpoint/2010/main" val="7949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Sequential search</a:t>
            </a:r>
            <a:endParaRPr lang="en-US" sz="2800" smtClean="0">
              <a:cs typeface="+mj-cs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sequential search</a:t>
            </a:r>
            <a:r>
              <a:rPr lang="en-US" dirty="0" smtClean="0">
                <a:cs typeface="+mn-cs"/>
              </a:rPr>
              <a:t>: Locates a target value in an array/list by examining each element from start to finish.</a:t>
            </a:r>
          </a:p>
          <a:p>
            <a:pPr lvl="1" eaLnBrk="1" hangingPunct="1">
              <a:defRPr/>
            </a:pPr>
            <a:endParaRPr lang="en-US" sz="800" dirty="0" smtClean="0"/>
          </a:p>
          <a:p>
            <a:pPr lvl="1" eaLnBrk="1" hangingPunct="1">
              <a:defRPr/>
            </a:pPr>
            <a:r>
              <a:rPr lang="en-US" sz="2000" dirty="0" smtClean="0"/>
              <a:t>How many elements will it need to examine?</a:t>
            </a:r>
          </a:p>
          <a:p>
            <a:pPr lvl="1" eaLnBrk="1" hangingPunct="1">
              <a:defRPr/>
            </a:pPr>
            <a:endParaRPr lang="en-US" sz="800" dirty="0" smtClean="0"/>
          </a:p>
          <a:p>
            <a:pPr lvl="1" eaLnBrk="1" hangingPunct="1">
              <a:defRPr/>
            </a:pPr>
            <a:r>
              <a:rPr lang="en-US" sz="2000" dirty="0" smtClean="0"/>
              <a:t>Example: Searching the array below for the value </a:t>
            </a:r>
            <a:r>
              <a:rPr lang="en-US" sz="2000" b="1" dirty="0" smtClean="0"/>
              <a:t>42</a:t>
            </a:r>
            <a:r>
              <a:rPr lang="en-US" sz="2000" dirty="0" smtClean="0"/>
              <a:t>: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Notice that the array is sorted.  Could we take advantage of this?</a:t>
            </a:r>
          </a:p>
        </p:txBody>
      </p:sp>
      <p:graphicFrame>
        <p:nvGraphicFramePr>
          <p:cNvPr id="186372" name="Group 4"/>
          <p:cNvGraphicFramePr>
            <a:graphicFrameLocks noGrp="1"/>
          </p:cNvGraphicFramePr>
          <p:nvPr/>
        </p:nvGraphicFramePr>
        <p:xfrm>
          <a:off x="228600" y="3781425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59848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186432" name="Group 64"/>
          <p:cNvGrpSpPr>
            <a:grpSpLocks/>
          </p:cNvGrpSpPr>
          <p:nvPr/>
        </p:nvGrpSpPr>
        <p:grpSpPr bwMode="auto">
          <a:xfrm>
            <a:off x="981075" y="4572000"/>
            <a:ext cx="619125" cy="833438"/>
            <a:chOff x="618" y="2880"/>
            <a:chExt cx="390" cy="525"/>
          </a:xfrm>
        </p:grpSpPr>
        <p:sp>
          <p:nvSpPr>
            <p:cNvPr id="186433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latin typeface="Tahoma" charset="0"/>
                  <a:cs typeface="+mn-cs"/>
                </a:rPr>
                <a:t>i</a:t>
              </a:r>
              <a:endParaRPr lang="en-US" dirty="0">
                <a:latin typeface="Tahoma" charset="0"/>
                <a:cs typeface="+mn-cs"/>
              </a:endParaRPr>
            </a:p>
          </p:txBody>
        </p:sp>
        <p:sp>
          <p:nvSpPr>
            <p:cNvPr id="186434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55887E-8 L 0.49166 -8.55887E-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6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sort example</a:t>
            </a:r>
          </a:p>
        </p:txBody>
      </p:sp>
      <p:graphicFrame>
        <p:nvGraphicFramePr>
          <p:cNvPr id="217091" name="Group 3"/>
          <p:cNvGraphicFramePr>
            <a:graphicFrameLocks noGrp="1"/>
          </p:cNvGraphicFramePr>
          <p:nvPr/>
        </p:nvGraphicFramePr>
        <p:xfrm>
          <a:off x="2362200" y="129540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23" name="Group 35"/>
          <p:cNvGraphicFramePr>
            <a:graphicFrameLocks noGrp="1"/>
          </p:cNvGraphicFramePr>
          <p:nvPr/>
        </p:nvGraphicFramePr>
        <p:xfrm>
          <a:off x="1820863" y="2562225"/>
          <a:ext cx="1795462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143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35" name="Group 47"/>
          <p:cNvGraphicFramePr>
            <a:graphicFrameLocks noGrp="1"/>
          </p:cNvGraphicFramePr>
          <p:nvPr/>
        </p:nvGraphicFramePr>
        <p:xfrm>
          <a:off x="12874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43" name="Group 55"/>
          <p:cNvGraphicFramePr>
            <a:graphicFrameLocks noGrp="1"/>
          </p:cNvGraphicFramePr>
          <p:nvPr/>
        </p:nvGraphicFramePr>
        <p:xfrm>
          <a:off x="11255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49" name="Group 61"/>
          <p:cNvGraphicFramePr>
            <a:graphicFrameLocks noGrp="1"/>
          </p:cNvGraphicFramePr>
          <p:nvPr/>
        </p:nvGraphicFramePr>
        <p:xfrm>
          <a:off x="18907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55" name="Group 67"/>
          <p:cNvGraphicFramePr>
            <a:graphicFrameLocks noGrp="1"/>
          </p:cNvGraphicFramePr>
          <p:nvPr/>
        </p:nvGraphicFramePr>
        <p:xfrm>
          <a:off x="12842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163" name="Group 75"/>
          <p:cNvGrpSpPr>
            <a:grpSpLocks/>
          </p:cNvGrpSpPr>
          <p:nvPr/>
        </p:nvGrpSpPr>
        <p:grpSpPr bwMode="auto">
          <a:xfrm>
            <a:off x="457200" y="4343400"/>
            <a:ext cx="1665288" cy="366713"/>
            <a:chOff x="288" y="2736"/>
            <a:chExt cx="1049" cy="231"/>
          </a:xfrm>
        </p:grpSpPr>
        <p:grpSp>
          <p:nvGrpSpPr>
            <p:cNvPr id="31000" name="Group 76"/>
            <p:cNvGrpSpPr>
              <a:grpSpLocks/>
            </p:cNvGrpSpPr>
            <p:nvPr/>
          </p:nvGrpSpPr>
          <p:grpSpPr bwMode="auto">
            <a:xfrm>
              <a:off x="857" y="2736"/>
              <a:ext cx="480" cy="144"/>
              <a:chOff x="1056" y="2736"/>
              <a:chExt cx="480" cy="144"/>
            </a:xfrm>
          </p:grpSpPr>
          <p:sp>
            <p:nvSpPr>
              <p:cNvPr id="217165" name="Line 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166" name="Line 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167" name="Text Box 79"/>
            <p:cNvSpPr txBox="1">
              <a:spLocks noChangeArrowheads="1"/>
            </p:cNvSpPr>
            <p:nvPr/>
          </p:nvSpPr>
          <p:spPr bwMode="auto">
            <a:xfrm>
              <a:off x="288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168" name="Group 80"/>
          <p:cNvGrpSpPr>
            <a:grpSpLocks/>
          </p:cNvGrpSpPr>
          <p:nvPr/>
        </p:nvGrpSpPr>
        <p:grpSpPr bwMode="auto">
          <a:xfrm>
            <a:off x="690563" y="3505200"/>
            <a:ext cx="1355725" cy="381000"/>
            <a:chOff x="435" y="2208"/>
            <a:chExt cx="854" cy="240"/>
          </a:xfrm>
        </p:grpSpPr>
        <p:grpSp>
          <p:nvGrpSpPr>
            <p:cNvPr id="30996" name="Group 81"/>
            <p:cNvGrpSpPr>
              <a:grpSpLocks/>
            </p:cNvGrpSpPr>
            <p:nvPr/>
          </p:nvGrpSpPr>
          <p:grpSpPr bwMode="auto">
            <a:xfrm>
              <a:off x="905" y="2352"/>
              <a:ext cx="384" cy="96"/>
              <a:chOff x="1104" y="2352"/>
              <a:chExt cx="384" cy="96"/>
            </a:xfrm>
          </p:grpSpPr>
          <p:sp>
            <p:nvSpPr>
              <p:cNvPr id="217170" name="Line 82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171" name="Line 83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172" name="Text Box 84"/>
            <p:cNvSpPr txBox="1">
              <a:spLocks noChangeArrowheads="1"/>
            </p:cNvSpPr>
            <p:nvPr/>
          </p:nvSpPr>
          <p:spPr bwMode="auto">
            <a:xfrm>
              <a:off x="435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aphicFrame>
        <p:nvGraphicFramePr>
          <p:cNvPr id="217173" name="Group 85"/>
          <p:cNvGraphicFramePr>
            <a:graphicFrameLocks noGrp="1"/>
          </p:cNvGraphicFramePr>
          <p:nvPr/>
        </p:nvGraphicFramePr>
        <p:xfrm>
          <a:off x="32575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81" name="Group 93"/>
          <p:cNvGraphicFramePr>
            <a:graphicFrameLocks noGrp="1"/>
          </p:cNvGraphicFramePr>
          <p:nvPr/>
        </p:nvGraphicFramePr>
        <p:xfrm>
          <a:off x="30956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87" name="Group 99"/>
          <p:cNvGraphicFramePr>
            <a:graphicFrameLocks noGrp="1"/>
          </p:cNvGraphicFramePr>
          <p:nvPr/>
        </p:nvGraphicFramePr>
        <p:xfrm>
          <a:off x="38608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93" name="Group 105"/>
          <p:cNvGraphicFramePr>
            <a:graphicFrameLocks noGrp="1"/>
          </p:cNvGraphicFramePr>
          <p:nvPr/>
        </p:nvGraphicFramePr>
        <p:xfrm>
          <a:off x="32543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201" name="Group 113"/>
          <p:cNvGrpSpPr>
            <a:grpSpLocks/>
          </p:cNvGrpSpPr>
          <p:nvPr/>
        </p:nvGrpSpPr>
        <p:grpSpPr bwMode="auto">
          <a:xfrm>
            <a:off x="2427288" y="4343400"/>
            <a:ext cx="1665287" cy="366713"/>
            <a:chOff x="1529" y="2736"/>
            <a:chExt cx="1049" cy="231"/>
          </a:xfrm>
        </p:grpSpPr>
        <p:grpSp>
          <p:nvGrpSpPr>
            <p:cNvPr id="30992" name="Group 114"/>
            <p:cNvGrpSpPr>
              <a:grpSpLocks/>
            </p:cNvGrpSpPr>
            <p:nvPr/>
          </p:nvGrpSpPr>
          <p:grpSpPr bwMode="auto">
            <a:xfrm>
              <a:off x="2098" y="2736"/>
              <a:ext cx="480" cy="144"/>
              <a:chOff x="2297" y="2736"/>
              <a:chExt cx="480" cy="144"/>
            </a:xfrm>
          </p:grpSpPr>
          <p:sp>
            <p:nvSpPr>
              <p:cNvPr id="217203" name="Line 115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04" name="Line 116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05" name="Text Box 117"/>
            <p:cNvSpPr txBox="1">
              <a:spLocks noChangeArrowheads="1"/>
            </p:cNvSpPr>
            <p:nvPr/>
          </p:nvSpPr>
          <p:spPr bwMode="auto">
            <a:xfrm>
              <a:off x="1529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206" name="Group 118"/>
          <p:cNvGrpSpPr>
            <a:grpSpLocks/>
          </p:cNvGrpSpPr>
          <p:nvPr/>
        </p:nvGrpSpPr>
        <p:grpSpPr bwMode="auto">
          <a:xfrm>
            <a:off x="2660650" y="3505200"/>
            <a:ext cx="1355725" cy="381000"/>
            <a:chOff x="1676" y="2208"/>
            <a:chExt cx="854" cy="240"/>
          </a:xfrm>
        </p:grpSpPr>
        <p:grpSp>
          <p:nvGrpSpPr>
            <p:cNvPr id="30988" name="Group 119"/>
            <p:cNvGrpSpPr>
              <a:grpSpLocks/>
            </p:cNvGrpSpPr>
            <p:nvPr/>
          </p:nvGrpSpPr>
          <p:grpSpPr bwMode="auto">
            <a:xfrm>
              <a:off x="2146" y="2352"/>
              <a:ext cx="384" cy="96"/>
              <a:chOff x="2345" y="2352"/>
              <a:chExt cx="384" cy="96"/>
            </a:xfrm>
          </p:grpSpPr>
          <p:sp>
            <p:nvSpPr>
              <p:cNvPr id="217208" name="Line 120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09" name="Line 121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10" name="Text Box 122"/>
            <p:cNvSpPr txBox="1">
              <a:spLocks noChangeArrowheads="1"/>
            </p:cNvSpPr>
            <p:nvPr/>
          </p:nvSpPr>
          <p:spPr bwMode="auto">
            <a:xfrm>
              <a:off x="1676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pSp>
        <p:nvGrpSpPr>
          <p:cNvPr id="217211" name="Group 123"/>
          <p:cNvGrpSpPr>
            <a:grpSpLocks/>
          </p:cNvGrpSpPr>
          <p:nvPr/>
        </p:nvGrpSpPr>
        <p:grpSpPr bwMode="auto">
          <a:xfrm>
            <a:off x="1223963" y="2819400"/>
            <a:ext cx="2422525" cy="381000"/>
            <a:chOff x="771" y="1776"/>
            <a:chExt cx="1526" cy="240"/>
          </a:xfrm>
        </p:grpSpPr>
        <p:sp>
          <p:nvSpPr>
            <p:cNvPr id="217212" name="Text Box 124"/>
            <p:cNvSpPr txBox="1">
              <a:spLocks noChangeArrowheads="1"/>
            </p:cNvSpPr>
            <p:nvPr/>
          </p:nvSpPr>
          <p:spPr bwMode="auto">
            <a:xfrm>
              <a:off x="771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85" name="Group 125"/>
            <p:cNvGrpSpPr>
              <a:grpSpLocks/>
            </p:cNvGrpSpPr>
            <p:nvPr/>
          </p:nvGrpSpPr>
          <p:grpSpPr bwMode="auto">
            <a:xfrm>
              <a:off x="1145" y="1872"/>
              <a:ext cx="1152" cy="144"/>
              <a:chOff x="1344" y="1872"/>
              <a:chExt cx="1152" cy="144"/>
            </a:xfrm>
          </p:grpSpPr>
          <p:sp>
            <p:nvSpPr>
              <p:cNvPr id="217214" name="Line 126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15" name="Line 127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aphicFrame>
        <p:nvGraphicFramePr>
          <p:cNvPr id="217216" name="Group 128"/>
          <p:cNvGraphicFramePr>
            <a:graphicFrameLocks noGrp="1"/>
          </p:cNvGraphicFramePr>
          <p:nvPr/>
        </p:nvGraphicFramePr>
        <p:xfrm>
          <a:off x="18176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28" name="Group 140"/>
          <p:cNvGraphicFramePr>
            <a:graphicFrameLocks noGrp="1"/>
          </p:cNvGraphicFramePr>
          <p:nvPr/>
        </p:nvGraphicFramePr>
        <p:xfrm>
          <a:off x="6088063" y="2562225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40" name="Group 152"/>
          <p:cNvGraphicFramePr>
            <a:graphicFrameLocks noGrp="1"/>
          </p:cNvGraphicFramePr>
          <p:nvPr/>
        </p:nvGraphicFramePr>
        <p:xfrm>
          <a:off x="55546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48" name="Group 160"/>
          <p:cNvGraphicFramePr>
            <a:graphicFrameLocks noGrp="1"/>
          </p:cNvGraphicFramePr>
          <p:nvPr/>
        </p:nvGraphicFramePr>
        <p:xfrm>
          <a:off x="53927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54" name="Group 166"/>
          <p:cNvGraphicFramePr>
            <a:graphicFrameLocks noGrp="1"/>
          </p:cNvGraphicFramePr>
          <p:nvPr/>
        </p:nvGraphicFramePr>
        <p:xfrm>
          <a:off x="61579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60" name="Group 172"/>
          <p:cNvGraphicFramePr>
            <a:graphicFrameLocks noGrp="1"/>
          </p:cNvGraphicFramePr>
          <p:nvPr/>
        </p:nvGraphicFramePr>
        <p:xfrm>
          <a:off x="55514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268" name="Group 180"/>
          <p:cNvGrpSpPr>
            <a:grpSpLocks/>
          </p:cNvGrpSpPr>
          <p:nvPr/>
        </p:nvGrpSpPr>
        <p:grpSpPr bwMode="auto">
          <a:xfrm>
            <a:off x="4724400" y="4343400"/>
            <a:ext cx="1665288" cy="366713"/>
            <a:chOff x="2976" y="2736"/>
            <a:chExt cx="1049" cy="231"/>
          </a:xfrm>
        </p:grpSpPr>
        <p:grpSp>
          <p:nvGrpSpPr>
            <p:cNvPr id="30980" name="Group 181"/>
            <p:cNvGrpSpPr>
              <a:grpSpLocks/>
            </p:cNvGrpSpPr>
            <p:nvPr/>
          </p:nvGrpSpPr>
          <p:grpSpPr bwMode="auto">
            <a:xfrm>
              <a:off x="3545" y="2736"/>
              <a:ext cx="480" cy="144"/>
              <a:chOff x="1056" y="2736"/>
              <a:chExt cx="480" cy="144"/>
            </a:xfrm>
          </p:grpSpPr>
          <p:sp>
            <p:nvSpPr>
              <p:cNvPr id="217270" name="Line 1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71" name="Line 1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72" name="Text Box 184"/>
            <p:cNvSpPr txBox="1">
              <a:spLocks noChangeArrowheads="1"/>
            </p:cNvSpPr>
            <p:nvPr/>
          </p:nvSpPr>
          <p:spPr bwMode="auto">
            <a:xfrm>
              <a:off x="2976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273" name="Group 185"/>
          <p:cNvGrpSpPr>
            <a:grpSpLocks/>
          </p:cNvGrpSpPr>
          <p:nvPr/>
        </p:nvGrpSpPr>
        <p:grpSpPr bwMode="auto">
          <a:xfrm>
            <a:off x="4957763" y="3505200"/>
            <a:ext cx="1355725" cy="381000"/>
            <a:chOff x="3123" y="2208"/>
            <a:chExt cx="854" cy="240"/>
          </a:xfrm>
        </p:grpSpPr>
        <p:grpSp>
          <p:nvGrpSpPr>
            <p:cNvPr id="30976" name="Group 186"/>
            <p:cNvGrpSpPr>
              <a:grpSpLocks/>
            </p:cNvGrpSpPr>
            <p:nvPr/>
          </p:nvGrpSpPr>
          <p:grpSpPr bwMode="auto">
            <a:xfrm>
              <a:off x="3593" y="2352"/>
              <a:ext cx="384" cy="96"/>
              <a:chOff x="1104" y="2352"/>
              <a:chExt cx="384" cy="96"/>
            </a:xfrm>
          </p:grpSpPr>
          <p:sp>
            <p:nvSpPr>
              <p:cNvPr id="217275" name="Line 187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76" name="Line 188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77" name="Text Box 189"/>
            <p:cNvSpPr txBox="1">
              <a:spLocks noChangeArrowheads="1"/>
            </p:cNvSpPr>
            <p:nvPr/>
          </p:nvSpPr>
          <p:spPr bwMode="auto">
            <a:xfrm>
              <a:off x="3123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aphicFrame>
        <p:nvGraphicFramePr>
          <p:cNvPr id="217278" name="Group 190"/>
          <p:cNvGraphicFramePr>
            <a:graphicFrameLocks noGrp="1"/>
          </p:cNvGraphicFramePr>
          <p:nvPr/>
        </p:nvGraphicFramePr>
        <p:xfrm>
          <a:off x="75247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86" name="Group 198"/>
          <p:cNvGraphicFramePr>
            <a:graphicFrameLocks noGrp="1"/>
          </p:cNvGraphicFramePr>
          <p:nvPr/>
        </p:nvGraphicFramePr>
        <p:xfrm>
          <a:off x="73628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92" name="Group 204"/>
          <p:cNvGraphicFramePr>
            <a:graphicFrameLocks noGrp="1"/>
          </p:cNvGraphicFramePr>
          <p:nvPr/>
        </p:nvGraphicFramePr>
        <p:xfrm>
          <a:off x="81280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98" name="Group 210"/>
          <p:cNvGraphicFramePr>
            <a:graphicFrameLocks noGrp="1"/>
          </p:cNvGraphicFramePr>
          <p:nvPr/>
        </p:nvGraphicFramePr>
        <p:xfrm>
          <a:off x="75215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306" name="Group 218"/>
          <p:cNvGrpSpPr>
            <a:grpSpLocks/>
          </p:cNvGrpSpPr>
          <p:nvPr/>
        </p:nvGrpSpPr>
        <p:grpSpPr bwMode="auto">
          <a:xfrm>
            <a:off x="6694488" y="4343400"/>
            <a:ext cx="1665287" cy="366713"/>
            <a:chOff x="4217" y="2736"/>
            <a:chExt cx="1049" cy="231"/>
          </a:xfrm>
        </p:grpSpPr>
        <p:grpSp>
          <p:nvGrpSpPr>
            <p:cNvPr id="30972" name="Group 219"/>
            <p:cNvGrpSpPr>
              <a:grpSpLocks/>
            </p:cNvGrpSpPr>
            <p:nvPr/>
          </p:nvGrpSpPr>
          <p:grpSpPr bwMode="auto">
            <a:xfrm>
              <a:off x="4786" y="2736"/>
              <a:ext cx="480" cy="144"/>
              <a:chOff x="2297" y="2736"/>
              <a:chExt cx="480" cy="144"/>
            </a:xfrm>
          </p:grpSpPr>
          <p:sp>
            <p:nvSpPr>
              <p:cNvPr id="217308" name="Line 220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09" name="Line 221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10" name="Text Box 222"/>
            <p:cNvSpPr txBox="1">
              <a:spLocks noChangeArrowheads="1"/>
            </p:cNvSpPr>
            <p:nvPr/>
          </p:nvSpPr>
          <p:spPr bwMode="auto">
            <a:xfrm>
              <a:off x="4217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11" name="Group 223"/>
          <p:cNvGrpSpPr>
            <a:grpSpLocks/>
          </p:cNvGrpSpPr>
          <p:nvPr/>
        </p:nvGrpSpPr>
        <p:grpSpPr bwMode="auto">
          <a:xfrm>
            <a:off x="6927850" y="3505200"/>
            <a:ext cx="1355725" cy="381000"/>
            <a:chOff x="4364" y="2208"/>
            <a:chExt cx="854" cy="240"/>
          </a:xfrm>
        </p:grpSpPr>
        <p:grpSp>
          <p:nvGrpSpPr>
            <p:cNvPr id="30968" name="Group 224"/>
            <p:cNvGrpSpPr>
              <a:grpSpLocks/>
            </p:cNvGrpSpPr>
            <p:nvPr/>
          </p:nvGrpSpPr>
          <p:grpSpPr bwMode="auto">
            <a:xfrm>
              <a:off x="4834" y="2352"/>
              <a:ext cx="384" cy="96"/>
              <a:chOff x="2345" y="2352"/>
              <a:chExt cx="384" cy="96"/>
            </a:xfrm>
          </p:grpSpPr>
          <p:sp>
            <p:nvSpPr>
              <p:cNvPr id="217313" name="Line 225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14" name="Line 226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15" name="Text Box 227"/>
            <p:cNvSpPr txBox="1">
              <a:spLocks noChangeArrowheads="1"/>
            </p:cNvSpPr>
            <p:nvPr/>
          </p:nvSpPr>
          <p:spPr bwMode="auto">
            <a:xfrm>
              <a:off x="4364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pSp>
        <p:nvGrpSpPr>
          <p:cNvPr id="217316" name="Group 228"/>
          <p:cNvGrpSpPr>
            <a:grpSpLocks/>
          </p:cNvGrpSpPr>
          <p:nvPr/>
        </p:nvGrpSpPr>
        <p:grpSpPr bwMode="auto">
          <a:xfrm>
            <a:off x="5491163" y="2819400"/>
            <a:ext cx="2422525" cy="381000"/>
            <a:chOff x="3459" y="1776"/>
            <a:chExt cx="1526" cy="240"/>
          </a:xfrm>
        </p:grpSpPr>
        <p:sp>
          <p:nvSpPr>
            <p:cNvPr id="217317" name="Text Box 229"/>
            <p:cNvSpPr txBox="1">
              <a:spLocks noChangeArrowheads="1"/>
            </p:cNvSpPr>
            <p:nvPr/>
          </p:nvSpPr>
          <p:spPr bwMode="auto">
            <a:xfrm>
              <a:off x="3459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65" name="Group 230"/>
            <p:cNvGrpSpPr>
              <a:grpSpLocks/>
            </p:cNvGrpSpPr>
            <p:nvPr/>
          </p:nvGrpSpPr>
          <p:grpSpPr bwMode="auto">
            <a:xfrm>
              <a:off x="3833" y="1872"/>
              <a:ext cx="1152" cy="144"/>
              <a:chOff x="1344" y="1872"/>
              <a:chExt cx="1152" cy="144"/>
            </a:xfrm>
          </p:grpSpPr>
          <p:sp>
            <p:nvSpPr>
              <p:cNvPr id="217319" name="Line 231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20" name="Line 232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aphicFrame>
        <p:nvGraphicFramePr>
          <p:cNvPr id="217321" name="Group 233"/>
          <p:cNvGraphicFramePr>
            <a:graphicFrameLocks noGrp="1"/>
          </p:cNvGraphicFramePr>
          <p:nvPr/>
        </p:nvGraphicFramePr>
        <p:xfrm>
          <a:off x="60848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333" name="Group 245"/>
          <p:cNvGraphicFramePr>
            <a:graphicFrameLocks noGrp="1"/>
          </p:cNvGraphicFramePr>
          <p:nvPr/>
        </p:nvGraphicFramePr>
        <p:xfrm>
          <a:off x="3140075" y="6157913"/>
          <a:ext cx="36830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353" name="Group 265"/>
          <p:cNvGrpSpPr>
            <a:grpSpLocks/>
          </p:cNvGrpSpPr>
          <p:nvPr/>
        </p:nvGrpSpPr>
        <p:grpSpPr bwMode="auto">
          <a:xfrm>
            <a:off x="2895600" y="2057400"/>
            <a:ext cx="3810000" cy="457200"/>
            <a:chOff x="1824" y="1296"/>
            <a:chExt cx="2400" cy="288"/>
          </a:xfrm>
        </p:grpSpPr>
        <p:sp>
          <p:nvSpPr>
            <p:cNvPr id="217354" name="Text Box 266"/>
            <p:cNvSpPr txBox="1">
              <a:spLocks noChangeArrowheads="1"/>
            </p:cNvSpPr>
            <p:nvPr/>
          </p:nvSpPr>
          <p:spPr bwMode="auto">
            <a:xfrm>
              <a:off x="1930" y="129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61" name="Group 267"/>
            <p:cNvGrpSpPr>
              <a:grpSpLocks/>
            </p:cNvGrpSpPr>
            <p:nvPr/>
          </p:nvGrpSpPr>
          <p:grpSpPr bwMode="auto">
            <a:xfrm>
              <a:off x="1824" y="1344"/>
              <a:ext cx="2400" cy="240"/>
              <a:chOff x="1824" y="1344"/>
              <a:chExt cx="2400" cy="240"/>
            </a:xfrm>
          </p:grpSpPr>
          <p:sp>
            <p:nvSpPr>
              <p:cNvPr id="217356" name="Line 26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115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57" name="Line 26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2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217358" name="Group 270"/>
          <p:cNvGrpSpPr>
            <a:grpSpLocks/>
          </p:cNvGrpSpPr>
          <p:nvPr/>
        </p:nvGrpSpPr>
        <p:grpSpPr bwMode="auto">
          <a:xfrm>
            <a:off x="1001713" y="5029200"/>
            <a:ext cx="2720975" cy="381000"/>
            <a:chOff x="631" y="3168"/>
            <a:chExt cx="1714" cy="240"/>
          </a:xfrm>
        </p:grpSpPr>
        <p:grpSp>
          <p:nvGrpSpPr>
            <p:cNvPr id="30956" name="Group 271"/>
            <p:cNvGrpSpPr>
              <a:grpSpLocks/>
            </p:cNvGrpSpPr>
            <p:nvPr/>
          </p:nvGrpSpPr>
          <p:grpSpPr bwMode="auto">
            <a:xfrm>
              <a:off x="1097" y="3168"/>
              <a:ext cx="1248" cy="144"/>
              <a:chOff x="1056" y="2736"/>
              <a:chExt cx="480" cy="144"/>
            </a:xfrm>
          </p:grpSpPr>
          <p:sp>
            <p:nvSpPr>
              <p:cNvPr id="217360" name="Line 27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61" name="Line 27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62" name="Text Box 274"/>
            <p:cNvSpPr txBox="1">
              <a:spLocks noChangeArrowheads="1"/>
            </p:cNvSpPr>
            <p:nvPr/>
          </p:nvSpPr>
          <p:spPr bwMode="auto">
            <a:xfrm>
              <a:off x="631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63" name="Group 275"/>
          <p:cNvGrpSpPr>
            <a:grpSpLocks/>
          </p:cNvGrpSpPr>
          <p:nvPr/>
        </p:nvGrpSpPr>
        <p:grpSpPr bwMode="auto">
          <a:xfrm>
            <a:off x="5268913" y="5029200"/>
            <a:ext cx="2720975" cy="381000"/>
            <a:chOff x="3319" y="3168"/>
            <a:chExt cx="1714" cy="240"/>
          </a:xfrm>
        </p:grpSpPr>
        <p:grpSp>
          <p:nvGrpSpPr>
            <p:cNvPr id="30952" name="Group 276"/>
            <p:cNvGrpSpPr>
              <a:grpSpLocks/>
            </p:cNvGrpSpPr>
            <p:nvPr/>
          </p:nvGrpSpPr>
          <p:grpSpPr bwMode="auto">
            <a:xfrm>
              <a:off x="3785" y="3168"/>
              <a:ext cx="1248" cy="144"/>
              <a:chOff x="1056" y="2736"/>
              <a:chExt cx="480" cy="144"/>
            </a:xfrm>
          </p:grpSpPr>
          <p:sp>
            <p:nvSpPr>
              <p:cNvPr id="217365" name="Line 2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66" name="Line 2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67" name="Text Box 279"/>
            <p:cNvSpPr txBox="1">
              <a:spLocks noChangeArrowheads="1"/>
            </p:cNvSpPr>
            <p:nvPr/>
          </p:nvSpPr>
          <p:spPr bwMode="auto">
            <a:xfrm>
              <a:off x="3319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68" name="Group 280"/>
          <p:cNvGrpSpPr>
            <a:grpSpLocks/>
          </p:cNvGrpSpPr>
          <p:nvPr/>
        </p:nvGrpSpPr>
        <p:grpSpPr bwMode="auto">
          <a:xfrm>
            <a:off x="2601913" y="5715000"/>
            <a:ext cx="4408487" cy="442913"/>
            <a:chOff x="1639" y="3600"/>
            <a:chExt cx="2777" cy="279"/>
          </a:xfrm>
        </p:grpSpPr>
        <p:grpSp>
          <p:nvGrpSpPr>
            <p:cNvPr id="30948" name="Group 281"/>
            <p:cNvGrpSpPr>
              <a:grpSpLocks/>
            </p:cNvGrpSpPr>
            <p:nvPr/>
          </p:nvGrpSpPr>
          <p:grpSpPr bwMode="auto">
            <a:xfrm>
              <a:off x="1728" y="3600"/>
              <a:ext cx="2688" cy="240"/>
              <a:chOff x="1056" y="2736"/>
              <a:chExt cx="480" cy="144"/>
            </a:xfrm>
          </p:grpSpPr>
          <p:sp>
            <p:nvSpPr>
              <p:cNvPr id="217370" name="Line 2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71" name="Line 2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72" name="Text Box 284"/>
            <p:cNvSpPr txBox="1">
              <a:spLocks noChangeArrowheads="1"/>
            </p:cNvSpPr>
            <p:nvPr/>
          </p:nvSpPr>
          <p:spPr bwMode="auto">
            <a:xfrm>
              <a:off x="1639" y="3648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2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1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1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1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1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Merging sorted halves</a:t>
            </a:r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089025"/>
            <a:ext cx="7505700" cy="576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8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halves code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Merges the left/right elements into a sorted result.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Precondition: left/right are sorted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public static void merge(int[] result, int[] left,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                           int[] right)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int i1 = 0;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index into left array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int i2 = 0;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index into right array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smtClean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for (int i = 0; i &lt; result.length; i++)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if (i2 &gt;= right.length ||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(i1 &lt; left.length &amp;&amp; left[i1] &lt;= right[i2]))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result[i] = left[i1]; 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take from left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i1++;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} else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result[i] = right[i2];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take from right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i2++;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9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Merge sort code 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Rearranges the elements of a into sorted order using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the merge sort algorithm (recursive).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</a:t>
            </a:r>
            <a:r>
              <a:rPr lang="en-US" sz="2000" dirty="0" err="1" smtClean="0">
                <a:latin typeface="Courier New" charset="0"/>
                <a:cs typeface="+mn-cs"/>
              </a:rPr>
              <a:t>mergeSort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if (</a:t>
            </a:r>
            <a:r>
              <a:rPr lang="en-US" sz="2000" b="1" dirty="0" err="1" smtClean="0">
                <a:latin typeface="Courier New" charset="0"/>
                <a:cs typeface="+mn-cs"/>
              </a:rPr>
              <a:t>a.length</a:t>
            </a:r>
            <a:r>
              <a:rPr lang="en-US" sz="2000" b="1" dirty="0" smtClean="0">
                <a:latin typeface="Courier New" charset="0"/>
                <a:cs typeface="+mn-cs"/>
              </a:rPr>
              <a:t> &gt;= 2)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        // split array into two halves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</a:t>
            </a:r>
            <a:r>
              <a:rPr lang="en-US" sz="1700" dirty="0" err="1" smtClean="0">
                <a:latin typeface="Courier New" charset="0"/>
                <a:cs typeface="+mn-cs"/>
              </a:rPr>
              <a:t>int</a:t>
            </a:r>
            <a:r>
              <a:rPr lang="en-US" sz="1700" dirty="0" smtClean="0">
                <a:latin typeface="Courier New" charset="0"/>
                <a:cs typeface="+mn-cs"/>
              </a:rPr>
              <a:t>[] left  = </a:t>
            </a:r>
            <a:r>
              <a:rPr lang="en-US" sz="1700" b="1" dirty="0" err="1" smtClean="0">
                <a:latin typeface="Courier New" charset="0"/>
                <a:cs typeface="+mn-cs"/>
              </a:rPr>
              <a:t>Arrays.copyOfRange</a:t>
            </a:r>
            <a:r>
              <a:rPr lang="en-US" sz="1700" b="1" dirty="0" smtClean="0">
                <a:latin typeface="Courier New" charset="0"/>
                <a:cs typeface="+mn-cs"/>
              </a:rPr>
              <a:t>(a, 0,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/2)</a:t>
            </a:r>
            <a:r>
              <a:rPr lang="en-US" sz="1700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</a:t>
            </a:r>
            <a:r>
              <a:rPr lang="en-US" sz="1700" dirty="0" err="1" smtClean="0">
                <a:latin typeface="Courier New" charset="0"/>
                <a:cs typeface="+mn-cs"/>
              </a:rPr>
              <a:t>int</a:t>
            </a:r>
            <a:r>
              <a:rPr lang="en-US" sz="1700" dirty="0" smtClean="0">
                <a:latin typeface="Courier New" charset="0"/>
                <a:cs typeface="+mn-cs"/>
              </a:rPr>
              <a:t>[] right = </a:t>
            </a:r>
            <a:r>
              <a:rPr lang="en-US" sz="1700" b="1" dirty="0" err="1" smtClean="0">
                <a:latin typeface="Courier New" charset="0"/>
                <a:cs typeface="+mn-cs"/>
              </a:rPr>
              <a:t>Arrays.copyOfRange</a:t>
            </a:r>
            <a:r>
              <a:rPr lang="en-US" sz="1700" b="1" dirty="0" smtClean="0">
                <a:latin typeface="Courier New" charset="0"/>
                <a:cs typeface="+mn-cs"/>
              </a:rPr>
              <a:t>(a,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/2,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)</a:t>
            </a:r>
            <a:r>
              <a:rPr lang="en-US" sz="1700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7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        // sort the two halves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cs typeface="+mn-cs"/>
              </a:rPr>
              <a:t>mergeSort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(left);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cs typeface="+mn-cs"/>
              </a:rPr>
              <a:t>mergeSort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(right);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  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merge the sorted halves into a sorted whole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merge(a, left, right);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60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runtime </a:t>
            </a:r>
            <a:r>
              <a:rPr lang="en-US" sz="2400"/>
              <a:t>(Fig. 13.6)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complexity class (Big-Oh) of selection sort?</a:t>
            </a:r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09788"/>
            <a:ext cx="8077200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43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runtime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complexity class (Big-Oh) of merge sort?</a:t>
            </a:r>
          </a:p>
        </p:txBody>
      </p:sp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8175"/>
            <a:ext cx="6005513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04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latin typeface="Tahoma" charset="0"/>
              </a:rPr>
              <a:t>Computational Complexity</a:t>
            </a:r>
            <a:endParaRPr lang="en-US" sz="3000" dirty="0">
              <a:latin typeface="Tahoma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eaLnBrk="1" hangingPunct="1">
              <a:defRPr/>
            </a:pPr>
            <a:endParaRPr lang="en-US" sz="2600" dirty="0" smtClean="0">
              <a:latin typeface="Tahoma" charset="0"/>
            </a:endParaRPr>
          </a:p>
          <a:p>
            <a:pPr eaLnBrk="1" hangingPunct="1">
              <a:defRPr/>
            </a:pPr>
            <a:r>
              <a:rPr lang="en-US" sz="2600" dirty="0" smtClean="0">
                <a:latin typeface="Tahoma" charset="0"/>
              </a:rPr>
              <a:t>Computational complexity of an algorithm is the amount of computational resources(e.g. comparison operations) needed to perform the algorithm. </a:t>
            </a:r>
          </a:p>
          <a:p>
            <a:pPr lvl="1" eaLnBrk="1" hangingPunct="1">
              <a:defRPr/>
            </a:pPr>
            <a:endParaRPr lang="en-US" sz="2200" dirty="0" smtClean="0">
              <a:latin typeface="Tahoma" charset="0"/>
            </a:endParaRPr>
          </a:p>
          <a:p>
            <a:pPr lvl="1" eaLnBrk="1" hangingPunct="1">
              <a:defRPr/>
            </a:pPr>
            <a:r>
              <a:rPr lang="en-US" sz="2200" dirty="0" smtClean="0">
                <a:latin typeface="Tahoma" charset="0"/>
              </a:rPr>
              <a:t>This measure is a function of the input size(e.g. the size of the array.)</a:t>
            </a:r>
          </a:p>
          <a:p>
            <a:pPr lvl="1" eaLnBrk="1" hangingPunct="1">
              <a:defRPr/>
            </a:pPr>
            <a:r>
              <a:rPr lang="en-US" sz="2200" dirty="0" smtClean="0">
                <a:latin typeface="Tahoma" charset="0"/>
              </a:rPr>
              <a:t>Can either be worst-case complexity or average-case complexity</a:t>
            </a:r>
            <a:endParaRPr lang="en-US" sz="2200" dirty="0">
              <a:latin typeface="Tahoma" charset="0"/>
            </a:endParaRPr>
          </a:p>
          <a:p>
            <a:pPr lvl="1" eaLnBrk="1" hangingPunct="1">
              <a:defRPr/>
            </a:pPr>
            <a:endParaRPr lang="en-US" sz="2200" dirty="0" smtClean="0">
              <a:latin typeface="Tahoma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200" dirty="0" smtClean="0">
                <a:latin typeface="Tahoma" charset="0"/>
              </a:rPr>
              <a:t>	</a:t>
            </a:r>
            <a:endParaRPr lang="en-US" sz="22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9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latin typeface="Tahoma" charset="0"/>
              </a:rPr>
              <a:t>Computational Complexity for Searching</a:t>
            </a:r>
            <a:endParaRPr lang="en-US" sz="3000" dirty="0">
              <a:latin typeface="Tahoma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Suppose we have an array of size n. 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1) What is the average number of comparisons needed to find the target using sequential search?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Answer: Approximately n/2. ( O(n)) Big Oh(n))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2) </a:t>
            </a: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What is the 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overall all number of </a:t>
            </a: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comparisons needed to find the target using 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binary </a:t>
            </a: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search?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Answer: Approximately 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log(n). ( Big O(</a:t>
            </a:r>
            <a:r>
              <a:rPr lang="en-US" sz="2200" dirty="0" err="1" smtClean="0">
                <a:solidFill>
                  <a:srgbClr val="000000"/>
                </a:solidFill>
                <a:latin typeface="Tahoma"/>
                <a:cs typeface="Tahoma"/>
              </a:rPr>
              <a:t>logn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))</a:t>
            </a: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537109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latin typeface="Tahoma" charset="0"/>
              </a:rPr>
              <a:t>Computational Complexity for Sorting</a:t>
            </a:r>
            <a:endParaRPr lang="en-US" sz="3000" dirty="0">
              <a:latin typeface="Tahoma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Suppose we have an array of size n. 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1) What is the number of comparisons needed for bubble sort?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Answer: Efficiently can be done in n(n+1)/2. Approximately n^2. Big O(n^2)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2) </a:t>
            </a: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What is the number of comparisons needed for 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selection </a:t>
            </a: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sort?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Answer: </a:t>
            </a:r>
            <a:r>
              <a:rPr lang="en-US" sz="2200" dirty="0">
                <a:solidFill>
                  <a:srgbClr val="000000"/>
                </a:solidFill>
                <a:cs typeface="Tahoma"/>
              </a:rPr>
              <a:t>: Efficiently can be done in n(n+1)/2. Approximately n^2. Big O(n^2</a:t>
            </a:r>
            <a:r>
              <a:rPr lang="en-US" sz="2200" dirty="0" smtClean="0">
                <a:solidFill>
                  <a:srgbClr val="000000"/>
                </a:solidFill>
                <a:cs typeface="Tahoma"/>
              </a:rPr>
              <a:t>)</a:t>
            </a:r>
            <a:r>
              <a:rPr lang="en-US" sz="2200" dirty="0">
                <a:solidFill>
                  <a:srgbClr val="000000"/>
                </a:solidFill>
                <a:cs typeface="Tahoma"/>
              </a:rPr>
              <a:t>.</a:t>
            </a:r>
            <a:endParaRPr lang="en-US" sz="2200" dirty="0" smtClean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2) What is the number of comparisons needed for </a:t>
            </a:r>
            <a:r>
              <a:rPr lang="en-US" sz="2200" dirty="0" err="1" smtClean="0">
                <a:solidFill>
                  <a:srgbClr val="000000"/>
                </a:solidFill>
                <a:latin typeface="Tahoma"/>
                <a:cs typeface="Tahoma"/>
              </a:rPr>
              <a:t>mergesort</a:t>
            </a: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Answer: Approximately </a:t>
            </a:r>
            <a:r>
              <a:rPr lang="en-US" sz="2200" dirty="0" err="1" smtClean="0">
                <a:solidFill>
                  <a:srgbClr val="000000"/>
                </a:solidFill>
                <a:latin typeface="Tahoma"/>
                <a:cs typeface="Tahoma"/>
              </a:rPr>
              <a:t>nlog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(n).</a:t>
            </a: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48625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latin typeface="Tahoma" charset="0"/>
              </a:rPr>
              <a:t>Some Examples</a:t>
            </a:r>
            <a:endParaRPr lang="en-US" sz="3000" dirty="0">
              <a:latin typeface="Tahoma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What’s the total number of operations?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for(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++){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	for(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 j = 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; j &lt; n; j++)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	// do one simple operation.</a:t>
            </a:r>
            <a:endParaRPr lang="en-US" sz="2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Answer: n^2</a:t>
            </a: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for(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++){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	for(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j =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; j &lt; n; j++)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		// do one simple operation.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 eaLnBrk="1" hangingPunct="1">
              <a:buNone/>
              <a:defRPr/>
            </a:pPr>
            <a:r>
              <a:rPr lang="en-US" sz="2200" dirty="0">
                <a:solidFill>
                  <a:srgbClr val="000000"/>
                </a:solidFill>
                <a:cs typeface="Tahoma"/>
              </a:rPr>
              <a:t>Answer: </a:t>
            </a:r>
            <a:r>
              <a:rPr lang="en-US" sz="2200" dirty="0" smtClean="0">
                <a:solidFill>
                  <a:srgbClr val="000000"/>
                </a:solidFill>
                <a:cs typeface="Tahoma"/>
              </a:rPr>
              <a:t>n(n+1)/2 or Big Oh(n^2)</a:t>
            </a:r>
            <a:endParaRPr lang="en-US" sz="2200" dirty="0">
              <a:solidFill>
                <a:srgbClr val="000000"/>
              </a:solidFill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eaLnBrk="1" hangingPunct="1"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803712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(13.1)</a:t>
            </a:r>
            <a:endParaRPr lang="en-US" sz="2800" smtClean="0">
              <a:cs typeface="+mj-cs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binary search</a:t>
            </a:r>
            <a:r>
              <a:rPr lang="en-US" smtClean="0">
                <a:cs typeface="+mn-cs"/>
              </a:rPr>
              <a:t>: Locates a target value in a </a:t>
            </a:r>
            <a:r>
              <a:rPr lang="en-US" i="1" smtClean="0">
                <a:cs typeface="+mn-cs"/>
              </a:rPr>
              <a:t>sorted </a:t>
            </a:r>
            <a:r>
              <a:rPr lang="en-US" smtClean="0">
                <a:cs typeface="+mn-cs"/>
              </a:rPr>
              <a:t> array/list by successively eliminating half of the array from consideration.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z="2000" smtClean="0"/>
              <a:t>How many elements will it need to examine?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z="2000" smtClean="0"/>
              <a:t>Example: Searching the array below for the value </a:t>
            </a:r>
            <a:r>
              <a:rPr lang="en-US" sz="2000" b="1" smtClean="0"/>
              <a:t>42</a:t>
            </a:r>
            <a:r>
              <a:rPr lang="en-US" sz="2000" smtClean="0"/>
              <a:t>:</a:t>
            </a:r>
          </a:p>
        </p:txBody>
      </p:sp>
      <p:graphicFrame>
        <p:nvGraphicFramePr>
          <p:cNvPr id="171012" name="Group 4"/>
          <p:cNvGraphicFramePr>
            <a:graphicFrameLocks noGrp="1"/>
          </p:cNvGraphicFramePr>
          <p:nvPr/>
        </p:nvGraphicFramePr>
        <p:xfrm>
          <a:off x="228600" y="3781425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59848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171072" name="Group 64"/>
          <p:cNvGrpSpPr>
            <a:grpSpLocks/>
          </p:cNvGrpSpPr>
          <p:nvPr/>
        </p:nvGrpSpPr>
        <p:grpSpPr bwMode="auto">
          <a:xfrm>
            <a:off x="981075" y="4572000"/>
            <a:ext cx="619125" cy="833438"/>
            <a:chOff x="618" y="2880"/>
            <a:chExt cx="390" cy="525"/>
          </a:xfrm>
        </p:grpSpPr>
        <p:sp>
          <p:nvSpPr>
            <p:cNvPr id="171073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min</a:t>
              </a:r>
            </a:p>
          </p:txBody>
        </p:sp>
        <p:sp>
          <p:nvSpPr>
            <p:cNvPr id="171074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1075" name="Group 67"/>
          <p:cNvGrpSpPr>
            <a:grpSpLocks/>
          </p:cNvGrpSpPr>
          <p:nvPr/>
        </p:nvGrpSpPr>
        <p:grpSpPr bwMode="auto">
          <a:xfrm>
            <a:off x="4562475" y="4572000"/>
            <a:ext cx="619125" cy="833438"/>
            <a:chOff x="618" y="2880"/>
            <a:chExt cx="390" cy="525"/>
          </a:xfrm>
        </p:grpSpPr>
        <p:sp>
          <p:nvSpPr>
            <p:cNvPr id="171076" name="Text Box 68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mid</a:t>
              </a:r>
            </a:p>
          </p:txBody>
        </p:sp>
        <p:sp>
          <p:nvSpPr>
            <p:cNvPr id="171077" name="Line 69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1078" name="Group 70"/>
          <p:cNvGrpSpPr>
            <a:grpSpLocks/>
          </p:cNvGrpSpPr>
          <p:nvPr/>
        </p:nvGrpSpPr>
        <p:grpSpPr bwMode="auto">
          <a:xfrm>
            <a:off x="8305800" y="4572000"/>
            <a:ext cx="619125" cy="833438"/>
            <a:chOff x="618" y="2880"/>
            <a:chExt cx="390" cy="525"/>
          </a:xfrm>
        </p:grpSpPr>
        <p:sp>
          <p:nvSpPr>
            <p:cNvPr id="171079" name="Text Box 71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max</a:t>
              </a:r>
            </a:p>
          </p:txBody>
        </p:sp>
        <p:sp>
          <p:nvSpPr>
            <p:cNvPr id="171080" name="Line 72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55887E-8 L 0.20052 -8.55887E-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55887E-8 L 0.44218 -8.55887E-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52 -8.55887E-8 L 0.10052 -8.55887E-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8.55887E-8 L -0.25886 -8.55887E-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latin typeface="Tahoma" charset="0"/>
              </a:rPr>
              <a:t>Exponential Complexity Problems</a:t>
            </a:r>
            <a:endParaRPr lang="en-US" sz="3000" dirty="0">
              <a:latin typeface="Tahoma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Tahoma" charset="0"/>
              </a:rPr>
              <a:t>Algorithms that can be implemented with a polynomial time complexity can be executed quickly on a modern processor. (Problems of this type belong to a class called P, Polynomial Time.)</a:t>
            </a:r>
          </a:p>
          <a:p>
            <a:pPr eaLnBrk="1" hangingPunct="1">
              <a:defRPr/>
            </a:pPr>
            <a:endParaRPr lang="en-US" sz="2400" dirty="0" smtClean="0">
              <a:latin typeface="Tahoma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Tahoma" charset="0"/>
              </a:rPr>
              <a:t>However, there exists important and practical problems for which there exists no known polynomial time algorithm.  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Tahoma" charset="0"/>
              </a:rPr>
              <a:t>E.g. given a set of integers, find a subset that sums to zero. A brute-force algorithm would try every possible subset. But there are 2^n different subsets. This is an example of an exponential time algorithm. If n is large, even the fastest computers would take too long.  </a:t>
            </a:r>
          </a:p>
        </p:txBody>
      </p:sp>
    </p:spTree>
    <p:extLst>
      <p:ext uri="{BB962C8B-B14F-4D97-AF65-F5344CB8AC3E}">
        <p14:creationId xmlns:p14="http://schemas.microsoft.com/office/powerpoint/2010/main" val="3287998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latin typeface="Tahoma" charset="0"/>
              </a:rPr>
              <a:t>Travelling Salesman(TSP)</a:t>
            </a:r>
            <a:endParaRPr lang="en-US" sz="3000" dirty="0">
              <a:latin typeface="Tahoma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Tahoma" charset="0"/>
              </a:rPr>
              <a:t>Given a set of cities and paths connecting them, find the shortest path that visit each of them exactly once. </a:t>
            </a:r>
          </a:p>
          <a:p>
            <a:pPr eaLnBrk="1" hangingPunct="1">
              <a:defRPr/>
            </a:pPr>
            <a:endParaRPr lang="en-US" sz="24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Tahoma" charset="0"/>
              </a:rPr>
              <a:t>There is no known polynomial time algorithm that solves TSP. Solving TSP can, for example, lead to better transportation and bus routes. </a:t>
            </a:r>
          </a:p>
          <a:p>
            <a:pPr eaLnBrk="1" hangingPunct="1">
              <a:defRPr/>
            </a:pPr>
            <a:r>
              <a:rPr lang="en-US" sz="2400" dirty="0" smtClean="0">
                <a:latin typeface="Tahoma" charset="0"/>
              </a:rPr>
              <a:t> </a:t>
            </a:r>
          </a:p>
          <a:p>
            <a:pPr eaLnBrk="1" hangingPunct="1">
              <a:defRPr/>
            </a:pPr>
            <a:r>
              <a:rPr lang="en-US" sz="2400" dirty="0" smtClean="0">
                <a:latin typeface="Tahoma" charset="0"/>
              </a:rPr>
              <a:t>TSP belongs to a class of related problems called NP(Non-deterministic </a:t>
            </a:r>
            <a:r>
              <a:rPr lang="en-US" sz="2400" dirty="0">
                <a:latin typeface="Tahoma" charset="0"/>
              </a:rPr>
              <a:t>P</a:t>
            </a:r>
            <a:r>
              <a:rPr lang="en-US" sz="2400" dirty="0" smtClean="0">
                <a:latin typeface="Tahoma" charset="0"/>
              </a:rPr>
              <a:t>olynomial </a:t>
            </a:r>
            <a:r>
              <a:rPr lang="en-US" sz="2400" dirty="0">
                <a:latin typeface="Tahoma" charset="0"/>
              </a:rPr>
              <a:t>T</a:t>
            </a:r>
            <a:r>
              <a:rPr lang="en-US" sz="2400" dirty="0" smtClean="0">
                <a:latin typeface="Tahoma" charset="0"/>
              </a:rPr>
              <a:t>ime). None of these problems has a polynomial time solution. And if one does, then so do the rest. </a:t>
            </a:r>
          </a:p>
          <a:p>
            <a:pPr marL="0" indent="0" eaLnBrk="1" hangingPunct="1">
              <a:buFontTx/>
              <a:buNone/>
              <a:defRPr/>
            </a:pPr>
            <a:endParaRPr lang="en-US" sz="2400" dirty="0">
              <a:latin typeface="Tahoma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sz="240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49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latin typeface="Tahoma" charset="0"/>
              </a:rPr>
              <a:t>Is P=NP?</a:t>
            </a:r>
            <a:endParaRPr lang="en-US" sz="3000" dirty="0">
              <a:latin typeface="Tahoma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eaLnBrk="1" hangingPunct="1">
              <a:defRPr/>
            </a:pPr>
            <a:endParaRPr lang="en-US" sz="2200" dirty="0" smtClean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Tahoma" charset="0"/>
              </a:rPr>
              <a:t>Is P=NP? In other words, can Travelling salesman and the other NP-complete problems be solved in polynomial time? Mathematicians believe that P is not equal to NP. No proof is known. </a:t>
            </a:r>
          </a:p>
          <a:p>
            <a:pPr eaLnBrk="1" hangingPunct="1">
              <a:defRPr/>
            </a:pPr>
            <a:endParaRPr lang="en-US" sz="2200" dirty="0" smtClean="0">
              <a:latin typeface="Tahoma" charset="0"/>
            </a:endParaRPr>
          </a:p>
          <a:p>
            <a:pPr eaLnBrk="1" hangingPunct="1">
              <a:defRPr/>
            </a:pPr>
            <a:endParaRPr lang="en-US" sz="2200" dirty="0" smtClean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Tahoma" charset="0"/>
              </a:rPr>
              <a:t>This is one of 7 </a:t>
            </a:r>
            <a:r>
              <a:rPr lang="en-US" sz="2200" dirty="0" err="1">
                <a:latin typeface="Tahoma" charset="0"/>
              </a:rPr>
              <a:t>M</a:t>
            </a:r>
            <a:r>
              <a:rPr lang="en-US" sz="2200" dirty="0" err="1" smtClean="0">
                <a:latin typeface="Tahoma" charset="0"/>
              </a:rPr>
              <a:t>illenium</a:t>
            </a:r>
            <a:r>
              <a:rPr lang="en-US" sz="2200" dirty="0" smtClean="0">
                <a:latin typeface="Tahoma" charset="0"/>
              </a:rPr>
              <a:t> </a:t>
            </a:r>
            <a:r>
              <a:rPr lang="en-US" sz="2200" dirty="0">
                <a:latin typeface="Tahoma" charset="0"/>
              </a:rPr>
              <a:t>P</a:t>
            </a:r>
            <a:r>
              <a:rPr lang="en-US" sz="2200" dirty="0" smtClean="0">
                <a:latin typeface="Tahoma" charset="0"/>
              </a:rPr>
              <a:t>roblems. The Clay Mathematics Institute has offered a million dollar prize for solving any of them. </a:t>
            </a:r>
          </a:p>
          <a:p>
            <a:pPr eaLnBrk="1" hangingPunct="1">
              <a:defRPr/>
            </a:pPr>
            <a:endParaRPr lang="en-US" sz="2200" dirty="0" smtClean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 err="1" smtClean="0">
                <a:latin typeface="Tahoma" charset="0"/>
              </a:rPr>
              <a:t>Grigori</a:t>
            </a:r>
            <a:r>
              <a:rPr lang="en-US" sz="2200" dirty="0" smtClean="0">
                <a:latin typeface="Tahoma" charset="0"/>
              </a:rPr>
              <a:t> Perelman solved one of the </a:t>
            </a:r>
            <a:r>
              <a:rPr lang="en-US" sz="2200" dirty="0" err="1" smtClean="0">
                <a:latin typeface="Tahoma" charset="0"/>
              </a:rPr>
              <a:t>Millenium</a:t>
            </a:r>
            <a:r>
              <a:rPr lang="en-US" sz="2200" dirty="0" smtClean="0">
                <a:latin typeface="Tahoma" charset="0"/>
              </a:rPr>
              <a:t> Problems, the Poincare Conjecture. He declined the million dollar prize as well as the Fields Medal, the equivalent of the Nobel Prize for Mathematics. </a:t>
            </a:r>
          </a:p>
          <a:p>
            <a:pPr eaLnBrk="1" hangingPunct="1">
              <a:defRPr/>
            </a:pPr>
            <a:r>
              <a:rPr lang="en-US" sz="2200" dirty="0">
                <a:latin typeface="Tahoma" charset="0"/>
                <a:hlinkClick r:id="rId3"/>
              </a:rPr>
              <a:t>https://medium.com/@phacks/how-grigori-perelman-solved-one-of-maths-greatest-mystery-</a:t>
            </a:r>
            <a:r>
              <a:rPr lang="en-US" sz="2200" dirty="0" smtClean="0">
                <a:latin typeface="Tahoma" charset="0"/>
                <a:hlinkClick r:id="rId3"/>
              </a:rPr>
              <a:t>89426275cb7</a:t>
            </a:r>
            <a:endParaRPr lang="en-US" sz="2200" dirty="0" smtClean="0">
              <a:latin typeface="Tahoma" charset="0"/>
            </a:endParaRPr>
          </a:p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endParaRPr lang="en-US" sz="2200" dirty="0" smtClean="0">
              <a:latin typeface="Tahoma" charset="0"/>
            </a:endParaRPr>
          </a:p>
          <a:p>
            <a:pPr eaLnBrk="1" hangingPunct="1">
              <a:defRPr/>
            </a:pPr>
            <a:endParaRPr lang="en-US" sz="2200" dirty="0" smtClean="0">
              <a:latin typeface="Tahoma" charset="0"/>
            </a:endParaRPr>
          </a:p>
          <a:p>
            <a:pPr eaLnBrk="1" hangingPunct="1">
              <a:defRPr/>
            </a:pPr>
            <a:endParaRPr lang="en-US" sz="220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78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latin typeface="Tahoma" charset="0"/>
              </a:rPr>
              <a:t>What if P=NP?</a:t>
            </a:r>
            <a:endParaRPr lang="en-US" sz="3000" dirty="0">
              <a:latin typeface="Tahoma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 smtClean="0">
                <a:latin typeface="Tahoma" charset="0"/>
              </a:rPr>
              <a:t>What if P=NP? Many very important problems in math, physics and engineering are currently intractable, i.e., solutions take exponential time. If P=NP, then there are efficient algorithms for solving them. This can lead to many advances in science. </a:t>
            </a: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endParaRPr lang="en-US" sz="2200" dirty="0" smtClean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Tahoma" charset="0"/>
              </a:rPr>
              <a:t>But P=NP can have negative consequences. </a:t>
            </a:r>
            <a:br>
              <a:rPr lang="en-US" sz="2200" dirty="0" smtClean="0">
                <a:latin typeface="Tahoma" charset="0"/>
              </a:rPr>
            </a:br>
            <a:endParaRPr lang="en-US" sz="2200" dirty="0" smtClean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Tahoma" charset="0"/>
              </a:rPr>
              <a:t>For example, cryptography relies on certain problems being difficult. Public-key cryptography, a foundation for security applications including financial transactions over the internet, would be vulnerable if one can prove P=NP constructively.</a:t>
            </a:r>
          </a:p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Tahoma" charset="0"/>
              </a:rPr>
              <a:t>Most mathematicians believe that P is not equal to NP.</a:t>
            </a:r>
          </a:p>
        </p:txBody>
      </p:sp>
    </p:spTree>
    <p:extLst>
      <p:ext uri="{BB962C8B-B14F-4D97-AF65-F5344CB8AC3E}">
        <p14:creationId xmlns:p14="http://schemas.microsoft.com/office/powerpoint/2010/main" val="8379183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Lab 1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Tahoma"/>
                <a:cs typeface="Tahoma"/>
              </a:rPr>
              <a:t>Write the </a:t>
            </a:r>
            <a:r>
              <a:rPr lang="en-US" sz="2000" dirty="0" err="1" smtClean="0">
                <a:latin typeface="Tahoma"/>
                <a:cs typeface="Tahoma"/>
              </a:rPr>
              <a:t>nonrecursive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smtClean="0">
                <a:latin typeface="Tahoma"/>
                <a:cs typeface="Tahoma"/>
              </a:rPr>
              <a:t>version of binarySearch</a:t>
            </a:r>
            <a:r>
              <a:rPr lang="en-US" sz="2000" dirty="0" smtClean="0">
                <a:latin typeface="Tahoma"/>
                <a:cs typeface="Tahoma"/>
              </a:rPr>
              <a:t> method.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Returns the index of an occurrence of target in the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array a, or a negative number(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-(min+1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))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if the target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is not found.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latin typeface="Courier New" charset="0"/>
                <a:cs typeface="+mn-cs"/>
              </a:rPr>
              <a:t>binarySearch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target)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6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Lab 2</a:t>
            </a:r>
            <a:endParaRPr lang="en-US" dirty="0" smtClean="0">
              <a:cs typeface="+mj-cs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Tahoma"/>
                <a:cs typeface="Tahoma"/>
              </a:rPr>
              <a:t>Write the methods </a:t>
            </a:r>
            <a:r>
              <a:rPr lang="en-US" sz="2000" dirty="0" err="1" smtClean="0">
                <a:latin typeface="Courier New" charset="0"/>
                <a:cs typeface="+mn-cs"/>
              </a:rPr>
              <a:t>selectionSort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smtClean="0">
                <a:latin typeface="Tahoma"/>
                <a:cs typeface="Tahoma"/>
              </a:rPr>
              <a:t>and </a:t>
            </a:r>
            <a:r>
              <a:rPr lang="en-US" sz="2000" dirty="0" smtClean="0">
                <a:latin typeface="Courier New" charset="0"/>
                <a:cs typeface="+mn-cs"/>
              </a:rPr>
              <a:t>swap.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</a:t>
            </a:r>
            <a:r>
              <a:rPr lang="en-US" sz="2000" dirty="0" err="1" smtClean="0">
                <a:latin typeface="Courier New" charset="0"/>
                <a:cs typeface="+mn-cs"/>
              </a:rPr>
              <a:t>selectionSort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a)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{…}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swap(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j)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{…}</a:t>
            </a:r>
            <a:r>
              <a:rPr lang="en-US" sz="2000" dirty="0">
                <a:latin typeface="Courier New" charset="0"/>
                <a:cs typeface="+mn-cs"/>
              </a:rPr>
              <a:t>	</a:t>
            </a:r>
            <a:r>
              <a:rPr lang="en-US" sz="2000" dirty="0" smtClean="0">
                <a:latin typeface="Courier New" charset="0"/>
                <a:cs typeface="+mn-cs"/>
              </a:rPr>
              <a:t>	</a:t>
            </a:r>
            <a:endParaRPr lang="en-US" sz="2000" dirty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96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</a:t>
            </a:r>
            <a:r>
              <a:rPr lang="en-US" smtClean="0">
                <a:latin typeface="Courier New" charset="0"/>
                <a:cs typeface="+mj-cs"/>
              </a:rPr>
              <a:t>Arrays</a:t>
            </a:r>
            <a:r>
              <a:rPr lang="en-US" smtClean="0">
                <a:cs typeface="+mj-cs"/>
              </a:rPr>
              <a:t> class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Class </a:t>
            </a:r>
            <a:r>
              <a:rPr lang="en-US" dirty="0" smtClean="0">
                <a:latin typeface="Courier New" charset="0"/>
                <a:cs typeface="+mn-cs"/>
              </a:rPr>
              <a:t>Arrays</a:t>
            </a:r>
            <a:r>
              <a:rPr lang="en-US" dirty="0" smtClean="0">
                <a:cs typeface="+mn-cs"/>
              </a:rPr>
              <a:t> in </a:t>
            </a:r>
            <a:r>
              <a:rPr lang="en-US" dirty="0" err="1" smtClean="0">
                <a:latin typeface="Courier New" charset="0"/>
                <a:cs typeface="+mn-cs"/>
              </a:rPr>
              <a:t>java.util</a:t>
            </a:r>
            <a:r>
              <a:rPr lang="en-US" dirty="0" smtClean="0">
                <a:cs typeface="+mn-cs"/>
              </a:rPr>
              <a:t> has many useful array methods: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graphicFrame>
        <p:nvGraphicFramePr>
          <p:cNvPr id="17616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35436"/>
              </p:ext>
            </p:extLst>
          </p:nvPr>
        </p:nvGraphicFramePr>
        <p:xfrm>
          <a:off x="76200" y="1905000"/>
          <a:ext cx="8991600" cy="3688570"/>
        </p:xfrm>
        <a:graphic>
          <a:graphicData uri="http://schemas.openxmlformats.org/drawingml/2006/table">
            <a:tbl>
              <a:tblPr/>
              <a:tblGrid>
                <a:gridCol w="3810000"/>
                <a:gridCol w="5181600"/>
              </a:tblGrid>
              <a:tr h="396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binarySearch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the index of the given value in a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array (or &lt; 0 if not found)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copyOfRange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index1, index2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new resized copy of an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 starting with index1 to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index2-1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if the two arrays contain same elements in the same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fill(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sets every element to the given 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sort(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arranges the elements into sorted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toString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string representing the array, such as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"[10, 30, -25, 17]"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Using </a:t>
            </a:r>
            <a:r>
              <a:rPr lang="en-US" smtClean="0">
                <a:latin typeface="Courier New" charset="0"/>
                <a:cs typeface="+mj-cs"/>
              </a:rPr>
              <a:t>binarySearch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index    0  1  2  3   4   5   6   7   8   9  10  11  12  13  14  15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urier New" charset="0"/>
                <a:cs typeface="+mn-cs"/>
              </a:rPr>
              <a:t>int</a:t>
            </a:r>
            <a:r>
              <a:rPr lang="en-US" sz="1600" dirty="0" smtClean="0">
                <a:latin typeface="Courier New" charset="0"/>
                <a:cs typeface="+mn-cs"/>
              </a:rPr>
              <a:t>[] a = {-4, 2, 7, 9, 15, 19, 25, 28, 30, 36, 42, 50, 56, 68, 85, 92};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8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urier New" charset="0"/>
                <a:cs typeface="+mn-cs"/>
              </a:rPr>
              <a:t>int</a:t>
            </a:r>
            <a:r>
              <a:rPr lang="en-US" sz="1600" dirty="0" smtClean="0">
                <a:latin typeface="Courier New" charset="0"/>
                <a:cs typeface="+mn-cs"/>
              </a:rPr>
              <a:t> index  = </a:t>
            </a:r>
            <a:r>
              <a:rPr lang="en-US" sz="1600" b="1" dirty="0" err="1" smtClean="0">
                <a:latin typeface="Courier New" charset="0"/>
                <a:cs typeface="+mn-cs"/>
              </a:rPr>
              <a:t>Arrays.binarySearch</a:t>
            </a:r>
            <a:r>
              <a:rPr lang="en-US" sz="1600" dirty="0" smtClean="0">
                <a:latin typeface="Courier New" charset="0"/>
                <a:cs typeface="+mn-cs"/>
              </a:rPr>
              <a:t>(a, </a:t>
            </a:r>
            <a:r>
              <a:rPr lang="en-US" sz="1600" b="1" dirty="0" smtClean="0">
                <a:latin typeface="Courier New" charset="0"/>
                <a:cs typeface="+mn-cs"/>
              </a:rPr>
              <a:t>42</a:t>
            </a:r>
            <a:r>
              <a:rPr lang="en-US" sz="1600" dirty="0" smtClean="0">
                <a:latin typeface="Courier New" charset="0"/>
                <a:cs typeface="+mn-cs"/>
              </a:rPr>
              <a:t>);   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index1 is 10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urier New" charset="0"/>
                <a:cs typeface="+mn-cs"/>
              </a:rPr>
              <a:t>int</a:t>
            </a:r>
            <a:r>
              <a:rPr lang="en-US" sz="1600" dirty="0" smtClean="0">
                <a:latin typeface="Courier New" charset="0"/>
                <a:cs typeface="+mn-cs"/>
              </a:rPr>
              <a:t> index2 = </a:t>
            </a:r>
            <a:r>
              <a:rPr lang="en-US" sz="1600" b="1" dirty="0" err="1" smtClean="0">
                <a:latin typeface="Courier New" charset="0"/>
                <a:cs typeface="+mn-cs"/>
              </a:rPr>
              <a:t>Arrays.binarySearch</a:t>
            </a:r>
            <a:r>
              <a:rPr lang="en-US" sz="1600" dirty="0" smtClean="0">
                <a:latin typeface="Courier New" charset="0"/>
                <a:cs typeface="+mn-cs"/>
              </a:rPr>
              <a:t>(a, </a:t>
            </a:r>
            <a:r>
              <a:rPr lang="en-US" sz="1600" b="1" dirty="0" smtClean="0">
                <a:latin typeface="Courier New" charset="0"/>
                <a:cs typeface="+mn-cs"/>
              </a:rPr>
              <a:t>21</a:t>
            </a:r>
            <a:r>
              <a:rPr lang="en-US" sz="1600" dirty="0" smtClean="0">
                <a:latin typeface="Courier New" charset="0"/>
                <a:cs typeface="+mn-cs"/>
              </a:rPr>
              <a:t>);   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index2 is -7</a:t>
            </a:r>
            <a:endParaRPr lang="en-US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 smtClean="0">
                <a:latin typeface="Courier New" charset="0"/>
                <a:cs typeface="+mn-cs"/>
              </a:rPr>
              <a:t>binarySearch</a:t>
            </a:r>
            <a:r>
              <a:rPr lang="en-US" dirty="0" smtClean="0">
                <a:cs typeface="+mn-cs"/>
              </a:rPr>
              <a:t> returns the index where the value is found</a:t>
            </a:r>
          </a:p>
          <a:p>
            <a:pPr lvl="1" eaLnBrk="1" hangingPunct="1">
              <a:defRPr/>
            </a:pPr>
            <a:endParaRPr lang="en-US" sz="800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if the value is </a:t>
            </a:r>
            <a:r>
              <a:rPr lang="en-US" i="1" dirty="0" smtClean="0">
                <a:cs typeface="+mn-cs"/>
              </a:rPr>
              <a:t>not </a:t>
            </a:r>
            <a:r>
              <a:rPr lang="en-US" dirty="0" smtClean="0">
                <a:cs typeface="+mn-cs"/>
              </a:rPr>
              <a:t> found, </a:t>
            </a:r>
            <a:r>
              <a:rPr lang="en-US" dirty="0" err="1" smtClean="0">
                <a:latin typeface="Courier New" charset="0"/>
                <a:cs typeface="+mn-cs"/>
              </a:rPr>
              <a:t>binarySearch</a:t>
            </a:r>
            <a:r>
              <a:rPr lang="en-US" dirty="0" smtClean="0">
                <a:cs typeface="+mn-cs"/>
              </a:rPr>
              <a:t> returns: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	-(</a:t>
            </a:r>
            <a:r>
              <a:rPr lang="en-US" dirty="0" err="1" smtClean="0">
                <a:latin typeface="Courier New" charset="0"/>
              </a:rPr>
              <a:t>insertionPoint</a:t>
            </a:r>
            <a:r>
              <a:rPr lang="en-US" dirty="0" smtClean="0">
                <a:latin typeface="Courier New" charset="0"/>
              </a:rPr>
              <a:t> + 1)</a:t>
            </a:r>
          </a:p>
          <a:p>
            <a:pPr lvl="1" eaLnBrk="1" hangingPunct="1"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buClr>
                <a:schemeClr val="bg2"/>
              </a:buClr>
              <a:buFontTx/>
              <a:buChar char="•"/>
              <a:defRPr/>
            </a:pPr>
            <a:r>
              <a:rPr lang="en-US" dirty="0" smtClean="0"/>
              <a:t>where </a:t>
            </a:r>
            <a:r>
              <a:rPr lang="en-US" dirty="0" err="1" smtClean="0">
                <a:latin typeface="Courier New" charset="0"/>
              </a:rPr>
              <a:t>insertionPoint</a:t>
            </a:r>
            <a:r>
              <a:rPr lang="en-US" dirty="0" smtClean="0"/>
              <a:t> is the index where the element </a:t>
            </a:r>
            <a:r>
              <a:rPr lang="en-US" i="1" dirty="0" smtClean="0"/>
              <a:t>would</a:t>
            </a:r>
            <a:r>
              <a:rPr lang="en-US" dirty="0" smtClean="0"/>
              <a:t> have been, if it had been in the array in sorted order.</a:t>
            </a:r>
          </a:p>
          <a:p>
            <a:pPr lvl="1" eaLnBrk="1" hangingPunct="1">
              <a:buClr>
                <a:schemeClr val="bg2"/>
              </a:buClr>
              <a:buFontTx/>
              <a:buChar char="•"/>
              <a:defRPr/>
            </a:pPr>
            <a:r>
              <a:rPr lang="en-US" dirty="0" smtClean="0"/>
              <a:t>To insert the value into the array, negate (</a:t>
            </a:r>
            <a:r>
              <a:rPr lang="en-US" dirty="0" err="1" smtClean="0">
                <a:latin typeface="Courier New" charset="0"/>
              </a:rPr>
              <a:t>returnedValue</a:t>
            </a:r>
            <a:r>
              <a:rPr lang="en-US" dirty="0" smtClean="0"/>
              <a:t> + 1)</a:t>
            </a:r>
            <a:endParaRPr lang="en-US" sz="800" dirty="0" smtClean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latin typeface="Courier New" charset="0"/>
              </a:rPr>
              <a:t>int</a:t>
            </a:r>
            <a:r>
              <a:rPr lang="en-US" b="1" dirty="0" smtClean="0">
                <a:latin typeface="Courier New" charset="0"/>
              </a:rPr>
              <a:t> indexToInsert21 = -(index2 + 1); 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Recursive binary search </a:t>
            </a:r>
            <a:r>
              <a:rPr lang="en-US" sz="2800" smtClean="0">
                <a:cs typeface="+mj-cs"/>
              </a:rPr>
              <a:t>(13.3)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Write a recursive </a:t>
            </a:r>
            <a:r>
              <a:rPr lang="en-US" dirty="0" err="1" smtClean="0">
                <a:latin typeface="Courier New" charset="0"/>
                <a:cs typeface="+mn-cs"/>
              </a:rPr>
              <a:t>binarySearch</a:t>
            </a:r>
            <a:r>
              <a:rPr lang="en-US" dirty="0" smtClean="0">
                <a:cs typeface="+mn-cs"/>
              </a:rPr>
              <a:t> method.</a:t>
            </a:r>
          </a:p>
          <a:p>
            <a:pPr lvl="1" eaLnBrk="1" hangingPunct="1">
              <a:defRPr/>
            </a:pPr>
            <a:r>
              <a:rPr lang="en-US" dirty="0" smtClean="0"/>
              <a:t>If the target value is not found, return its negative insertion point.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buFontTx/>
              <a:buNone/>
              <a:defRPr/>
            </a:pPr>
            <a:endParaRPr lang="en-US" sz="2000" dirty="0" smtClean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endParaRPr lang="en-US" sz="2000" dirty="0" smtClean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>
                <a:latin typeface="Courier New" charset="0"/>
              </a:rPr>
              <a:t>int</a:t>
            </a:r>
            <a:r>
              <a:rPr lang="en-US" sz="2000" dirty="0" smtClean="0">
                <a:latin typeface="Courier New" charset="0"/>
              </a:rPr>
              <a:t> index  = </a:t>
            </a:r>
            <a:r>
              <a:rPr lang="en-US" sz="2000" dirty="0" err="1" smtClean="0">
                <a:latin typeface="Courier New" charset="0"/>
              </a:rPr>
              <a:t>binarySearch</a:t>
            </a:r>
            <a:r>
              <a:rPr lang="en-US" sz="2000" dirty="0" smtClean="0">
                <a:latin typeface="Courier New" charset="0"/>
              </a:rPr>
              <a:t>(data, 42);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// 10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>
                <a:latin typeface="Courier New" charset="0"/>
              </a:rPr>
              <a:t>int</a:t>
            </a:r>
            <a:r>
              <a:rPr lang="en-US" sz="2000" dirty="0" smtClean="0">
                <a:latin typeface="Courier New" charset="0"/>
              </a:rPr>
              <a:t> index2 = </a:t>
            </a:r>
            <a:r>
              <a:rPr lang="en-US" sz="2000" dirty="0" err="1" smtClean="0">
                <a:latin typeface="Courier New" charset="0"/>
              </a:rPr>
              <a:t>binarySearch</a:t>
            </a:r>
            <a:r>
              <a:rPr lang="en-US" sz="2000" dirty="0" smtClean="0">
                <a:latin typeface="Courier New" charset="0"/>
              </a:rPr>
              <a:t>(data, 66);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// -1</a:t>
            </a:r>
          </a:p>
          <a:p>
            <a:pPr lvl="1" eaLnBrk="1" hangingPunct="1"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Note: Recursive version does not return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-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(insertionPoint+1).</a:t>
            </a:r>
          </a:p>
        </p:txBody>
      </p:sp>
      <p:graphicFrame>
        <p:nvGraphicFramePr>
          <p:cNvPr id="224260" name="Group 4"/>
          <p:cNvGraphicFramePr>
            <a:graphicFrameLocks noGrp="1"/>
          </p:cNvGraphicFramePr>
          <p:nvPr/>
        </p:nvGraphicFramePr>
        <p:xfrm>
          <a:off x="228600" y="3352800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59848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Exercise solution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Returns the index of an occurrence of the given value in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the given array, or a negative number if not found.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Precondition: elements of a are in sorted order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public static int binarySearch(int[] a, int target)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return binarySearch(a, target</a:t>
            </a: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, 0, a.length - 1</a:t>
            </a:r>
            <a:r>
              <a:rPr lang="en-US" sz="1800" smtClean="0">
                <a:latin typeface="Courier New" charset="0"/>
              </a:rPr>
              <a:t>);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endParaRPr lang="en-US" sz="1800" smtClean="0"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Recursive helper to implement search behavior.</a:t>
            </a:r>
            <a:endParaRPr lang="en-US" sz="1800" b="1" smtClean="0">
              <a:solidFill>
                <a:schemeClr val="accent2"/>
              </a:solidFill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private </a:t>
            </a:r>
            <a:r>
              <a:rPr lang="en-US" sz="1800" smtClean="0">
                <a:latin typeface="Courier New" charset="0"/>
              </a:rPr>
              <a:t>static int binarySearch(int[] a, int target</a:t>
            </a: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,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                                int min, int max</a:t>
            </a:r>
            <a:r>
              <a:rPr lang="en-US" sz="1800" smtClean="0">
                <a:latin typeface="Courier New" charset="0"/>
              </a:rPr>
              <a:t>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if (min &gt; max)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return -1;        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target not found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} else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int mid = (min + max) / 2;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if (a[mid] &lt; target) {       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  // too small; go right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    return </a:t>
            </a:r>
            <a:r>
              <a:rPr lang="en-US" sz="1800" b="1" smtClean="0">
                <a:latin typeface="Courier New" charset="0"/>
              </a:rPr>
              <a:t>binarySearch(a, target, mid + 1, max)</a:t>
            </a:r>
            <a:r>
              <a:rPr lang="en-US" sz="1800" smtClean="0">
                <a:latin typeface="Courier New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} else if (a[mid] &gt; target) {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  // too large; go left</a:t>
            </a:r>
            <a:endParaRPr lang="en-US" sz="1800" smtClean="0"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    return </a:t>
            </a:r>
            <a:r>
              <a:rPr lang="en-US" sz="1800" b="1" smtClean="0">
                <a:latin typeface="Courier New" charset="0"/>
              </a:rPr>
              <a:t>binarySearch(a, target, min, mid - 1)</a:t>
            </a:r>
            <a:r>
              <a:rPr lang="en-US" sz="1800" smtClean="0">
                <a:latin typeface="Courier New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} else {</a:t>
            </a:r>
            <a:endParaRPr lang="en-US" sz="1800" b="1" smtClean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    return mid;   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target found; a[mid] == target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Searching/Sorting in Java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dirty="0" smtClean="0">
                <a:latin typeface="Courier New" charset="0"/>
                <a:cs typeface="+mn-cs"/>
              </a:rPr>
              <a:t>Arrays</a:t>
            </a:r>
            <a:r>
              <a:rPr lang="en-US" dirty="0" smtClean="0">
                <a:cs typeface="+mn-cs"/>
              </a:rPr>
              <a:t> and </a:t>
            </a:r>
            <a:r>
              <a:rPr lang="en-US" dirty="0" smtClean="0">
                <a:latin typeface="Courier New" charset="0"/>
                <a:cs typeface="+mn-cs"/>
              </a:rPr>
              <a:t>Collections</a:t>
            </a:r>
            <a:r>
              <a:rPr lang="en-US" dirty="0" smtClean="0">
                <a:cs typeface="+mn-cs"/>
              </a:rPr>
              <a:t> classes in </a:t>
            </a:r>
            <a:r>
              <a:rPr lang="en-US" dirty="0" err="1" smtClean="0">
                <a:latin typeface="Courier New" charset="0"/>
                <a:cs typeface="+mn-cs"/>
              </a:rPr>
              <a:t>java.util</a:t>
            </a:r>
            <a:r>
              <a:rPr lang="en-US" dirty="0" smtClean="0">
                <a:cs typeface="+mn-cs"/>
              </a:rPr>
              <a:t> have a static method </a:t>
            </a:r>
            <a:r>
              <a:rPr lang="en-US" dirty="0" smtClean="0">
                <a:latin typeface="Courier New" charset="0"/>
                <a:cs typeface="+mn-cs"/>
              </a:rPr>
              <a:t>sort</a:t>
            </a:r>
            <a:r>
              <a:rPr lang="en-US" dirty="0" smtClean="0">
                <a:cs typeface="+mn-cs"/>
              </a:rPr>
              <a:t> that sorts the elements of an array/list</a:t>
            </a:r>
            <a:endParaRPr lang="en-US" sz="800" dirty="0" smtClean="0"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String[] words = {"foo", "bar", "</a:t>
            </a:r>
            <a:r>
              <a:rPr lang="en-US" dirty="0" err="1" smtClean="0">
                <a:latin typeface="Courier New" charset="0"/>
              </a:rPr>
              <a:t>baz</a:t>
            </a:r>
            <a:r>
              <a:rPr lang="en-US" dirty="0" smtClean="0">
                <a:latin typeface="Courier New" charset="0"/>
              </a:rPr>
              <a:t>", "ball"};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 smtClean="0">
                <a:latin typeface="Courier New" charset="0"/>
              </a:rPr>
              <a:t>Arrays.sort</a:t>
            </a:r>
            <a:r>
              <a:rPr lang="en-US" b="1" dirty="0" smtClean="0">
                <a:latin typeface="Courier New" charset="0"/>
              </a:rPr>
              <a:t>(words);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err="1" smtClean="0">
                <a:latin typeface="Courier New" charset="0"/>
              </a:rPr>
              <a:t>System.out.println</a:t>
            </a:r>
            <a:r>
              <a:rPr lang="en-US" dirty="0" smtClean="0">
                <a:latin typeface="Courier New" charset="0"/>
              </a:rPr>
              <a:t>(</a:t>
            </a:r>
            <a:r>
              <a:rPr lang="en-US" dirty="0" err="1" smtClean="0">
                <a:latin typeface="Courier New" charset="0"/>
              </a:rPr>
              <a:t>Arrays.toString</a:t>
            </a:r>
            <a:r>
              <a:rPr lang="en-US" dirty="0" smtClean="0">
                <a:latin typeface="Courier New" charset="0"/>
              </a:rPr>
              <a:t>(words));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 smtClean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[ball, bar, </a:t>
            </a:r>
            <a:r>
              <a:rPr lang="en-US" b="1" dirty="0" err="1" smtClean="0">
                <a:solidFill>
                  <a:srgbClr val="008000"/>
                </a:solidFill>
                <a:latin typeface="Courier New" charset="0"/>
              </a:rPr>
              <a:t>baz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, foo]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 smtClean="0">
                <a:latin typeface="Courier New" charset="0"/>
              </a:rPr>
              <a:t>int</a:t>
            </a:r>
            <a:r>
              <a:rPr lang="en-US" b="1" dirty="0" smtClean="0">
                <a:latin typeface="Courier New" charset="0"/>
              </a:rPr>
              <a:t> index=</a:t>
            </a:r>
            <a:r>
              <a:rPr lang="en-US" b="1" dirty="0" err="1" smtClean="0">
                <a:latin typeface="Courier New" charset="0"/>
              </a:rPr>
              <a:t>Arrays.binarySearch</a:t>
            </a:r>
            <a:r>
              <a:rPr lang="en-US" b="1" dirty="0" smtClean="0">
                <a:latin typeface="Courier New" charset="0"/>
              </a:rPr>
              <a:t>(words, “bar”);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1</a:t>
            </a:r>
            <a:endParaRPr lang="en-US" b="1" dirty="0" smtClean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Searching/Sorting in Java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List&lt;String&gt; words2 = new </a:t>
            </a:r>
            <a:r>
              <a:rPr lang="en-US" dirty="0" err="1" smtClean="0">
                <a:latin typeface="Courier New" charset="0"/>
              </a:rPr>
              <a:t>ArrayList</a:t>
            </a:r>
            <a:r>
              <a:rPr lang="en-US" dirty="0" smtClean="0">
                <a:latin typeface="Courier New" charset="0"/>
              </a:rPr>
              <a:t>&lt;String&gt;();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for (String word : words)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    words2.add(word);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 smtClean="0">
                <a:latin typeface="Courier New" charset="0"/>
              </a:rPr>
              <a:t>Collections.sort</a:t>
            </a:r>
            <a:r>
              <a:rPr lang="en-US" b="1" dirty="0" smtClean="0">
                <a:latin typeface="Courier New" charset="0"/>
              </a:rPr>
              <a:t>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err="1" smtClean="0">
                <a:latin typeface="Courier New" charset="0"/>
              </a:rPr>
              <a:t>System.out.println</a:t>
            </a:r>
            <a:r>
              <a:rPr lang="en-US" dirty="0" smtClean="0">
                <a:latin typeface="Courier New" charset="0"/>
              </a:rPr>
              <a:t>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[ball, bar, </a:t>
            </a:r>
            <a:r>
              <a:rPr lang="en-US" b="1" dirty="0" err="1" smtClean="0">
                <a:solidFill>
                  <a:srgbClr val="008000"/>
                </a:solidFill>
                <a:latin typeface="Courier New" charset="0"/>
              </a:rPr>
              <a:t>baz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, foo]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 smtClean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3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2981</Words>
  <Application>Microsoft Macintosh PowerPoint</Application>
  <PresentationFormat>On-screen Show (4:3)</PresentationFormat>
  <Paragraphs>753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Lecture 26: Searching and Sorting</vt:lpstr>
      <vt:lpstr>Sequential search</vt:lpstr>
      <vt:lpstr>Binary search (13.1)</vt:lpstr>
      <vt:lpstr>The Arrays class</vt:lpstr>
      <vt:lpstr>Using binarySearch</vt:lpstr>
      <vt:lpstr>Recursive binary search (13.3)</vt:lpstr>
      <vt:lpstr>Exercise solution</vt:lpstr>
      <vt:lpstr>Searching/Sorting in Java</vt:lpstr>
      <vt:lpstr>Searching/Sorting in Java</vt:lpstr>
      <vt:lpstr>Sorting</vt:lpstr>
      <vt:lpstr>Sorting algorithms</vt:lpstr>
      <vt:lpstr>Sorting algorithms</vt:lpstr>
      <vt:lpstr>Bubble sort</vt:lpstr>
      <vt:lpstr>Selection sort</vt:lpstr>
      <vt:lpstr>Selection sort example</vt:lpstr>
      <vt:lpstr>Insertion Sort</vt:lpstr>
      <vt:lpstr>Insertion Sort Algorithm </vt:lpstr>
      <vt:lpstr>Insertion Sort Algorithm</vt:lpstr>
      <vt:lpstr>Merge sort</vt:lpstr>
      <vt:lpstr>Merge sort example</vt:lpstr>
      <vt:lpstr>Merging sorted halves</vt:lpstr>
      <vt:lpstr>Merge halves code</vt:lpstr>
      <vt:lpstr>Merge sort code </vt:lpstr>
      <vt:lpstr>Selection sort runtime (Fig. 13.6)</vt:lpstr>
      <vt:lpstr>Merge sort runtime</vt:lpstr>
      <vt:lpstr>Computational Complexity</vt:lpstr>
      <vt:lpstr>Computational Complexity for Searching</vt:lpstr>
      <vt:lpstr>Computational Complexity for Sorting</vt:lpstr>
      <vt:lpstr>Some Examples</vt:lpstr>
      <vt:lpstr>Exponential Complexity Problems</vt:lpstr>
      <vt:lpstr>Travelling Salesman(TSP)</vt:lpstr>
      <vt:lpstr>Is P=NP?</vt:lpstr>
      <vt:lpstr>What if P=NP?</vt:lpstr>
      <vt:lpstr>Lab 1</vt:lpstr>
      <vt:lpstr>Lab 2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teacher</cp:lastModifiedBy>
  <cp:revision>141</cp:revision>
  <dcterms:created xsi:type="dcterms:W3CDTF">2008-06-28T20:57:21Z</dcterms:created>
  <dcterms:modified xsi:type="dcterms:W3CDTF">2018-03-23T16:38:10Z</dcterms:modified>
</cp:coreProperties>
</file>