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1"/>
  </p:notesMasterIdLst>
  <p:sldIdLst>
    <p:sldId id="256" r:id="rId2"/>
    <p:sldId id="594" r:id="rId3"/>
    <p:sldId id="595" r:id="rId4"/>
    <p:sldId id="596" r:id="rId5"/>
    <p:sldId id="597" r:id="rId6"/>
    <p:sldId id="598" r:id="rId7"/>
    <p:sldId id="599" r:id="rId8"/>
    <p:sldId id="600" r:id="rId9"/>
    <p:sldId id="601" r:id="rId10"/>
    <p:sldId id="602" r:id="rId11"/>
    <p:sldId id="603" r:id="rId12"/>
    <p:sldId id="605" r:id="rId13"/>
    <p:sldId id="606" r:id="rId14"/>
    <p:sldId id="607" r:id="rId15"/>
    <p:sldId id="609" r:id="rId16"/>
    <p:sldId id="610" r:id="rId17"/>
    <p:sldId id="611" r:id="rId18"/>
    <p:sldId id="485" r:id="rId19"/>
    <p:sldId id="612" r:id="rId2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E1AE71-974B-2D41-AC34-69C850DFDC19}" v="488" dt="2020-03-16T17:49:13.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3/15/20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3E260733-2FFE-4741-B7BB-609376F1F0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623AE-0990-D343-AC3A-F1C6144A2319}" type="slidenum">
              <a:rPr lang="en-US" altLang="en-US"/>
              <a:pPr/>
              <a:t>11</a:t>
            </a:fld>
            <a:endParaRPr lang="en-US" altLang="en-US"/>
          </a:p>
        </p:txBody>
      </p:sp>
      <p:sp>
        <p:nvSpPr>
          <p:cNvPr id="35842" name="Rectangle 2">
            <a:extLst>
              <a:ext uri="{FF2B5EF4-FFF2-40B4-BE49-F238E27FC236}">
                <a16:creationId xmlns:a16="http://schemas.microsoft.com/office/drawing/2014/main" id="{1072A9D3-7FE8-A849-8994-DD63DA30FAF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B3033E4A-0C28-7442-8D3B-074EA81D87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354647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B42ED925-9F76-A446-81B0-211F1652FE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2A6535A-CACE-824E-8563-F9A173406E20}" type="slidenum">
              <a:rPr lang="en-US" altLang="en-US"/>
              <a:pPr/>
              <a:t>12</a:t>
            </a:fld>
            <a:endParaRPr lang="en-US" altLang="en-US"/>
          </a:p>
        </p:txBody>
      </p:sp>
      <p:sp>
        <p:nvSpPr>
          <p:cNvPr id="37890" name="Rectangle 2">
            <a:extLst>
              <a:ext uri="{FF2B5EF4-FFF2-40B4-BE49-F238E27FC236}">
                <a16:creationId xmlns:a16="http://schemas.microsoft.com/office/drawing/2014/main" id="{0297685A-BE2F-AF40-8040-11B81EB232D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09130BF2-1671-BA49-831A-F262E76D484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191913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A9F4A8F-D17D-0743-8B2B-EF9E61EA84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BA1C4D0-FB6D-B143-A208-44C5CE19655D}" type="slidenum">
              <a:rPr lang="en-US" altLang="en-US"/>
              <a:pPr/>
              <a:t>13</a:t>
            </a:fld>
            <a:endParaRPr lang="en-US" altLang="en-US"/>
          </a:p>
        </p:txBody>
      </p:sp>
      <p:sp>
        <p:nvSpPr>
          <p:cNvPr id="39938" name="Rectangle 2">
            <a:extLst>
              <a:ext uri="{FF2B5EF4-FFF2-40B4-BE49-F238E27FC236}">
                <a16:creationId xmlns:a16="http://schemas.microsoft.com/office/drawing/2014/main" id="{EDE58771-08E8-B045-9C15-734891A241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B66DBDDC-EA76-BF43-82EC-A5F67E02A1E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905020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1F395CC-F788-C647-B7C4-845DBBA87A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B59F05E-ED29-4A4D-AE65-A02E034761B7}" type="slidenum">
              <a:rPr lang="en-US" altLang="en-US"/>
              <a:pPr/>
              <a:t>14</a:t>
            </a:fld>
            <a:endParaRPr lang="en-US" altLang="en-US"/>
          </a:p>
        </p:txBody>
      </p:sp>
      <p:sp>
        <p:nvSpPr>
          <p:cNvPr id="41986" name="Rectangle 2">
            <a:extLst>
              <a:ext uri="{FF2B5EF4-FFF2-40B4-BE49-F238E27FC236}">
                <a16:creationId xmlns:a16="http://schemas.microsoft.com/office/drawing/2014/main" id="{DE0777FB-3438-B040-9D87-08735E3984D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D202C500-748E-B74F-85F7-0CF2A16401B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60669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336F97A6-E32F-9748-AD87-AB6F6C1E7A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C04517-2E10-F745-B79B-0E78ADE6D3DE}" type="slidenum">
              <a:rPr lang="en-US" altLang="en-US"/>
              <a:pPr/>
              <a:t>15</a:t>
            </a:fld>
            <a:endParaRPr lang="en-US" altLang="en-US"/>
          </a:p>
        </p:txBody>
      </p:sp>
      <p:sp>
        <p:nvSpPr>
          <p:cNvPr id="44034" name="Rectangle 2">
            <a:extLst>
              <a:ext uri="{FF2B5EF4-FFF2-40B4-BE49-F238E27FC236}">
                <a16:creationId xmlns:a16="http://schemas.microsoft.com/office/drawing/2014/main" id="{04168C46-65F2-CC47-B0EA-80D27AFEC6C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2B77CA7B-5868-A945-81F4-67270FC76E0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806189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5D5D8550-87C9-7A4C-A4F3-9BC8830746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B9FEFB-114B-1F4A-80BF-EA768EA4E098}" type="slidenum">
              <a:rPr lang="en-US" altLang="en-US"/>
              <a:pPr/>
              <a:t>16</a:t>
            </a:fld>
            <a:endParaRPr lang="en-US" altLang="en-US"/>
          </a:p>
        </p:txBody>
      </p:sp>
      <p:sp>
        <p:nvSpPr>
          <p:cNvPr id="46082" name="Rectangle 2">
            <a:extLst>
              <a:ext uri="{FF2B5EF4-FFF2-40B4-BE49-F238E27FC236}">
                <a16:creationId xmlns:a16="http://schemas.microsoft.com/office/drawing/2014/main" id="{7D8D1E08-4270-0F4B-B3BE-DDD3C019E57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B984B89B-D739-B24C-BA2D-C734AF78A22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68364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17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68535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A265C6DA-8184-FA45-8519-333F04DC89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2425D2F-B46B-1045-B8AB-A768582958EE}" type="slidenum">
              <a:rPr lang="en-US" altLang="en-US"/>
              <a:pPr/>
              <a:t>3</a:t>
            </a:fld>
            <a:endParaRPr lang="en-US" altLang="en-US"/>
          </a:p>
        </p:txBody>
      </p:sp>
      <p:sp>
        <p:nvSpPr>
          <p:cNvPr id="19458" name="Rectangle 2">
            <a:extLst>
              <a:ext uri="{FF2B5EF4-FFF2-40B4-BE49-F238E27FC236}">
                <a16:creationId xmlns:a16="http://schemas.microsoft.com/office/drawing/2014/main" id="{7C9FD9F0-F420-9842-9AEE-F12F631CCF9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C743C89B-671D-CF41-ADD4-4BC81092466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23192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1EB69830-5979-9743-9590-8089E77F0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F486EC-C5F8-0F4C-9FBD-8D2A096D6996}" type="slidenum">
              <a:rPr lang="en-US" altLang="en-US"/>
              <a:pPr/>
              <a:t>4</a:t>
            </a:fld>
            <a:endParaRPr lang="en-US" altLang="en-US"/>
          </a:p>
        </p:txBody>
      </p:sp>
      <p:sp>
        <p:nvSpPr>
          <p:cNvPr id="21506" name="Rectangle 2">
            <a:extLst>
              <a:ext uri="{FF2B5EF4-FFF2-40B4-BE49-F238E27FC236}">
                <a16:creationId xmlns:a16="http://schemas.microsoft.com/office/drawing/2014/main" id="{EA259183-EA69-9F49-BA64-6994547BF5B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B2E49EA7-965C-2649-B0C8-97AD9313649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52514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5</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74406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6</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3646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7</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8</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9</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2B4A0AB5-0495-484B-B5E1-CEDE620A85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6B017E5-7F7D-3048-B125-98B347BBD20B}" type="slidenum">
              <a:rPr lang="en-US" altLang="en-US"/>
              <a:pPr/>
              <a:t>10</a:t>
            </a:fld>
            <a:endParaRPr lang="en-US" altLang="en-US"/>
          </a:p>
        </p:txBody>
      </p:sp>
      <p:sp>
        <p:nvSpPr>
          <p:cNvPr id="33794" name="Rectangle 2">
            <a:extLst>
              <a:ext uri="{FF2B5EF4-FFF2-40B4-BE49-F238E27FC236}">
                <a16:creationId xmlns:a16="http://schemas.microsoft.com/office/drawing/2014/main" id="{3AB2D1B2-39BB-6140-BAE2-A5CF197F9F2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4C4FE608-6091-B343-B2C1-96E135BBF1E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82417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hidemyass.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uyub6vIG3Q" TargetMode="External"/><Relationship Id="rId2" Type="http://schemas.openxmlformats.org/officeDocument/2006/relationships/hyperlink" Target="https://www.youtube.com/watch?v=-38uPkyH9vI" TargetMode="External"/><Relationship Id="rId1" Type="http://schemas.openxmlformats.org/officeDocument/2006/relationships/slideLayout" Target="../slideLayouts/slideLayout2.xml"/><Relationship Id="rId6" Type="http://schemas.openxmlformats.org/officeDocument/2006/relationships/hyperlink" Target="https://www.youtube.com/watch?v=SZwJzB-yMrU" TargetMode="External"/><Relationship Id="rId5" Type="http://schemas.openxmlformats.org/officeDocument/2006/relationships/hyperlink" Target="https://www.youtube.com/watch?v=PQ-xzwj_p_4" TargetMode="External"/><Relationship Id="rId4" Type="http://schemas.openxmlformats.org/officeDocument/2006/relationships/hyperlink" Target="https://thehustle.co/the-genius-whos-tricking-the-world-into-doing-his-work-recaptcha"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Global Impact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EBBA52F-9DF1-B246-9431-8A81100C5EEF}"/>
              </a:ext>
            </a:extLst>
          </p:cNvPr>
          <p:cNvSpPr>
            <a:spLocks noGrp="1" noChangeArrowheads="1"/>
          </p:cNvSpPr>
          <p:nvPr>
            <p:ph type="title"/>
          </p:nvPr>
        </p:nvSpPr>
        <p:spPr>
          <a:xfrm>
            <a:off x="349322" y="53578"/>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65F76040-0096-2148-BECD-C70AB371E337}"/>
              </a:ext>
            </a:extLst>
          </p:cNvPr>
          <p:cNvSpPr>
            <a:spLocks noGrp="1" noChangeArrowheads="1"/>
          </p:cNvSpPr>
          <p:nvPr>
            <p:ph type="body" idx="1"/>
          </p:nvPr>
        </p:nvSpPr>
        <p:spPr>
          <a:xfrm>
            <a:off x="495299" y="1079500"/>
            <a:ext cx="8299379" cy="4508500"/>
          </a:xfrm>
        </p:spPr>
        <p:txBody>
          <a:bodyPr/>
          <a:lstStyle/>
          <a:p>
            <a:pPr marL="0" indent="0" eaLnBrk="1" hangingPunct="1">
              <a:buNone/>
              <a:defRPr/>
            </a:pPr>
            <a:r>
              <a:rPr lang="en-US" sz="1667" dirty="0">
                <a:latin typeface="Tahoma"/>
                <a:cs typeface="Tahoma"/>
              </a:rPr>
              <a:t>There are also analytics </a:t>
            </a:r>
          </a:p>
          <a:p>
            <a:pPr marL="0" indent="0">
              <a:buNone/>
              <a:defRPr/>
            </a:pPr>
            <a:r>
              <a:rPr lang="en-US" sz="1667" dirty="0">
                <a:latin typeface="Tahoma"/>
                <a:cs typeface="Tahoma"/>
              </a:rPr>
              <a:t>services that make it easy for </a:t>
            </a:r>
          </a:p>
          <a:p>
            <a:pPr marL="0" indent="0">
              <a:buNone/>
              <a:defRPr/>
            </a:pPr>
            <a:r>
              <a:rPr lang="en-US" sz="1667" dirty="0">
                <a:latin typeface="Tahoma"/>
                <a:cs typeface="Tahoma"/>
              </a:rPr>
              <a:t>website owners to track even</a:t>
            </a:r>
          </a:p>
          <a:p>
            <a:pPr marL="0" indent="0">
              <a:buNone/>
              <a:defRPr/>
            </a:pPr>
            <a:r>
              <a:rPr lang="en-US" sz="1667" dirty="0">
                <a:latin typeface="Tahoma"/>
                <a:cs typeface="Tahoma"/>
              </a:rPr>
              <a:t>more information about their </a:t>
            </a:r>
          </a:p>
          <a:p>
            <a:pPr marL="0" indent="0">
              <a:buNone/>
              <a:defRPr/>
            </a:pPr>
            <a:r>
              <a:rPr lang="en-US" sz="1667" dirty="0">
                <a:latin typeface="Tahoma"/>
                <a:cs typeface="Tahoma"/>
              </a:rPr>
              <a:t>visitors. </a:t>
            </a:r>
          </a:p>
          <a:p>
            <a:pPr lvl="1" eaLnBrk="1" hangingPunct="1">
              <a:defRPr/>
            </a:pPr>
            <a:r>
              <a:rPr lang="en-US" sz="1667" dirty="0">
                <a:latin typeface="Tahoma"/>
                <a:cs typeface="Tahoma"/>
              </a:rPr>
              <a:t>Google, for example, </a:t>
            </a:r>
          </a:p>
          <a:p>
            <a:pPr marL="380985" lvl="1" indent="0">
              <a:buNone/>
              <a:defRPr/>
            </a:pPr>
            <a:r>
              <a:rPr lang="en-US" sz="1667" dirty="0">
                <a:latin typeface="Tahoma"/>
                <a:cs typeface="Tahoma"/>
              </a:rPr>
              <a:t>offers a free service called </a:t>
            </a:r>
          </a:p>
          <a:p>
            <a:pPr marL="380985" lvl="1" indent="0">
              <a:buNone/>
              <a:defRPr/>
            </a:pPr>
            <a:r>
              <a:rPr lang="en-US" sz="1667" dirty="0">
                <a:latin typeface="Tahoma"/>
                <a:cs typeface="Tahoma"/>
              </a:rPr>
              <a:t>Google Analytics, which is </a:t>
            </a:r>
          </a:p>
          <a:p>
            <a:pPr marL="380985" lvl="1" indent="0">
              <a:buNone/>
              <a:defRPr/>
            </a:pPr>
            <a:r>
              <a:rPr lang="en-US" sz="1667" dirty="0">
                <a:latin typeface="Tahoma"/>
                <a:cs typeface="Tahoma"/>
              </a:rPr>
              <a:t>shown below.</a:t>
            </a:r>
          </a:p>
          <a:p>
            <a:pPr lvl="1" eaLnBrk="1" hangingPunct="1">
              <a:defRPr/>
            </a:pPr>
            <a:r>
              <a:rPr lang="en-US" sz="1667" dirty="0">
                <a:latin typeface="Tahoma"/>
                <a:cs typeface="Tahoma"/>
              </a:rPr>
              <a:t>Track what pages visited</a:t>
            </a:r>
          </a:p>
          <a:p>
            <a:pPr marL="380985" lvl="1" indent="0">
              <a:buNone/>
              <a:defRPr/>
            </a:pPr>
            <a:r>
              <a:rPr lang="en-US" sz="1667" dirty="0">
                <a:latin typeface="Tahoma"/>
                <a:cs typeface="Tahoma"/>
              </a:rPr>
              <a:t> how found site, time spent</a:t>
            </a:r>
          </a:p>
          <a:p>
            <a:pPr marL="380985" lvl="1" indent="0">
              <a:buNone/>
              <a:defRPr/>
            </a:pPr>
            <a:r>
              <a:rPr lang="en-US" sz="1667" dirty="0">
                <a:latin typeface="Tahoma"/>
                <a:cs typeface="Tahoma"/>
              </a:rPr>
              <a:t>on sites. </a:t>
            </a:r>
          </a:p>
          <a:p>
            <a:pPr marL="380985" lvl="1" indent="0">
              <a:buNone/>
              <a:defRPr/>
            </a:pPr>
            <a:endParaRPr lang="en-US" sz="1667" dirty="0">
              <a:latin typeface="Tahoma"/>
              <a:cs typeface="Tahoma"/>
            </a:endParaRPr>
          </a:p>
        </p:txBody>
      </p:sp>
      <p:pic>
        <p:nvPicPr>
          <p:cNvPr id="32771" name="Picture 1">
            <a:extLst>
              <a:ext uri="{FF2B5EF4-FFF2-40B4-BE49-F238E27FC236}">
                <a16:creationId xmlns:a16="http://schemas.microsoft.com/office/drawing/2014/main" id="{3BE24CA7-179A-754E-B674-B37C9E20DE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3458" y="1236928"/>
            <a:ext cx="4508500" cy="420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2973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0DBE2AEE-399E-404E-BC68-4C2DA6AAC63B}"/>
              </a:ext>
            </a:extLst>
          </p:cNvPr>
          <p:cNvSpPr>
            <a:spLocks noGrp="1" noChangeArrowheads="1"/>
          </p:cNvSpPr>
          <p:nvPr>
            <p:ph type="title"/>
          </p:nvPr>
        </p:nvSpPr>
        <p:spPr>
          <a:xfrm>
            <a:off x="174661"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Proxy Server</a:t>
            </a:r>
          </a:p>
        </p:txBody>
      </p:sp>
      <p:sp>
        <p:nvSpPr>
          <p:cNvPr id="16386" name="Rectangle 3">
            <a:extLst>
              <a:ext uri="{FF2B5EF4-FFF2-40B4-BE49-F238E27FC236}">
                <a16:creationId xmlns:a16="http://schemas.microsoft.com/office/drawing/2014/main" id="{62F9A7B8-3A42-B54D-9D39-DC0EC3FB546A}"/>
              </a:ext>
            </a:extLst>
          </p:cNvPr>
          <p:cNvSpPr>
            <a:spLocks noGrp="1" noChangeArrowheads="1"/>
          </p:cNvSpPr>
          <p:nvPr>
            <p:ph type="body" idx="1"/>
          </p:nvPr>
        </p:nvSpPr>
        <p:spPr>
          <a:xfrm>
            <a:off x="174661" y="893852"/>
            <a:ext cx="8640566" cy="4694148"/>
          </a:xfrm>
        </p:spPr>
        <p:txBody>
          <a:bodyPr>
            <a:normAutofit/>
          </a:bodyPr>
          <a:lstStyle/>
          <a:p>
            <a:pPr marL="0" indent="0" eaLnBrk="1" hangingPunct="1">
              <a:buNone/>
            </a:pPr>
            <a:r>
              <a:rPr lang="en-US" altLang="en-US" sz="1800" dirty="0">
                <a:latin typeface="Tahoma" panose="020B0604030504040204" pitchFamily="34" charset="0"/>
                <a:ea typeface="ＭＳ Ｐゴシック" panose="020B0600070205080204" pitchFamily="34" charset="-128"/>
              </a:rPr>
              <a:t>Anonymity in online interactions can be enabled through the use of online anonymity software and </a:t>
            </a:r>
            <a:r>
              <a:rPr lang="en-US" altLang="en-US" sz="1800" b="1" dirty="0">
                <a:latin typeface="Tahoma" panose="020B0604030504040204" pitchFamily="34" charset="0"/>
                <a:ea typeface="ＭＳ Ｐゴシック" panose="020B0600070205080204" pitchFamily="34" charset="-128"/>
              </a:rPr>
              <a:t>proxy servers</a:t>
            </a:r>
            <a:r>
              <a:rPr lang="en-US" altLang="en-US" sz="1800" dirty="0">
                <a:latin typeface="Tahoma" panose="020B0604030504040204" pitchFamily="34" charset="0"/>
                <a:ea typeface="ＭＳ Ｐゴシック" panose="020B0600070205080204" pitchFamily="34" charset="-128"/>
              </a:rPr>
              <a:t>.</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The idea behind proxy servers is similar to that behind NAT(Network Address Translation) and private IP addresses.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rPr>
              <a:t>Remember, when you make a request from a private IP address, the server is tricked into thinking that the request actually came from another device, which is the router.</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With a proxy server, you can essentially do the same thing: after connecting to a proxy, it can make requests to other web pages on your behalf and then forward you the responses.</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That way, only the proxy knows what your IP address actually is, and the websites you're browsing only see the IP address of the proxy.</a:t>
            </a:r>
          </a:p>
        </p:txBody>
      </p:sp>
    </p:spTree>
    <p:extLst>
      <p:ext uri="{BB962C8B-B14F-4D97-AF65-F5344CB8AC3E}">
        <p14:creationId xmlns:p14="http://schemas.microsoft.com/office/powerpoint/2010/main" val="33168012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3FB39C93-22A3-5C43-BE4F-FEE2C42AF6FA}"/>
              </a:ext>
            </a:extLst>
          </p:cNvPr>
          <p:cNvSpPr>
            <a:spLocks noGrp="1" noChangeArrowheads="1"/>
          </p:cNvSpPr>
          <p:nvPr>
            <p:ph type="title"/>
          </p:nvPr>
        </p:nvSpPr>
        <p:spPr>
          <a:xfrm>
            <a:off x="104668"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Proxy Server</a:t>
            </a:r>
          </a:p>
        </p:txBody>
      </p:sp>
      <p:sp>
        <p:nvSpPr>
          <p:cNvPr id="16386" name="Rectangle 3">
            <a:extLst>
              <a:ext uri="{FF2B5EF4-FFF2-40B4-BE49-F238E27FC236}">
                <a16:creationId xmlns:a16="http://schemas.microsoft.com/office/drawing/2014/main" id="{A254C108-CD79-104D-9573-479E5F1E9C53}"/>
              </a:ext>
            </a:extLst>
          </p:cNvPr>
          <p:cNvSpPr>
            <a:spLocks noGrp="1" noChangeArrowheads="1"/>
          </p:cNvSpPr>
          <p:nvPr>
            <p:ph type="body" idx="1"/>
          </p:nvPr>
        </p:nvSpPr>
        <p:spPr>
          <a:xfrm>
            <a:off x="215757" y="1079500"/>
            <a:ext cx="8609744"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few free web proxies:</a:t>
            </a:r>
          </a:p>
          <a:p>
            <a:pPr lvl="1" eaLnBrk="1" hangingPunct="1"/>
            <a:r>
              <a:rPr lang="en-US" altLang="en-US" sz="1667" dirty="0" err="1">
                <a:latin typeface="Tahoma" panose="020B0604030504040204" pitchFamily="34" charset="0"/>
              </a:rPr>
              <a:t>Proxify</a:t>
            </a:r>
            <a:endParaRPr lang="en-US" altLang="en-US" sz="1667" dirty="0">
              <a:latin typeface="Tahoma" panose="020B0604030504040204" pitchFamily="34" charset="0"/>
            </a:endParaRPr>
          </a:p>
          <a:p>
            <a:pPr lvl="1" eaLnBrk="1" hangingPunct="1"/>
            <a:r>
              <a:rPr lang="en-US" altLang="en-US" sz="1667" dirty="0">
                <a:latin typeface="Tahoma" panose="020B0604030504040204" pitchFamily="34" charset="0"/>
              </a:rPr>
              <a:t>Hide my ass(</a:t>
            </a:r>
            <a:r>
              <a:rPr lang="en-US" altLang="en-US" sz="1667" dirty="0">
                <a:latin typeface="Tahoma" panose="020B0604030504040204" pitchFamily="34" charset="0"/>
                <a:hlinkClick r:id="rId3"/>
              </a:rPr>
              <a:t>www.hidemyass.com</a:t>
            </a:r>
            <a:r>
              <a:rPr lang="en-US" altLang="en-US" sz="1667" dirty="0">
                <a:latin typeface="Tahoma" panose="020B0604030504040204" pitchFamily="34" charset="0"/>
              </a:rPr>
              <a:t>) (I am serious.)</a:t>
            </a:r>
          </a:p>
          <a:p>
            <a:pPr lvl="1" eaLnBrk="1" hangingPunct="1"/>
            <a:r>
              <a:rPr lang="en-US" altLang="en-US" sz="1667" dirty="0">
                <a:latin typeface="Tahoma" panose="020B0604030504040204" pitchFamily="34" charset="0"/>
              </a:rPr>
              <a:t>Proxies are nice, but they can potentially slow down your web browsing a bit, since just like any other web server, if lots of people are using the same proxy, it might have trouble keeping up. </a:t>
            </a:r>
          </a:p>
          <a:p>
            <a:pPr lvl="1" eaLnBrk="1" hangingPunct="1"/>
            <a:r>
              <a:rPr lang="en-US" altLang="en-US" sz="1667" dirty="0">
                <a:latin typeface="Tahoma" panose="020B0604030504040204" pitchFamily="34" charset="0"/>
              </a:rPr>
              <a:t>Furthermore, proxies might not support HTTPS connections, so be careful what information you entrust to the owner of the service!</a:t>
            </a:r>
          </a:p>
          <a:p>
            <a:pPr lvl="1" eaLnBrk="1" hangingPunct="1"/>
            <a:endParaRPr lang="en-US" altLang="en-US" sz="1667" dirty="0">
              <a:latin typeface="Tahoma" panose="020B0604030504040204" pitchFamily="34" charset="0"/>
            </a:endParaRPr>
          </a:p>
        </p:txBody>
      </p:sp>
      <p:pic>
        <p:nvPicPr>
          <p:cNvPr id="36867" name="Picture 1">
            <a:extLst>
              <a:ext uri="{FF2B5EF4-FFF2-40B4-BE49-F238E27FC236}">
                <a16:creationId xmlns:a16="http://schemas.microsoft.com/office/drawing/2014/main" id="{C8E24B5C-F2D6-A94C-9C7D-A13CA2087B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0198" y="3458104"/>
            <a:ext cx="410501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4398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3E233C7B-4CFF-104F-85AD-FB4583A5E86E}"/>
              </a:ext>
            </a:extLst>
          </p:cNvPr>
          <p:cNvSpPr>
            <a:spLocks noGrp="1" noChangeArrowheads="1"/>
          </p:cNvSpPr>
          <p:nvPr>
            <p:ph type="title"/>
          </p:nvPr>
        </p:nvSpPr>
        <p:spPr>
          <a:xfrm>
            <a:off x="27740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TrueCrypt</a:t>
            </a:r>
          </a:p>
        </p:txBody>
      </p:sp>
      <p:sp>
        <p:nvSpPr>
          <p:cNvPr id="16386" name="Rectangle 3">
            <a:extLst>
              <a:ext uri="{FF2B5EF4-FFF2-40B4-BE49-F238E27FC236}">
                <a16:creationId xmlns:a16="http://schemas.microsoft.com/office/drawing/2014/main" id="{AE1781FA-9D5E-A349-85DF-1916B7AC6635}"/>
              </a:ext>
            </a:extLst>
          </p:cNvPr>
          <p:cNvSpPr>
            <a:spLocks noGrp="1" noChangeArrowheads="1"/>
          </p:cNvSpPr>
          <p:nvPr>
            <p:ph type="body" idx="1"/>
          </p:nvPr>
        </p:nvSpPr>
        <p:spPr>
          <a:xfrm>
            <a:off x="277402" y="1079500"/>
            <a:ext cx="8486454" cy="4508500"/>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Taking advantage of the cryptography we saw in the last section is another easy way to protect your privacy. </a:t>
            </a:r>
          </a:p>
          <a:p>
            <a:pPr lvl="1" eaLnBrk="1" hangingPunct="1"/>
            <a:r>
              <a:rPr lang="en-US" altLang="en-US" sz="1667" dirty="0">
                <a:latin typeface="Tahoma" panose="020B0604030504040204" pitchFamily="34" charset="0"/>
              </a:rPr>
              <a:t>For example, there are lots of different programs that will encrypt your entire hard drive, so all of your information is safe from harm if your computer is lost or stolen. </a:t>
            </a:r>
          </a:p>
          <a:p>
            <a:pPr lvl="1" eaLnBrk="1" hangingPunct="1"/>
            <a:r>
              <a:rPr lang="en-US" altLang="en-US" sz="1667" dirty="0">
                <a:latin typeface="Tahoma" panose="020B0604030504040204" pitchFamily="34" charset="0"/>
              </a:rPr>
              <a:t>TrueCrypt is one such piece of software for Windows, Mac, and Linux, and Mac OS X actually has full disk encryption built right into the operating system via a program called </a:t>
            </a:r>
            <a:r>
              <a:rPr lang="en-US" altLang="en-US" sz="1667" dirty="0" err="1">
                <a:latin typeface="Tahoma" panose="020B0604030504040204" pitchFamily="34" charset="0"/>
              </a:rPr>
              <a:t>FileVault</a:t>
            </a:r>
            <a:r>
              <a:rPr lang="en-US" altLang="en-US" sz="1667" dirty="0">
                <a:latin typeface="Tahoma" panose="020B0604030504040204" pitchFamily="34" charset="0"/>
              </a:rPr>
              <a:t>.</a:t>
            </a:r>
          </a:p>
          <a:p>
            <a:pPr lvl="1" eaLnBrk="1" hangingPunct="1"/>
            <a:r>
              <a:rPr lang="en-US" altLang="en-US" sz="1667" dirty="0">
                <a:latin typeface="Tahoma" panose="020B0604030504040204" pitchFamily="34" charset="0"/>
              </a:rPr>
              <a:t>TrueCrypt, for example, allows you to create a special file that acts as a container for the files you want to protect; only with a password of your choosing can anyone open up the container to access the files stored inside. </a:t>
            </a:r>
          </a:p>
          <a:p>
            <a:pPr lvl="1" eaLnBrk="1" hangingPunct="1"/>
            <a:r>
              <a:rPr lang="en-US" altLang="en-US" sz="1667" dirty="0">
                <a:latin typeface="Tahoma" panose="020B0604030504040204" pitchFamily="34" charset="0"/>
              </a:rPr>
              <a:t>This container, though, looks just like any other file on your computer, so it might not be immediately obvious to an attacker where your encrypted files are located in the first place!</a:t>
            </a:r>
          </a:p>
        </p:txBody>
      </p:sp>
    </p:spTree>
    <p:extLst>
      <p:ext uri="{BB962C8B-B14F-4D97-AF65-F5344CB8AC3E}">
        <p14:creationId xmlns:p14="http://schemas.microsoft.com/office/powerpoint/2010/main" val="1196991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8FBF48B6-53FB-2C49-A153-963914EAEB88}"/>
              </a:ext>
            </a:extLst>
          </p:cNvPr>
          <p:cNvSpPr>
            <a:spLocks noGrp="1" noChangeArrowheads="1"/>
          </p:cNvSpPr>
          <p:nvPr>
            <p:ph type="title"/>
          </p:nvPr>
        </p:nvSpPr>
        <p:spPr>
          <a:xfrm>
            <a:off x="156039"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Piracy</a:t>
            </a:r>
          </a:p>
        </p:txBody>
      </p:sp>
      <p:sp>
        <p:nvSpPr>
          <p:cNvPr id="16386" name="Rectangle 3">
            <a:extLst>
              <a:ext uri="{FF2B5EF4-FFF2-40B4-BE49-F238E27FC236}">
                <a16:creationId xmlns:a16="http://schemas.microsoft.com/office/drawing/2014/main" id="{482D60F1-187C-864B-B43D-577485A40C08}"/>
              </a:ext>
            </a:extLst>
          </p:cNvPr>
          <p:cNvSpPr>
            <a:spLocks noGrp="1" noChangeArrowheads="1"/>
          </p:cNvSpPr>
          <p:nvPr>
            <p:ph type="body" idx="1"/>
          </p:nvPr>
        </p:nvSpPr>
        <p:spPr>
          <a:xfrm>
            <a:off x="380143" y="965771"/>
            <a:ext cx="8435083" cy="4622229"/>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While you might be interested in protecting the information on your laptop, many software companies are naturally interested in protecting something else: their software.</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Despite many companies' attempts to charge users money for software products, </a:t>
            </a:r>
            <a:r>
              <a:rPr lang="en-US" altLang="en-US" sz="1667" b="1" dirty="0">
                <a:latin typeface="Tahoma" panose="020B0604030504040204" pitchFamily="34" charset="0"/>
                <a:ea typeface="ＭＳ Ｐゴシック" panose="020B0600070205080204" pitchFamily="34" charset="-128"/>
              </a:rPr>
              <a:t>warez</a:t>
            </a:r>
            <a:r>
              <a:rPr lang="en-US" altLang="en-US" sz="1667" dirty="0">
                <a:latin typeface="Tahoma" panose="020B0604030504040204" pitchFamily="34" charset="0"/>
                <a:ea typeface="ＭＳ Ｐゴシック" panose="020B0600070205080204" pitchFamily="34" charset="-128"/>
              </a:rPr>
              <a:t>, or cracked versions of software, abounds on the internet.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unauthorized use of another’s work is </a:t>
            </a:r>
            <a:r>
              <a:rPr lang="en-US" altLang="en-US" sz="1667" b="1" dirty="0">
                <a:latin typeface="Tahoma" panose="020B0604030504040204" pitchFamily="34" charset="0"/>
                <a:ea typeface="ＭＳ Ｐゴシック" panose="020B0600070205080204" pitchFamily="34" charset="-128"/>
              </a:rPr>
              <a:t>piracy. </a:t>
            </a:r>
            <a:r>
              <a:rPr lang="en-US" altLang="en-US" sz="1667" dirty="0">
                <a:latin typeface="Tahoma" panose="020B0604030504040204" pitchFamily="34" charset="0"/>
                <a:ea typeface="ＭＳ Ｐゴシック" panose="020B0600070205080204" pitchFamily="34" charset="-128"/>
              </a:rPr>
              <a:t>Many apps are protected by some kind of activation key, which is a long, hard-to-guess value that users need to supply in order to use the software.</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Usually, activation keys follow the same pattern, so an app can check if an activation process is valid by following a sequence of steps. Unfortunately, if someone is able to figure out that pattern, then they'll be able to supply fake activation keys that unlock the software!</a:t>
            </a:r>
          </a:p>
          <a:p>
            <a:pPr marL="0" indent="0" eaLnBrk="1" hangingPunct="1">
              <a:buNone/>
            </a:pPr>
            <a:r>
              <a:rPr lang="en-US" altLang="en-US" sz="1667" b="1" dirty="0">
                <a:latin typeface="Tahoma" panose="020B0604030504040204" pitchFamily="34" charset="0"/>
                <a:ea typeface="ＭＳ Ｐゴシック" panose="020B0600070205080204" pitchFamily="34" charset="-128"/>
              </a:rPr>
              <a:t>Cracking</a:t>
            </a:r>
            <a:r>
              <a:rPr lang="en-US" altLang="en-US" sz="1667" dirty="0">
                <a:latin typeface="Tahoma" panose="020B0604030504040204" pitchFamily="34" charset="0"/>
                <a:ea typeface="ＭＳ Ｐゴシック" panose="020B0600070205080204" pitchFamily="34" charset="-128"/>
              </a:rPr>
              <a:t> refers to this process of breaking into software.</a:t>
            </a:r>
          </a:p>
        </p:txBody>
      </p:sp>
    </p:spTree>
    <p:extLst>
      <p:ext uri="{BB962C8B-B14F-4D97-AF65-F5344CB8AC3E}">
        <p14:creationId xmlns:p14="http://schemas.microsoft.com/office/powerpoint/2010/main" val="2747083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AF8924E-8D8B-8140-81EA-8C0E4EE57514}"/>
              </a:ext>
            </a:extLst>
          </p:cNvPr>
          <p:cNvSpPr>
            <a:spLocks noGrp="1" noChangeArrowheads="1"/>
          </p:cNvSpPr>
          <p:nvPr>
            <p:ph type="title"/>
          </p:nvPr>
        </p:nvSpPr>
        <p:spPr>
          <a:xfrm>
            <a:off x="156038"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Cyberlaw</a:t>
            </a:r>
          </a:p>
        </p:txBody>
      </p:sp>
      <p:sp>
        <p:nvSpPr>
          <p:cNvPr id="16386" name="Rectangle 3">
            <a:extLst>
              <a:ext uri="{FF2B5EF4-FFF2-40B4-BE49-F238E27FC236}">
                <a16:creationId xmlns:a16="http://schemas.microsoft.com/office/drawing/2014/main" id="{976F1699-B5AC-2F45-8AD2-94EE6D9AAFEA}"/>
              </a:ext>
            </a:extLst>
          </p:cNvPr>
          <p:cNvSpPr>
            <a:spLocks noGrp="1" noChangeArrowheads="1"/>
          </p:cNvSpPr>
          <p:nvPr>
            <p:ph type="body" idx="1"/>
          </p:nvPr>
        </p:nvSpPr>
        <p:spPr>
          <a:xfrm>
            <a:off x="287676" y="1079500"/>
            <a:ext cx="8589196" cy="4508500"/>
          </a:xfrm>
        </p:spPr>
        <p:txBody>
          <a:bodyPr/>
          <a:lstStyle/>
          <a:p>
            <a:pPr marL="0" indent="0" eaLnBrk="1" hangingPunct="1">
              <a:buNone/>
              <a:defRPr/>
            </a:pPr>
            <a:r>
              <a:rPr lang="en-US" sz="1667" b="1" dirty="0">
                <a:latin typeface="Tahoma"/>
                <a:cs typeface="Tahoma"/>
              </a:rPr>
              <a:t>DMCA</a:t>
            </a:r>
            <a:r>
              <a:rPr lang="en-US" sz="1667" dirty="0">
                <a:latin typeface="Tahoma"/>
                <a:cs typeface="Tahoma"/>
              </a:rPr>
              <a:t>, or the </a:t>
            </a:r>
            <a:r>
              <a:rPr lang="en-US" sz="1667" b="1" dirty="0">
                <a:latin typeface="Tahoma"/>
                <a:cs typeface="Tahoma"/>
              </a:rPr>
              <a:t>Digital </a:t>
            </a:r>
            <a:r>
              <a:rPr lang="en-US" sz="1667" b="1" dirty="0" err="1">
                <a:latin typeface="Tahoma"/>
                <a:cs typeface="Tahoma"/>
              </a:rPr>
              <a:t>Millenium</a:t>
            </a:r>
            <a:r>
              <a:rPr lang="en-US" sz="1667" b="1" dirty="0">
                <a:latin typeface="Tahoma"/>
                <a:cs typeface="Tahoma"/>
              </a:rPr>
              <a:t> Copyright Act</a:t>
            </a:r>
            <a:r>
              <a:rPr lang="en-US" sz="1667" dirty="0">
                <a:latin typeface="Tahoma"/>
                <a:cs typeface="Tahoma"/>
              </a:rPr>
              <a:t> was signed into law in 1998 Bill Clinton, is divided into two main parts: </a:t>
            </a:r>
            <a:r>
              <a:rPr lang="en-US" sz="1667" b="1" dirty="0">
                <a:latin typeface="Tahoma"/>
                <a:cs typeface="Tahoma"/>
              </a:rPr>
              <a:t>copyright</a:t>
            </a:r>
            <a:r>
              <a:rPr lang="en-US" sz="1667" dirty="0">
                <a:latin typeface="Tahoma"/>
                <a:cs typeface="Tahoma"/>
              </a:rPr>
              <a:t> and </a:t>
            </a:r>
            <a:r>
              <a:rPr lang="en-US" sz="1667" b="1" dirty="0">
                <a:latin typeface="Tahoma"/>
                <a:cs typeface="Tahoma"/>
              </a:rPr>
              <a:t>anti-circumvention</a:t>
            </a:r>
            <a:r>
              <a:rPr lang="en-US" sz="1667" dirty="0">
                <a:latin typeface="Tahoma"/>
                <a:cs typeface="Tahoma"/>
              </a:rPr>
              <a:t>.</a:t>
            </a:r>
          </a:p>
          <a:p>
            <a:pPr marL="0" indent="0" eaLnBrk="1" hangingPunct="1">
              <a:buNone/>
              <a:defRPr/>
            </a:pPr>
            <a:endParaRPr lang="en-US" sz="1667" dirty="0">
              <a:latin typeface="Tahoma"/>
              <a:cs typeface="Tahoma"/>
            </a:endParaRPr>
          </a:p>
          <a:p>
            <a:pPr marL="0" indent="0" eaLnBrk="1" hangingPunct="1">
              <a:buNone/>
              <a:defRPr/>
            </a:pPr>
            <a:r>
              <a:rPr lang="en-US" sz="1667" dirty="0">
                <a:latin typeface="Tahoma"/>
                <a:cs typeface="Tahoma"/>
              </a:rPr>
              <a:t>First, </a:t>
            </a:r>
            <a:r>
              <a:rPr lang="en-US" sz="1667" b="1" dirty="0">
                <a:latin typeface="Tahoma"/>
                <a:cs typeface="Tahoma"/>
              </a:rPr>
              <a:t>copyright</a:t>
            </a:r>
            <a:r>
              <a:rPr lang="en-US" sz="1667" dirty="0">
                <a:latin typeface="Tahoma"/>
                <a:cs typeface="Tahoma"/>
              </a:rPr>
              <a:t> is a legal protection for authors of content, whether the work be literary, musical, or graphical. </a:t>
            </a:r>
          </a:p>
          <a:p>
            <a:pPr lvl="1" eaLnBrk="1" hangingPunct="1">
              <a:defRPr/>
            </a:pPr>
            <a:r>
              <a:rPr lang="en-US" sz="1667" dirty="0">
                <a:latin typeface="Tahoma"/>
                <a:cs typeface="Tahoma"/>
              </a:rPr>
              <a:t>the owner of a work has the exclusive rights to reproduce, make new derivatives, and distribute it.</a:t>
            </a:r>
          </a:p>
          <a:p>
            <a:pPr lvl="1" eaLnBrk="1" hangingPunct="1">
              <a:defRPr/>
            </a:pPr>
            <a:r>
              <a:rPr lang="en-US" sz="1667" dirty="0">
                <a:latin typeface="Tahoma"/>
                <a:cs typeface="Tahoma"/>
              </a:rPr>
              <a:t>Like any law, there are a few exceptions, including </a:t>
            </a:r>
            <a:r>
              <a:rPr lang="en-US" sz="1667" b="1" dirty="0">
                <a:latin typeface="Tahoma"/>
                <a:cs typeface="Tahoma"/>
              </a:rPr>
              <a:t>fair use</a:t>
            </a:r>
            <a:r>
              <a:rPr lang="en-US" sz="1667" dirty="0">
                <a:latin typeface="Tahoma"/>
                <a:cs typeface="Tahoma"/>
              </a:rPr>
              <a:t>, which allows you to use copyrighted works for educational purposes as well as criticism and parodies.</a:t>
            </a:r>
          </a:p>
          <a:p>
            <a:pPr lvl="1" eaLnBrk="1" hangingPunct="1">
              <a:defRPr/>
            </a:pPr>
            <a:r>
              <a:rPr lang="en-US" sz="1667" dirty="0">
                <a:latin typeface="Tahoma"/>
                <a:cs typeface="Tahoma"/>
              </a:rPr>
              <a:t>if a video is uploaded to </a:t>
            </a:r>
            <a:r>
              <a:rPr lang="en-US" sz="1667" dirty="0" err="1">
                <a:latin typeface="Tahoma"/>
                <a:cs typeface="Tahoma"/>
              </a:rPr>
              <a:t>Youtube</a:t>
            </a:r>
            <a:r>
              <a:rPr lang="en-US" sz="1667" dirty="0">
                <a:latin typeface="Tahoma"/>
                <a:cs typeface="Tahoma"/>
              </a:rPr>
              <a:t> without the consent of the author, the author can issue a DCMA takedown notice to ask the hosting site to remove it.(</a:t>
            </a:r>
            <a:r>
              <a:rPr lang="en-US" sz="1667" dirty="0" err="1">
                <a:latin typeface="Tahoma"/>
                <a:cs typeface="Tahoma"/>
              </a:rPr>
              <a:t>Youtube</a:t>
            </a:r>
            <a:r>
              <a:rPr lang="en-US" sz="1667" dirty="0">
                <a:latin typeface="Tahoma"/>
                <a:cs typeface="Tahoma"/>
              </a:rPr>
              <a:t> has a web form for this process)</a:t>
            </a:r>
          </a:p>
          <a:p>
            <a:pPr lvl="1" eaLnBrk="1" hangingPunct="1">
              <a:defRPr/>
            </a:pPr>
            <a:r>
              <a:rPr lang="en-US" sz="1667" dirty="0" err="1">
                <a:latin typeface="Tahoma"/>
                <a:cs typeface="Tahoma"/>
              </a:rPr>
              <a:t>Megaupload</a:t>
            </a:r>
            <a:r>
              <a:rPr lang="en-US" sz="1667" dirty="0">
                <a:latin typeface="Tahoma"/>
                <a:cs typeface="Tahoma"/>
              </a:rPr>
              <a:t>(HK based online company) hosted file storage was shutdown for copyright infringement.</a:t>
            </a:r>
            <a:endParaRPr lang="en-US" sz="1333" dirty="0">
              <a:latin typeface="Tahoma"/>
              <a:cs typeface="Tahoma"/>
            </a:endParaRPr>
          </a:p>
          <a:p>
            <a:pPr marL="380985" lvl="1" indent="0">
              <a:buNone/>
              <a:defRPr/>
            </a:pPr>
            <a:endParaRPr lang="en-US" sz="1667" dirty="0">
              <a:latin typeface="Tahoma"/>
              <a:cs typeface="Tahoma"/>
            </a:endParaRPr>
          </a:p>
        </p:txBody>
      </p:sp>
    </p:spTree>
    <p:extLst>
      <p:ext uri="{BB962C8B-B14F-4D97-AF65-F5344CB8AC3E}">
        <p14:creationId xmlns:p14="http://schemas.microsoft.com/office/powerpoint/2010/main" val="24305615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64971388-EC5B-404C-A187-A3FCE97E20E3}"/>
              </a:ext>
            </a:extLst>
          </p:cNvPr>
          <p:cNvSpPr>
            <a:spLocks noGrp="1" noChangeArrowheads="1"/>
          </p:cNvSpPr>
          <p:nvPr>
            <p:ph type="title"/>
          </p:nvPr>
        </p:nvSpPr>
        <p:spPr>
          <a:xfrm>
            <a:off x="22603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Cyberlaw</a:t>
            </a:r>
          </a:p>
        </p:txBody>
      </p:sp>
      <p:sp>
        <p:nvSpPr>
          <p:cNvPr id="16386" name="Rectangle 3">
            <a:extLst>
              <a:ext uri="{FF2B5EF4-FFF2-40B4-BE49-F238E27FC236}">
                <a16:creationId xmlns:a16="http://schemas.microsoft.com/office/drawing/2014/main" id="{5156306A-4FA5-3D45-9903-BA60307C88D6}"/>
              </a:ext>
            </a:extLst>
          </p:cNvPr>
          <p:cNvSpPr>
            <a:spLocks noGrp="1" noChangeArrowheads="1"/>
          </p:cNvSpPr>
          <p:nvPr>
            <p:ph type="body" idx="1"/>
          </p:nvPr>
        </p:nvSpPr>
        <p:spPr>
          <a:xfrm>
            <a:off x="226031" y="1079500"/>
            <a:ext cx="8548099"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DMCA also deals with </a:t>
            </a:r>
            <a:r>
              <a:rPr lang="en-US" altLang="en-US" sz="1667" b="1" dirty="0">
                <a:latin typeface="Tahoma" panose="020B0604030504040204" pitchFamily="34" charset="0"/>
                <a:ea typeface="ＭＳ Ｐゴシック" panose="020B0600070205080204" pitchFamily="34" charset="-128"/>
              </a:rPr>
              <a:t>anti-circumvention</a:t>
            </a:r>
            <a:r>
              <a:rPr lang="en-US" altLang="en-US" sz="1667" dirty="0">
                <a:latin typeface="Tahoma" panose="020B0604030504040204" pitchFamily="34" charset="0"/>
                <a:ea typeface="ＭＳ Ｐゴシック" panose="020B0600070205080204" pitchFamily="34" charset="-128"/>
              </a:rPr>
              <a:t>, which prohibits people from breaking into protected software systems.</a:t>
            </a:r>
          </a:p>
          <a:p>
            <a:pPr lvl="1" eaLnBrk="1" hangingPunct="1"/>
            <a:r>
              <a:rPr lang="en-US" altLang="en-US" sz="1500" b="1" dirty="0">
                <a:latin typeface="Tahoma" panose="020B0604030504040204" pitchFamily="34" charset="0"/>
              </a:rPr>
              <a:t>circumvention</a:t>
            </a:r>
            <a:r>
              <a:rPr lang="en-US" altLang="en-US" sz="1500" dirty="0">
                <a:latin typeface="Tahoma" panose="020B0604030504040204" pitchFamily="34" charset="0"/>
              </a:rPr>
              <a:t>: decrypting information, removing an access control layer, or otherwise breaking some digital lock placed on a copyrighted work.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An example of one of these digital locks is</a:t>
            </a:r>
            <a:r>
              <a:rPr lang="en-US" altLang="en-US" sz="1667" b="1" dirty="0">
                <a:latin typeface="Tahoma" panose="020B0604030504040204" pitchFamily="34" charset="0"/>
                <a:ea typeface="ＭＳ Ｐゴシック" panose="020B0600070205080204" pitchFamily="34" charset="-128"/>
              </a:rPr>
              <a:t> DRM</a:t>
            </a:r>
            <a:r>
              <a:rPr lang="en-US" altLang="en-US" sz="1667" dirty="0">
                <a:latin typeface="Tahoma" panose="020B0604030504040204" pitchFamily="34" charset="0"/>
                <a:ea typeface="ＭＳ Ｐゴシック" panose="020B0600070205080204" pitchFamily="34" charset="-128"/>
              </a:rPr>
              <a:t>, or </a:t>
            </a:r>
            <a:r>
              <a:rPr lang="en-US" altLang="en-US" sz="1667" b="1" dirty="0">
                <a:latin typeface="Tahoma" panose="020B0604030504040204" pitchFamily="34" charset="0"/>
                <a:ea typeface="ＭＳ Ｐゴシック" panose="020B0600070205080204" pitchFamily="34" charset="-128"/>
              </a:rPr>
              <a:t>Digital Rights Management.</a:t>
            </a:r>
            <a:r>
              <a:rPr lang="en-US" altLang="en-US" sz="1667" dirty="0">
                <a:latin typeface="Tahoma" panose="020B0604030504040204" pitchFamily="34" charset="0"/>
                <a:ea typeface="ＭＳ Ｐゴシック" panose="020B0600070205080204" pitchFamily="34" charset="-128"/>
              </a:rPr>
              <a: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DRM is a layer that enforces some kind of access policy on software, whether that be preventing an e-book or music from being copied or distributed to other computers.</a:t>
            </a:r>
          </a:p>
          <a:p>
            <a:pPr lvl="1" eaLnBrk="1" hangingPunct="1"/>
            <a:r>
              <a:rPr lang="en-US" altLang="en-US" sz="1500" dirty="0">
                <a:latin typeface="Tahoma" panose="020B0604030504040204" pitchFamily="34" charset="0"/>
              </a:rPr>
              <a:t>Apple, for example, used to use a form of DRM called </a:t>
            </a:r>
            <a:r>
              <a:rPr lang="en-US" altLang="en-US" sz="1500" dirty="0" err="1">
                <a:latin typeface="Tahoma" panose="020B0604030504040204" pitchFamily="34" charset="0"/>
              </a:rPr>
              <a:t>FairPlay</a:t>
            </a:r>
            <a:r>
              <a:rPr lang="en-US" altLang="en-US" sz="1500" dirty="0">
                <a:latin typeface="Tahoma" panose="020B0604030504040204" pitchFamily="34" charset="0"/>
              </a:rPr>
              <a:t> that prevented music files from playing on "unauthorized" computers.</a:t>
            </a:r>
          </a:p>
          <a:p>
            <a:pPr lvl="1" eaLnBrk="1" hangingPunct="1"/>
            <a:r>
              <a:rPr lang="en-US" altLang="en-US" sz="1500" dirty="0">
                <a:latin typeface="Tahoma" panose="020B0604030504040204" pitchFamily="34" charset="0"/>
              </a:rPr>
              <a:t>However, software applications could be downloaded to remove DRM from music files, or you could simply burn the music to a CD and then rip it back off to break the digital lock.</a:t>
            </a:r>
          </a:p>
          <a:p>
            <a:pPr lvl="1" eaLnBrk="1" hangingPunct="1"/>
            <a:r>
              <a:rPr lang="en-US" altLang="en-US" sz="1500" dirty="0">
                <a:latin typeface="Tahoma" panose="020B0604030504040204" pitchFamily="34" charset="0"/>
              </a:rPr>
              <a:t>Under fair use, people are allowed to break copy protection on DVDs as well as jailbreak mobile devices in order to use a phone on a different carrier or install different software. </a:t>
            </a:r>
          </a:p>
        </p:txBody>
      </p:sp>
    </p:spTree>
    <p:extLst>
      <p:ext uri="{BB962C8B-B14F-4D97-AF65-F5344CB8AC3E}">
        <p14:creationId xmlns:p14="http://schemas.microsoft.com/office/powerpoint/2010/main" val="1660288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Social Contexts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1079500"/>
            <a:ext cx="8815227"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innovation and impact of social media and online access is different in different countries and in different socioeconomic groups.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Mobile, wireless, and networked computing have an impact on innovation throughout the world.</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global distribution of computing resources raises issues of equity, access, and power.</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Groups and individuals are affected by the “digital divide” — differing access to computing and the Internet based on socioeconomic or geographic characteristics.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Networks and infrastructure are supported by both commercial and governmental initiatives.</a:t>
            </a:r>
          </a:p>
        </p:txBody>
      </p:sp>
    </p:spTree>
    <p:extLst>
      <p:ext uri="{BB962C8B-B14F-4D97-AF65-F5344CB8AC3E}">
        <p14:creationId xmlns:p14="http://schemas.microsoft.com/office/powerpoint/2010/main" val="1203333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EB0E2C77-F129-0A43-B733-0C0ECA4DFBCB}"/>
              </a:ext>
            </a:extLst>
          </p:cNvPr>
          <p:cNvSpPr>
            <a:spLocks noGrp="1" noChangeArrowheads="1"/>
          </p:cNvSpPr>
          <p:nvPr>
            <p:ph type="title"/>
          </p:nvPr>
        </p:nvSpPr>
        <p:spPr>
          <a:xfrm>
            <a:off x="400692" y="314545"/>
            <a:ext cx="7886700" cy="1104636"/>
          </a:xfrm>
        </p:spPr>
        <p:txBody>
          <a:bodyPr/>
          <a:lstStyle/>
          <a:p>
            <a:pPr eaLnBrk="1" hangingPunct="1"/>
            <a:r>
              <a:rPr lang="en-US" altLang="en-US" dirty="0">
                <a:ea typeface="ＭＳ Ｐゴシック" panose="020B0600070205080204" pitchFamily="34" charset="-128"/>
              </a:rPr>
              <a:t>Homework</a:t>
            </a:r>
          </a:p>
        </p:txBody>
      </p:sp>
      <p:sp>
        <p:nvSpPr>
          <p:cNvPr id="49154" name="Content Placeholder 2">
            <a:extLst>
              <a:ext uri="{FF2B5EF4-FFF2-40B4-BE49-F238E27FC236}">
                <a16:creationId xmlns:a16="http://schemas.microsoft.com/office/drawing/2014/main" id="{1463BEFF-3714-A141-A066-C1AF638C6417}"/>
              </a:ext>
            </a:extLst>
          </p:cNvPr>
          <p:cNvSpPr>
            <a:spLocks noGrp="1" noChangeArrowheads="1"/>
          </p:cNvSpPr>
          <p:nvPr>
            <p:ph idx="1"/>
          </p:nvPr>
        </p:nvSpPr>
        <p:spPr>
          <a:xfrm>
            <a:off x="400692" y="1333500"/>
            <a:ext cx="8114658"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Watch or Read:</a:t>
            </a:r>
          </a:p>
          <a:p>
            <a:pPr marL="333362" lvl="1" indent="0">
              <a:buNone/>
            </a:pPr>
            <a:r>
              <a:rPr lang="en-US" altLang="en-US" sz="1500" dirty="0">
                <a:latin typeface="Tahoma" panose="020B0604030504040204" pitchFamily="34" charset="0"/>
              </a:rPr>
              <a:t>a)Crowdsourcing and Crowdfunding:</a:t>
            </a:r>
          </a:p>
          <a:p>
            <a:pPr marL="333362" lvl="1" indent="0">
              <a:buNone/>
            </a:pPr>
            <a:r>
              <a:rPr lang="en-US" altLang="en-US" sz="1500" dirty="0">
                <a:latin typeface="Tahoma" panose="020B0604030504040204" pitchFamily="34" charset="0"/>
                <a:hlinkClick r:id="rId2"/>
              </a:rPr>
              <a:t>https://www.youtube.com/watch?v=-38uPkyH9vI</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hlinkClick r:id="rId3"/>
              </a:rPr>
              <a:t>https://www.youtube.com/watch?v=Buyub6vIG3Q</a:t>
            </a:r>
            <a:endParaRPr lang="en-US" altLang="en-US" sz="1500" dirty="0">
              <a:latin typeface="Tahoma" panose="020B0604030504040204" pitchFamily="34" charset="0"/>
            </a:endParaRPr>
          </a:p>
          <a:p>
            <a:pPr marL="333362" lvl="1" indent="0">
              <a:buNone/>
            </a:pPr>
            <a:r>
              <a:rPr lang="en-US" altLang="en-US" sz="1500" dirty="0">
                <a:latin typeface="Tahoma" panose="020B0604030504040204" pitchFamily="34" charset="0"/>
              </a:rPr>
              <a:t>b) </a:t>
            </a:r>
            <a:r>
              <a:rPr lang="en-US" altLang="en-US" sz="1500" dirty="0" err="1">
                <a:latin typeface="Tahoma" panose="020B0604030504040204" pitchFamily="34" charset="0"/>
              </a:rPr>
              <a:t>reCAPTCHA</a:t>
            </a:r>
            <a:r>
              <a:rPr lang="en-US" altLang="en-US" sz="1500" dirty="0">
                <a:latin typeface="Tahoma" panose="020B0604030504040204" pitchFamily="34" charset="0"/>
              </a:rPr>
              <a:t>:</a:t>
            </a:r>
          </a:p>
          <a:p>
            <a:pPr marL="333362" lvl="1" indent="0">
              <a:buNone/>
            </a:pPr>
            <a:r>
              <a:rPr lang="en-US" altLang="en-US" sz="1500" dirty="0">
                <a:latin typeface="Tahoma" panose="020B0604030504040204" pitchFamily="34" charset="0"/>
                <a:hlinkClick r:id="rId4"/>
              </a:rPr>
              <a:t>https://thehustle.co/the-genius-whos-tricking-the-world-into-doing-his-work-recaptcha</a:t>
            </a:r>
            <a:r>
              <a:rPr lang="en-US" altLang="en-US" sz="1500" dirty="0">
                <a:latin typeface="Tahoma" panose="020B0604030504040204" pitchFamily="34" charset="0"/>
              </a:rPr>
              <a:t> (Please read!)</a:t>
            </a:r>
          </a:p>
          <a:p>
            <a:pPr marL="333362" lvl="1" indent="0">
              <a:buNone/>
            </a:pPr>
            <a:r>
              <a:rPr lang="en-US" altLang="en-US" sz="1500" dirty="0">
                <a:latin typeface="Tahoma" panose="020B0604030504040204" pitchFamily="34" charset="0"/>
                <a:hlinkClick r:id="rId5"/>
              </a:rPr>
              <a:t>https://www.youtube.com/watch?v=PQ-xzwj_p_4</a:t>
            </a:r>
            <a:r>
              <a:rPr lang="en-US" altLang="en-US" sz="1500" dirty="0">
                <a:latin typeface="Tahoma" panose="020B0604030504040204" pitchFamily="34" charset="0"/>
              </a:rPr>
              <a:t> (described by inventor Luis von </a:t>
            </a:r>
            <a:r>
              <a:rPr lang="en-US" altLang="en-US" sz="1500" dirty="0" err="1">
                <a:latin typeface="Tahoma" panose="020B0604030504040204" pitchFamily="34" charset="0"/>
              </a:rPr>
              <a:t>Ahn</a:t>
            </a:r>
            <a:r>
              <a:rPr lang="en-US" altLang="en-US" sz="1500" dirty="0">
                <a:latin typeface="Tahoma" panose="020B0604030504040204" pitchFamily="34" charset="0"/>
              </a:rPr>
              <a:t> himself) </a:t>
            </a:r>
          </a:p>
          <a:p>
            <a:pPr marL="333362" lvl="1" indent="0">
              <a:buNone/>
            </a:pPr>
            <a:r>
              <a:rPr lang="en-US" altLang="en-US" sz="1500" dirty="0">
                <a:latin typeface="Tahoma" panose="020B0604030504040204" pitchFamily="34" charset="0"/>
              </a:rPr>
              <a:t>c) Citizen Science</a:t>
            </a:r>
          </a:p>
          <a:p>
            <a:pPr marL="333362" lvl="1" indent="0">
              <a:buNone/>
            </a:pPr>
            <a:r>
              <a:rPr lang="en-US" altLang="en-US" sz="1500" dirty="0">
                <a:latin typeface="Tahoma" panose="020B0604030504040204" pitchFamily="34" charset="0"/>
                <a:hlinkClick r:id="rId6"/>
              </a:rPr>
              <a:t>https://www.youtube.com/watch?v=SZwJzB-yMrU</a:t>
            </a: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0" indent="0">
              <a:buNone/>
            </a:pPr>
            <a:r>
              <a:rPr lang="en-US" altLang="en-US" sz="1833" dirty="0">
                <a:latin typeface="Tahoma" panose="020B0604030504040204" pitchFamily="34" charset="0"/>
                <a:ea typeface="ＭＳ Ｐゴシック" panose="020B0600070205080204" pitchFamily="34" charset="-128"/>
              </a:rPr>
              <a:t>     </a:t>
            </a: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endParaRPr lang="en-US" altLang="en-US" sz="1500" dirty="0">
              <a:latin typeface="Tahoma" panose="020B0604030504040204" pitchFamily="34" charset="0"/>
            </a:endParaRPr>
          </a:p>
          <a:p>
            <a:pPr marL="333362" lvl="1" indent="0">
              <a:buFontTx/>
              <a:buAutoNum type="arabicParenR"/>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buNone/>
            </a:pPr>
            <a:endParaRPr lang="en-US" altLang="en-US" sz="1500"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333362" lvl="1" indent="0"/>
            <a:endParaRPr lang="en-US" altLang="en-US" sz="1333" dirty="0">
              <a:latin typeface="Tahoma" panose="020B0604030504040204" pitchFamily="34" charset="0"/>
            </a:endParaRPr>
          </a:p>
          <a:p>
            <a:pPr marL="0" indent="0"/>
            <a:endParaRPr lang="en-US" altLang="en-US" sz="1333" dirty="0">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dirty="0">
              <a:latin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90267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(2017).</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236306" y="1079500"/>
            <a:ext cx="8671388" cy="4508500"/>
          </a:xfrm>
        </p:spPr>
        <p:txBody>
          <a:bodyPr/>
          <a:lstStyle/>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9B931521-A580-614B-B405-91EC138B5B42}"/>
              </a:ext>
            </a:extLst>
          </p:cNvPr>
          <p:cNvSpPr>
            <a:spLocks noGrp="1" noChangeArrowheads="1"/>
          </p:cNvSpPr>
          <p:nvPr>
            <p:ph type="title"/>
          </p:nvPr>
        </p:nvSpPr>
        <p:spPr>
          <a:xfrm>
            <a:off x="24657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36A84E53-DF55-DE47-BCAA-A26F73181744}"/>
              </a:ext>
            </a:extLst>
          </p:cNvPr>
          <p:cNvSpPr>
            <a:spLocks noGrp="1" noChangeArrowheads="1"/>
          </p:cNvSpPr>
          <p:nvPr>
            <p:ph type="body" idx="1"/>
          </p:nvPr>
        </p:nvSpPr>
        <p:spPr>
          <a:xfrm>
            <a:off x="246579" y="1079500"/>
            <a:ext cx="8691937" cy="4508500"/>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Global Positioning System (GPS) and related technologies have changed how humans travel, navigate, and find information related to geo-location.</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Sensor networks facilitate new ways of interacting with the environment and with physical systems. </a:t>
            </a:r>
          </a:p>
          <a:p>
            <a:pPr lvl="1" eaLnBrk="1" hangingPunct="1"/>
            <a:r>
              <a:rPr lang="en-US" altLang="en-US" sz="1667" dirty="0">
                <a:latin typeface="Tahoma" panose="020B0604030504040204" pitchFamily="34" charset="0"/>
              </a:rPr>
              <a:t>Smart grids(electricity):an electricity supply network that uses digital communications technology to detect and react to local changes in usage.(Google Dictionary)</a:t>
            </a:r>
          </a:p>
          <a:p>
            <a:pPr lvl="1" eaLnBrk="1" hangingPunct="1"/>
            <a:r>
              <a:rPr lang="en-US" altLang="en-US" sz="1667" dirty="0">
                <a:latin typeface="Tahoma" panose="020B0604030504040204" pitchFamily="34" charset="0"/>
              </a:rPr>
              <a:t>smart buildings, and smart transportation are changing and facilitating human capability.</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994033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86757440-FF2F-FC47-B284-FE903228C9F4}"/>
              </a:ext>
            </a:extLst>
          </p:cNvPr>
          <p:cNvSpPr>
            <a:spLocks noGrp="1" noChangeArrowheads="1"/>
          </p:cNvSpPr>
          <p:nvPr>
            <p:ph type="title"/>
          </p:nvPr>
        </p:nvSpPr>
        <p:spPr>
          <a:xfrm>
            <a:off x="256853"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FD72951F-2D30-6F40-A9B8-7104B7D451EB}"/>
              </a:ext>
            </a:extLst>
          </p:cNvPr>
          <p:cNvSpPr>
            <a:spLocks noGrp="1" noChangeArrowheads="1"/>
          </p:cNvSpPr>
          <p:nvPr>
            <p:ph type="body" idx="1"/>
          </p:nvPr>
        </p:nvSpPr>
        <p:spPr>
          <a:xfrm>
            <a:off x="256853" y="1079500"/>
            <a:ext cx="8537825" cy="4508500"/>
          </a:xfrm>
        </p:spPr>
        <p:txBody>
          <a:bodyPr/>
          <a:lstStyle/>
          <a:p>
            <a:pPr marL="0" indent="0" eaLnBrk="1" hangingPunct="1">
              <a:buNone/>
              <a:defRPr/>
            </a:pPr>
            <a:r>
              <a:rPr lang="en-US" sz="1833" b="1" dirty="0">
                <a:latin typeface="Tahoma"/>
                <a:cs typeface="Tahoma"/>
              </a:rPr>
              <a:t>Computing contributes to many assistive technologies that enhance human capabilities.</a:t>
            </a:r>
          </a:p>
          <a:p>
            <a:pPr lvl="1" eaLnBrk="1" hangingPunct="1">
              <a:defRPr/>
            </a:pPr>
            <a:r>
              <a:rPr lang="en-US" sz="1667" dirty="0">
                <a:latin typeface="Tahoma"/>
                <a:cs typeface="Tahoma"/>
              </a:rPr>
              <a:t>for example, artificial legs controlled by microprocessors and automated reading applications for the blind.</a:t>
            </a:r>
          </a:p>
          <a:p>
            <a:pPr marL="0" indent="0" eaLnBrk="1" hangingPunct="1">
              <a:buNone/>
              <a:defRPr/>
            </a:pPr>
            <a:endParaRPr lang="en-US" sz="1833" b="1" dirty="0">
              <a:latin typeface="Tahoma"/>
              <a:cs typeface="Tahoma"/>
            </a:endParaRPr>
          </a:p>
          <a:p>
            <a:pPr marL="0" indent="0" eaLnBrk="1" hangingPunct="1">
              <a:buNone/>
              <a:defRPr/>
            </a:pPr>
            <a:r>
              <a:rPr lang="en-US" sz="1833" b="1" dirty="0">
                <a:latin typeface="Tahoma"/>
                <a:cs typeface="Tahoma"/>
              </a:rPr>
              <a:t>The Internet and the Web have enhanced methods of and opportunities for communication and collaboration.</a:t>
            </a:r>
          </a:p>
          <a:p>
            <a:pPr lvl="1" eaLnBrk="1" hangingPunct="1">
              <a:defRPr/>
            </a:pPr>
            <a:r>
              <a:rPr lang="en-US" sz="1667" dirty="0">
                <a:latin typeface="Tahoma"/>
                <a:cs typeface="Tahoma"/>
              </a:rPr>
              <a:t>e-commerce(online shopping e.g., Amazon), health care, access to information and entertainment, and online learning. </a:t>
            </a:r>
          </a:p>
          <a:p>
            <a:pPr lvl="1" eaLnBrk="1" hangingPunct="1">
              <a:defRPr/>
            </a:pPr>
            <a:r>
              <a:rPr lang="en-US" sz="1667" dirty="0">
                <a:latin typeface="Tahoma"/>
                <a:cs typeface="Tahoma"/>
              </a:rPr>
              <a:t>impacted productivity, positively through things like communication and access to data, and negatively through things like distractions to workers and setbacks due to cyber crime.</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The move from desktop computers to a proliferation of always-on mobile computers is leading to new applications, such as </a:t>
            </a:r>
            <a:r>
              <a:rPr lang="en-US" sz="1833" dirty="0" err="1">
                <a:latin typeface="Tahoma"/>
                <a:cs typeface="Tahoma"/>
              </a:rPr>
              <a:t>instagram</a:t>
            </a:r>
            <a:r>
              <a:rPr lang="en-US" sz="1833" dirty="0">
                <a:latin typeface="Tahoma"/>
                <a:cs typeface="Tahoma"/>
              </a:rPr>
              <a:t>, airline boarding passes on phones, blue tooth vending and other mobile apps.</a:t>
            </a:r>
          </a:p>
          <a:p>
            <a:pPr marL="0" indent="0">
              <a:buNone/>
              <a:defRPr/>
            </a:pPr>
            <a:endParaRPr lang="en-US" sz="2000" dirty="0">
              <a:latin typeface="Tahoma"/>
              <a:cs typeface="Tahoma"/>
            </a:endParaRPr>
          </a:p>
        </p:txBody>
      </p:sp>
    </p:spTree>
    <p:extLst>
      <p:ext uri="{BB962C8B-B14F-4D97-AF65-F5344CB8AC3E}">
        <p14:creationId xmlns:p14="http://schemas.microsoft.com/office/powerpoint/2010/main" val="3986464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19520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1079500"/>
            <a:ext cx="8691937"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An algorithm, design, networking protocol, program, or other system is said to </a:t>
            </a:r>
            <a:r>
              <a:rPr lang="en-US" altLang="en-US" sz="1833" b="1" dirty="0">
                <a:latin typeface="Tahoma" panose="020B0604030504040204" pitchFamily="34" charset="0"/>
                <a:ea typeface="ＭＳ Ｐゴシック" panose="020B0600070205080204" pitchFamily="34" charset="-128"/>
              </a:rPr>
              <a:t>scale</a:t>
            </a:r>
            <a:r>
              <a:rPr lang="en-US" altLang="en-US" sz="1833" dirty="0">
                <a:latin typeface="Tahoma" panose="020B0604030504040204" pitchFamily="34" charset="0"/>
                <a:ea typeface="ＭＳ Ｐゴシック" panose="020B0600070205080204" pitchFamily="34" charset="-128"/>
              </a:rPr>
              <a:t> (or be </a:t>
            </a:r>
            <a:r>
              <a:rPr lang="en-US" altLang="en-US" sz="1833" b="1" dirty="0">
                <a:latin typeface="Tahoma" panose="020B0604030504040204" pitchFamily="34" charset="0"/>
                <a:ea typeface="ＭＳ Ｐゴシック" panose="020B0600070205080204" pitchFamily="34" charset="-128"/>
              </a:rPr>
              <a:t>scalable</a:t>
            </a:r>
            <a:r>
              <a:rPr lang="en-US" altLang="en-US" sz="1833" dirty="0">
                <a:latin typeface="Tahoma" panose="020B0604030504040204" pitchFamily="34" charset="0"/>
                <a:ea typeface="ＭＳ Ｐゴシック" panose="020B0600070205080204" pitchFamily="34" charset="-128"/>
              </a:rPr>
              <a:t>) if it is suitably efficient and practical when applied to large situations.(Wiki)</a:t>
            </a:r>
          </a:p>
          <a:p>
            <a:pPr lvl="1" eaLnBrk="1" hangingPunct="1"/>
            <a:r>
              <a:rPr lang="en-US" altLang="en-US" sz="1500" dirty="0">
                <a:latin typeface="Tahoma" panose="020B0604030504040204" pitchFamily="34" charset="0"/>
              </a:rPr>
              <a:t> e.g. a large input data set, a large number of outputs or users, or a large number of participating nodes in the case of a distributed system.(Wiki)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sz="1500" b="1" dirty="0">
                <a:latin typeface="Tahoma" panose="020B0604030504040204" pitchFamily="34" charset="0"/>
                <a:ea typeface="Tahoma" panose="020B0604030504040204" pitchFamily="34" charset="0"/>
                <a:cs typeface="Tahoma" panose="020B0604030504040204" pitchFamily="34" charset="0"/>
              </a:rPr>
              <a:t>citizen science </a:t>
            </a:r>
            <a:r>
              <a:rPr lang="en-US" sz="1500" dirty="0">
                <a:latin typeface="Tahoma" panose="020B0604030504040204" pitchFamily="34" charset="0"/>
                <a:ea typeface="Tahoma" panose="020B0604030504040204" pitchFamily="34" charset="0"/>
                <a:cs typeface="Tahoma" panose="020B0604030504040204" pitchFamily="34" charset="0"/>
              </a:rPr>
              <a:t>is scientific research conducted, in whole or in part, by amateur (or nonprofessional) scientists, e.g.</a:t>
            </a:r>
            <a:r>
              <a:rPr lang="en-US" altLang="en-US" sz="1500" dirty="0">
                <a:latin typeface="Tahoma" panose="020B0604030504040204" pitchFamily="34" charset="0"/>
              </a:rPr>
              <a:t> </a:t>
            </a:r>
            <a:r>
              <a:rPr lang="en-US" altLang="en-US" sz="1500" dirty="0" err="1">
                <a:latin typeface="Tahoma" panose="020B0604030504040204" pitchFamily="34" charset="0"/>
              </a:rPr>
              <a:t>folding@home</a:t>
            </a:r>
            <a:r>
              <a:rPr lang="en-US" altLang="en-US" sz="1500" dirty="0">
                <a:latin typeface="Tahoma" panose="020B0604030504040204" pitchFamily="34" charset="0"/>
              </a:rPr>
              <a:t>(protein folding) and Galaxy Zoo(classify galaxies).</a:t>
            </a:r>
          </a:p>
          <a:p>
            <a:pPr lvl="1" eaLnBrk="1" hangingPunct="1"/>
            <a:r>
              <a:rPr lang="en-US" altLang="en-US" sz="1500" dirty="0">
                <a:latin typeface="Tahoma" panose="020B0604030504040204" pitchFamily="34" charset="0"/>
              </a:rPr>
              <a:t>human computation, such as Games with a Purpose,(for example ESP Game) harnesses contributions from many humans to solve problems related to digital data and the Web</a:t>
            </a:r>
          </a:p>
          <a:p>
            <a:pPr lvl="1" eaLnBrk="1" hangingPunct="1"/>
            <a:r>
              <a:rPr lang="en-US" altLang="en-US" sz="1500" dirty="0">
                <a:latin typeface="Tahoma" panose="020B0604030504040204" pitchFamily="34" charset="0"/>
              </a:rPr>
              <a:t>Human capabilities are enhanced by digitally enabled collaboration.</a:t>
            </a:r>
          </a:p>
          <a:p>
            <a:pPr lvl="1" eaLnBrk="1" hangingPunct="1"/>
            <a:r>
              <a:rPr lang="en-US" altLang="en-US" sz="1500" dirty="0">
                <a:latin typeface="Tahoma" panose="020B0604030504040204" pitchFamily="34" charset="0"/>
              </a:rPr>
              <a:t>Some online services use the contributions of many people to benefit both individuals and society. (e.g. </a:t>
            </a:r>
            <a:r>
              <a:rPr lang="en-US" altLang="en-US" sz="1500" b="1" dirty="0">
                <a:latin typeface="Tahoma" panose="020B0604030504040204" pitchFamily="34" charset="0"/>
              </a:rPr>
              <a:t>crowdsourcing</a:t>
            </a:r>
            <a:r>
              <a:rPr lang="en-US" altLang="en-US" sz="1500" dirty="0">
                <a:latin typeface="Tahoma" panose="020B0604030504040204" pitchFamily="34" charset="0"/>
              </a:rPr>
              <a:t> such as </a:t>
            </a:r>
            <a:r>
              <a:rPr lang="en-US" altLang="en-US" sz="1500" dirty="0" err="1">
                <a:latin typeface="Tahoma" panose="020B0604030504040204" pitchFamily="34" charset="0"/>
              </a:rPr>
              <a:t>reCAPTCHA</a:t>
            </a:r>
            <a:r>
              <a:rPr lang="en-US" altLang="en-US" sz="1500" dirty="0">
                <a:latin typeface="Tahoma" panose="020B0604030504040204" pitchFamily="34" charset="0"/>
              </a:rPr>
              <a:t> and ESP Game offers new models for collaboration.)</a:t>
            </a:r>
          </a:p>
        </p:txBody>
      </p:sp>
    </p:spTree>
    <p:extLst>
      <p:ext uri="{BB962C8B-B14F-4D97-AF65-F5344CB8AC3E}">
        <p14:creationId xmlns:p14="http://schemas.microsoft.com/office/powerpoint/2010/main" val="2566405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258780"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349321" y="1079500"/>
            <a:ext cx="8166029"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relatively open and often rapidly-evolving group of internet users.(Wiki)</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endParaRPr lang="en-US" altLang="en-US" sz="1833" dirty="0">
              <a:latin typeface="Tahoma" panose="020B0604030504040204" pitchFamily="34" charset="0"/>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CAPTCHA</a:t>
            </a:r>
            <a:r>
              <a:rPr lang="en-US" altLang="en-US" sz="1833" dirty="0">
                <a:latin typeface="Tahoma" panose="020B0604030504040204" pitchFamily="34" charset="0"/>
                <a:ea typeface="ＭＳ Ｐゴシック" panose="020B0600070205080204" pitchFamily="34" charset="-128"/>
              </a:rPr>
              <a:t>(Completely Automated Public Turing test to tell Computers and Humans Apart) is a type of challenge-response test used in computing to determine whether or not the user is human.</a:t>
            </a:r>
          </a:p>
          <a:p>
            <a:pPr lvl="1" eaLnBrk="1" hangingPunct="1"/>
            <a:r>
              <a:rPr lang="en-US" altLang="en-US" sz="1500" dirty="0" err="1">
                <a:latin typeface="Tahoma" panose="020B0604030504040204" pitchFamily="34" charset="0"/>
              </a:rPr>
              <a:t>reCAPTCHA</a:t>
            </a:r>
            <a:r>
              <a:rPr lang="en-US" altLang="en-US" sz="1500" dirty="0">
                <a:latin typeface="Tahoma" panose="020B0604030504040204" pitchFamily="34" charset="0"/>
              </a:rPr>
              <a:t> is a CAPTCHA-like system designed to assist in the digitization of books.</a:t>
            </a:r>
          </a:p>
          <a:p>
            <a:pPr lvl="1" eaLnBrk="1" hangingPunct="1"/>
            <a:r>
              <a:rPr lang="en-US" altLang="en-US" sz="1500" dirty="0" err="1">
                <a:latin typeface="Tahoma" panose="020B0604030504040204" pitchFamily="34" charset="0"/>
              </a:rPr>
              <a:t>reCAPTCHA</a:t>
            </a:r>
            <a:r>
              <a:rPr lang="en-US" altLang="en-US" sz="1500" dirty="0">
                <a:latin typeface="Tahoma" panose="020B0604030504040204" pitchFamily="34" charset="0"/>
              </a:rPr>
              <a:t> has completed digitizing the archives of The New York Times and books from Google Books, as of 2011 and digitized books that are too illegible to be scanned by computers in 2015.</a:t>
            </a:r>
          </a:p>
        </p:txBody>
      </p:sp>
    </p:spTree>
    <p:extLst>
      <p:ext uri="{BB962C8B-B14F-4D97-AF65-F5344CB8AC3E}">
        <p14:creationId xmlns:p14="http://schemas.microsoft.com/office/powerpoint/2010/main" val="10980675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269712" y="41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Contributions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Computing enables innovation in nearly every field.</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eaLnBrk="1" hangingPunct="1">
              <a:buNone/>
            </a:pPr>
            <a:r>
              <a:rPr lang="en-US" altLang="en-US" sz="1667" b="1" dirty="0">
                <a:latin typeface="Tahoma" panose="020B0604030504040204" pitchFamily="34" charset="0"/>
                <a:ea typeface="ＭＳ Ｐゴシック" panose="020B0600070205080204" pitchFamily="34" charset="-128"/>
              </a:rPr>
              <a:t>Machine learning</a:t>
            </a:r>
            <a:r>
              <a:rPr lang="en-US" altLang="en-US" sz="1667" dirty="0">
                <a:latin typeface="Tahoma" panose="020B0604030504040204" pitchFamily="34" charset="0"/>
                <a:ea typeface="ＭＳ Ｐゴシック" panose="020B0600070205080204" pitchFamily="34" charset="-128"/>
              </a:rPr>
              <a:t>, data mining and scientific computing have enabled innovation in medicine, business, and science. </a:t>
            </a:r>
          </a:p>
          <a:p>
            <a:pPr lvl="1" eaLnBrk="1" hangingPunct="1"/>
            <a:r>
              <a:rPr lang="en-US" altLang="en-US" sz="1500" dirty="0">
                <a:latin typeface="Tahoma" panose="020B0604030504040204" pitchFamily="34" charset="0"/>
              </a:rPr>
              <a:t>autonomous driving(Tesla)</a:t>
            </a:r>
          </a:p>
          <a:p>
            <a:pPr lvl="1" eaLnBrk="1" hangingPunct="1"/>
            <a:r>
              <a:rPr lang="en-US" altLang="en-US" sz="1500" dirty="0">
                <a:latin typeface="Tahoma" panose="020B0604030504040204" pitchFamily="34" charset="0"/>
              </a:rPr>
              <a:t>speech recognition(natural language processing, Alexa, Siri, Watson)</a:t>
            </a:r>
          </a:p>
          <a:p>
            <a:pPr lvl="1" eaLnBrk="1" hangingPunct="1"/>
            <a:r>
              <a:rPr lang="en-US" altLang="en-US" sz="1500" dirty="0">
                <a:latin typeface="Tahoma" panose="020B0604030504040204" pitchFamily="34" charset="0"/>
              </a:rPr>
              <a:t>Health(IBM Watson, Google DeepMind)</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Computing enables innovation by providing access to and sharing of information.</a:t>
            </a:r>
          </a:p>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1834" y="4298157"/>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2">
            <a:extLst>
              <a:ext uri="{FF2B5EF4-FFF2-40B4-BE49-F238E27FC236}">
                <a16:creationId xmlns:a16="http://schemas.microsoft.com/office/drawing/2014/main" id="{B1446CB5-AD27-4C43-9004-B6922BC9B7A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668" y="4173693"/>
            <a:ext cx="2954499" cy="1167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8605" y="3997855"/>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7065698" y="5017824"/>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t>Open Access</a:t>
            </a:r>
          </a:p>
        </p:txBody>
      </p:sp>
      <p:sp>
        <p:nvSpPr>
          <p:cNvPr id="26631" name="TextBox 7">
            <a:extLst>
              <a:ext uri="{FF2B5EF4-FFF2-40B4-BE49-F238E27FC236}">
                <a16:creationId xmlns:a16="http://schemas.microsoft.com/office/drawing/2014/main" id="{DD7FEF02-BF15-B943-8B30-0CAF8C1C95CA}"/>
              </a:ext>
            </a:extLst>
          </p:cNvPr>
          <p:cNvSpPr txBox="1">
            <a:spLocks noChangeArrowheads="1"/>
          </p:cNvSpPr>
          <p:nvPr/>
        </p:nvSpPr>
        <p:spPr bwMode="auto">
          <a:xfrm>
            <a:off x="1114783" y="5391835"/>
            <a:ext cx="31758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Machine Learning(Neural Network)</a:t>
            </a: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1079500"/>
            <a:ext cx="8661114"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cookies,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6849</TotalTime>
  <Words>2615</Words>
  <Application>Microsoft Macintosh PowerPoint</Application>
  <PresentationFormat>On-screen Show (16:10)</PresentationFormat>
  <Paragraphs>220</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Tahoma</vt:lpstr>
      <vt:lpstr>Office Theme</vt:lpstr>
      <vt:lpstr>Global Impact</vt:lpstr>
      <vt:lpstr>The Impact of Computing</vt:lpstr>
      <vt:lpstr>The Impact of Computing</vt:lpstr>
      <vt:lpstr>Contributions</vt:lpstr>
      <vt:lpstr>Contributions</vt:lpstr>
      <vt:lpstr>Contributions</vt:lpstr>
      <vt:lpstr>Contributions</vt:lpstr>
      <vt:lpstr>Global Effects</vt:lpstr>
      <vt:lpstr>Privacy</vt:lpstr>
      <vt:lpstr>Privacy</vt:lpstr>
      <vt:lpstr>Proxy Server</vt:lpstr>
      <vt:lpstr>Proxy Server</vt:lpstr>
      <vt:lpstr>TrueCrypt</vt:lpstr>
      <vt:lpstr>Piracy</vt:lpstr>
      <vt:lpstr>Cyberlaw</vt:lpstr>
      <vt:lpstr>Cyberlaw</vt:lpstr>
      <vt:lpstr>Social Contexts</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2020-03-16T17:50:22Z</dcterms:modified>
</cp:coreProperties>
</file>