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5"/>
  </p:notesMasterIdLst>
  <p:sldIdLst>
    <p:sldId id="256" r:id="rId2"/>
    <p:sldId id="319" r:id="rId3"/>
    <p:sldId id="320" r:id="rId4"/>
    <p:sldId id="321" r:id="rId5"/>
    <p:sldId id="328" r:id="rId6"/>
    <p:sldId id="333" r:id="rId7"/>
    <p:sldId id="329" r:id="rId8"/>
    <p:sldId id="322" r:id="rId9"/>
    <p:sldId id="323" r:id="rId10"/>
    <p:sldId id="327" r:id="rId11"/>
    <p:sldId id="330" r:id="rId12"/>
    <p:sldId id="324" r:id="rId13"/>
    <p:sldId id="332" r:id="rId14"/>
    <p:sldId id="302" r:id="rId15"/>
    <p:sldId id="306" r:id="rId16"/>
    <p:sldId id="307" r:id="rId17"/>
    <p:sldId id="337" r:id="rId18"/>
    <p:sldId id="334" r:id="rId19"/>
    <p:sldId id="336" r:id="rId20"/>
    <p:sldId id="335" r:id="rId21"/>
    <p:sldId id="325" r:id="rId22"/>
    <p:sldId id="331" r:id="rId23"/>
    <p:sldId id="316"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0F93AB-943A-FD4E-8DF3-2A5EF8EE30F9}" v="121" dt="2021-11-29T19:06:07.1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59"/>
    <p:restoredTop sz="93692"/>
  </p:normalViewPr>
  <p:slideViewPr>
    <p:cSldViewPr snapToGrid="0" snapToObjects="1">
      <p:cViewPr varScale="1">
        <p:scale>
          <a:sx n="68" d="100"/>
          <a:sy n="68" d="100"/>
        </p:scale>
        <p:origin x="224" y="1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11/29/21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11/29/21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11/29/21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11/29/21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11/29/21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11/29/21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11/29/21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and Nested Loops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CC2F645-119F-024F-873B-D01338AB7CFC}"/>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848D8B-7F38-C24B-9E96-0219B9F33CC1}"/>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FF00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3 26 22 5 69 86 45 30 45 53 34 82 94 4 21 30 2 87 94 80 41 8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 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1 2 3 4 </a:t>
            </a:r>
          </a:p>
          <a:p>
            <a:pPr marL="0" indent="0">
              <a:buNone/>
            </a:pPr>
            <a:r>
              <a:rPr lang="en-US" b="1" dirty="0">
                <a:latin typeface="Inconsolata" panose="020B0609030003000000" pitchFamily="49" charset="77"/>
              </a:rPr>
              <a:t>2 4 6 8 </a:t>
            </a:r>
          </a:p>
          <a:p>
            <a:pPr marL="0" indent="0">
              <a:buNone/>
            </a:pPr>
            <a:r>
              <a:rPr lang="en-US" b="1" dirty="0">
                <a:latin typeface="Inconsolata" panose="020B0609030003000000" pitchFamily="49" charset="77"/>
              </a:rPr>
              <a:t>3 6 9 12 </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 Example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6, </a:t>
            </a:r>
            <a:r>
              <a:rPr lang="en-US" b="1" dirty="0" err="1">
                <a:solidFill>
                  <a:srgbClr val="FF6600"/>
                </a:solidFill>
                <a:latin typeface="Inconsolata" panose="020B0609030003000000" pitchFamily="49" charset="77"/>
              </a:rPr>
              <a:t>i</a:t>
            </a:r>
            <a:r>
              <a:rPr lang="en-US" b="1" dirty="0">
                <a:solidFill>
                  <a:srgbClr val="FF6600"/>
                </a:solidFill>
                <a:latin typeface="Inconsolata" panose="020B0609030003000000" pitchFamily="49" charset="77"/>
              </a:rPr>
              <a:t>, -1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a:latin typeface="Inconsolata" panose="020B0609030003000000" pitchFamily="49" charset="77"/>
              </a:rPr>
              <a:t>	</a:t>
            </a:r>
            <a:r>
              <a:rPr lang="en-US" b="1">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6 5 4 3 2</a:t>
            </a:r>
          </a:p>
          <a:p>
            <a:pPr marL="0" indent="0">
              <a:buNone/>
            </a:pPr>
            <a:r>
              <a:rPr lang="en-US" b="1" dirty="0">
                <a:latin typeface="Inconsolata" panose="020B0609030003000000" pitchFamily="49" charset="77"/>
              </a:rPr>
              <a:t>6 5 4 3</a:t>
            </a:r>
          </a:p>
          <a:p>
            <a:pPr marL="0" indent="0">
              <a:buNone/>
            </a:pPr>
            <a:r>
              <a:rPr lang="en-US" b="1" dirty="0">
                <a:latin typeface="Inconsolata" panose="020B0609030003000000" pitchFamily="49" charset="77"/>
              </a:rPr>
              <a:t>6 5 4</a:t>
            </a:r>
          </a:p>
          <a:p>
            <a:pPr marL="0" indent="0">
              <a:buNone/>
            </a:pPr>
            <a:r>
              <a:rPr lang="en-US" sz="2100" b="1" dirty="0">
                <a:latin typeface="Inconsolata" panose="020B0609030003000000" pitchFamily="49" charset="77"/>
              </a:rPr>
              <a:t>6 5</a:t>
            </a:r>
          </a:p>
          <a:p>
            <a:pPr marL="0" indent="0">
              <a:buNone/>
            </a:pPr>
            <a:r>
              <a:rPr lang="en-US" b="1" dirty="0">
                <a:latin typeface="Inconsolata" panose="020B0609030003000000" pitchFamily="49" charset="77"/>
              </a:rPr>
              <a:t>6</a:t>
            </a:r>
            <a:endParaRPr lang="en-US" sz="21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EBA6D9F6-F879-B64D-A123-E8BD5ADAF5FF}"/>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2475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b="1" dirty="0">
                <a:latin typeface="Inconsolata" panose="020B0609030003000000" pitchFamily="49" charset="77"/>
              </a:rPr>
              <a:t>print(list2d[0])	# [1, 2, 5]</a:t>
            </a:r>
          </a:p>
          <a:p>
            <a:pPr marL="0" indent="0">
              <a:buNone/>
            </a:pPr>
            <a:r>
              <a:rPr lang="en-US" b="1" dirty="0">
                <a:latin typeface="Inconsolata" panose="020B0609030003000000" pitchFamily="49" charset="77"/>
              </a:rPr>
              <a:t>print(list2d[0][1])	# 2</a:t>
            </a:r>
          </a:p>
          <a:p>
            <a:pPr marL="0" indent="0">
              <a:buNone/>
            </a:pPr>
            <a:r>
              <a:rPr lang="en-US" b="1"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List of Students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INCONSOLATA" panose="020B0609030003000000" pitchFamily="49" charset="77"/>
              </a:rPr>
              <a:t>students = [["Mike", 80], </a:t>
            </a:r>
          </a:p>
          <a:p>
            <a:pPr marL="0" indent="0">
              <a:buNone/>
            </a:pPr>
            <a:r>
              <a:rPr lang="en-US" dirty="0">
                <a:latin typeface="INCONSOLATA" panose="020B0609030003000000" pitchFamily="49" charset="77"/>
              </a:rPr>
              <a:t>            ["John", 90],</a:t>
            </a:r>
          </a:p>
          <a:p>
            <a:pPr marL="0" indent="0">
              <a:buNone/>
            </a:pPr>
            <a:r>
              <a:rPr lang="en-US" dirty="0">
                <a:latin typeface="INCONSOLATA" panose="020B0609030003000000" pitchFamily="49" charset="77"/>
              </a:rPr>
              <a:t>            ["Sarah", 85]]</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student </a:t>
            </a:r>
            <a:r>
              <a:rPr lang="en-US" b="1" dirty="0">
                <a:latin typeface="Inconsolata" panose="020B0609030003000000" pitchFamily="49" charset="77"/>
              </a:rPr>
              <a:t>in students: </a:t>
            </a:r>
          </a:p>
          <a:p>
            <a:pPr marL="0" indent="0">
              <a:buNone/>
            </a:pPr>
            <a:r>
              <a:rPr lang="en-US" b="1" dirty="0">
                <a:solidFill>
                  <a:srgbClr val="006699"/>
                </a:solidFill>
                <a:latin typeface="Inconsolata" panose="020B0609030003000000" pitchFamily="49" charset="77"/>
              </a:rPr>
              <a:t>	sum += student[1]		</a:t>
            </a:r>
            <a:r>
              <a:rPr lang="en-US" b="1" dirty="0">
                <a:solidFill>
                  <a:srgbClr val="FF0000"/>
                </a:solidFill>
                <a:latin typeface="Inconsolata" panose="020B0609030003000000" pitchFamily="49" charset="77"/>
              </a:rPr>
              <a:t># why student[1]? </a:t>
            </a:r>
          </a:p>
          <a:p>
            <a:pPr marL="0" indent="0">
              <a:buNone/>
            </a:pPr>
            <a:r>
              <a:rPr lang="en-US" b="1" dirty="0" err="1">
                <a:latin typeface="Inconsolata" panose="020B0609030003000000" pitchFamily="49" charset="77"/>
              </a:rPr>
              <a:t>ave</a:t>
            </a:r>
            <a:r>
              <a:rPr lang="en-US" b="1" dirty="0">
                <a:latin typeface="Inconsolata" panose="020B0609030003000000" pitchFamily="49" charset="77"/>
              </a:rPr>
              <a:t> = sum / </a:t>
            </a:r>
            <a:r>
              <a:rPr lang="en-US" b="1" dirty="0" err="1">
                <a:latin typeface="Inconsolata" panose="020B0609030003000000" pitchFamily="49" charset="77"/>
              </a:rPr>
              <a:t>len</a:t>
            </a:r>
            <a:r>
              <a:rPr lang="en-US" b="1" dirty="0">
                <a:latin typeface="Inconsolata" panose="020B0609030003000000" pitchFamily="49" charset="77"/>
              </a:rPr>
              <a:t>(students)</a:t>
            </a:r>
          </a:p>
          <a:p>
            <a:pPr marL="0" indent="0">
              <a:buNone/>
            </a:pPr>
            <a:r>
              <a:rPr lang="en-US" b="1" dirty="0">
                <a:latin typeface="Inconsolata" panose="020B0609030003000000" pitchFamily="49" charset="77"/>
              </a:rPr>
              <a:t>print(</a:t>
            </a:r>
            <a:r>
              <a:rPr lang="en-US" b="1" dirty="0" err="1">
                <a:latin typeface="Inconsolata" panose="020B0609030003000000" pitchFamily="49" charset="77"/>
              </a:rPr>
              <a:t>ave</a:t>
            </a:r>
            <a:r>
              <a:rPr lang="en-US" b="1" dirty="0">
                <a:latin typeface="Inconsolata" panose="020B0609030003000000" pitchFamily="49" charset="77"/>
              </a:rPr>
              <a:t>)</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85.0</a:t>
            </a:r>
          </a:p>
        </p:txBody>
      </p:sp>
      <p:sp>
        <p:nvSpPr>
          <p:cNvPr id="3" name="Slide Number Placeholder 2">
            <a:extLst>
              <a:ext uri="{FF2B5EF4-FFF2-40B4-BE49-F238E27FC236}">
                <a16:creationId xmlns:a16="http://schemas.microsoft.com/office/drawing/2014/main" id="{3690ACAD-D471-614E-9143-D07140CF8606}"/>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20573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
        <p:nvSpPr>
          <p:cNvPr id="4" name="Slide Number Placeholder 3">
            <a:extLst>
              <a:ext uri="{FF2B5EF4-FFF2-40B4-BE49-F238E27FC236}">
                <a16:creationId xmlns:a16="http://schemas.microsoft.com/office/drawing/2014/main" id="{D9791036-EBBC-1043-9CA9-F3A064B804D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08CC6065-403A-EE41-909D-293639D20DA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endParaRPr lang="en-US" dirty="0"/>
          </a:p>
          <a:p>
            <a:pPr marL="0" indent="0">
              <a:buNone/>
            </a:pPr>
            <a:endParaRPr lang="en-US" dirty="0"/>
          </a:p>
          <a:p>
            <a:pPr marL="0" indent="0">
              <a:buNone/>
            </a:pPr>
            <a:r>
              <a:rPr lang="en-US" dirty="0"/>
              <a:t>For loops are commonly used for definite loops: loops where the number of iterations is known in advance. </a:t>
            </a:r>
          </a:p>
          <a:p>
            <a:pPr marL="0" indent="0">
              <a:buNone/>
            </a:pPr>
            <a:endParaRPr lang="en-US" dirty="0"/>
          </a:p>
          <a:p>
            <a:pPr marL="0" indent="0">
              <a:buNone/>
            </a:pPr>
            <a:r>
              <a:rPr lang="en-US" dirty="0"/>
              <a:t>While loops are used for indefinite loops: loops where the number of iterations is unknown in advance.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6BB2C50-2D6D-3845-88A0-760C2F31B7F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3967</TotalTime>
  <Words>2033</Words>
  <Application>Microsoft Macintosh PowerPoint</Application>
  <PresentationFormat>On-screen Show (16:10)</PresentationFormat>
  <Paragraphs>291</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LucidaSansTypewriterStd</vt:lpstr>
      <vt:lpstr>Arial</vt:lpstr>
      <vt:lpstr>Calibri</vt:lpstr>
      <vt:lpstr>Courier New</vt:lpstr>
      <vt:lpstr>Gill Sans MT</vt:lpstr>
      <vt:lpstr>Inconsolata</vt:lpstr>
      <vt:lpstr>Inconsolata</vt:lpstr>
      <vt:lpstr>Office Theme</vt:lpstr>
      <vt:lpstr>Introduction to Python</vt:lpstr>
      <vt:lpstr>Indefinite Loop</vt:lpstr>
      <vt:lpstr>While Loop</vt:lpstr>
      <vt:lpstr>While vs For Loops 1</vt:lpstr>
      <vt:lpstr>While vs For Loops 2</vt:lpstr>
      <vt:lpstr>Indefinite Loop</vt:lpstr>
      <vt:lpstr>While Loop</vt:lpstr>
      <vt:lpstr>Sample Run</vt:lpstr>
      <vt:lpstr>While and Break</vt:lpstr>
      <vt:lpstr>While and Break</vt:lpstr>
      <vt:lpstr>While Loop</vt:lpstr>
      <vt:lpstr>Random Numbers</vt:lpstr>
      <vt:lpstr>Generate random sequence</vt:lpstr>
      <vt:lpstr>Nested Loops</vt:lpstr>
      <vt:lpstr>Nested Loops Example 1</vt:lpstr>
      <vt:lpstr>Nested Loops Example 2</vt:lpstr>
      <vt:lpstr>Sum of 2D lists</vt:lpstr>
      <vt:lpstr>Sum of 2D lists</vt:lpstr>
      <vt:lpstr>Sum of 2D lists(Using Indices)</vt:lpstr>
      <vt:lpstr>List of Students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6</cp:revision>
  <dcterms:created xsi:type="dcterms:W3CDTF">2019-05-29T16:38:51Z</dcterms:created>
  <dcterms:modified xsi:type="dcterms:W3CDTF">2021-11-29T19:06:31Z</dcterms:modified>
</cp:coreProperties>
</file>