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8"/>
  </p:notesMasterIdLst>
  <p:sldIdLst>
    <p:sldId id="256" r:id="rId2"/>
    <p:sldId id="540" r:id="rId3"/>
    <p:sldId id="553" r:id="rId4"/>
    <p:sldId id="551" r:id="rId5"/>
    <p:sldId id="302" r:id="rId6"/>
    <p:sldId id="618" r:id="rId7"/>
    <p:sldId id="615" r:id="rId8"/>
    <p:sldId id="616" r:id="rId9"/>
    <p:sldId id="617" r:id="rId10"/>
    <p:sldId id="552" r:id="rId11"/>
    <p:sldId id="554" r:id="rId12"/>
    <p:sldId id="557" r:id="rId13"/>
    <p:sldId id="559" r:id="rId14"/>
    <p:sldId id="556" r:id="rId15"/>
    <p:sldId id="560" r:id="rId16"/>
    <p:sldId id="561" r:id="rId17"/>
    <p:sldId id="598" r:id="rId18"/>
    <p:sldId id="612" r:id="rId19"/>
    <p:sldId id="600" r:id="rId20"/>
    <p:sldId id="601" r:id="rId21"/>
    <p:sldId id="588" r:id="rId22"/>
    <p:sldId id="589" r:id="rId23"/>
    <p:sldId id="602" r:id="rId24"/>
    <p:sldId id="608" r:id="rId25"/>
    <p:sldId id="609" r:id="rId26"/>
    <p:sldId id="613" r:id="rId2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AE9A0-AA60-BB4A-B160-C870111F23F3}" v="2471" dt="2021-05-06T04:39:59.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06T04:39:59.717" v="576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6T04:39:59.717" v="5760"/>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4T16:39:05.197" v="508" actId="962"/>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6T04:39:59.717" v="5760"/>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4T22:16:27.738" v="1167"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mod modAnim">
        <pc:chgData name="Long B Nguyen" userId="f59fb8f3-a021-417a-8bc1-65c8d471c621" providerId="ADAL" clId="{0E2AE9A0-AA60-BB4A-B160-C870111F23F3}" dt="2021-05-06T04:39:59.717" v="5760"/>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Sp modSp add mod modAnim">
        <pc:chgData name="Long B Nguyen" userId="f59fb8f3-a021-417a-8bc1-65c8d471c621" providerId="ADAL" clId="{0E2AE9A0-AA60-BB4A-B160-C870111F23F3}" dt="2021-05-06T04:39:59.717" v="5760"/>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5T02:11:33.883" v="1669"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sldChg>
      <pc:sldChg chg="addSp delSp modSp add mod modAnim">
        <pc:chgData name="Long B Nguyen" userId="f59fb8f3-a021-417a-8bc1-65c8d471c621" providerId="ADAL" clId="{0E2AE9A0-AA60-BB4A-B160-C870111F23F3}" dt="2021-05-06T04:39:59.717" v="5760"/>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mod modAnim">
        <pc:chgData name="Long B Nguyen" userId="f59fb8f3-a021-417a-8bc1-65c8d471c621" providerId="ADAL" clId="{0E2AE9A0-AA60-BB4A-B160-C870111F23F3}" dt="2021-05-06T04:39:59.717" v="5760"/>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Sp modSp add mod modAnim">
        <pc:chgData name="Long B Nguyen" userId="f59fb8f3-a021-417a-8bc1-65c8d471c621" providerId="ADAL" clId="{0E2AE9A0-AA60-BB4A-B160-C870111F23F3}" dt="2021-05-06T04:39:59.717" v="5760"/>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Sp modSp add mod modAnim">
        <pc:chgData name="Long B Nguyen" userId="f59fb8f3-a021-417a-8bc1-65c8d471c621" providerId="ADAL" clId="{0E2AE9A0-AA60-BB4A-B160-C870111F23F3}" dt="2021-05-06T04:39:59.717" v="5760"/>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mod modAnim">
        <pc:chgData name="Long B Nguyen" userId="f59fb8f3-a021-417a-8bc1-65c8d471c621" providerId="ADAL" clId="{0E2AE9A0-AA60-BB4A-B160-C870111F23F3}" dt="2021-05-06T04:39:59.717" v="5760"/>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Sp modSp add mod modAnim">
        <pc:chgData name="Long B Nguyen" userId="f59fb8f3-a021-417a-8bc1-65c8d471c621" providerId="ADAL" clId="{0E2AE9A0-AA60-BB4A-B160-C870111F23F3}" dt="2021-05-06T04:39:59.717" v="5760"/>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pc:chgData name="Long B Nguyen" userId="f59fb8f3-a021-417a-8bc1-65c8d471c621" providerId="ADAL" clId="{0E2AE9A0-AA60-BB4A-B160-C870111F23F3}" dt="2021-05-06T04:39:59.717" v="576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5T21:54:22.517" v="4287"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04:39:59.717" v="5760"/>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5T21:52:31.879" v="4214" actId="2711"/>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6T04:39:59.717" v="5760"/>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5T21:53:40.961" v="4265"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5/5/21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24</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25</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26</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85341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7166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b="1" dirty="0"/>
              <a:t>Abstraction</a:t>
            </a:r>
            <a:r>
              <a:rPr lang="en-US" sz="2000" dirty="0"/>
              <a:t> means displaying only essential information and hiding the details.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endParaRPr lang="en-US" sz="2000" dirty="0"/>
          </a:p>
          <a:p>
            <a:pPr marL="0" indent="0">
              <a:buNone/>
            </a:pPr>
            <a:endParaRPr lang="en-US" sz="2000" dirty="0"/>
          </a:p>
          <a:p>
            <a:pPr marL="0" indent="0">
              <a:buNone/>
            </a:pPr>
            <a:r>
              <a:rPr lang="en-US" sz="2000" dirty="0"/>
              <a:t>When implementing algorithms, p</a:t>
            </a:r>
            <a:r>
              <a:rPr lang="en-US" dirty="0"/>
              <a:t>rocedural abstraction allows a solution to a large problem to be based on the solutions of smaller subproblems. </a:t>
            </a: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29669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856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6388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42144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16245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lstStyle/>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a:t>
            </a: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lstStyle/>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bubble sort?</a:t>
            </a: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Answer: Approximately n^2. </a:t>
            </a:r>
          </a:p>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selection sort?</a:t>
            </a: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Answer: Approximately n^2.</a:t>
            </a:r>
          </a:p>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1833" dirty="0" err="1">
                <a:solidFill>
                  <a:srgbClr val="000000"/>
                </a:solidFill>
                <a:latin typeface="Gill Sans MT" panose="020B0502020104020203" pitchFamily="34" charset="77"/>
                <a:ea typeface="ＭＳ Ｐゴシック" panose="020B0600070205080204" pitchFamily="34" charset="-128"/>
              </a:rPr>
              <a:t>mergesort</a:t>
            </a:r>
            <a:r>
              <a:rPr lang="en-US" altLang="en-US" sz="1833"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1833" dirty="0">
                <a:solidFill>
                  <a:srgbClr val="000000"/>
                </a:solidFill>
                <a:latin typeface="Gill Sans MT" panose="020B0502020104020203" pitchFamily="34" charset="77"/>
                <a:ea typeface="ＭＳ Ｐゴシック" panose="020B0600070205080204" pitchFamily="34" charset="-128"/>
              </a:rPr>
              <a:t>Answer: Approximately n*log(n).</a:t>
            </a:r>
          </a:p>
          <a:p>
            <a:pPr marL="0" indent="0">
              <a:buNone/>
            </a:pPr>
            <a:endParaRPr lang="en-US" altLang="en-US" sz="1833"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856" y="794110"/>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267031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667821"/>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p>
          <a:p>
            <a:pPr marL="0" indent="0">
              <a:buNone/>
            </a:pPr>
            <a:endParaRPr lang="en-US" altLang="en-US" sz="1833"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solidFill>
                  <a:srgbClr val="336666"/>
                </a:solidFill>
                <a:latin typeface="INCONSOLATA" panose="020B0609030003000000" pitchFamily="49" charset="77"/>
              </a:rPr>
              <a:t>print(</a:t>
            </a:r>
            <a:r>
              <a:rPr lang="en-US" sz="1800" b="1" dirty="0" err="1">
                <a:solidFill>
                  <a:srgbClr val="336666"/>
                </a:solidFill>
                <a:latin typeface="INCONSOLATA" panose="020B0609030003000000" pitchFamily="49" charset="77"/>
              </a:rPr>
              <a:t>sequential_search</a:t>
            </a:r>
            <a:r>
              <a:rPr lang="en-US" sz="1800" b="1" dirty="0">
                <a:solidFill>
                  <a:srgbClr val="336666"/>
                </a:solidFill>
                <a:latin typeface="INCONSOLATA" panose="020B0609030003000000" pitchFamily="49" charset="77"/>
              </a:rPr>
              <a:t>(numbers, 3)) # 2 </a:t>
            </a:r>
          </a:p>
          <a:p>
            <a:pPr marL="0" indent="0">
              <a:buNone/>
            </a:pPr>
            <a:r>
              <a:rPr lang="en-US" sz="1800" b="1" dirty="0">
                <a:solidFill>
                  <a:srgbClr val="336666"/>
                </a:solidFill>
                <a:latin typeface="INCONSOLATA" panose="020B0609030003000000" pitchFamily="49" charset="77"/>
              </a:rPr>
              <a:t>print(</a:t>
            </a:r>
            <a:r>
              <a:rPr lang="en-US" sz="1800" b="1" dirty="0" err="1">
                <a:solidFill>
                  <a:srgbClr val="336666"/>
                </a:solidFill>
                <a:latin typeface="INCONSOLATA" panose="020B0609030003000000" pitchFamily="49" charset="77"/>
              </a:rPr>
              <a:t>sequential_search</a:t>
            </a:r>
            <a:r>
              <a:rPr lang="en-US" sz="1800" b="1" dirty="0">
                <a:solidFill>
                  <a:srgbClr val="336666"/>
                </a:solidFill>
                <a:latin typeface="INCONSOLATA" panose="020B0609030003000000" pitchFamily="49" charset="77"/>
              </a:rPr>
              <a:t>(numbers, 100)) # -1</a:t>
            </a: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62000"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94632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7</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56" y="304271"/>
            <a:ext cx="5755992" cy="506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6CCA-21D1-9545-92AC-3E57D4995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97" y="493276"/>
            <a:ext cx="5588140" cy="491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3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6F3-D491-6E40-A2B3-1AFDA10C65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9</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401976"/>
            <a:ext cx="5580860" cy="491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170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7586</TotalTime>
  <Words>2066</Words>
  <Application>Microsoft Macintosh PowerPoint</Application>
  <PresentationFormat>On-screen Show (16:10)</PresentationFormat>
  <Paragraphs>270</Paragraphs>
  <Slides>26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Binary Search</vt:lpstr>
      <vt:lpstr>PowerPoint Presentation</vt:lpstr>
      <vt:lpstr>Sorting</vt:lpstr>
      <vt:lpstr>PowerPoint Presentation</vt:lpstr>
      <vt:lpstr>PowerPoint Presentation</vt:lpstr>
      <vt:lpstr>PowerPoint Presentation</vt:lpstr>
      <vt:lpstr>Binary Search</vt:lpstr>
      <vt:lpstr>Top-Down Design</vt:lpstr>
      <vt:lpstr>Abstraction</vt:lpstr>
      <vt:lpstr>Index of Two Smallest Values</vt:lpstr>
      <vt:lpstr>Index of Two Smallest Values</vt:lpstr>
      <vt:lpstr>PowerPoint Presentation</vt:lpstr>
      <vt:lpstr>PowerPoint Presentation</vt:lpstr>
      <vt:lpstr>Algorithmic Efficiency</vt:lpstr>
      <vt:lpstr>Algorithmic Efficiency</vt:lpstr>
      <vt:lpstr>Efficiency for Searching</vt:lpstr>
      <vt:lpstr>Computational Complexity for Sorting</vt:lpstr>
      <vt:lpstr>Selection sort runtime </vt:lpstr>
      <vt:lpstr>Merge sort runtime</vt:lpstr>
      <vt:lpstr>Exponential Complexity Problems</vt:lpstr>
      <vt:lpstr>Decidability</vt:lpstr>
      <vt:lpstr>The Halting Problem</vt:lpstr>
      <vt:lpstr>The Halting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2021-05-06T04:40:29Z</dcterms:modified>
</cp:coreProperties>
</file>