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47" r:id="rId3"/>
    <p:sldId id="313" r:id="rId4"/>
    <p:sldId id="314" r:id="rId5"/>
    <p:sldId id="317" r:id="rId6"/>
    <p:sldId id="315" r:id="rId7"/>
    <p:sldId id="316" r:id="rId8"/>
    <p:sldId id="345" r:id="rId9"/>
    <p:sldId id="319" r:id="rId10"/>
    <p:sldId id="323" r:id="rId11"/>
    <p:sldId id="320" r:id="rId12"/>
    <p:sldId id="321" r:id="rId13"/>
    <p:sldId id="322" r:id="rId14"/>
    <p:sldId id="343" r:id="rId15"/>
    <p:sldId id="342" r:id="rId16"/>
    <p:sldId id="327" r:id="rId17"/>
    <p:sldId id="325" r:id="rId18"/>
    <p:sldId id="328" r:id="rId19"/>
    <p:sldId id="329" r:id="rId20"/>
    <p:sldId id="330" r:id="rId21"/>
    <p:sldId id="331" r:id="rId22"/>
    <p:sldId id="346" r:id="rId23"/>
    <p:sldId id="334" r:id="rId24"/>
    <p:sldId id="332" r:id="rId25"/>
    <p:sldId id="333" r:id="rId26"/>
    <p:sldId id="335" r:id="rId27"/>
    <p:sldId id="336" r:id="rId28"/>
    <p:sldId id="337" r:id="rId29"/>
    <p:sldId id="338" r:id="rId30"/>
    <p:sldId id="340" r:id="rId31"/>
    <p:sldId id="339" r:id="rId32"/>
    <p:sldId id="341" r:id="rId33"/>
    <p:sldId id="309" r:id="rId34"/>
    <p:sldId id="344" r:id="rId35"/>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C26564-89E3-E046-BFB4-F80582D7E17B}" v="190" dt="2020-01-13T14:19:32.4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p:restoredTop sz="93692"/>
  </p:normalViewPr>
  <p:slideViewPr>
    <p:cSldViewPr snapToGrid="0" snapToObjects="1">
      <p:cViewPr varScale="1">
        <p:scale>
          <a:sx n="149" d="100"/>
          <a:sy n="149" d="100"/>
        </p:scale>
        <p:origin x="3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4:19:32.433" v="590" actId="20577"/>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modSp add">
        <pc:chgData name="Long B Nguyen" userId="f59fb8f3-a021-417a-8bc1-65c8d471c621" providerId="ADAL" clId="{6AC26564-89E3-E046-BFB4-F80582D7E17B}" dt="2020-01-13T13:52:43.079" v="100" actId="2711"/>
        <pc:sldMkLst>
          <pc:docMk/>
          <pc:sldMk cId="1758448129" sldId="309"/>
        </pc:sldMkLst>
        <pc:spChg chg="mod">
          <ac:chgData name="Long B Nguyen" userId="f59fb8f3-a021-417a-8bc1-65c8d471c621" providerId="ADAL" clId="{6AC26564-89E3-E046-BFB4-F80582D7E17B}" dt="2020-01-13T13:52:43.079" v="100" actId="2711"/>
          <ac:spMkLst>
            <pc:docMk/>
            <pc:sldMk cId="1758448129" sldId="309"/>
            <ac:spMk id="3" creationId="{4213F693-710A-A34B-8BA8-AF2EE315F4BD}"/>
          </ac:spMkLst>
        </pc:spChg>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modSp add modAnim">
        <pc:chgData name="Long B Nguyen" userId="f59fb8f3-a021-417a-8bc1-65c8d471c621" providerId="ADAL" clId="{6AC26564-89E3-E046-BFB4-F80582D7E17B}" dt="2020-01-13T14:05:02.598" v="149" actId="20577"/>
        <pc:sldMkLst>
          <pc:docMk/>
          <pc:sldMk cId="3947558204" sldId="313"/>
        </pc:sldMkLst>
        <pc:spChg chg="mod">
          <ac:chgData name="Long B Nguyen" userId="f59fb8f3-a021-417a-8bc1-65c8d471c621" providerId="ADAL" clId="{6AC26564-89E3-E046-BFB4-F80582D7E17B}" dt="2020-01-13T14:05:02.598" v="149" actId="20577"/>
          <ac:spMkLst>
            <pc:docMk/>
            <pc:sldMk cId="3947558204" sldId="313"/>
            <ac:spMk id="3" creationId="{44A58473-3189-0C44-8A5E-E353CDFB3E5C}"/>
          </ac:spMkLst>
        </pc:spChg>
      </pc:sldChg>
      <pc:sldChg chg="modSp add">
        <pc:chgData name="Long B Nguyen" userId="f59fb8f3-a021-417a-8bc1-65c8d471c621" providerId="ADAL" clId="{6AC26564-89E3-E046-BFB4-F80582D7E17B}" dt="2020-01-13T14:07:35.776" v="258" actId="12"/>
        <pc:sldMkLst>
          <pc:docMk/>
          <pc:sldMk cId="2054265466" sldId="314"/>
        </pc:sldMkLst>
        <pc:spChg chg="mod">
          <ac:chgData name="Long B Nguyen" userId="f59fb8f3-a021-417a-8bc1-65c8d471c621" providerId="ADAL" clId="{6AC26564-89E3-E046-BFB4-F80582D7E17B}" dt="2020-01-13T14:07:35.776" v="258" actId="12"/>
          <ac:spMkLst>
            <pc:docMk/>
            <pc:sldMk cId="2054265466" sldId="314"/>
            <ac:spMk id="3" creationId="{A2015382-9B7F-FE46-8251-9DC1E84F44FE}"/>
          </ac:spMkLst>
        </pc:spChg>
      </pc:sldChg>
      <pc:sldChg chg="modSp add">
        <pc:chgData name="Long B Nguyen" userId="f59fb8f3-a021-417a-8bc1-65c8d471c621" providerId="ADAL" clId="{6AC26564-89E3-E046-BFB4-F80582D7E17B}" dt="2020-01-13T14:09:38.970" v="310" actId="20577"/>
        <pc:sldMkLst>
          <pc:docMk/>
          <pc:sldMk cId="917461937" sldId="315"/>
        </pc:sldMkLst>
        <pc:spChg chg="mod">
          <ac:chgData name="Long B Nguyen" userId="f59fb8f3-a021-417a-8bc1-65c8d471c621" providerId="ADAL" clId="{6AC26564-89E3-E046-BFB4-F80582D7E17B}" dt="2020-01-13T14:09:38.970" v="310" actId="20577"/>
          <ac:spMkLst>
            <pc:docMk/>
            <pc:sldMk cId="917461937" sldId="315"/>
            <ac:spMk id="3" creationId="{1749D47C-23C2-834A-9FE9-50A8E8BE40E7}"/>
          </ac:spMkLst>
        </pc:spChg>
      </pc:sldChg>
      <pc:sldChg chg="del">
        <pc:chgData name="Long B Nguyen" userId="f59fb8f3-a021-417a-8bc1-65c8d471c621" providerId="ADAL" clId="{6AC26564-89E3-E046-BFB4-F80582D7E17B}" dt="2020-01-13T13:43:17.195" v="13" actId="2696"/>
        <pc:sldMkLst>
          <pc:docMk/>
          <pc:sldMk cId="1452600724" sldId="316"/>
        </pc:sldMkLst>
      </pc:sldChg>
      <pc:sldChg chg="modSp add modAnim">
        <pc:chgData name="Long B Nguyen" userId="f59fb8f3-a021-417a-8bc1-65c8d471c621" providerId="ADAL" clId="{6AC26564-89E3-E046-BFB4-F80582D7E17B}" dt="2020-01-13T14:09:33.672" v="308" actId="20577"/>
        <pc:sldMkLst>
          <pc:docMk/>
          <pc:sldMk cId="3266234076" sldId="316"/>
        </pc:sldMkLst>
        <pc:spChg chg="mod">
          <ac:chgData name="Long B Nguyen" userId="f59fb8f3-a021-417a-8bc1-65c8d471c621" providerId="ADAL" clId="{6AC26564-89E3-E046-BFB4-F80582D7E17B}" dt="2020-01-13T14:09:33.672" v="308" actId="20577"/>
          <ac:spMkLst>
            <pc:docMk/>
            <pc:sldMk cId="3266234076" sldId="316"/>
            <ac:spMk id="3" creationId="{C1BB7D3F-3A2C-0E43-B723-6E892A40421F}"/>
          </ac:spMkLst>
        </pc:spChg>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modSp add">
        <pc:chgData name="Long B Nguyen" userId="f59fb8f3-a021-417a-8bc1-65c8d471c621" providerId="ADAL" clId="{6AC26564-89E3-E046-BFB4-F80582D7E17B}" dt="2020-01-13T14:07:23.755" v="255" actId="12"/>
        <pc:sldMkLst>
          <pc:docMk/>
          <pc:sldMk cId="1810541734" sldId="320"/>
        </pc:sldMkLst>
        <pc:spChg chg="mod">
          <ac:chgData name="Long B Nguyen" userId="f59fb8f3-a021-417a-8bc1-65c8d471c621" providerId="ADAL" clId="{6AC26564-89E3-E046-BFB4-F80582D7E17B}" dt="2020-01-13T14:07:23.755" v="255" actId="12"/>
          <ac:spMkLst>
            <pc:docMk/>
            <pc:sldMk cId="1810541734" sldId="320"/>
            <ac:spMk id="3" creationId="{D1CC84C1-64E3-8C44-A271-6413B01F1B9F}"/>
          </ac:spMkLst>
        </pc:spChg>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del">
        <pc:chgData name="Long B Nguyen" userId="f59fb8f3-a021-417a-8bc1-65c8d471c621" providerId="ADAL" clId="{6AC26564-89E3-E046-BFB4-F80582D7E17B}" dt="2020-01-13T13:49:58.463" v="94" actId="2696"/>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Sp modSp add">
        <pc:chgData name="Long B Nguyen" userId="f59fb8f3-a021-417a-8bc1-65c8d471c621" providerId="ADAL" clId="{6AC26564-89E3-E046-BFB4-F80582D7E17B}" dt="2020-01-13T14:12:22.399" v="366" actId="1076"/>
        <pc:sldMkLst>
          <pc:docMk/>
          <pc:sldMk cId="3080714931" sldId="329"/>
        </pc:sldMkLst>
        <pc:spChg chg="mod">
          <ac:chgData name="Long B Nguyen" userId="f59fb8f3-a021-417a-8bc1-65c8d471c621" providerId="ADAL" clId="{6AC26564-89E3-E046-BFB4-F80582D7E17B}" dt="2020-01-13T14:12:06.301" v="356" actId="14100"/>
          <ac:spMkLst>
            <pc:docMk/>
            <pc:sldMk cId="3080714931" sldId="329"/>
            <ac:spMk id="3" creationId="{BB8CCA41-667F-A84D-B02D-127C2C6A9C6F}"/>
          </ac:spMkLst>
        </pc:spChg>
        <pc:spChg chg="add mod">
          <ac:chgData name="Long B Nguyen" userId="f59fb8f3-a021-417a-8bc1-65c8d471c621" providerId="ADAL" clId="{6AC26564-89E3-E046-BFB4-F80582D7E17B}" dt="2020-01-13T14:12:01.184" v="353" actId="1076"/>
          <ac:spMkLst>
            <pc:docMk/>
            <pc:sldMk cId="3080714931" sldId="329"/>
            <ac:spMk id="6" creationId="{0C12779A-B12E-0448-BF0F-7347D8303363}"/>
          </ac:spMkLst>
        </pc:spChg>
        <pc:spChg chg="add mod">
          <ac:chgData name="Long B Nguyen" userId="f59fb8f3-a021-417a-8bc1-65c8d471c621" providerId="ADAL" clId="{6AC26564-89E3-E046-BFB4-F80582D7E17B}" dt="2020-01-13T14:12:14.884" v="363" actId="20577"/>
          <ac:spMkLst>
            <pc:docMk/>
            <pc:sldMk cId="3080714931" sldId="329"/>
            <ac:spMk id="11" creationId="{9C89A8C8-352A-8644-A4A5-084EFF78A7D2}"/>
          </ac:spMkLst>
        </pc:spChg>
        <pc:cxnChg chg="add mod">
          <ac:chgData name="Long B Nguyen" userId="f59fb8f3-a021-417a-8bc1-65c8d471c621" providerId="ADAL" clId="{6AC26564-89E3-E046-BFB4-F80582D7E17B}" dt="2020-01-13T14:11:39.483" v="341" actId="692"/>
          <ac:cxnSpMkLst>
            <pc:docMk/>
            <pc:sldMk cId="3080714931" sldId="329"/>
            <ac:cxnSpMk id="4" creationId="{F95E1657-42A9-DC49-AFC7-6462A6CBC043}"/>
          </ac:cxnSpMkLst>
        </pc:cxnChg>
        <pc:cxnChg chg="add mod">
          <ac:chgData name="Long B Nguyen" userId="f59fb8f3-a021-417a-8bc1-65c8d471c621" providerId="ADAL" clId="{6AC26564-89E3-E046-BFB4-F80582D7E17B}" dt="2020-01-13T14:12:22.399" v="366" actId="1076"/>
          <ac:cxnSpMkLst>
            <pc:docMk/>
            <pc:sldMk cId="3080714931" sldId="329"/>
            <ac:cxnSpMk id="10" creationId="{ABDF95F1-7709-2B48-B322-0972E58D26B3}"/>
          </ac:cxnSpMkLst>
        </pc:cxnChg>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modSp add">
        <pc:chgData name="Long B Nguyen" userId="f59fb8f3-a021-417a-8bc1-65c8d471c621" providerId="ADAL" clId="{6AC26564-89E3-E046-BFB4-F80582D7E17B}" dt="2020-01-13T14:18:10.052" v="509" actId="20577"/>
        <pc:sldMkLst>
          <pc:docMk/>
          <pc:sldMk cId="4022722016" sldId="332"/>
        </pc:sldMkLst>
        <pc:spChg chg="mod">
          <ac:chgData name="Long B Nguyen" userId="f59fb8f3-a021-417a-8bc1-65c8d471c621" providerId="ADAL" clId="{6AC26564-89E3-E046-BFB4-F80582D7E17B}" dt="2020-01-13T14:18:10.052" v="509" actId="20577"/>
          <ac:spMkLst>
            <pc:docMk/>
            <pc:sldMk cId="4022722016" sldId="332"/>
            <ac:spMk id="44034" creationId="{0EF23BEA-EF32-984F-8450-57FC941452FE}"/>
          </ac:spMkLst>
        </pc:spChg>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modSp add modAnim">
        <pc:chgData name="Long B Nguyen" userId="f59fb8f3-a021-417a-8bc1-65c8d471c621" providerId="ADAL" clId="{6AC26564-89E3-E046-BFB4-F80582D7E17B}" dt="2020-01-13T14:19:32.433" v="590" actId="20577"/>
        <pc:sldMkLst>
          <pc:docMk/>
          <pc:sldMk cId="225127645" sldId="341"/>
        </pc:sldMkLst>
        <pc:spChg chg="mod">
          <ac:chgData name="Long B Nguyen" userId="f59fb8f3-a021-417a-8bc1-65c8d471c621" providerId="ADAL" clId="{6AC26564-89E3-E046-BFB4-F80582D7E17B}" dt="2020-01-13T14:19:32.433" v="590" actId="20577"/>
          <ac:spMkLst>
            <pc:docMk/>
            <pc:sldMk cId="225127645" sldId="341"/>
            <ac:spMk id="3" creationId="{C4B2C292-CF9B-CF4B-95A6-2A1828F1B32F}"/>
          </ac:spMkLst>
        </pc:spChg>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modSp add">
        <pc:chgData name="Long B Nguyen" userId="f59fb8f3-a021-417a-8bc1-65c8d471c621" providerId="ADAL" clId="{6AC26564-89E3-E046-BFB4-F80582D7E17B}" dt="2020-01-13T13:52:32.924" v="99" actId="2711"/>
        <pc:sldMkLst>
          <pc:docMk/>
          <pc:sldMk cId="1270247652" sldId="344"/>
        </pc:sldMkLst>
        <pc:spChg chg="mod">
          <ac:chgData name="Long B Nguyen" userId="f59fb8f3-a021-417a-8bc1-65c8d471c621" providerId="ADAL" clId="{6AC26564-89E3-E046-BFB4-F80582D7E17B}" dt="2020-01-13T13:52:32.924" v="99" actId="2711"/>
          <ac:spMkLst>
            <pc:docMk/>
            <pc:sldMk cId="1270247652" sldId="344"/>
            <ac:spMk id="55298" creationId="{4AA38F8C-E2AA-EA4D-A486-FA2F457B38F7}"/>
          </ac:spMkLst>
        </pc:spChg>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del">
        <pc:chgData name="Long B Nguyen" userId="f59fb8f3-a021-417a-8bc1-65c8d471c621" providerId="ADAL" clId="{6AC26564-89E3-E046-BFB4-F80582D7E17B}" dt="2020-01-13T13:49:58.453" v="93" actId="2696"/>
        <pc:sldMkLst>
          <pc:docMk/>
          <pc:sldMk cId="198078322" sldId="347"/>
        </pc:sldMkLst>
      </pc:sldChg>
      <pc:sldChg chg="modSp add">
        <pc:chgData name="Long B Nguyen" userId="f59fb8f3-a021-417a-8bc1-65c8d471c621" providerId="ADAL" clId="{6AC26564-89E3-E046-BFB4-F80582D7E17B}" dt="2020-01-13T14:10:12.188" v="325" actId="20577"/>
        <pc:sldMkLst>
          <pc:docMk/>
          <pc:sldMk cId="3556500226" sldId="347"/>
        </pc:sldMkLst>
        <pc:spChg chg="mod">
          <ac:chgData name="Long B Nguyen" userId="f59fb8f3-a021-417a-8bc1-65c8d471c621" providerId="ADAL" clId="{6AC26564-89E3-E046-BFB4-F80582D7E17B}" dt="2020-01-13T14:10:12.188" v="325" actId="20577"/>
          <ac:spMkLst>
            <pc:docMk/>
            <pc:sldMk cId="3556500226" sldId="347"/>
            <ac:spMk id="35842" creationId="{0B0C4E89-D419-8343-A309-ADA122397E36}"/>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E5BF62A1-4F8A-BC49-8FD7-ABEA3D28ED25}"/>
  </pc:docChgLst>
  <pc:docChgLst>
    <pc:chgData name="Long B Nguyen" userId="f59fb8f3-a021-417a-8bc1-65c8d471c621" providerId="ADAL" clId="{359527BD-9D28-FA41-9B76-D4C412CACD5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1/13/20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1/13/20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1/13/20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1/13/20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1/13/20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1/13/20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kunststube.net/encodin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Number Systems and Text Encoding</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a:extLst>
              <a:ext uri="{FF2B5EF4-FFF2-40B4-BE49-F238E27FC236}">
                <a16:creationId xmlns:a16="http://schemas.microsoft.com/office/drawing/2014/main" id="{BF249FBE-A176-1A4F-8C85-4F68915D9637}"/>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People</a:t>
            </a:r>
          </a:p>
        </p:txBody>
      </p:sp>
      <p:sp>
        <p:nvSpPr>
          <p:cNvPr id="3" name="Content Placeholder 2">
            <a:extLst>
              <a:ext uri="{FF2B5EF4-FFF2-40B4-BE49-F238E27FC236}">
                <a16:creationId xmlns:a16="http://schemas.microsoft.com/office/drawing/2014/main" id="{5401327B-FADD-F14B-8EF1-39E2659DA6FA}"/>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don’t.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There are 10 types of people in the world; those who understand binary and those who have friends. </a:t>
            </a: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28675" name="TextBox 3">
            <a:extLst>
              <a:ext uri="{FF2B5EF4-FFF2-40B4-BE49-F238E27FC236}">
                <a16:creationId xmlns:a16="http://schemas.microsoft.com/office/drawing/2014/main" id="{068AE3BF-A314-844E-B717-58945AEEF455}"/>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496564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5D843E53-35E9-E74F-AAF1-1C6E9C7CF5D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 name="Content Placeholder 2">
            <a:extLst>
              <a:ext uri="{FF2B5EF4-FFF2-40B4-BE49-F238E27FC236}">
                <a16:creationId xmlns:a16="http://schemas.microsoft.com/office/drawing/2014/main" id="{D1CC84C1-64E3-8C44-A271-6413B01F1B9F}"/>
              </a:ext>
            </a:extLst>
          </p:cNvPr>
          <p:cNvSpPr>
            <a:spLocks noGrp="1"/>
          </p:cNvSpPr>
          <p:nvPr>
            <p:ph idx="1"/>
          </p:nvPr>
        </p:nvSpPr>
        <p:spPr/>
        <p:txBody>
          <a:bodyPr/>
          <a:lstStyle/>
          <a:p>
            <a:pPr marL="0" indent="0">
              <a:buNone/>
              <a:defRPr/>
            </a:pPr>
            <a:r>
              <a:rPr lang="en-US" altLang="zh-CN" sz="1833" dirty="0">
                <a:ea typeface="宋体" charset="0"/>
                <a:cs typeface="宋体" charset="0"/>
              </a:rPr>
              <a:t>Binary code is too long in representation. </a:t>
            </a:r>
            <a:r>
              <a:rPr lang="en-US" altLang="zh-CN" sz="1833" b="1" dirty="0">
                <a:ea typeface="宋体" charset="0"/>
                <a:cs typeface="宋体" charset="0"/>
              </a:rPr>
              <a:t>Hexadecimal</a:t>
            </a:r>
            <a:r>
              <a:rPr lang="en-US" altLang="zh-CN" sz="1833" dirty="0">
                <a:ea typeface="宋体" charset="0"/>
                <a:cs typeface="宋体" charset="0"/>
              </a:rPr>
              <a:t> is much shorter. Hexadecimal uses 16 digits</a:t>
            </a:r>
          </a:p>
          <a:p>
            <a:pPr marL="0" indent="0">
              <a:buNone/>
              <a:defRPr/>
            </a:pPr>
            <a:endParaRPr lang="en-US" altLang="zh-CN" sz="1833" dirty="0">
              <a:ea typeface="宋体" charset="0"/>
              <a:cs typeface="宋体" charset="0"/>
            </a:endParaRPr>
          </a:p>
          <a:p>
            <a:pPr marL="0" indent="0">
              <a:buNone/>
              <a:defRPr/>
            </a:pPr>
            <a:r>
              <a:rPr lang="en-US" altLang="zh-CN" sz="1833" dirty="0">
                <a:ea typeface="宋体" charset="0"/>
                <a:cs typeface="宋体" charset="0"/>
              </a:rPr>
              <a:t>Problem: we are short of numbers</a:t>
            </a:r>
          </a:p>
          <a:p>
            <a:pPr marL="342900" lvl="1" indent="0">
              <a:buNone/>
              <a:defRPr/>
            </a:pPr>
            <a:r>
              <a:rPr lang="en-US" altLang="zh-CN" sz="1833" dirty="0">
                <a:ea typeface="宋体" charset="0"/>
                <a:cs typeface="宋体" charset="0"/>
              </a:rPr>
              <a:t>A-10   B-11   C-12  D-13  E-14   F-15</a:t>
            </a:r>
          </a:p>
          <a:p>
            <a:pPr marL="342900" lvl="1" indent="0">
              <a:buNone/>
              <a:defRPr/>
            </a:pPr>
            <a:r>
              <a:rPr lang="en-US" altLang="zh-CN" sz="1833" dirty="0">
                <a:ea typeface="宋体" charset="0"/>
                <a:cs typeface="宋体" charset="0"/>
              </a:rPr>
              <a:t>Hexadecimal digits: {0,1,2,3,4…,9,A,B,C,D,E,F}</a:t>
            </a:r>
          </a:p>
          <a:p>
            <a:pPr marL="0" indent="0">
              <a:buNone/>
              <a:defRPr/>
            </a:pPr>
            <a:endParaRPr lang="en-US" sz="1833" dirty="0"/>
          </a:p>
          <a:p>
            <a:pPr marL="0" indent="0">
              <a:buNone/>
              <a:defRPr/>
            </a:pPr>
            <a:r>
              <a:rPr lang="en-US" altLang="zh-CN" sz="1833" dirty="0">
                <a:ea typeface="宋体" charset="0"/>
                <a:cs typeface="宋体" charset="0"/>
              </a:rPr>
              <a:t>Converting a binary number to a Hex number is relatively easy</a:t>
            </a:r>
          </a:p>
          <a:p>
            <a:pPr marL="342900" lvl="1" indent="0">
              <a:buNone/>
              <a:defRPr/>
            </a:pPr>
            <a:r>
              <a:rPr lang="en-US" altLang="zh-CN" sz="1833" dirty="0">
                <a:ea typeface="宋体" charset="0"/>
                <a:cs typeface="宋体" charset="0"/>
              </a:rPr>
              <a:t>Every 4 bit can convert to a Hex</a:t>
            </a:r>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1810541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a:extLst>
              <a:ext uri="{FF2B5EF4-FFF2-40B4-BE49-F238E27FC236}">
                <a16:creationId xmlns:a16="http://schemas.microsoft.com/office/drawing/2014/main" id="{3BE770B8-B6F6-1A48-8DEF-D8D144926D6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Hexadecimal</a:t>
            </a:r>
          </a:p>
        </p:txBody>
      </p:sp>
      <p:sp>
        <p:nvSpPr>
          <p:cNvPr id="30722" name="Content Placeholder 2">
            <a:extLst>
              <a:ext uri="{FF2B5EF4-FFF2-40B4-BE49-F238E27FC236}">
                <a16:creationId xmlns:a16="http://schemas.microsoft.com/office/drawing/2014/main" id="{E82716C6-5A57-A642-A8E2-D707C2473B64}"/>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0723" name="TextBox 3">
            <a:extLst>
              <a:ext uri="{FF2B5EF4-FFF2-40B4-BE49-F238E27FC236}">
                <a16:creationId xmlns:a16="http://schemas.microsoft.com/office/drawing/2014/main" id="{E916F19E-1E33-8F4C-9AEA-F1FBEB8A0E1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0724" name="TextBox 4">
            <a:extLst>
              <a:ext uri="{FF2B5EF4-FFF2-40B4-BE49-F238E27FC236}">
                <a16:creationId xmlns:a16="http://schemas.microsoft.com/office/drawing/2014/main" id="{190FF255-133B-F244-8D67-3C32E8ED1DAC}"/>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0725" name="Picture 5">
            <a:extLst>
              <a:ext uri="{FF2B5EF4-FFF2-40B4-BE49-F238E27FC236}">
                <a16:creationId xmlns:a16="http://schemas.microsoft.com/office/drawing/2014/main" id="{61F5349C-692C-DE47-8B97-391638663E2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12094" y="1297782"/>
            <a:ext cx="5905500" cy="3608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59731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4BD382BA-290D-A94B-A7DD-7AEF84D0700A}"/>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Binary to Hex</a:t>
            </a:r>
          </a:p>
        </p:txBody>
      </p:sp>
      <p:sp>
        <p:nvSpPr>
          <p:cNvPr id="31746" name="Content Placeholder 2">
            <a:extLst>
              <a:ext uri="{FF2B5EF4-FFF2-40B4-BE49-F238E27FC236}">
                <a16:creationId xmlns:a16="http://schemas.microsoft.com/office/drawing/2014/main" id="{DB01B8A7-80D3-AC4B-A4C7-A21B9A07F179}"/>
              </a:ext>
            </a:extLst>
          </p:cNvPr>
          <p:cNvSpPr>
            <a:spLocks noGrp="1" noChangeArrowheads="1"/>
          </p:cNvSpPr>
          <p:nvPr>
            <p:ph idx="1"/>
          </p:nvPr>
        </p:nvSpPr>
        <p:spPr/>
        <p:txBody>
          <a:bodyPr/>
          <a:lstStyle/>
          <a:p>
            <a:pPr marL="0" indent="0">
              <a:buNone/>
            </a:pPr>
            <a:endParaRPr lang="en-US" altLang="en-US">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1747" name="TextBox 3">
            <a:extLst>
              <a:ext uri="{FF2B5EF4-FFF2-40B4-BE49-F238E27FC236}">
                <a16:creationId xmlns:a16="http://schemas.microsoft.com/office/drawing/2014/main" id="{BEFDD7DA-CCC4-1A45-8C2C-DB64ACCCF97A}"/>
              </a:ext>
            </a:extLst>
          </p:cNvPr>
          <p:cNvSpPr txBox="1">
            <a:spLocks noChangeArrowheads="1"/>
          </p:cNvSpPr>
          <p:nvPr/>
        </p:nvSpPr>
        <p:spPr bwMode="auto">
          <a:xfrm>
            <a:off x="2811199" y="1993636"/>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31748" name="TextBox 4">
            <a:extLst>
              <a:ext uri="{FF2B5EF4-FFF2-40B4-BE49-F238E27FC236}">
                <a16:creationId xmlns:a16="http://schemas.microsoft.com/office/drawing/2014/main" id="{9CE4607C-FBBE-F84C-B6D8-785606063D4E}"/>
              </a:ext>
            </a:extLst>
          </p:cNvPr>
          <p:cNvSpPr txBox="1">
            <a:spLocks noChangeArrowheads="1"/>
          </p:cNvSpPr>
          <p:nvPr/>
        </p:nvSpPr>
        <p:spPr bwMode="auto">
          <a:xfrm>
            <a:off x="3747824" y="151474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1749" name="Picture 7" descr="untitled">
            <a:extLst>
              <a:ext uri="{FF2B5EF4-FFF2-40B4-BE49-F238E27FC236}">
                <a16:creationId xmlns:a16="http://schemas.microsoft.com/office/drawing/2014/main" id="{2C560F81-1DA3-DC48-BBF2-81AF5544BE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117866"/>
            <a:ext cx="6223000" cy="38549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65157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EF6B3B38-3472-E741-B04E-BCDB92C17E9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Counting</a:t>
            </a:r>
          </a:p>
        </p:txBody>
      </p:sp>
      <p:sp>
        <p:nvSpPr>
          <p:cNvPr id="3" name="Content Placeholder 2">
            <a:extLst>
              <a:ext uri="{FF2B5EF4-FFF2-40B4-BE49-F238E27FC236}">
                <a16:creationId xmlns:a16="http://schemas.microsoft.com/office/drawing/2014/main" id="{BB84A3DF-3845-E44E-BE23-31EA988FAEBB}"/>
              </a:ext>
            </a:extLst>
          </p:cNvPr>
          <p:cNvSpPr>
            <a:spLocks noGrp="1" noChangeArrowheads="1"/>
          </p:cNvSpPr>
          <p:nvPr>
            <p:ph idx="1"/>
          </p:nvPr>
        </p:nvSpPr>
        <p:spPr/>
        <p:txBody>
          <a:bodyPr/>
          <a:lstStyle/>
          <a:p>
            <a:pPr marL="0" indent="0">
              <a:buNone/>
            </a:pPr>
            <a:r>
              <a:rPr lang="en-US" altLang="zh-CN" sz="1833">
                <a:ea typeface="宋体" panose="02010600030101010101" pitchFamily="2" charset="-122"/>
              </a:rPr>
              <a:t>Let’s count in Base 10. </a:t>
            </a:r>
          </a:p>
          <a:p>
            <a:pPr marL="0" indent="0">
              <a:buNone/>
            </a:pPr>
            <a:r>
              <a:rPr lang="en-US" altLang="zh-CN" sz="1833">
                <a:ea typeface="宋体" panose="02010600030101010101" pitchFamily="2" charset="-122"/>
              </a:rPr>
              <a:t>0,1,2,3,4,5,6,7,8,9,__,___,…,18,19,__,__. </a:t>
            </a:r>
          </a:p>
          <a:p>
            <a:pPr marL="0" indent="0">
              <a:buNone/>
            </a:pPr>
            <a:r>
              <a:rPr lang="en-US" altLang="zh-CN" sz="1833">
                <a:ea typeface="宋体" panose="02010600030101010101" pitchFamily="2" charset="-122"/>
              </a:rPr>
              <a:t>Answer: 10,11,20,21. Impressive!</a:t>
            </a:r>
          </a:p>
          <a:p>
            <a:pPr marL="0" indent="0"/>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Let’s count in Base 5.</a:t>
            </a:r>
          </a:p>
          <a:p>
            <a:pPr marL="0" indent="0">
              <a:buNone/>
            </a:pPr>
            <a:r>
              <a:rPr lang="en-US" altLang="en-US" sz="1833">
                <a:ea typeface="ＭＳ Ｐゴシック" panose="020B0600070205080204" pitchFamily="34" charset="-128"/>
              </a:rPr>
              <a:t>0,1,2,3,4,__,__,__,__,__,___.</a:t>
            </a:r>
          </a:p>
          <a:p>
            <a:pPr marL="0" indent="0">
              <a:buNone/>
            </a:pPr>
            <a:r>
              <a:rPr lang="en-US" altLang="en-US" sz="1833">
                <a:ea typeface="ＭＳ Ｐゴシック" panose="020B0600070205080204" pitchFamily="34" charset="-128"/>
              </a:rPr>
              <a:t>Answer:10,11,12,13,14,20.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Let’s keep going!</a:t>
            </a:r>
          </a:p>
          <a:p>
            <a:pPr marL="0" indent="0">
              <a:buNone/>
            </a:pPr>
            <a:r>
              <a:rPr lang="en-US" altLang="en-US" sz="1833">
                <a:ea typeface="ＭＳ Ｐゴシック" panose="020B0600070205080204" pitchFamily="34" charset="-128"/>
              </a:rPr>
              <a:t>40,41,42,43,44,___,___,___.</a:t>
            </a:r>
          </a:p>
          <a:p>
            <a:pPr marL="0" indent="0">
              <a:buNone/>
            </a:pPr>
            <a:r>
              <a:rPr lang="en-US" altLang="en-US" sz="1833">
                <a:ea typeface="ＭＳ Ｐゴシック" panose="020B0600070205080204" pitchFamily="34" charset="-128"/>
              </a:rPr>
              <a:t>Answer:100,101,102. </a:t>
            </a: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356056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a:extLst>
              <a:ext uri="{FF2B5EF4-FFF2-40B4-BE49-F238E27FC236}">
                <a16:creationId xmlns:a16="http://schemas.microsoft.com/office/drawing/2014/main" id="{DE07AFA2-897D-1246-9C8B-446B67E7BFE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Quick Quiz</a:t>
            </a:r>
          </a:p>
        </p:txBody>
      </p:sp>
      <p:sp>
        <p:nvSpPr>
          <p:cNvPr id="3" name="Content Placeholder 2">
            <a:extLst>
              <a:ext uri="{FF2B5EF4-FFF2-40B4-BE49-F238E27FC236}">
                <a16:creationId xmlns:a16="http://schemas.microsoft.com/office/drawing/2014/main" id="{E82DB29A-E2B2-8646-BD98-C234E64E220A}"/>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What’s the answer in base 8?</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5?</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What’s the answer in base 12?</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
        <p:nvSpPr>
          <p:cNvPr id="34819" name="TextBox 3">
            <a:extLst>
              <a:ext uri="{FF2B5EF4-FFF2-40B4-BE49-F238E27FC236}">
                <a16:creationId xmlns:a16="http://schemas.microsoft.com/office/drawing/2014/main" id="{92815AD9-AD33-094E-AA7A-49E41FA7C40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 name="Picture 3">
            <a:extLst>
              <a:ext uri="{FF2B5EF4-FFF2-40B4-BE49-F238E27FC236}">
                <a16:creationId xmlns:a16="http://schemas.microsoft.com/office/drawing/2014/main" id="{FDC9B311-9DA7-9948-8004-00E508A39E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957917"/>
            <a:ext cx="1467114" cy="419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4DCFC96C-D965-244F-9EDF-23EC6C1A18B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71511" y="2017449"/>
            <a:ext cx="508000" cy="359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CDC6C3C4-C8B3-4048-984B-B2480C8C319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211792" y="3217334"/>
            <a:ext cx="1320271"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E44BAB4-410B-0B4B-BDAF-22047930EE6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11792" y="3217334"/>
            <a:ext cx="1664229"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a:extLst>
              <a:ext uri="{FF2B5EF4-FFF2-40B4-BE49-F238E27FC236}">
                <a16:creationId xmlns:a16="http://schemas.microsoft.com/office/drawing/2014/main" id="{3699A654-DBFF-8E42-9025-0BD47A3552A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52261" y="4298157"/>
            <a:ext cx="1439333" cy="326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a:extLst>
              <a:ext uri="{FF2B5EF4-FFF2-40B4-BE49-F238E27FC236}">
                <a16:creationId xmlns:a16="http://schemas.microsoft.com/office/drawing/2014/main" id="{3581F40A-57CF-324D-91E0-064EA307AAAF}"/>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211792" y="4298157"/>
            <a:ext cx="1813719" cy="298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4326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45A1ECB0-3872-DA48-8755-B55DCCF62586}"/>
              </a:ext>
            </a:extLst>
          </p:cNvPr>
          <p:cNvSpPr>
            <a:spLocks noGrp="1" noChangeArrowheads="1"/>
          </p:cNvSpPr>
          <p:nvPr>
            <p:ph type="title"/>
          </p:nvPr>
        </p:nvSpPr>
        <p:spPr/>
        <p:txBody>
          <a:bodyPr/>
          <a:lstStyle/>
          <a:p>
            <a:pPr eaLnBrk="1" hangingPunct="1"/>
            <a:endParaRPr lang="en-US" altLang="en-US">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0B0C4E89-D419-8343-A309-ADA122397E36}"/>
              </a:ext>
            </a:extLst>
          </p:cNvPr>
          <p:cNvSpPr>
            <a:spLocks noGrp="1" noChangeArrowheads="1"/>
          </p:cNvSpPr>
          <p:nvPr>
            <p:ph idx="1"/>
          </p:nvPr>
        </p:nvSpPr>
        <p:spPr/>
        <p:txBody>
          <a:bodyPr/>
          <a:lstStyle/>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lgn="ctr">
              <a:buNone/>
            </a:pPr>
            <a:r>
              <a:rPr lang="en-US" altLang="en-US" sz="3333" b="1">
                <a:latin typeface="Tahoma" panose="020B0604030504040204" pitchFamily="34" charset="0"/>
                <a:ea typeface="ＭＳ Ｐゴシック" panose="020B0600070205080204" pitchFamily="34" charset="-128"/>
              </a:rPr>
              <a:t>Character Encoding</a:t>
            </a: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4174920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a:extLst>
              <a:ext uri="{FF2B5EF4-FFF2-40B4-BE49-F238E27FC236}">
                <a16:creationId xmlns:a16="http://schemas.microsoft.com/office/drawing/2014/main" id="{80DCD7AD-00FD-2F40-91CE-625DA6FD128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Encoding</a:t>
            </a:r>
          </a:p>
        </p:txBody>
      </p:sp>
      <p:sp>
        <p:nvSpPr>
          <p:cNvPr id="3" name="Content Placeholder 2">
            <a:extLst>
              <a:ext uri="{FF2B5EF4-FFF2-40B4-BE49-F238E27FC236}">
                <a16:creationId xmlns:a16="http://schemas.microsoft.com/office/drawing/2014/main" id="{98EB71F4-DBF4-ED4C-9334-B829AAEF3E2C}"/>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A computer cannot store “letters” or “pictures”. It can only work with bits(0 or 1). </a:t>
            </a:r>
          </a:p>
          <a:p>
            <a:pPr marL="0" indent="0">
              <a:buNone/>
            </a:pPr>
            <a:r>
              <a:rPr lang="en-US" altLang="en-US" sz="1833">
                <a:ea typeface="ＭＳ Ｐゴシック" panose="020B0600070205080204" pitchFamily="34" charset="-128"/>
              </a:rPr>
              <a:t> </a:t>
            </a:r>
          </a:p>
          <a:p>
            <a:pPr marL="0" indent="0">
              <a:buNone/>
            </a:pPr>
            <a:r>
              <a:rPr lang="en-US" altLang="en-US" sz="1833">
                <a:ea typeface="ＭＳ Ｐゴシック" panose="020B0600070205080204" pitchFamily="34" charset="-128"/>
              </a:rPr>
              <a:t>To represent anything other than bits, we need to rules that will allow us to convert a sequence of bits into letters or pictures. This set of rules is called an </a:t>
            </a:r>
            <a:r>
              <a:rPr lang="en-US" altLang="en-US" sz="1833" b="1">
                <a:ea typeface="ＭＳ Ｐゴシック" panose="020B0600070205080204" pitchFamily="34" charset="-128"/>
              </a:rPr>
              <a:t>encoding scheme</a:t>
            </a:r>
            <a:r>
              <a:rPr lang="en-US" altLang="en-US" sz="1833">
                <a:ea typeface="ＭＳ Ｐゴシック" panose="020B0600070205080204" pitchFamily="34" charset="-128"/>
              </a:rPr>
              <a:t>, or </a:t>
            </a:r>
            <a:r>
              <a:rPr lang="en-US" altLang="en-US" sz="1833" b="1">
                <a:ea typeface="ＭＳ Ｐゴシック" panose="020B0600070205080204" pitchFamily="34" charset="-128"/>
              </a:rPr>
              <a:t>encoding</a:t>
            </a:r>
            <a:r>
              <a:rPr lang="en-US" altLang="en-US" sz="1833">
                <a:ea typeface="ＭＳ Ｐゴシック" panose="020B0600070205080204" pitchFamily="34" charset="-128"/>
              </a:rPr>
              <a:t> for short. For example,</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36867" name="TextBox 3">
            <a:extLst>
              <a:ext uri="{FF2B5EF4-FFF2-40B4-BE49-F238E27FC236}">
                <a16:creationId xmlns:a16="http://schemas.microsoft.com/office/drawing/2014/main" id="{F9AFE31C-2C57-454D-932A-41EDD0068E4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4820" name="Picture 3">
            <a:extLst>
              <a:ext uri="{FF2B5EF4-FFF2-40B4-BE49-F238E27FC236}">
                <a16:creationId xmlns:a16="http://schemas.microsoft.com/office/drawing/2014/main" id="{88DD05B8-5A7A-0F4F-AC0A-AB11673ED63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1375" y="3817938"/>
            <a:ext cx="4508500" cy="867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5355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AC3C8F6C-38DD-984D-AB5D-B5D4807018F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ASCII</a:t>
            </a:r>
          </a:p>
        </p:txBody>
      </p:sp>
      <p:sp>
        <p:nvSpPr>
          <p:cNvPr id="3" name="Content Placeholder 2">
            <a:extLst>
              <a:ext uri="{FF2B5EF4-FFF2-40B4-BE49-F238E27FC236}">
                <a16:creationId xmlns:a16="http://schemas.microsoft.com/office/drawing/2014/main" id="{D7CDD189-AC0E-DF4B-95CF-A617BFC2B7FC}"/>
              </a:ext>
            </a:extLst>
          </p:cNvPr>
          <p:cNvSpPr>
            <a:spLocks noGrp="1" noChangeArrowheads="1"/>
          </p:cNvSpPr>
          <p:nvPr>
            <p:ph idx="1"/>
          </p:nvPr>
        </p:nvSpPr>
        <p:spPr/>
        <p:txBody>
          <a:bodyPr/>
          <a:lstStyle/>
          <a:p>
            <a:pPr marL="0" indent="0">
              <a:buNone/>
            </a:pPr>
            <a:r>
              <a:rPr lang="en-US" altLang="en-US" sz="1833" b="1">
                <a:ea typeface="ＭＳ Ｐゴシック" panose="020B0600070205080204" pitchFamily="34" charset="-128"/>
              </a:rPr>
              <a:t>ASCII(American Standard Code for Information Exchange)</a:t>
            </a:r>
            <a:r>
              <a:rPr lang="en-US" altLang="en-US" sz="1833">
                <a:ea typeface="ＭＳ Ｐゴシック" panose="020B0600070205080204" pitchFamily="34" charset="-128"/>
              </a:rPr>
              <a:t> is an encoding scheme that specifies the mapping between bits and characters. There are 128 characters in the scheme. There are 95 readable characters and 33 values for nonprintable characters like space, tab, and backspace and so on.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 readable characters include a-z, A-Z, 0-9 and punctuation.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ASCII uses all possible combinations of 7 bits(0000000 to 1111111, 2^7=128).</a:t>
            </a:r>
          </a:p>
          <a:p>
            <a:pPr marL="0" indent="0">
              <a:buNone/>
            </a:pPr>
            <a:endParaRPr lang="en-US" altLang="en-US" sz="1833">
              <a:ea typeface="ＭＳ Ｐゴシック" panose="020B0600070205080204" pitchFamily="34" charset="-128"/>
            </a:endParaRPr>
          </a:p>
        </p:txBody>
      </p:sp>
      <p:sp>
        <p:nvSpPr>
          <p:cNvPr id="37891" name="TextBox 3">
            <a:extLst>
              <a:ext uri="{FF2B5EF4-FFF2-40B4-BE49-F238E27FC236}">
                <a16:creationId xmlns:a16="http://schemas.microsoft.com/office/drawing/2014/main" id="{AA4154A8-D2A5-0F4B-A28A-26FA8A4D8EE6}"/>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756462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a:extLst>
              <a:ext uri="{FF2B5EF4-FFF2-40B4-BE49-F238E27FC236}">
                <a16:creationId xmlns:a16="http://schemas.microsoft.com/office/drawing/2014/main" id="{A620ED67-6E46-7A46-93AD-3EE39C4B850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ASCII Sample</a:t>
            </a:r>
          </a:p>
        </p:txBody>
      </p:sp>
      <p:sp>
        <p:nvSpPr>
          <p:cNvPr id="3" name="Content Placeholder 2">
            <a:extLst>
              <a:ext uri="{FF2B5EF4-FFF2-40B4-BE49-F238E27FC236}">
                <a16:creationId xmlns:a16="http://schemas.microsoft.com/office/drawing/2014/main" id="{BB8CCA41-667F-A84D-B02D-127C2C6A9C6F}"/>
              </a:ext>
            </a:extLst>
          </p:cNvPr>
          <p:cNvSpPr>
            <a:spLocks noGrp="1" noChangeArrowheads="1"/>
          </p:cNvSpPr>
          <p:nvPr>
            <p:ph idx="1"/>
          </p:nvPr>
        </p:nvSpPr>
        <p:spPr>
          <a:xfrm>
            <a:off x="628650" y="1042588"/>
            <a:ext cx="7886700" cy="4104882"/>
          </a:xfrm>
        </p:spPr>
        <p:txBody>
          <a:bodyPr/>
          <a:lstStyle/>
          <a:p>
            <a:pPr marL="0" indent="0">
              <a:buNone/>
            </a:pPr>
            <a:r>
              <a:rPr lang="en-US" altLang="en-US" sz="1833">
                <a:ea typeface="ＭＳ Ｐゴシック" panose="020B0600070205080204" pitchFamily="34" charset="-128"/>
              </a:rPr>
              <a:t>In ASCII, 65 represents A, 66 represents B and so on. The numbers are called code points.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To </a:t>
            </a:r>
            <a:r>
              <a:rPr lang="en-US" altLang="en-US" sz="1833" b="1">
                <a:ea typeface="ＭＳ Ｐゴシック" panose="020B0600070205080204" pitchFamily="34" charset="-128"/>
              </a:rPr>
              <a:t>encode</a:t>
            </a:r>
            <a:r>
              <a:rPr lang="en-US" altLang="en-US" sz="1833">
                <a:ea typeface="ＭＳ Ｐゴシック" panose="020B0600070205080204" pitchFamily="34" charset="-128"/>
              </a:rPr>
              <a:t> something in ASCII, </a:t>
            </a:r>
          </a:p>
          <a:p>
            <a:pPr marL="0" indent="0">
              <a:buNone/>
            </a:pPr>
            <a:r>
              <a:rPr lang="en-US" altLang="en-US" sz="1833">
                <a:ea typeface="ＭＳ Ｐゴシック" panose="020B0600070205080204" pitchFamily="34" charset="-128"/>
              </a:rPr>
              <a:t>follow the table from right to left, </a:t>
            </a:r>
          </a:p>
          <a:p>
            <a:pPr marL="0" indent="0">
              <a:buNone/>
            </a:pPr>
            <a:r>
              <a:rPr lang="en-US" altLang="en-US" sz="1833">
                <a:ea typeface="ＭＳ Ｐゴシック" panose="020B0600070205080204" pitchFamily="34" charset="-128"/>
              </a:rPr>
              <a:t>substituting letters for bits.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To </a:t>
            </a:r>
            <a:r>
              <a:rPr lang="en-US" altLang="en-US" sz="1833" b="1">
                <a:ea typeface="ＭＳ Ｐゴシック" panose="020B0600070205080204" pitchFamily="34" charset="-128"/>
              </a:rPr>
              <a:t>decode</a:t>
            </a:r>
            <a:r>
              <a:rPr lang="en-US" altLang="en-US" sz="1833">
                <a:ea typeface="ＭＳ Ｐゴシック" panose="020B0600070205080204" pitchFamily="34" charset="-128"/>
              </a:rPr>
              <a:t> a string of bits into </a:t>
            </a:r>
          </a:p>
          <a:p>
            <a:pPr marL="0" indent="0">
              <a:buNone/>
            </a:pPr>
            <a:r>
              <a:rPr lang="en-US" altLang="en-US" sz="1833">
                <a:ea typeface="ＭＳ Ｐゴシック" panose="020B0600070205080204" pitchFamily="34" charset="-128"/>
              </a:rPr>
              <a:t>human readable characters, follow </a:t>
            </a:r>
          </a:p>
          <a:p>
            <a:pPr marL="0" indent="0">
              <a:buNone/>
            </a:pPr>
            <a:r>
              <a:rPr lang="en-US" altLang="en-US" sz="1833">
                <a:ea typeface="ＭＳ Ｐゴシック" panose="020B0600070205080204" pitchFamily="34" charset="-128"/>
              </a:rPr>
              <a:t>the table from left to right, substituting</a:t>
            </a:r>
          </a:p>
          <a:p>
            <a:pPr marL="0" indent="0">
              <a:buNone/>
            </a:pPr>
            <a:r>
              <a:rPr lang="en-US" altLang="en-US" sz="1833">
                <a:ea typeface="ＭＳ Ｐゴシック" panose="020B0600070205080204" pitchFamily="34" charset="-128"/>
              </a:rPr>
              <a:t>bits for letters.</a:t>
            </a:r>
          </a:p>
        </p:txBody>
      </p:sp>
      <p:sp>
        <p:nvSpPr>
          <p:cNvPr id="38915" name="TextBox 3">
            <a:extLst>
              <a:ext uri="{FF2B5EF4-FFF2-40B4-BE49-F238E27FC236}">
                <a16:creationId xmlns:a16="http://schemas.microsoft.com/office/drawing/2014/main" id="{5A83FC30-363A-F44A-A960-56946EB1886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38916" name="Picture 3">
            <a:extLst>
              <a:ext uri="{FF2B5EF4-FFF2-40B4-BE49-F238E27FC236}">
                <a16:creationId xmlns:a16="http://schemas.microsoft.com/office/drawing/2014/main" id="{BBEB7BEA-C910-F148-A998-2A272DBB50F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72604" y="1837532"/>
            <a:ext cx="2879990" cy="3226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Arrow Connector 3">
            <a:extLst>
              <a:ext uri="{FF2B5EF4-FFF2-40B4-BE49-F238E27FC236}">
                <a16:creationId xmlns:a16="http://schemas.microsoft.com/office/drawing/2014/main" id="{F95E1657-42A9-DC49-AFC7-6462A6CBC043}"/>
              </a:ext>
            </a:extLst>
          </p:cNvPr>
          <p:cNvCxnSpPr>
            <a:cxnSpLocks/>
          </p:cNvCxnSpPr>
          <p:nvPr/>
        </p:nvCxnSpPr>
        <p:spPr>
          <a:xfrm>
            <a:off x="5971664" y="5160267"/>
            <a:ext cx="1281869"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C12779A-B12E-0448-BF0F-7347D8303363}"/>
              </a:ext>
            </a:extLst>
          </p:cNvPr>
          <p:cNvSpPr txBox="1"/>
          <p:nvPr/>
        </p:nvSpPr>
        <p:spPr>
          <a:xfrm>
            <a:off x="6138750" y="5191552"/>
            <a:ext cx="947695" cy="400110"/>
          </a:xfrm>
          <a:prstGeom prst="rect">
            <a:avLst/>
          </a:prstGeom>
          <a:noFill/>
        </p:spPr>
        <p:txBody>
          <a:bodyPr wrap="none" rtlCol="0">
            <a:spAutoFit/>
          </a:bodyPr>
          <a:lstStyle/>
          <a:p>
            <a:r>
              <a:rPr lang="en-US" sz="2000" dirty="0">
                <a:solidFill>
                  <a:srgbClr val="FF0000"/>
                </a:solidFill>
              </a:rPr>
              <a:t>decode</a:t>
            </a:r>
          </a:p>
        </p:txBody>
      </p:sp>
      <p:cxnSp>
        <p:nvCxnSpPr>
          <p:cNvPr id="10" name="Straight Arrow Connector 9">
            <a:extLst>
              <a:ext uri="{FF2B5EF4-FFF2-40B4-BE49-F238E27FC236}">
                <a16:creationId xmlns:a16="http://schemas.microsoft.com/office/drawing/2014/main" id="{ABDF95F1-7709-2B48-B322-0972E58D26B3}"/>
              </a:ext>
            </a:extLst>
          </p:cNvPr>
          <p:cNvCxnSpPr>
            <a:cxnSpLocks/>
          </p:cNvCxnSpPr>
          <p:nvPr/>
        </p:nvCxnSpPr>
        <p:spPr>
          <a:xfrm flipH="1">
            <a:off x="6138750" y="1676993"/>
            <a:ext cx="121637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C89A8C8-352A-8644-A4A5-084EFF78A7D2}"/>
              </a:ext>
            </a:extLst>
          </p:cNvPr>
          <p:cNvSpPr txBox="1"/>
          <p:nvPr/>
        </p:nvSpPr>
        <p:spPr>
          <a:xfrm>
            <a:off x="6305838" y="1676993"/>
            <a:ext cx="944489" cy="400110"/>
          </a:xfrm>
          <a:prstGeom prst="rect">
            <a:avLst/>
          </a:prstGeom>
          <a:noFill/>
        </p:spPr>
        <p:txBody>
          <a:bodyPr wrap="none" rtlCol="0">
            <a:spAutoFit/>
          </a:bodyPr>
          <a:lstStyle/>
          <a:p>
            <a:r>
              <a:rPr lang="en-US" sz="2000" dirty="0">
                <a:solidFill>
                  <a:srgbClr val="FF0000"/>
                </a:solidFill>
              </a:rPr>
              <a:t>encode</a:t>
            </a:r>
          </a:p>
        </p:txBody>
      </p:sp>
    </p:spTree>
    <p:extLst>
      <p:ext uri="{BB962C8B-B14F-4D97-AF65-F5344CB8AC3E}">
        <p14:creationId xmlns:p14="http://schemas.microsoft.com/office/powerpoint/2010/main" val="30807149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45A1ECB0-3872-DA48-8755-B55DCCF62586}"/>
              </a:ext>
            </a:extLst>
          </p:cNvPr>
          <p:cNvSpPr>
            <a:spLocks noGrp="1" noChangeArrowheads="1"/>
          </p:cNvSpPr>
          <p:nvPr>
            <p:ph type="title"/>
          </p:nvPr>
        </p:nvSpPr>
        <p:spPr/>
        <p:txBody>
          <a:bodyPr/>
          <a:lstStyle/>
          <a:p>
            <a:pPr eaLnBrk="1" hangingPunct="1"/>
            <a:endParaRPr lang="en-US" altLang="en-US">
              <a:ea typeface="ＭＳ Ｐゴシック" panose="020B0600070205080204" pitchFamily="34" charset="-128"/>
            </a:endParaRPr>
          </a:p>
        </p:txBody>
      </p:sp>
      <p:sp>
        <p:nvSpPr>
          <p:cNvPr id="35842" name="Content Placeholder 2">
            <a:extLst>
              <a:ext uri="{FF2B5EF4-FFF2-40B4-BE49-F238E27FC236}">
                <a16:creationId xmlns:a16="http://schemas.microsoft.com/office/drawing/2014/main" id="{0B0C4E89-D419-8343-A309-ADA122397E36}"/>
              </a:ext>
            </a:extLst>
          </p:cNvPr>
          <p:cNvSpPr>
            <a:spLocks noGrp="1" noChangeArrowheads="1"/>
          </p:cNvSpPr>
          <p:nvPr>
            <p:ph idx="1"/>
          </p:nvPr>
        </p:nvSpPr>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lgn="ctr">
              <a:buNone/>
            </a:pPr>
            <a:r>
              <a:rPr lang="en-US" altLang="en-US" sz="3333" b="1" dirty="0">
                <a:latin typeface="Tahoma" panose="020B0604030504040204" pitchFamily="34" charset="0"/>
                <a:ea typeface="ＭＳ Ｐゴシック" panose="020B0600070205080204" pitchFamily="34" charset="-128"/>
              </a:rPr>
              <a:t>Number Systems</a:t>
            </a: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56500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8C524C6D-7080-AE45-B989-CF5B895D67C8}"/>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Excusez-Moi?</a:t>
            </a:r>
          </a:p>
        </p:txBody>
      </p:sp>
      <p:sp>
        <p:nvSpPr>
          <p:cNvPr id="3" name="Content Placeholder 2">
            <a:extLst>
              <a:ext uri="{FF2B5EF4-FFF2-40B4-BE49-F238E27FC236}">
                <a16:creationId xmlns:a16="http://schemas.microsoft.com/office/drawing/2014/main" id="{E5E13A60-825E-8F49-94C7-C8A397D6D52E}"/>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95 characters can covers English but what about French? Or how do you represent Swedish letters é, ß, ü, ä, ö or å in ASCII?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"But look at it," the Europeans said, "in a common computer with 8 bits to the byte, ASCII is wasting an entire bit which is always set to 0! We can use that bit to squeeze a whole 'nother 128 values into that table!" And so they did.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The extended ASCII table has 256 values. All 8 bits were used.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39939" name="TextBox 3">
            <a:extLst>
              <a:ext uri="{FF2B5EF4-FFF2-40B4-BE49-F238E27FC236}">
                <a16:creationId xmlns:a16="http://schemas.microsoft.com/office/drawing/2014/main" id="{565F22E7-3524-4E43-B35E-A31B7B43DF0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532184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296F68FC-4103-DB4E-A72A-65C1FF52FEE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Excusez-Moi?</a:t>
            </a:r>
          </a:p>
        </p:txBody>
      </p:sp>
      <p:sp>
        <p:nvSpPr>
          <p:cNvPr id="3" name="Content Placeholder 2">
            <a:extLst>
              <a:ext uri="{FF2B5EF4-FFF2-40B4-BE49-F238E27FC236}">
                <a16:creationId xmlns:a16="http://schemas.microsoft.com/office/drawing/2014/main" id="{327E3A0F-A2B2-6E49-B24A-7E07A0238A8E}"/>
              </a:ext>
            </a:extLst>
          </p:cNvPr>
          <p:cNvSpPr>
            <a:spLocks noGrp="1" noChangeArrowheads="1"/>
          </p:cNvSpPr>
          <p:nvPr>
            <p:ph idx="1"/>
          </p:nvPr>
        </p:nvSpPr>
        <p:spPr/>
        <p:txBody>
          <a:bodyPr/>
          <a:lstStyle/>
          <a:p>
            <a:pPr marL="0" indent="0">
              <a:buNone/>
            </a:pPr>
            <a:r>
              <a:rPr lang="en-US" altLang="en-US" sz="1833" dirty="0">
                <a:ea typeface="ＭＳ Ｐゴシック" panose="020B0600070205080204" pitchFamily="34" charset="-128"/>
              </a:rPr>
              <a:t>But even so, there are more than 128 ways to stroke, slice, slash and dot a vowel. Not all variations of letters and squiggles used in all European languages can be represented in the same table with a maximum of 256 values.</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Not to mention Chinese. Or Japanese. Both contains thousands of characters. There are many encodings that try to address this. For example, BIG-5 covers all traditional Chinese characters.  </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40963" name="TextBox 3">
            <a:extLst>
              <a:ext uri="{FF2B5EF4-FFF2-40B4-BE49-F238E27FC236}">
                <a16:creationId xmlns:a16="http://schemas.microsoft.com/office/drawing/2014/main" id="{C9790E74-0773-234D-BE97-89EEBCD26EA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264629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A5712805-9D58-6F4A-9C69-E6DBE8C74B5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GB18030 Encoding</a:t>
            </a:r>
          </a:p>
        </p:txBody>
      </p:sp>
      <p:sp>
        <p:nvSpPr>
          <p:cNvPr id="3" name="Content Placeholder 2">
            <a:extLst>
              <a:ext uri="{FF2B5EF4-FFF2-40B4-BE49-F238E27FC236}">
                <a16:creationId xmlns:a16="http://schemas.microsoft.com/office/drawing/2014/main" id="{CC1E9497-862C-DD43-8CC7-8464792EB26F}"/>
              </a:ext>
            </a:extLst>
          </p:cNvPr>
          <p:cNvSpPr>
            <a:spLocks noGrp="1" noChangeArrowheads="1"/>
          </p:cNvSpPr>
          <p:nvPr>
            <p:ph idx="1"/>
          </p:nvPr>
        </p:nvSpPr>
        <p:spPr/>
        <p:txBody>
          <a:bodyPr/>
          <a:lstStyle/>
          <a:p>
            <a:pPr marL="0" indent="0">
              <a:buNone/>
            </a:pPr>
            <a:r>
              <a:rPr lang="en-US" altLang="en-US" sz="1833">
                <a:ea typeface="ＭＳ Ｐゴシック" panose="020B0600070205080204" pitchFamily="34" charset="-128"/>
              </a:rPr>
              <a:t>And GB18030 covers both traditional and simplified Chinese as well as a large part of the latin characters.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GB18030 uses two bytes</a:t>
            </a:r>
          </a:p>
          <a:p>
            <a:pPr marL="0" indent="0">
              <a:buNone/>
            </a:pPr>
            <a:r>
              <a:rPr lang="en-US" altLang="en-US" sz="1833">
                <a:ea typeface="ＭＳ Ｐゴシック" panose="020B0600070205080204" pitchFamily="34" charset="-128"/>
              </a:rPr>
              <a:t>(16 bits) to encode. This </a:t>
            </a:r>
          </a:p>
          <a:p>
            <a:pPr marL="0" indent="0">
              <a:buNone/>
            </a:pPr>
            <a:r>
              <a:rPr lang="en-US" altLang="en-US" sz="1833">
                <a:ea typeface="ＭＳ Ｐゴシック" panose="020B0600070205080204" pitchFamily="34" charset="-128"/>
              </a:rPr>
              <a:t>can encode 65,536 </a:t>
            </a:r>
          </a:p>
          <a:p>
            <a:pPr marL="0" indent="0">
              <a:buNone/>
            </a:pPr>
            <a:r>
              <a:rPr lang="en-US" altLang="en-US" sz="1833">
                <a:ea typeface="ＭＳ Ｐゴシック" panose="020B0600070205080204" pitchFamily="34" charset="-128"/>
              </a:rPr>
              <a:t>distinct values.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 But in the end, GB18030 is</a:t>
            </a:r>
          </a:p>
          <a:p>
            <a:pPr marL="0" indent="0">
              <a:buNone/>
            </a:pPr>
            <a:r>
              <a:rPr lang="en-US" altLang="en-US" sz="1833">
                <a:ea typeface="ＭＳ Ｐゴシック" panose="020B0600070205080204" pitchFamily="34" charset="-128"/>
              </a:rPr>
              <a:t> yet another specialized </a:t>
            </a:r>
          </a:p>
          <a:p>
            <a:pPr marL="0" indent="0">
              <a:buNone/>
            </a:pPr>
            <a:r>
              <a:rPr lang="en-US" altLang="en-US" sz="1833">
                <a:ea typeface="ＭＳ Ｐゴシック" panose="020B0600070205080204" pitchFamily="34" charset="-128"/>
              </a:rPr>
              <a:t>encoding among many.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41987" name="TextBox 3">
            <a:extLst>
              <a:ext uri="{FF2B5EF4-FFF2-40B4-BE49-F238E27FC236}">
                <a16:creationId xmlns:a16="http://schemas.microsoft.com/office/drawing/2014/main" id="{0D32D4DA-09FE-2043-A32B-7A9DD2411E7E}"/>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1988" name="Picture 3">
            <a:extLst>
              <a:ext uri="{FF2B5EF4-FFF2-40B4-BE49-F238E27FC236}">
                <a16:creationId xmlns:a16="http://schemas.microsoft.com/office/drawing/2014/main" id="{01E838E3-2B3B-BF43-85E0-7E4C5D618D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95750" y="1957917"/>
            <a:ext cx="4275667" cy="2963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1372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3649281C-BA5A-FA43-B3FE-20F4E7A74FE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Encoding/Decoding Documents</a:t>
            </a:r>
          </a:p>
        </p:txBody>
      </p:sp>
      <p:sp>
        <p:nvSpPr>
          <p:cNvPr id="3" name="Content Placeholder 2">
            <a:extLst>
              <a:ext uri="{FF2B5EF4-FFF2-40B4-BE49-F238E27FC236}">
                <a16:creationId xmlns:a16="http://schemas.microsoft.com/office/drawing/2014/main" id="{EB9566AF-2FAA-1C47-B9B8-7EA0473DC635}"/>
              </a:ext>
            </a:extLst>
          </p:cNvPr>
          <p:cNvSpPr>
            <a:spLocks noGrp="1" noChangeArrowheads="1"/>
          </p:cNvSpPr>
          <p:nvPr>
            <p:ph idx="1"/>
          </p:nvPr>
        </p:nvSpPr>
        <p:spPr>
          <a:xfrm>
            <a:off x="1143000" y="1333500"/>
            <a:ext cx="6858000" cy="4103688"/>
          </a:xfrm>
        </p:spPr>
        <p:txBody>
          <a:bodyPr/>
          <a:lstStyle/>
          <a:p>
            <a:pPr marL="0" indent="0">
              <a:buNone/>
            </a:pPr>
            <a:r>
              <a:rPr lang="en-US" altLang="en-US" sz="1833">
                <a:ea typeface="ＭＳ Ｐゴシック" panose="020B0600070205080204" pitchFamily="34" charset="-128"/>
              </a:rPr>
              <a:t>In an editor such as Word document, you can specify the language encoding.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Special software can help you type</a:t>
            </a:r>
          </a:p>
          <a:p>
            <a:pPr marL="0" indent="0">
              <a:buNone/>
            </a:pPr>
            <a:r>
              <a:rPr lang="en-US" altLang="en-US" sz="1833">
                <a:ea typeface="ＭＳ Ｐゴシック" panose="020B0600070205080204" pitchFamily="34" charset="-128"/>
              </a:rPr>
              <a:t>special characters.</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When you save the document, the</a:t>
            </a:r>
          </a:p>
          <a:p>
            <a:pPr marL="0" indent="0">
              <a:buNone/>
            </a:pPr>
            <a:r>
              <a:rPr lang="en-US" altLang="en-US" sz="1833">
                <a:ea typeface="ＭＳ Ｐゴシック" panose="020B0600070205080204" pitchFamily="34" charset="-128"/>
              </a:rPr>
              <a:t>editor saves the character as 0’s </a:t>
            </a:r>
          </a:p>
          <a:p>
            <a:pPr marL="0" indent="0">
              <a:buNone/>
            </a:pPr>
            <a:r>
              <a:rPr lang="en-US" altLang="en-US" sz="1833">
                <a:ea typeface="ＭＳ Ｐゴシック" panose="020B0600070205080204" pitchFamily="34" charset="-128"/>
              </a:rPr>
              <a:t>And 1’s as specified by the encoding. </a:t>
            </a:r>
          </a:p>
          <a:p>
            <a:pPr marL="0" indent="0">
              <a:buNone/>
            </a:pPr>
            <a:endParaRPr lang="en-US" altLang="en-US" sz="1833">
              <a:ea typeface="ＭＳ Ｐゴシック" panose="020B0600070205080204" pitchFamily="34" charset="-128"/>
            </a:endParaRPr>
          </a:p>
          <a:p>
            <a:pPr marL="0" indent="0">
              <a:buNone/>
            </a:pPr>
            <a:r>
              <a:rPr lang="en-US" altLang="en-US" sz="1833">
                <a:ea typeface="ＭＳ Ｐゴシック" panose="020B0600070205080204" pitchFamily="34" charset="-128"/>
              </a:rPr>
              <a:t>When you reopen the document, the encoding setting will allow the editor to decode the 0’s and 1’s back to correct characters. </a:t>
            </a: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p:txBody>
      </p:sp>
      <p:sp>
        <p:nvSpPr>
          <p:cNvPr id="43011" name="TextBox 3">
            <a:extLst>
              <a:ext uri="{FF2B5EF4-FFF2-40B4-BE49-F238E27FC236}">
                <a16:creationId xmlns:a16="http://schemas.microsoft.com/office/drawing/2014/main" id="{D502E74F-FD4A-1D43-A92B-194DBEC5A24F}"/>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3012" name="Picture 3">
            <a:extLst>
              <a:ext uri="{FF2B5EF4-FFF2-40B4-BE49-F238E27FC236}">
                <a16:creationId xmlns:a16="http://schemas.microsoft.com/office/drawing/2014/main" id="{380655BC-1837-ED42-8428-F449A33014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93230" y="1778000"/>
            <a:ext cx="3288771" cy="227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45830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46110E14-61A7-A34A-954A-94EEAAFD4FFD}"/>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4034" name="Content Placeholder 2">
            <a:extLst>
              <a:ext uri="{FF2B5EF4-FFF2-40B4-BE49-F238E27FC236}">
                <a16:creationId xmlns:a16="http://schemas.microsoft.com/office/drawing/2014/main" id="{0EF23BEA-EF32-984F-8450-57FC941452FE}"/>
              </a:ext>
            </a:extLst>
          </p:cNvPr>
          <p:cNvSpPr>
            <a:spLocks noGrp="1" noChangeArrowheads="1"/>
          </p:cNvSpPr>
          <p:nvPr>
            <p:ph idx="1"/>
          </p:nvPr>
        </p:nvSpPr>
        <p:spPr>
          <a:xfrm>
            <a:off x="628650" y="1196411"/>
            <a:ext cx="7886700" cy="4079245"/>
          </a:xfrm>
        </p:spPr>
        <p:txBody>
          <a:bodyPr/>
          <a:lstStyle/>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There are many encoding schemes for all sorts of applications. We need a standardized encoding. </a:t>
            </a:r>
          </a:p>
          <a:p>
            <a:pPr marL="0" indent="0">
              <a:buNone/>
            </a:pPr>
            <a:endParaRPr lang="en-US" altLang="en-US" sz="1833" dirty="0">
              <a:ea typeface="ＭＳ Ｐゴシック" panose="020B0600070205080204" pitchFamily="34" charset="-128"/>
            </a:endParaRPr>
          </a:p>
          <a:p>
            <a:pPr marL="0" indent="0">
              <a:buNone/>
            </a:pPr>
            <a:r>
              <a:rPr lang="en-US" altLang="en-US" sz="1833" dirty="0">
                <a:ea typeface="ＭＳ Ｐゴシック" panose="020B0600070205080204" pitchFamily="34" charset="-128"/>
              </a:rPr>
              <a:t>Finally, in 1991, </a:t>
            </a:r>
            <a:r>
              <a:rPr lang="en-US" altLang="en-US" sz="1833" b="1" dirty="0">
                <a:ea typeface="ＭＳ Ｐゴシック" panose="020B0600070205080204" pitchFamily="34" charset="-128"/>
              </a:rPr>
              <a:t>Unicode</a:t>
            </a:r>
            <a:r>
              <a:rPr lang="en-US" altLang="en-US" sz="1833" dirty="0">
                <a:ea typeface="ＭＳ Ｐゴシック" panose="020B0600070205080204" pitchFamily="34" charset="-128"/>
              </a:rPr>
              <a:t> was created to unify all encoding standards. It defines a table of 1,114,112 code points that can be used for all sorts of letters and symbols. That's plenty to encode all European, Middle-Eastern, Far-Eastern, Southern, Northern, Western, pre-historian and future characters mankind knows about.</a:t>
            </a:r>
          </a:p>
          <a:p>
            <a:pPr marL="0" indent="0">
              <a:buNone/>
            </a:pPr>
            <a:endParaRPr lang="en-US" altLang="en-US" sz="1833"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p:txBody>
      </p:sp>
      <p:sp>
        <p:nvSpPr>
          <p:cNvPr id="44035" name="TextBox 3">
            <a:extLst>
              <a:ext uri="{FF2B5EF4-FFF2-40B4-BE49-F238E27FC236}">
                <a16:creationId xmlns:a16="http://schemas.microsoft.com/office/drawing/2014/main" id="{24838825-5AD5-7442-AC81-BE9C980C770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4022722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667B7C5C-311A-AA42-A36F-27F11A1E38F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5058" name="Content Placeholder 2">
            <a:extLst>
              <a:ext uri="{FF2B5EF4-FFF2-40B4-BE49-F238E27FC236}">
                <a16:creationId xmlns:a16="http://schemas.microsoft.com/office/drawing/2014/main" id="{D8758599-836A-374A-A350-6EF989993912}"/>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Using Unicode, you can write a document containing virtually any language using any character you can type into a computer. This was either impossible or very very hard to get right before Unicode came along. There's even an unofficial section of Klingon in Unicode. </a:t>
            </a:r>
          </a:p>
          <a:p>
            <a:pPr marL="0" indent="0">
              <a:buNone/>
            </a:pPr>
            <a:endParaRPr lang="en-US" altLang="en-US" sz="1833">
              <a:ea typeface="ＭＳ Ｐゴシック" panose="020B0600070205080204" pitchFamily="34" charset="-128"/>
            </a:endParaRPr>
          </a:p>
        </p:txBody>
      </p:sp>
      <p:sp>
        <p:nvSpPr>
          <p:cNvPr id="45059" name="TextBox 3">
            <a:extLst>
              <a:ext uri="{FF2B5EF4-FFF2-40B4-BE49-F238E27FC236}">
                <a16:creationId xmlns:a16="http://schemas.microsoft.com/office/drawing/2014/main" id="{47196A68-1FBF-824D-8FFD-4A6514E167DB}"/>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710208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57C5CE4-E449-0B4E-873C-236EF71BBBF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3" name="Content Placeholder 2">
            <a:extLst>
              <a:ext uri="{FF2B5EF4-FFF2-40B4-BE49-F238E27FC236}">
                <a16:creationId xmlns:a16="http://schemas.microsoft.com/office/drawing/2014/main" id="{4F1EC0A4-9C99-4C4C-8EB1-0CF10BF35EF6}"/>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So, how many bits does Unicode use to encode all these characters? </a:t>
            </a:r>
            <a:r>
              <a:rPr lang="en-US" altLang="en-US" sz="2000" i="1">
                <a:ea typeface="ＭＳ Ｐゴシック" panose="020B0600070205080204" pitchFamily="34" charset="-128"/>
              </a:rPr>
              <a:t>None.</a:t>
            </a:r>
            <a:r>
              <a:rPr lang="en-US" altLang="en-US" sz="2000">
                <a:ea typeface="ＭＳ Ｐゴシック" panose="020B0600070205080204" pitchFamily="34" charset="-128"/>
              </a:rPr>
              <a:t> Because Unicode is not an encoding.</a:t>
            </a:r>
          </a:p>
          <a:p>
            <a:pPr marL="0" indent="0">
              <a:buNone/>
            </a:pPr>
            <a:endParaRPr lang="en-US" altLang="en-US" sz="2000">
              <a:ea typeface="ＭＳ Ｐゴシック" panose="020B0600070205080204" pitchFamily="34" charset="-128"/>
            </a:endParaRPr>
          </a:p>
          <a:p>
            <a:pPr marL="0" indent="0">
              <a:buNone/>
            </a:pPr>
            <a:r>
              <a:rPr lang="en-US" altLang="en-US" sz="2000" i="1">
                <a:ea typeface="ＭＳ Ｐゴシック" panose="020B0600070205080204" pitchFamily="34" charset="-128"/>
              </a:rPr>
              <a:t>Unicode</a:t>
            </a:r>
            <a:r>
              <a:rPr lang="en-US" altLang="en-US" sz="2000">
                <a:ea typeface="ＭＳ Ｐゴシック" panose="020B0600070205080204" pitchFamily="34" charset="-128"/>
              </a:rPr>
              <a:t> first and foremost defines a table of </a:t>
            </a:r>
            <a:r>
              <a:rPr lang="en-US" altLang="en-US" sz="2000" b="1" i="1">
                <a:ea typeface="ＭＳ Ｐゴシック" panose="020B0600070205080204" pitchFamily="34" charset="-128"/>
              </a:rPr>
              <a:t>code points</a:t>
            </a:r>
            <a:r>
              <a:rPr lang="en-US" altLang="en-US" sz="2000" b="1">
                <a:ea typeface="ＭＳ Ｐゴシック" panose="020B0600070205080204" pitchFamily="34" charset="-128"/>
              </a:rPr>
              <a:t> </a:t>
            </a:r>
            <a:r>
              <a:rPr lang="en-US" altLang="en-US" sz="2000">
                <a:ea typeface="ＭＳ Ｐゴシック" panose="020B0600070205080204" pitchFamily="34" charset="-128"/>
              </a:rPr>
              <a:t>for characters. That's a fancy way of saying </a:t>
            </a:r>
            <a:r>
              <a:rPr lang="en-US" altLang="en-US" sz="2000" i="1">
                <a:ea typeface="ＭＳ Ｐゴシック" panose="020B0600070205080204" pitchFamily="34" charset="-128"/>
              </a:rPr>
              <a:t>"65 stands for A, 66 stands for B and 9,731 stands for ☃”</a:t>
            </a:r>
            <a:r>
              <a:rPr lang="en-US" altLang="ja-JP" sz="2000">
                <a:ea typeface="ＭＳ Ｐゴシック" panose="020B0600070205080204" pitchFamily="34" charset="-128"/>
              </a:rPr>
              <a:t>. </a:t>
            </a:r>
          </a:p>
          <a:p>
            <a:pPr marL="0" indent="0">
              <a:buNone/>
            </a:pPr>
            <a:endParaRPr lang="en-US" altLang="en-US" sz="2000">
              <a:ea typeface="ＭＳ Ｐゴシック" panose="020B0600070205080204" pitchFamily="34" charset="-128"/>
            </a:endParaRPr>
          </a:p>
        </p:txBody>
      </p:sp>
      <p:sp>
        <p:nvSpPr>
          <p:cNvPr id="46083" name="TextBox 3">
            <a:extLst>
              <a:ext uri="{FF2B5EF4-FFF2-40B4-BE49-F238E27FC236}">
                <a16:creationId xmlns:a16="http://schemas.microsoft.com/office/drawing/2014/main" id="{C367070E-B850-3A4F-BE28-7BA640099D84}"/>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86655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1DE02734-8557-4D41-97D1-1E8E963F734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02BD6BC0-0DF6-1C41-B2F6-DF171A4BD0C7}"/>
              </a:ext>
            </a:extLst>
          </p:cNvPr>
          <p:cNvSpPr>
            <a:spLocks noGrp="1" noChangeArrowheads="1"/>
          </p:cNvSpPr>
          <p:nvPr>
            <p:ph idx="1"/>
          </p:nvPr>
        </p:nvSpPr>
        <p:spPr/>
        <p:txBody>
          <a:bodyPr/>
          <a:lstStyle/>
          <a:p>
            <a:pPr marL="0" indent="0">
              <a:buNone/>
            </a:pPr>
            <a:endParaRPr lang="en-US" altLang="en-US" sz="1833">
              <a:ea typeface="ＭＳ Ｐゴシック" panose="020B0600070205080204" pitchFamily="34" charset="-128"/>
            </a:endParaRPr>
          </a:p>
          <a:p>
            <a:pPr marL="0" indent="0">
              <a:buNone/>
            </a:pPr>
            <a:endParaRPr lang="en-US" altLang="en-US" sz="2000">
              <a:ea typeface="ＭＳ Ｐゴシック" panose="020B0600070205080204" pitchFamily="34" charset="-128"/>
            </a:endParaRPr>
          </a:p>
          <a:p>
            <a:pPr marL="0" indent="0">
              <a:buNone/>
            </a:pPr>
            <a:r>
              <a:rPr lang="en-US" altLang="en-US" sz="2000">
                <a:ea typeface="ＭＳ Ｐゴシック" panose="020B0600070205080204" pitchFamily="34" charset="-128"/>
              </a:rPr>
              <a:t>To represent 1,114,112 different values, two bytes aren't enough. Three bytes are, but three bytes are often awkward to work with, so four bytes would be the comfortable minimum. </a:t>
            </a:r>
          </a:p>
          <a:p>
            <a:pPr marL="0" indent="0">
              <a:buNone/>
            </a:pPr>
            <a:endParaRPr lang="en-US" altLang="en-US" sz="2000">
              <a:ea typeface="ＭＳ Ｐゴシック" panose="020B0600070205080204" pitchFamily="34" charset="-128"/>
            </a:endParaRPr>
          </a:p>
          <a:p>
            <a:pPr marL="0" indent="0">
              <a:buNone/>
            </a:pPr>
            <a:r>
              <a:rPr lang="en-US" altLang="en-US" sz="2000" b="1">
                <a:ea typeface="ＭＳ Ｐゴシック" panose="020B0600070205080204" pitchFamily="34" charset="-128"/>
              </a:rPr>
              <a:t>UTF-32(Unicode Transformation Format) </a:t>
            </a:r>
            <a:r>
              <a:rPr lang="en-US" altLang="en-US" sz="2000">
                <a:ea typeface="ＭＳ Ｐゴシック" panose="020B0600070205080204" pitchFamily="34" charset="-128"/>
              </a:rPr>
              <a:t>is such an encoding that encodes all Unicode code points using 32 bits. That is, four bytes per character. </a:t>
            </a:r>
            <a:endParaRPr lang="en-US" altLang="en-US" sz="1833">
              <a:ea typeface="ＭＳ Ｐゴシック" panose="020B0600070205080204" pitchFamily="34" charset="-128"/>
            </a:endParaRPr>
          </a:p>
        </p:txBody>
      </p:sp>
      <p:sp>
        <p:nvSpPr>
          <p:cNvPr id="47107" name="TextBox 3">
            <a:extLst>
              <a:ext uri="{FF2B5EF4-FFF2-40B4-BE49-F238E27FC236}">
                <a16:creationId xmlns:a16="http://schemas.microsoft.com/office/drawing/2014/main" id="{76F7609D-7E75-8449-A8A5-323CA4C72880}"/>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3749436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328FB4D7-49E6-9E40-B559-A0D74E019365}"/>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3" name="Content Placeholder 2">
            <a:extLst>
              <a:ext uri="{FF2B5EF4-FFF2-40B4-BE49-F238E27FC236}">
                <a16:creationId xmlns:a16="http://schemas.microsoft.com/office/drawing/2014/main" id="{EDD173A5-7515-4344-96F1-DFBABC544ED0}"/>
              </a:ext>
            </a:extLst>
          </p:cNvPr>
          <p:cNvSpPr>
            <a:spLocks noGrp="1" noChangeArrowheads="1"/>
          </p:cNvSpPr>
          <p:nvPr>
            <p:ph idx="1"/>
          </p:nvPr>
        </p:nvSpPr>
        <p:spPr/>
        <p:txBody>
          <a:bodyPr/>
          <a:lstStyle/>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UTF-32 very simple, but often wastes a lot of space. For example, if A is always encoded as 00000000 00000000 00000000 01000001 and B as 00000000 00000000 00000000 01000010 and so on, documents would bloat to 4x its necessary size. </a:t>
            </a:r>
          </a:p>
          <a:p>
            <a:pPr marL="0" indent="0">
              <a:buNone/>
            </a:pPr>
            <a:endParaRPr lang="en-US" altLang="en-US" sz="1667">
              <a:ea typeface="ＭＳ Ｐゴシック" panose="020B0600070205080204" pitchFamily="34" charset="-128"/>
            </a:endParaRPr>
          </a:p>
          <a:p>
            <a:pPr marL="0" indent="0">
              <a:buNone/>
            </a:pPr>
            <a:r>
              <a:rPr lang="en-US" altLang="en-US" sz="1667" b="1">
                <a:ea typeface="ＭＳ Ｐゴシック" panose="020B0600070205080204" pitchFamily="34" charset="-128"/>
              </a:rPr>
              <a:t>UTF-16 </a:t>
            </a:r>
            <a:r>
              <a:rPr lang="en-US" altLang="en-US" sz="1667">
                <a:ea typeface="ＭＳ Ｐゴシック" panose="020B0600070205080204" pitchFamily="34" charset="-128"/>
              </a:rPr>
              <a:t>and </a:t>
            </a:r>
            <a:r>
              <a:rPr lang="en-US" altLang="en-US" sz="1667" b="1">
                <a:ea typeface="ＭＳ Ｐゴシック" panose="020B0600070205080204" pitchFamily="34" charset="-128"/>
              </a:rPr>
              <a:t>UTF-8 </a:t>
            </a:r>
            <a:r>
              <a:rPr lang="en-US" altLang="en-US" sz="1667">
                <a:ea typeface="ＭＳ Ｐゴシック" panose="020B0600070205080204" pitchFamily="34" charset="-128"/>
              </a:rPr>
              <a:t>are </a:t>
            </a:r>
            <a:r>
              <a:rPr lang="en-US" altLang="en-US" sz="1667" i="1">
                <a:ea typeface="ＭＳ Ｐゴシック" panose="020B0600070205080204" pitchFamily="34" charset="-128"/>
              </a:rPr>
              <a:t>variable-length encodings</a:t>
            </a:r>
            <a:r>
              <a:rPr lang="en-US" altLang="en-US" sz="1667">
                <a:ea typeface="ＭＳ Ｐゴシック" panose="020B0600070205080204" pitchFamily="34" charset="-128"/>
              </a:rPr>
              <a:t>. If a character can be represented using a single byte (because its code point is a very small number), UTF-8 will encode it with a single byte. If it requires two bytes, it will use two bytes and so on. UTF-16 is in the middle, using at least two bytes, growing to up to four bytes as necessary.</a:t>
            </a:r>
          </a:p>
          <a:p>
            <a:pPr marL="0" indent="0">
              <a:buNone/>
            </a:pPr>
            <a:endParaRPr lang="en-US" altLang="en-US" sz="1667">
              <a:ea typeface="ＭＳ Ｐゴシック" panose="020B0600070205080204" pitchFamily="34" charset="-128"/>
            </a:endParaRPr>
          </a:p>
        </p:txBody>
      </p:sp>
      <p:sp>
        <p:nvSpPr>
          <p:cNvPr id="48131" name="TextBox 3">
            <a:extLst>
              <a:ext uri="{FF2B5EF4-FFF2-40B4-BE49-F238E27FC236}">
                <a16:creationId xmlns:a16="http://schemas.microsoft.com/office/drawing/2014/main" id="{DDB8E675-AFDF-E34D-9CF4-E13C67A198ED}"/>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461704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136DD183-DE9D-374E-B46B-AD19BE975B82}"/>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Unicode</a:t>
            </a:r>
          </a:p>
        </p:txBody>
      </p:sp>
      <p:sp>
        <p:nvSpPr>
          <p:cNvPr id="49154" name="Content Placeholder 2">
            <a:extLst>
              <a:ext uri="{FF2B5EF4-FFF2-40B4-BE49-F238E27FC236}">
                <a16:creationId xmlns:a16="http://schemas.microsoft.com/office/drawing/2014/main" id="{70728B91-24B5-1641-BF83-B51339ED3DF3}"/>
              </a:ext>
            </a:extLst>
          </p:cNvPr>
          <p:cNvSpPr>
            <a:spLocks noGrp="1" noChangeArrowheads="1"/>
          </p:cNvSpPr>
          <p:nvPr>
            <p:ph idx="1"/>
          </p:nvPr>
        </p:nvSpPr>
        <p:spPr/>
        <p:txBody>
          <a:bodyPr/>
          <a:lstStyle/>
          <a:p>
            <a:pPr marL="0" indent="0">
              <a:buNone/>
            </a:pPr>
            <a:endParaRPr lang="en-US" altLang="en-US"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a:p>
            <a:pPr marL="0" indent="0">
              <a:buNone/>
            </a:pPr>
            <a:r>
              <a:rPr lang="en-US" altLang="en-US" sz="1667" b="1">
                <a:ea typeface="ＭＳ Ｐゴシック" panose="020B0600070205080204" pitchFamily="34" charset="-128"/>
              </a:rPr>
              <a:t>Unicode is a large table mapping characters to numbers and the different UTF encodings specify how these numbers are encoded as bits.</a:t>
            </a:r>
          </a:p>
        </p:txBody>
      </p:sp>
      <p:sp>
        <p:nvSpPr>
          <p:cNvPr id="49155" name="TextBox 3">
            <a:extLst>
              <a:ext uri="{FF2B5EF4-FFF2-40B4-BE49-F238E27FC236}">
                <a16:creationId xmlns:a16="http://schemas.microsoft.com/office/drawing/2014/main" id="{592AA4F9-F9F8-D046-8634-E76720F7DDE2}"/>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49156" name="Picture 3">
            <a:extLst>
              <a:ext uri="{FF2B5EF4-FFF2-40B4-BE49-F238E27FC236}">
                <a16:creationId xmlns:a16="http://schemas.microsoft.com/office/drawing/2014/main" id="{32D32BCA-126B-2342-B6CF-3DCCE2FADC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4" y="1177396"/>
            <a:ext cx="6703218" cy="2700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5386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BCBA125C-ACA7-FB47-96FC-9420F821AD81}"/>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44A58473-3189-0C44-8A5E-E353CDFB3E5C}"/>
              </a:ext>
            </a:extLst>
          </p:cNvPr>
          <p:cNvSpPr>
            <a:spLocks noGrp="1" noChangeArrowheads="1"/>
          </p:cNvSpPr>
          <p:nvPr>
            <p:ph idx="1"/>
          </p:nvPr>
        </p:nvSpPr>
        <p:spPr/>
        <p:txBody>
          <a:bodyPr/>
          <a:lstStyle/>
          <a:p>
            <a:pPr marL="0" indent="0">
              <a:buNone/>
            </a:pPr>
            <a:r>
              <a:rPr lang="en-US" altLang="en-US" sz="2333" dirty="0">
                <a:solidFill>
                  <a:srgbClr val="000000"/>
                </a:solidFill>
                <a:ea typeface="ＭＳ Ｐゴシック" panose="020B0600070205080204" pitchFamily="34" charset="-128"/>
              </a:rPr>
              <a:t>Why base 10?</a:t>
            </a:r>
          </a:p>
          <a:p>
            <a:pPr marL="0" indent="0">
              <a:buNone/>
            </a:pPr>
            <a:endParaRPr lang="en-US" altLang="zh-CN" sz="1833" dirty="0">
              <a:ea typeface="ＭＳ Ｐゴシック" panose="020B0600070205080204" pitchFamily="34" charset="-128"/>
            </a:endParaRPr>
          </a:p>
          <a:p>
            <a:pPr marL="0" indent="0">
              <a:buNone/>
            </a:pPr>
            <a:r>
              <a:rPr lang="en-US" altLang="zh-CN" sz="2000" dirty="0">
                <a:ea typeface="宋体" panose="02010600030101010101" pitchFamily="2" charset="-122"/>
              </a:rPr>
              <a:t>We </a:t>
            </a:r>
            <a:r>
              <a:rPr lang="en-US" altLang="zh-CN" sz="2000" i="1" dirty="0">
                <a:ea typeface="宋体" panose="02010600030101010101" pitchFamily="2" charset="-122"/>
              </a:rPr>
              <a:t>happened</a:t>
            </a:r>
            <a:r>
              <a:rPr lang="en-US" altLang="zh-CN" sz="2000" dirty="0">
                <a:ea typeface="宋体" panose="02010600030101010101" pitchFamily="2" charset="-122"/>
              </a:rPr>
              <a:t> to use the current counting system, because we happened to have ten fingers.</a:t>
            </a:r>
          </a:p>
          <a:p>
            <a:pPr marL="0" indent="0">
              <a:buNone/>
            </a:pPr>
            <a:endParaRPr lang="en-US" altLang="zh-CN" sz="2000" dirty="0">
              <a:ea typeface="宋体" panose="02010600030101010101" pitchFamily="2" charset="-122"/>
            </a:endParaRPr>
          </a:p>
          <a:p>
            <a:pPr marL="0" indent="0">
              <a:buNone/>
            </a:pPr>
            <a:r>
              <a:rPr lang="en-US" altLang="zh-CN" sz="2000" dirty="0">
                <a:ea typeface="宋体" panose="02010600030101010101" pitchFamily="2" charset="-122"/>
              </a:rPr>
              <a:t>Base 10(Decimal) uses 10 digits {0,1,2,3…,9}.</a:t>
            </a:r>
          </a:p>
          <a:p>
            <a:pPr marL="0" indent="0">
              <a:buNone/>
            </a:pPr>
            <a:r>
              <a:rPr lang="en-US" altLang="zh-CN" sz="2000" dirty="0">
                <a:ea typeface="宋体" panose="02010600030101010101" pitchFamily="2" charset="-122"/>
              </a:rPr>
              <a:t>Base 2(Binary) uses 2 digits {0,1}.</a:t>
            </a:r>
          </a:p>
          <a:p>
            <a:pPr marL="0" indent="0">
              <a:buNone/>
            </a:pPr>
            <a:r>
              <a:rPr lang="en-US" altLang="zh-CN" sz="2000" dirty="0">
                <a:ea typeface="宋体" panose="02010600030101010101" pitchFamily="2" charset="-122"/>
              </a:rPr>
              <a:t>Base 8(Octal) uses 8 digits {0,1,2,3,4,5,6,7}</a:t>
            </a:r>
          </a:p>
          <a:p>
            <a:pPr marL="0" indent="0">
              <a:buNone/>
            </a:pPr>
            <a:endParaRPr lang="en-US" altLang="zh-CN" sz="2000" dirty="0">
              <a:ea typeface="宋体" panose="02010600030101010101" pitchFamily="2" charset="-122"/>
            </a:endParaRPr>
          </a:p>
          <a:p>
            <a:pPr marL="0" indent="0"/>
            <a:endParaRPr lang="en-US" altLang="en-US" sz="2000" dirty="0">
              <a:ea typeface="ＭＳ Ｐゴシック" panose="020B0600070205080204" pitchFamily="34" charset="-128"/>
            </a:endParaRPr>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9475582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7C27801D-2826-994E-8132-9E0E699ECD20}"/>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UTF-32</a:t>
            </a:r>
          </a:p>
        </p:txBody>
      </p:sp>
      <p:sp>
        <p:nvSpPr>
          <p:cNvPr id="50178" name="Content Placeholder 2">
            <a:extLst>
              <a:ext uri="{FF2B5EF4-FFF2-40B4-BE49-F238E27FC236}">
                <a16:creationId xmlns:a16="http://schemas.microsoft.com/office/drawing/2014/main" id="{67FBFF4E-84BD-104A-B697-66B57B261691}"/>
              </a:ext>
            </a:extLst>
          </p:cNvPr>
          <p:cNvSpPr>
            <a:spLocks noGrp="1" noChangeArrowheads="1"/>
          </p:cNvSpPr>
          <p:nvPr>
            <p:ph idx="1"/>
          </p:nvPr>
        </p:nvSpPr>
        <p:spPr/>
        <p:txBody>
          <a:bodyPr/>
          <a:lstStyle/>
          <a:p>
            <a:pPr marL="0" indent="0">
              <a:buNone/>
            </a:pPr>
            <a:r>
              <a:rPr lang="en-US" altLang="en-US" sz="1667">
                <a:ea typeface="ＭＳ Ｐゴシック" panose="020B0600070205080204" pitchFamily="34" charset="-128"/>
              </a:rPr>
              <a:t>Any character can be encoded in many different bit sequences and any particular bit sequence can represent many different characters, depending on which encoding is used to read or write them. The reason is simply because different encodings use different numbers of bits per characters and different values to represent different characters.</a:t>
            </a:r>
            <a:endParaRPr lang="en-US" altLang="en-US" sz="1667" b="1">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a:p>
            <a:pPr marL="0" indent="0">
              <a:buNone/>
            </a:pPr>
            <a:endParaRPr lang="en-US" altLang="en-US" sz="1667" b="1">
              <a:ea typeface="ＭＳ Ｐゴシック" panose="020B0600070205080204" pitchFamily="34" charset="-128"/>
            </a:endParaRPr>
          </a:p>
        </p:txBody>
      </p:sp>
      <p:sp>
        <p:nvSpPr>
          <p:cNvPr id="50179" name="TextBox 3">
            <a:extLst>
              <a:ext uri="{FF2B5EF4-FFF2-40B4-BE49-F238E27FC236}">
                <a16:creationId xmlns:a16="http://schemas.microsoft.com/office/drawing/2014/main" id="{ACBB6FD4-3530-B243-A20D-BB68C27418C3}"/>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50180" name="Picture 3">
            <a:extLst>
              <a:ext uri="{FF2B5EF4-FFF2-40B4-BE49-F238E27FC236}">
                <a16:creationId xmlns:a16="http://schemas.microsoft.com/office/drawing/2014/main" id="{9DE41271-1686-4B49-870E-12A906960F2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2313" y="3157802"/>
            <a:ext cx="5154083" cy="1640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8299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a:extLst>
              <a:ext uri="{FF2B5EF4-FFF2-40B4-BE49-F238E27FC236}">
                <a16:creationId xmlns:a16="http://schemas.microsoft.com/office/drawing/2014/main" id="{92E24A47-D1A5-B341-AB1F-30685B0F0FC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Garbled Text?</a:t>
            </a:r>
          </a:p>
        </p:txBody>
      </p:sp>
      <p:sp>
        <p:nvSpPr>
          <p:cNvPr id="3" name="Content Placeholder 2">
            <a:extLst>
              <a:ext uri="{FF2B5EF4-FFF2-40B4-BE49-F238E27FC236}">
                <a16:creationId xmlns:a16="http://schemas.microsoft.com/office/drawing/2014/main" id="{218365D9-AC86-4F45-9F99-3B25DFF8F9C5}"/>
              </a:ext>
            </a:extLst>
          </p:cNvPr>
          <p:cNvSpPr>
            <a:spLocks noGrp="1" noChangeArrowheads="1"/>
          </p:cNvSpPr>
          <p:nvPr>
            <p:ph idx="1"/>
          </p:nvPr>
        </p:nvSpPr>
        <p:spPr/>
        <p:txBody>
          <a:bodyPr/>
          <a:lstStyle/>
          <a:p>
            <a:pPr marL="0" indent="0">
              <a:buNone/>
            </a:pPr>
            <a:r>
              <a:rPr lang="en-US" altLang="en-US" sz="1667">
                <a:ea typeface="ＭＳ Ｐゴシック" panose="020B0600070205080204" pitchFamily="34" charset="-128"/>
              </a:rPr>
              <a:t>You open a text file and it looks like:</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ÉGÉìÉRÅ[ÉfÉBÉìÉOÇÕìÔÇµÇ≠Ç»Ç¢</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Reason: Your text editor, browser, word processor or whatever else that's trying to read the document is assuming the wrong encoding.</a:t>
            </a:r>
          </a:p>
          <a:p>
            <a:pPr marL="0" indent="0">
              <a:buNone/>
            </a:pPr>
            <a:endParaRPr lang="en-US" altLang="en-US" sz="1667">
              <a:ea typeface="ＭＳ Ｐゴシック" panose="020B0600070205080204" pitchFamily="34" charset="-128"/>
            </a:endParaRPr>
          </a:p>
          <a:p>
            <a:pPr marL="0" indent="0">
              <a:buNone/>
            </a:pPr>
            <a:r>
              <a:rPr lang="en-US" altLang="en-US" sz="1667">
                <a:ea typeface="ＭＳ Ｐゴシック" panose="020B0600070205080204" pitchFamily="34" charset="-128"/>
              </a:rPr>
              <a:t>In Safari or Firefox, you can change the text encoding. (Chrome only supports this through an extension.) For Safari, under “View”, select “Text Encoding” and “Japanese Shift JS” to see the correct text:</a:t>
            </a:r>
          </a:p>
          <a:p>
            <a:pPr marL="0" indent="0">
              <a:buNone/>
            </a:pPr>
            <a:endParaRPr lang="en-US" altLang="en-US" sz="1667">
              <a:ea typeface="ＭＳ Ｐゴシック" panose="020B0600070205080204" pitchFamily="34" charset="-128"/>
            </a:endParaRPr>
          </a:p>
          <a:p>
            <a:pPr marL="0" indent="0">
              <a:buNone/>
            </a:pPr>
            <a:r>
              <a:rPr lang="ja-JP" altLang="en-US" sz="1667">
                <a:ea typeface="ＭＳ Ｐゴシック" panose="020B0600070205080204" pitchFamily="34" charset="-128"/>
              </a:rPr>
              <a:t>エンコーディングは難しくない</a:t>
            </a:r>
            <a:endParaRPr lang="en-US" altLang="ja-JP" sz="1667">
              <a:ea typeface="ＭＳ Ｐゴシック" panose="020B0600070205080204" pitchFamily="34" charset="-128"/>
            </a:endParaRPr>
          </a:p>
          <a:p>
            <a:pPr marL="0" indent="0">
              <a:buNone/>
            </a:pPr>
            <a:endParaRPr lang="en-US" altLang="en-US" sz="1667">
              <a:ea typeface="ＭＳ Ｐゴシック" panose="020B0600070205080204" pitchFamily="34" charset="-128"/>
            </a:endParaRPr>
          </a:p>
        </p:txBody>
      </p:sp>
      <p:sp>
        <p:nvSpPr>
          <p:cNvPr id="51203" name="TextBox 3">
            <a:extLst>
              <a:ext uri="{FF2B5EF4-FFF2-40B4-BE49-F238E27FC236}">
                <a16:creationId xmlns:a16="http://schemas.microsoft.com/office/drawing/2014/main" id="{64B15C4F-D2EF-7241-9910-EBE3427F700A}"/>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17913610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0C0FAF0B-C897-8C4F-8764-ED3993F3CB3B}"/>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UTF-8</a:t>
            </a:r>
          </a:p>
        </p:txBody>
      </p:sp>
      <p:sp>
        <p:nvSpPr>
          <p:cNvPr id="3" name="Content Placeholder 2">
            <a:extLst>
              <a:ext uri="{FF2B5EF4-FFF2-40B4-BE49-F238E27FC236}">
                <a16:creationId xmlns:a16="http://schemas.microsoft.com/office/drawing/2014/main" id="{C4B2C292-CF9B-CF4B-95A6-2A1828F1B32F}"/>
              </a:ext>
            </a:extLst>
          </p:cNvPr>
          <p:cNvSpPr>
            <a:spLocks noGrp="1" noChangeArrowheads="1"/>
          </p:cNvSpPr>
          <p:nvPr>
            <p:ph idx="1"/>
          </p:nvPr>
        </p:nvSpPr>
        <p:spPr>
          <a:xfrm>
            <a:off x="628650" y="1187866"/>
            <a:ext cx="7886700" cy="3959604"/>
          </a:xfrm>
        </p:spPr>
        <p:txBody>
          <a:bodyPr/>
          <a:lstStyle/>
          <a:p>
            <a:pPr marL="0" indent="0">
              <a:buNone/>
            </a:pPr>
            <a:r>
              <a:rPr lang="en-US" altLang="en-US" sz="1667" dirty="0">
                <a:ea typeface="ＭＳ Ｐゴシック" panose="020B0600070205080204" pitchFamily="34" charset="-128"/>
              </a:rPr>
              <a:t>UTF-8 is the standard encoding for all email and webpages(HTML5).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The ingenious thing about UTF-8 is that it's binary compatible with ASCII, which is the de-facto baseline for all encodings. </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All characters available in the ASCII encoding only take up a single byte in UTF-8 and they're the exact same bytes as are used in ASCII. In other words, ASCII maps 1:1 unto UTF-8. Any character not in ASCII takes up two or more bytes in UTF-8.</a:t>
            </a:r>
          </a:p>
          <a:p>
            <a:pPr marL="0" indent="0">
              <a:buNone/>
            </a:pPr>
            <a:endParaRPr lang="en-US" altLang="en-US" sz="1667" dirty="0">
              <a:ea typeface="ＭＳ Ｐゴシック" panose="020B0600070205080204" pitchFamily="34" charset="-128"/>
            </a:endParaRPr>
          </a:p>
          <a:p>
            <a:pPr marL="0" indent="0">
              <a:buNone/>
            </a:pPr>
            <a:r>
              <a:rPr lang="en-US" altLang="en-US" sz="1667" dirty="0">
                <a:ea typeface="ＭＳ Ｐゴシック" panose="020B0600070205080204" pitchFamily="34" charset="-128"/>
              </a:rPr>
              <a:t>We will explore more on text encoding with Python in the </a:t>
            </a:r>
            <a:r>
              <a:rPr lang="en-US" altLang="en-US" sz="1667">
                <a:ea typeface="ＭＳ Ｐゴシック" panose="020B0600070205080204" pitchFamily="34" charset="-128"/>
              </a:rPr>
              <a:t>next lecture. </a:t>
            </a: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a:p>
            <a:pPr marL="0" indent="0">
              <a:buNone/>
            </a:pPr>
            <a:endParaRPr lang="en-US" altLang="en-US" sz="1667" dirty="0">
              <a:ea typeface="ＭＳ Ｐゴシック" panose="020B0600070205080204" pitchFamily="34" charset="-128"/>
            </a:endParaRPr>
          </a:p>
        </p:txBody>
      </p:sp>
      <p:sp>
        <p:nvSpPr>
          <p:cNvPr id="52227" name="TextBox 3">
            <a:extLst>
              <a:ext uri="{FF2B5EF4-FFF2-40B4-BE49-F238E27FC236}">
                <a16:creationId xmlns:a16="http://schemas.microsoft.com/office/drawing/2014/main" id="{91A0E615-AD55-4E40-BE6F-01D7B0FBDA11}"/>
              </a:ext>
            </a:extLst>
          </p:cNvPr>
          <p:cNvSpPr txBox="1">
            <a:spLocks noChangeArrowheads="1"/>
          </p:cNvSpPr>
          <p:nvPr/>
        </p:nvSpPr>
        <p:spPr bwMode="auto">
          <a:xfrm>
            <a:off x="3892021" y="67470"/>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Tree>
    <p:extLst>
      <p:ext uri="{BB962C8B-B14F-4D97-AF65-F5344CB8AC3E}">
        <p14:creationId xmlns:p14="http://schemas.microsoft.com/office/powerpoint/2010/main" val="225127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C0AD5A21-66FE-7540-9D25-3C7BDE5AB78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3" name="Content Placeholder 2">
            <a:extLst>
              <a:ext uri="{FF2B5EF4-FFF2-40B4-BE49-F238E27FC236}">
                <a16:creationId xmlns:a16="http://schemas.microsoft.com/office/drawing/2014/main" id="{4213F693-710A-A34B-8BA8-AF2EE315F4BD}"/>
              </a:ext>
            </a:extLst>
          </p:cNvPr>
          <p:cNvSpPr>
            <a:spLocks noGrp="1"/>
          </p:cNvSpPr>
          <p:nvPr>
            <p:ph idx="1"/>
          </p:nvPr>
        </p:nvSpPr>
        <p:spPr>
          <a:xfrm>
            <a:off x="1143000" y="1333500"/>
            <a:ext cx="6848740" cy="3984625"/>
          </a:xfrm>
        </p:spPr>
        <p:txBody>
          <a:bodyPr/>
          <a:lstStyle/>
          <a:p>
            <a:pPr marL="0" indent="0">
              <a:buNone/>
              <a:defRPr/>
            </a:pPr>
            <a:endParaRPr lang="en-US" sz="2000"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0" indent="0">
              <a:buNone/>
              <a:defRPr/>
            </a:pPr>
            <a:endParaRPr lang="en-US" sz="1833" dirty="0">
              <a:latin typeface="Gill Sans MT" panose="020B0502020104020203" pitchFamily="34" charset="77"/>
              <a:cs typeface="Tahoma"/>
            </a:endParaRPr>
          </a:p>
          <a:p>
            <a:pPr marL="380985" indent="-380985">
              <a:buFontTx/>
              <a:buAutoNum type="arabicParenR"/>
              <a:defRPr/>
            </a:pPr>
            <a:r>
              <a:rPr lang="en-US" sz="1833" dirty="0">
                <a:latin typeface="Gill Sans MT" panose="020B0502020104020203" pitchFamily="34" charset="77"/>
                <a:cs typeface="Tahoma"/>
              </a:rPr>
              <a:t>Read and reread these lecture notes. </a:t>
            </a:r>
          </a:p>
          <a:p>
            <a:pPr marL="380985" indent="-380985">
              <a:buFontTx/>
              <a:buAutoNum type="arabicParenR"/>
              <a:defRPr/>
            </a:pPr>
            <a:r>
              <a:rPr lang="en-US" sz="1833" dirty="0">
                <a:latin typeface="Gill Sans MT" panose="020B0502020104020203" pitchFamily="34" charset="77"/>
                <a:cs typeface="Tahoma"/>
              </a:rPr>
              <a:t>Do the problem set. </a:t>
            </a:r>
          </a:p>
        </p:txBody>
      </p:sp>
    </p:spTree>
    <p:extLst>
      <p:ext uri="{BB962C8B-B14F-4D97-AF65-F5344CB8AC3E}">
        <p14:creationId xmlns:p14="http://schemas.microsoft.com/office/powerpoint/2010/main" val="1758448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90557" y="1128046"/>
            <a:ext cx="8588523" cy="4190080"/>
          </a:xfrm>
        </p:spPr>
        <p:txBody>
          <a:bodyPr>
            <a:normAutofit/>
          </a:bodyPr>
          <a:lstStyle/>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1) What Every Programmer Absolutely, Positively Needs To Know About Encodings And Character Sets To Work With Text, by David </a:t>
            </a:r>
            <a:r>
              <a:rPr lang="en-US" altLang="en-US" sz="1800" dirty="0" err="1">
                <a:latin typeface="Gill Sans MT" panose="020B0502020104020203" pitchFamily="34" charset="77"/>
                <a:ea typeface="ＭＳ Ｐゴシック" panose="020B0600070205080204" pitchFamily="34" charset="-128"/>
              </a:rPr>
              <a:t>Zentgraf</a:t>
            </a:r>
            <a:r>
              <a:rPr lang="en-US" altLang="en-US" sz="1800" dirty="0">
                <a:latin typeface="Gill Sans MT" panose="020B0502020104020203" pitchFamily="34" charset="77"/>
                <a:ea typeface="ＭＳ Ｐゴシック" panose="020B0600070205080204" pitchFamily="34" charset="-128"/>
              </a:rPr>
              <a:t>. </a:t>
            </a:r>
            <a:r>
              <a:rPr lang="en-US" altLang="en-US" sz="1800" dirty="0">
                <a:latin typeface="Gill Sans MT" panose="020B0502020104020203" pitchFamily="34" charset="77"/>
                <a:ea typeface="ＭＳ Ｐゴシック" panose="020B0600070205080204" pitchFamily="34" charset="-128"/>
                <a:hlinkClick r:id="rId2"/>
              </a:rPr>
              <a:t>http://kunststube.net/encoding/</a:t>
            </a:r>
            <a:endParaRPr lang="en-US" altLang="en-US" sz="1800" dirty="0">
              <a:latin typeface="Gill Sans MT" panose="020B0502020104020203" pitchFamily="34" charset="77"/>
              <a:ea typeface="ＭＳ Ｐゴシック" panose="020B0600070205080204" pitchFamily="34" charset="-128"/>
            </a:endParaRPr>
          </a:p>
          <a:p>
            <a:pPr marL="0" indent="0">
              <a:buNone/>
            </a:pPr>
            <a:endParaRPr lang="en-US" altLang="en-US" sz="1800" dirty="0">
              <a:latin typeface="Gill Sans MT" panose="020B0502020104020203" pitchFamily="34" charset="77"/>
              <a:ea typeface="ＭＳ Ｐゴシック" panose="020B0600070205080204" pitchFamily="34" charset="-128"/>
            </a:endParaRPr>
          </a:p>
          <a:p>
            <a:pPr marL="0" indent="0">
              <a:buNone/>
            </a:pPr>
            <a:r>
              <a:rPr lang="en-US" altLang="en-US" sz="1800" dirty="0">
                <a:latin typeface="Gill Sans MT" panose="020B0502020104020203" pitchFamily="34" charset="77"/>
                <a:ea typeface="ＭＳ Ｐゴシック" panose="020B0600070205080204" pitchFamily="34" charset="-128"/>
              </a:rPr>
              <a:t>2) Part of this lecture is taken from a lecture from an </a:t>
            </a:r>
            <a:r>
              <a:rPr lang="en-US" altLang="en-US" sz="1800" dirty="0" err="1">
                <a:latin typeface="Gill Sans MT" panose="020B0502020104020203" pitchFamily="34" charset="77"/>
                <a:ea typeface="ＭＳ Ｐゴシック" panose="020B0600070205080204" pitchFamily="34" charset="-128"/>
              </a:rPr>
              <a:t>OpenCourseWare</a:t>
            </a:r>
            <a:r>
              <a:rPr lang="en-US" altLang="en-US" sz="1800" dirty="0">
                <a:latin typeface="Gill Sans MT" panose="020B0502020104020203" pitchFamily="34" charset="77"/>
                <a:ea typeface="ＭＳ Ｐゴシック" panose="020B0600070205080204" pitchFamily="34" charset="-128"/>
              </a:rPr>
              <a:t> course below.</a:t>
            </a:r>
          </a:p>
          <a:p>
            <a:pPr marL="0" indent="0">
              <a:buNone/>
            </a:pPr>
            <a:r>
              <a:rPr lang="en-US" altLang="en-US" sz="1800" dirty="0">
                <a:latin typeface="Gill Sans MT" panose="020B0502020104020203" pitchFamily="34" charset="77"/>
                <a:ea typeface="ＭＳ Ｐゴシック" panose="020B0600070205080204" pitchFamily="34" charset="-128"/>
              </a:rPr>
              <a:t>Computer Science E-1 at Harvard Extension School</a:t>
            </a:r>
          </a:p>
          <a:p>
            <a:pPr marL="0" indent="0">
              <a:buNone/>
            </a:pPr>
            <a:r>
              <a:rPr lang="en-US" altLang="en-US" sz="1800" dirty="0">
                <a:latin typeface="Gill Sans MT" panose="020B0502020104020203" pitchFamily="34" charset="77"/>
                <a:ea typeface="ＭＳ Ｐゴシック" panose="020B0600070205080204" pitchFamily="34" charset="-128"/>
              </a:rPr>
              <a:t>Understanding Computers and the Internet</a:t>
            </a:r>
          </a:p>
          <a:p>
            <a:pPr marL="0" indent="0">
              <a:buNone/>
            </a:pPr>
            <a:r>
              <a:rPr lang="en-US" altLang="en-US" sz="1800" dirty="0">
                <a:latin typeface="Gill Sans MT" panose="020B0502020104020203" pitchFamily="34" charset="77"/>
                <a:ea typeface="ＭＳ Ｐゴシック" panose="020B0600070205080204" pitchFamily="34" charset="-128"/>
              </a:rPr>
              <a:t>by Tommy </a:t>
            </a:r>
            <a:r>
              <a:rPr lang="en-US" altLang="en-US" sz="1800" dirty="0" err="1">
                <a:latin typeface="Gill Sans MT" panose="020B0502020104020203" pitchFamily="34" charset="77"/>
                <a:ea typeface="ＭＳ Ｐゴシック" panose="020B0600070205080204" pitchFamily="34" charset="-128"/>
              </a:rPr>
              <a:t>MacWilliam</a:t>
            </a:r>
            <a:r>
              <a:rPr lang="en-US" altLang="en-US" sz="1800" dirty="0">
                <a:latin typeface="Gill Sans MT" panose="020B0502020104020203" pitchFamily="34" charset="77"/>
                <a:ea typeface="ＭＳ Ｐゴシック" panose="020B0600070205080204" pitchFamily="34" charset="-128"/>
              </a:rPr>
              <a:t>.</a:t>
            </a:r>
          </a:p>
        </p:txBody>
      </p:sp>
    </p:spTree>
    <p:extLst>
      <p:ext uri="{BB962C8B-B14F-4D97-AF65-F5344CB8AC3E}">
        <p14:creationId xmlns:p14="http://schemas.microsoft.com/office/powerpoint/2010/main" val="1270247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a:extLst>
              <a:ext uri="{FF2B5EF4-FFF2-40B4-BE49-F238E27FC236}">
                <a16:creationId xmlns:a16="http://schemas.microsoft.com/office/drawing/2014/main" id="{D64B8878-850A-FD49-812E-00E5D00C2909}"/>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10 </a:t>
            </a:r>
            <a:r>
              <a:rPr lang="en-US" altLang="zh-CN">
                <a:ea typeface="宋体" panose="02010600030101010101" pitchFamily="2" charset="-122"/>
              </a:rPr>
              <a:t>(Decimal numbers)</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A2015382-9B7F-FE46-8251-9DC1E84F44FE}"/>
              </a:ext>
            </a:extLst>
          </p:cNvPr>
          <p:cNvSpPr>
            <a:spLocks noGrp="1"/>
          </p:cNvSpPr>
          <p:nvPr>
            <p:ph idx="1"/>
          </p:nvPr>
        </p:nvSpPr>
        <p:spPr/>
        <p:txBody>
          <a:bodyPr/>
          <a:lstStyle/>
          <a:p>
            <a:pPr marL="0" indent="0">
              <a:buNone/>
              <a:defRPr/>
            </a:pPr>
            <a:endParaRPr lang="en-US" sz="2333" dirty="0">
              <a:solidFill>
                <a:schemeClr val="tx1">
                  <a:lumMod val="75000"/>
                </a:schemeClr>
              </a:solidFill>
            </a:endParaRPr>
          </a:p>
          <a:p>
            <a:pPr marL="0" indent="0">
              <a:buNone/>
              <a:defRPr/>
            </a:pPr>
            <a:endParaRPr lang="en-US" sz="1833" dirty="0"/>
          </a:p>
          <a:p>
            <a:pPr marL="0" indent="0">
              <a:buNone/>
              <a:defRPr/>
            </a:pPr>
            <a:r>
              <a:rPr lang="en-US" altLang="zh-CN" dirty="0">
                <a:ea typeface="宋体" charset="0"/>
                <a:cs typeface="宋体" charset="0"/>
              </a:rPr>
              <a:t>What does </a:t>
            </a:r>
            <a:r>
              <a:rPr lang="en-US" dirty="0"/>
              <a:t>15</a:t>
            </a:r>
            <a:r>
              <a:rPr lang="en-US" altLang="zh-CN" dirty="0">
                <a:ea typeface="宋体" charset="0"/>
                <a:cs typeface="宋体" charset="0"/>
              </a:rPr>
              <a:t>7 mean?</a:t>
            </a:r>
            <a:endParaRPr lang="en-US" dirty="0"/>
          </a:p>
          <a:p>
            <a:pPr marL="342900" lvl="1" indent="0">
              <a:buNone/>
              <a:defRPr/>
            </a:pPr>
            <a:r>
              <a:rPr lang="en-US" dirty="0"/>
              <a:t>15</a:t>
            </a:r>
            <a:r>
              <a:rPr lang="en-US" altLang="zh-CN" dirty="0">
                <a:ea typeface="宋体" charset="0"/>
                <a:cs typeface="宋体" charset="0"/>
              </a:rPr>
              <a:t>7</a:t>
            </a:r>
            <a:r>
              <a:rPr lang="en-US" dirty="0"/>
              <a:t> = 1 x 100 + 5 x 10 + </a:t>
            </a:r>
            <a:r>
              <a:rPr lang="en-US" altLang="zh-CN" dirty="0">
                <a:ea typeface="宋体" charset="0"/>
                <a:cs typeface="宋体" charset="0"/>
              </a:rPr>
              <a:t>7</a:t>
            </a:r>
            <a:r>
              <a:rPr lang="en-US" dirty="0"/>
              <a:t> x 1</a:t>
            </a:r>
          </a:p>
          <a:p>
            <a:pPr marL="0" indent="0">
              <a:buNone/>
              <a:defRPr/>
            </a:pPr>
            <a:r>
              <a:rPr lang="en-US" dirty="0"/>
              <a:t>       = 1 x 10</a:t>
            </a:r>
            <a:r>
              <a:rPr lang="en-US" baseline="30000" dirty="0"/>
              <a:t>2</a:t>
            </a:r>
            <a:r>
              <a:rPr lang="en-US" dirty="0"/>
              <a:t> + 5 x 10</a:t>
            </a:r>
            <a:r>
              <a:rPr lang="en-US" baseline="30000" dirty="0"/>
              <a:t>1</a:t>
            </a:r>
            <a:r>
              <a:rPr lang="en-US" dirty="0"/>
              <a:t> + </a:t>
            </a:r>
            <a:r>
              <a:rPr lang="en-US" altLang="zh-CN" dirty="0">
                <a:ea typeface="宋体" charset="0"/>
                <a:cs typeface="宋体" charset="0"/>
              </a:rPr>
              <a:t>7</a:t>
            </a:r>
            <a:r>
              <a:rPr lang="en-US" dirty="0"/>
              <a:t> x 10</a:t>
            </a:r>
            <a:r>
              <a:rPr lang="en-US" baseline="30000" dirty="0"/>
              <a:t>0</a:t>
            </a:r>
            <a:endParaRPr lang="en-US" altLang="zh-CN" baseline="30000" dirty="0">
              <a:ea typeface="宋体" charset="0"/>
              <a:cs typeface="宋体" charset="0"/>
            </a:endParaRPr>
          </a:p>
          <a:p>
            <a:pPr marL="0" indent="0">
              <a:buNone/>
              <a:defRPr/>
            </a:pPr>
            <a:endParaRPr lang="en-US" sz="2000" dirty="0"/>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2054265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5E6C904F-B0D2-8542-BF56-4B43E4386E3D}"/>
              </a:ext>
            </a:extLst>
          </p:cNvPr>
          <p:cNvSpPr>
            <a:spLocks noGrp="1" noChangeArrowheads="1"/>
          </p:cNvSpPr>
          <p:nvPr>
            <p:ph type="title"/>
          </p:nvPr>
        </p:nvSpPr>
        <p:spPr/>
        <p:txBody>
          <a:bodyPr/>
          <a:lstStyle/>
          <a:p>
            <a:pPr eaLnBrk="1" hangingPunct="1"/>
            <a:endParaRPr lang="en-US" altLang="en-US">
              <a:ea typeface="ＭＳ Ｐゴシック" panose="020B0600070205080204" pitchFamily="34" charset="-128"/>
            </a:endParaRPr>
          </a:p>
        </p:txBody>
      </p:sp>
      <p:sp>
        <p:nvSpPr>
          <p:cNvPr id="23554" name="Content Placeholder 2">
            <a:extLst>
              <a:ext uri="{FF2B5EF4-FFF2-40B4-BE49-F238E27FC236}">
                <a16:creationId xmlns:a16="http://schemas.microsoft.com/office/drawing/2014/main" id="{3BD2A87C-D635-9046-861F-C063DCE1B6DA}"/>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3555" name="Picture 3" descr="weight-1.gif">
            <a:extLst>
              <a:ext uri="{FF2B5EF4-FFF2-40B4-BE49-F238E27FC236}">
                <a16:creationId xmlns:a16="http://schemas.microsoft.com/office/drawing/2014/main" id="{03C56796-055B-E94B-ACE3-C4CD06B2EB8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71323" y="457729"/>
            <a:ext cx="6540500" cy="4815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631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44A4C074-C74F-714A-A8EE-ABAB5BC2062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Base 2 </a:t>
            </a:r>
            <a:r>
              <a:rPr lang="en-US" altLang="zh-CN">
                <a:ea typeface="宋体" panose="02010600030101010101" pitchFamily="2" charset="-122"/>
              </a:rPr>
              <a:t>(Binary)</a:t>
            </a:r>
            <a:endParaRPr lang="en-US" altLang="en-US">
              <a:ea typeface="ＭＳ Ｐゴシック" panose="020B0600070205080204" pitchFamily="34" charset="-128"/>
            </a:endParaRPr>
          </a:p>
        </p:txBody>
      </p:sp>
      <p:sp>
        <p:nvSpPr>
          <p:cNvPr id="3" name="Content Placeholder 2">
            <a:extLst>
              <a:ext uri="{FF2B5EF4-FFF2-40B4-BE49-F238E27FC236}">
                <a16:creationId xmlns:a16="http://schemas.microsoft.com/office/drawing/2014/main" id="{1749D47C-23C2-834A-9FE9-50A8E8BE40E7}"/>
              </a:ext>
            </a:extLst>
          </p:cNvPr>
          <p:cNvSpPr>
            <a:spLocks noGrp="1"/>
          </p:cNvSpPr>
          <p:nvPr>
            <p:ph idx="1"/>
          </p:nvPr>
        </p:nvSpPr>
        <p:spPr/>
        <p:txBody>
          <a:bodyPr/>
          <a:lstStyle/>
          <a:p>
            <a:pPr marL="0" indent="0">
              <a:buNone/>
              <a:defRPr/>
            </a:pPr>
            <a:endParaRPr lang="en-US" sz="2000" dirty="0"/>
          </a:p>
          <a:p>
            <a:pPr>
              <a:buFont typeface="Wingdings" charset="0"/>
              <a:buNone/>
              <a:defRPr/>
            </a:pPr>
            <a:r>
              <a:rPr lang="en-US" sz="2000" b="1" dirty="0"/>
              <a:t>Base 10</a:t>
            </a:r>
          </a:p>
          <a:p>
            <a:pPr>
              <a:buFont typeface="Wingdings" charset="0"/>
              <a:buNone/>
              <a:defRPr/>
            </a:pPr>
            <a:r>
              <a:rPr lang="en-US" sz="2000" dirty="0"/>
              <a:t>15</a:t>
            </a:r>
            <a:r>
              <a:rPr lang="en-US" altLang="zh-CN" sz="2000" dirty="0">
                <a:ea typeface="宋体" charset="0"/>
                <a:cs typeface="宋体" charset="0"/>
              </a:rPr>
              <a:t>7</a:t>
            </a:r>
            <a:endParaRPr lang="en-US" sz="2000" dirty="0"/>
          </a:p>
          <a:p>
            <a:pPr>
              <a:buFont typeface="Wingdings" charset="0"/>
              <a:buNone/>
              <a:defRPr/>
            </a:pPr>
            <a:r>
              <a:rPr lang="en-US" sz="2000" dirty="0"/>
              <a:t>15</a:t>
            </a:r>
            <a:r>
              <a:rPr lang="en-US" altLang="zh-CN" sz="2000" dirty="0">
                <a:ea typeface="宋体" charset="0"/>
                <a:cs typeface="宋体" charset="0"/>
              </a:rPr>
              <a:t>7</a:t>
            </a:r>
            <a:r>
              <a:rPr lang="en-US" sz="2000" dirty="0"/>
              <a:t> = 1 x 100 + 5 x 10 + </a:t>
            </a:r>
            <a:r>
              <a:rPr lang="en-US" altLang="zh-CN" sz="2000" dirty="0">
                <a:ea typeface="宋体" charset="0"/>
                <a:cs typeface="宋体" charset="0"/>
              </a:rPr>
              <a:t>7</a:t>
            </a:r>
            <a:r>
              <a:rPr lang="en-US" sz="2000" dirty="0"/>
              <a:t> x 1</a:t>
            </a:r>
          </a:p>
          <a:p>
            <a:pPr>
              <a:buFont typeface="Wingdings" charset="0"/>
              <a:buNone/>
              <a:defRPr/>
            </a:pPr>
            <a:r>
              <a:rPr lang="en-US" sz="2000" dirty="0"/>
              <a:t>       = 1 x 10</a:t>
            </a:r>
            <a:r>
              <a:rPr lang="en-US" sz="2000" baseline="30000" dirty="0"/>
              <a:t>2</a:t>
            </a:r>
            <a:r>
              <a:rPr lang="en-US" sz="2000" dirty="0"/>
              <a:t> + 5 x 10</a:t>
            </a:r>
            <a:r>
              <a:rPr lang="en-US" sz="2000" baseline="30000" dirty="0"/>
              <a:t>1</a:t>
            </a:r>
            <a:r>
              <a:rPr lang="en-US" sz="2000" dirty="0"/>
              <a:t> + </a:t>
            </a:r>
            <a:r>
              <a:rPr lang="en-US" altLang="zh-CN" sz="2000" dirty="0">
                <a:ea typeface="宋体" charset="0"/>
                <a:cs typeface="宋体" charset="0"/>
              </a:rPr>
              <a:t>7</a:t>
            </a:r>
            <a:r>
              <a:rPr lang="en-US" sz="2000" dirty="0"/>
              <a:t> x 10</a:t>
            </a:r>
            <a:r>
              <a:rPr lang="en-US" sz="2000" baseline="30000" dirty="0"/>
              <a:t>0</a:t>
            </a:r>
          </a:p>
          <a:p>
            <a:pPr>
              <a:buFont typeface="Wingdings" charset="0"/>
              <a:buNone/>
              <a:defRPr/>
            </a:pPr>
            <a:endParaRPr lang="en-US" sz="2000" dirty="0"/>
          </a:p>
          <a:p>
            <a:pPr>
              <a:buFont typeface="Wingdings" charset="0"/>
              <a:buNone/>
              <a:defRPr/>
            </a:pPr>
            <a:r>
              <a:rPr lang="en-US" sz="2000" b="1" dirty="0"/>
              <a:t>Base 2</a:t>
            </a:r>
          </a:p>
          <a:p>
            <a:pPr>
              <a:buFont typeface="Wingdings" charset="0"/>
              <a:buNone/>
              <a:defRPr/>
            </a:pPr>
            <a:r>
              <a:rPr lang="en-US" sz="2000" dirty="0"/>
              <a:t>1011 = 1 x 2</a:t>
            </a:r>
            <a:r>
              <a:rPr lang="en-US" sz="2000" baseline="30000" dirty="0"/>
              <a:t>3 </a:t>
            </a:r>
            <a:r>
              <a:rPr lang="en-US" sz="2000" dirty="0"/>
              <a:t>+ 0 x 2</a:t>
            </a:r>
            <a:r>
              <a:rPr lang="en-US" sz="2000" baseline="30000" dirty="0"/>
              <a:t>2</a:t>
            </a:r>
            <a:r>
              <a:rPr lang="en-US" sz="2000" dirty="0"/>
              <a:t> + 1 x 2</a:t>
            </a:r>
            <a:r>
              <a:rPr lang="en-US" sz="2000" baseline="30000" dirty="0"/>
              <a:t>1</a:t>
            </a:r>
            <a:r>
              <a:rPr lang="en-US" sz="2000" dirty="0"/>
              <a:t> + 1 x 2</a:t>
            </a:r>
            <a:r>
              <a:rPr lang="en-US" sz="2000" baseline="30000" dirty="0"/>
              <a:t>0</a:t>
            </a:r>
          </a:p>
          <a:p>
            <a:pPr>
              <a:buFont typeface="Wingdings" charset="0"/>
              <a:buNone/>
              <a:defRPr/>
            </a:pPr>
            <a:r>
              <a:rPr lang="en-US" sz="2000" dirty="0"/>
              <a:t>1011 = 1 x 8 + 0 x 4 + 1 x 2 + 1 x 1 =11 in Base 10</a:t>
            </a:r>
          </a:p>
          <a:p>
            <a:pPr marL="0" indent="0">
              <a:buNone/>
              <a:defRPr/>
            </a:pPr>
            <a:endParaRPr lang="en-US" sz="1833" dirty="0"/>
          </a:p>
          <a:p>
            <a:pPr marL="0" indent="0">
              <a:buNone/>
              <a:defRPr/>
            </a:pPr>
            <a:endParaRPr lang="en-US" sz="1833" dirty="0">
              <a:latin typeface="Tahoma"/>
              <a:cs typeface="Tahoma"/>
            </a:endParaRPr>
          </a:p>
        </p:txBody>
      </p:sp>
    </p:spTree>
    <p:extLst>
      <p:ext uri="{BB962C8B-B14F-4D97-AF65-F5344CB8AC3E}">
        <p14:creationId xmlns:p14="http://schemas.microsoft.com/office/powerpoint/2010/main" val="9174619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D924ED1B-1F5B-5B4D-BA47-0A5B5F4A1A7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Bits and Bytes</a:t>
            </a:r>
          </a:p>
        </p:txBody>
      </p:sp>
      <p:sp>
        <p:nvSpPr>
          <p:cNvPr id="3" name="Content Placeholder 2">
            <a:extLst>
              <a:ext uri="{FF2B5EF4-FFF2-40B4-BE49-F238E27FC236}">
                <a16:creationId xmlns:a16="http://schemas.microsoft.com/office/drawing/2014/main" id="{C1BB7D3F-3A2C-0E43-B723-6E892A40421F}"/>
              </a:ext>
            </a:extLst>
          </p:cNvPr>
          <p:cNvSpPr>
            <a:spLocks noGrp="1"/>
          </p:cNvSpPr>
          <p:nvPr>
            <p:ph idx="1"/>
          </p:nvPr>
        </p:nvSpPr>
        <p:spPr/>
        <p:txBody>
          <a:bodyPr>
            <a:normAutofit/>
          </a:bodyPr>
          <a:lstStyle/>
          <a:p>
            <a:pPr marL="0" indent="0">
              <a:buNone/>
              <a:defRPr/>
            </a:pPr>
            <a:endParaRPr lang="en-US" sz="2000" dirty="0"/>
          </a:p>
          <a:p>
            <a:pPr marL="0" indent="0">
              <a:buNone/>
              <a:defRPr/>
            </a:pPr>
            <a:r>
              <a:rPr lang="en-US" sz="2000" dirty="0"/>
              <a:t>1 </a:t>
            </a:r>
            <a:r>
              <a:rPr lang="en-US" sz="2000" b="1" dirty="0"/>
              <a:t>bit</a:t>
            </a:r>
            <a:r>
              <a:rPr lang="en-US" sz="2000" dirty="0"/>
              <a:t> is a single bit of information, a 1 or 0(Only two possible values)</a:t>
            </a:r>
          </a:p>
          <a:p>
            <a:pPr marL="0" indent="0">
              <a:buNone/>
              <a:defRPr/>
            </a:pPr>
            <a:endParaRPr lang="en-US" sz="2000" dirty="0"/>
          </a:p>
          <a:p>
            <a:pPr marL="0" indent="0">
              <a:buNone/>
              <a:defRPr/>
            </a:pPr>
            <a:r>
              <a:rPr lang="en-US" sz="2000" dirty="0"/>
              <a:t>1 </a:t>
            </a:r>
            <a:r>
              <a:rPr lang="en-US" sz="2000" b="1" dirty="0"/>
              <a:t>byte</a:t>
            </a:r>
            <a:r>
              <a:rPr lang="en-US" sz="2000" dirty="0"/>
              <a:t> is 8 bits, an 8 bit word</a:t>
            </a:r>
          </a:p>
          <a:p>
            <a:pPr lvl="1">
              <a:defRPr/>
            </a:pPr>
            <a:r>
              <a:rPr lang="en-US" sz="2000" dirty="0"/>
              <a:t>256 possible values from 0-255 </a:t>
            </a:r>
            <a:r>
              <a:rPr lang="en-US" sz="2000" b="1" dirty="0"/>
              <a:t>base 10</a:t>
            </a:r>
            <a:r>
              <a:rPr lang="en-US" sz="2000" dirty="0"/>
              <a:t> </a:t>
            </a:r>
          </a:p>
          <a:p>
            <a:pPr lvl="1">
              <a:defRPr/>
            </a:pPr>
            <a:r>
              <a:rPr lang="en-US" sz="2000" dirty="0"/>
              <a:t>or 00000000 to 11111111 </a:t>
            </a:r>
            <a:r>
              <a:rPr lang="en-US" sz="2000" b="1" dirty="0"/>
              <a:t>base 2</a:t>
            </a:r>
          </a:p>
          <a:p>
            <a:pPr marL="380985" lvl="1" indent="0">
              <a:buNone/>
              <a:defRPr/>
            </a:pPr>
            <a:endParaRPr lang="en-US" sz="2000" b="1" dirty="0"/>
          </a:p>
          <a:p>
            <a:pPr marL="0" indent="0">
              <a:buNone/>
              <a:defRPr/>
            </a:pPr>
            <a:r>
              <a:rPr lang="en-US" sz="2000" dirty="0"/>
              <a:t>For example, 10100110 is a single byte</a:t>
            </a:r>
          </a:p>
          <a:p>
            <a:pPr marL="0" indent="0">
              <a:buNone/>
              <a:defRPr/>
            </a:pPr>
            <a:endParaRPr lang="en-US" sz="2000" dirty="0">
              <a:latin typeface="Tahoma"/>
              <a:cs typeface="Tahoma"/>
            </a:endParaRPr>
          </a:p>
        </p:txBody>
      </p:sp>
    </p:spTree>
    <p:extLst>
      <p:ext uri="{BB962C8B-B14F-4D97-AF65-F5344CB8AC3E}">
        <p14:creationId xmlns:p14="http://schemas.microsoft.com/office/powerpoint/2010/main" val="32662340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a:extLst>
              <a:ext uri="{FF2B5EF4-FFF2-40B4-BE49-F238E27FC236}">
                <a16:creationId xmlns:a16="http://schemas.microsoft.com/office/drawing/2014/main" id="{EEE37393-73E7-7A42-A21D-4773DC200BF6}"/>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Decimal to Binary</a:t>
            </a:r>
          </a:p>
        </p:txBody>
      </p:sp>
      <p:sp>
        <p:nvSpPr>
          <p:cNvPr id="26626" name="Content Placeholder 2">
            <a:extLst>
              <a:ext uri="{FF2B5EF4-FFF2-40B4-BE49-F238E27FC236}">
                <a16:creationId xmlns:a16="http://schemas.microsoft.com/office/drawing/2014/main" id="{EBDCF6EE-E392-F04F-9B69-A1B47BE13E5F}"/>
              </a:ext>
            </a:extLst>
          </p:cNvPr>
          <p:cNvSpPr>
            <a:spLocks noGrp="1" noChangeArrowheads="1"/>
          </p:cNvSpPr>
          <p:nvPr>
            <p:ph idx="1"/>
          </p:nvPr>
        </p:nvSpPr>
        <p:spPr/>
        <p:txBody>
          <a:bodyPr/>
          <a:lstStyle/>
          <a:p>
            <a:pPr marL="0" indent="0">
              <a:buNone/>
            </a:pPr>
            <a:endParaRPr lang="en-US" altLang="en-US" sz="2000">
              <a:ea typeface="ＭＳ Ｐゴシック" panose="020B0600070205080204" pitchFamily="34" charset="-128"/>
            </a:endParaRPr>
          </a:p>
          <a:p>
            <a:pPr marL="0" indent="0">
              <a:buNone/>
            </a:pPr>
            <a:endParaRPr lang="en-US" altLang="en-US" sz="1833">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pic>
        <p:nvPicPr>
          <p:cNvPr id="26627" name="Picture 4" descr="ten22">
            <a:extLst>
              <a:ext uri="{FF2B5EF4-FFF2-40B4-BE49-F238E27FC236}">
                <a16:creationId xmlns:a16="http://schemas.microsoft.com/office/drawing/2014/main" id="{4CB819D5-BF58-EF49-ADC3-C5DAC8299B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073" y="1177396"/>
            <a:ext cx="5207000" cy="42293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90230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6DF2718B-6957-A844-8110-C38E5F3B4833}"/>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Adding Binary</a:t>
            </a:r>
          </a:p>
        </p:txBody>
      </p:sp>
      <p:sp>
        <p:nvSpPr>
          <p:cNvPr id="3" name="Content Placeholder 2">
            <a:extLst>
              <a:ext uri="{FF2B5EF4-FFF2-40B4-BE49-F238E27FC236}">
                <a16:creationId xmlns:a16="http://schemas.microsoft.com/office/drawing/2014/main" id="{6BAAF3A1-8774-5448-8A90-E12045B4D3F2}"/>
              </a:ext>
            </a:extLst>
          </p:cNvPr>
          <p:cNvSpPr>
            <a:spLocks noGrp="1"/>
          </p:cNvSpPr>
          <p:nvPr>
            <p:ph idx="1"/>
          </p:nvPr>
        </p:nvSpPr>
        <p:spPr/>
        <p:txBody>
          <a:bodyPr/>
          <a:lstStyle/>
          <a:p>
            <a:pPr>
              <a:defRPr/>
            </a:pPr>
            <a:r>
              <a:rPr lang="en-US" altLang="zh-CN" sz="2000" dirty="0">
                <a:ea typeface="宋体" charset="0"/>
                <a:cs typeface="宋体" charset="0"/>
              </a:rPr>
              <a:t>0+0=0</a:t>
            </a:r>
          </a:p>
          <a:p>
            <a:pPr>
              <a:defRPr/>
            </a:pPr>
            <a:r>
              <a:rPr lang="en-US" altLang="zh-CN" sz="2000" dirty="0">
                <a:ea typeface="宋体" charset="0"/>
                <a:cs typeface="宋体" charset="0"/>
              </a:rPr>
              <a:t>1+0=1</a:t>
            </a:r>
          </a:p>
          <a:p>
            <a:pPr>
              <a:defRPr/>
            </a:pPr>
            <a:r>
              <a:rPr lang="en-US" altLang="zh-CN" sz="2000" dirty="0">
                <a:ea typeface="宋体" charset="0"/>
                <a:cs typeface="宋体" charset="0"/>
              </a:rPr>
              <a:t>1+1=10</a:t>
            </a:r>
            <a:endParaRPr lang="en-US" sz="2000" dirty="0"/>
          </a:p>
          <a:p>
            <a:pPr marL="0" indent="0">
              <a:buNone/>
              <a:defRPr/>
            </a:pPr>
            <a:endParaRPr lang="en-US" sz="2000" dirty="0"/>
          </a:p>
          <a:p>
            <a:pPr marL="0" indent="0">
              <a:buNone/>
              <a:defRPr/>
            </a:pPr>
            <a:endParaRPr lang="en-US" sz="1833" dirty="0"/>
          </a:p>
          <a:p>
            <a:pPr marL="0" indent="0">
              <a:buNone/>
              <a:defRPr/>
            </a:pPr>
            <a:endParaRPr lang="en-US" sz="1833" dirty="0">
              <a:latin typeface="Tahoma"/>
              <a:cs typeface="Tahoma"/>
            </a:endParaRPr>
          </a:p>
        </p:txBody>
      </p:sp>
      <p:sp>
        <p:nvSpPr>
          <p:cNvPr id="27651" name="TextBox 3">
            <a:extLst>
              <a:ext uri="{FF2B5EF4-FFF2-40B4-BE49-F238E27FC236}">
                <a16:creationId xmlns:a16="http://schemas.microsoft.com/office/drawing/2014/main" id="{6FC605D7-3622-AB4C-89F0-D1DD9A54F1CD}"/>
              </a:ext>
            </a:extLst>
          </p:cNvPr>
          <p:cNvSpPr txBox="1">
            <a:spLocks noChangeArrowheads="1"/>
          </p:cNvSpPr>
          <p:nvPr/>
        </p:nvSpPr>
        <p:spPr bwMode="auto">
          <a:xfrm>
            <a:off x="3012282" y="1660261"/>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sp>
        <p:nvSpPr>
          <p:cNvPr id="27652" name="TextBox 5">
            <a:extLst>
              <a:ext uri="{FF2B5EF4-FFF2-40B4-BE49-F238E27FC236}">
                <a16:creationId xmlns:a16="http://schemas.microsoft.com/office/drawing/2014/main" id="{D9135003-1544-5E4E-ADFE-49C04929E5EB}"/>
              </a:ext>
            </a:extLst>
          </p:cNvPr>
          <p:cNvSpPr txBox="1">
            <a:spLocks noChangeArrowheads="1"/>
          </p:cNvSpPr>
          <p:nvPr/>
        </p:nvSpPr>
        <p:spPr bwMode="auto">
          <a:xfrm>
            <a:off x="3947584" y="1670845"/>
            <a:ext cx="184731"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a:p>
        </p:txBody>
      </p:sp>
      <p:pic>
        <p:nvPicPr>
          <p:cNvPr id="27653" name="Picture 4" descr="untitled">
            <a:extLst>
              <a:ext uri="{FF2B5EF4-FFF2-40B4-BE49-F238E27FC236}">
                <a16:creationId xmlns:a16="http://schemas.microsoft.com/office/drawing/2014/main" id="{75F4E284-8B62-804D-956D-6A4F07E68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0500" y="1968500"/>
            <a:ext cx="5143500" cy="28535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spTree>
    <p:extLst>
      <p:ext uri="{BB962C8B-B14F-4D97-AF65-F5344CB8AC3E}">
        <p14:creationId xmlns:p14="http://schemas.microsoft.com/office/powerpoint/2010/main" val="39067002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3691</TotalTime>
  <Words>1677</Words>
  <Application>Microsoft Macintosh PowerPoint</Application>
  <PresentationFormat>On-screen Show (16:10)</PresentationFormat>
  <Paragraphs>229</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Gill Sans MT</vt:lpstr>
      <vt:lpstr>Tahoma</vt:lpstr>
      <vt:lpstr>Wingdings</vt:lpstr>
      <vt:lpstr>Office Theme</vt:lpstr>
      <vt:lpstr>Understanding Data</vt:lpstr>
      <vt:lpstr>PowerPoint Presentation</vt:lpstr>
      <vt:lpstr>Base 10 (Decimal numbers)</vt:lpstr>
      <vt:lpstr>Base 10 (Decimal numbers)</vt:lpstr>
      <vt:lpstr>PowerPoint Presentation</vt:lpstr>
      <vt:lpstr>Base 2 (Binary)</vt:lpstr>
      <vt:lpstr>Bits and Bytes</vt:lpstr>
      <vt:lpstr>Decimal to Binary</vt:lpstr>
      <vt:lpstr>Adding Binary</vt:lpstr>
      <vt:lpstr>People</vt:lpstr>
      <vt:lpstr>Hexadecimal</vt:lpstr>
      <vt:lpstr>Hexadecimal</vt:lpstr>
      <vt:lpstr>Binary to Hex</vt:lpstr>
      <vt:lpstr>Counting</vt:lpstr>
      <vt:lpstr>Quick Quiz</vt:lpstr>
      <vt:lpstr>PowerPoint Presentation</vt:lpstr>
      <vt:lpstr>Encoding</vt:lpstr>
      <vt:lpstr>ASCII</vt:lpstr>
      <vt:lpstr>ASCII Sample</vt:lpstr>
      <vt:lpstr>Excusez-Moi?</vt:lpstr>
      <vt:lpstr>Excusez-Moi?</vt:lpstr>
      <vt:lpstr>GB18030 Encoding</vt:lpstr>
      <vt:lpstr>Encoding/Decoding Documents</vt:lpstr>
      <vt:lpstr>Unicode</vt:lpstr>
      <vt:lpstr>Unicode</vt:lpstr>
      <vt:lpstr>Unicode</vt:lpstr>
      <vt:lpstr>UTF-32</vt:lpstr>
      <vt:lpstr>UTF-32</vt:lpstr>
      <vt:lpstr>Unicode</vt:lpstr>
      <vt:lpstr>UTF-32</vt:lpstr>
      <vt:lpstr>Garbled Text?</vt:lpstr>
      <vt:lpstr>UTF-8</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2020-01-13T14:19:33Z</dcterms:modified>
</cp:coreProperties>
</file>