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 id="309" r:id="rId21"/>
    <p:sldId id="310" r:id="rId22"/>
    <p:sldId id="308" r:id="rId23"/>
    <p:sldId id="311" r:id="rId24"/>
    <p:sldId id="313" r:id="rId25"/>
    <p:sldId id="314" r:id="rId26"/>
    <p:sldId id="556" r:id="rId27"/>
    <p:sldId id="312" r:id="rId28"/>
    <p:sldId id="557" r:id="rId29"/>
    <p:sldId id="559" r:id="rId30"/>
    <p:sldId id="560" r:id="rId31"/>
    <p:sldId id="561" r:id="rId32"/>
    <p:sldId id="558" r:id="rId33"/>
    <p:sldId id="562" r:id="rId34"/>
    <p:sldId id="563"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1473" dt="2021-03-25T13:24:14.2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0" d="100"/>
          <a:sy n="100" d="100"/>
        </p:scale>
        <p:origin x="184"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24:38.150" v="7703" actId="20577"/>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24:12.224" v="7639"/>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ac:chgData name="Long B Nguyen" userId="f59fb8f3-a021-417a-8bc1-65c8d471c621" providerId="ADAL" clId="{920E45FF-707A-564B-83B3-9BA7BB1D0D1B}" dt="2021-03-25T13:24:12.224" v="7639"/>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com/@LongNguyen18/CreateTaskCiper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replit.com/@LongNguyen18/CreateTaskCiphertex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a:hlinkClick r:id="rId2"/>
              </a:rPr>
              <a:t>Substitution Encryption</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r>
              <a:rPr lang="en-US" dirty="0"/>
              <a:t>We will walk through a full example of a Create Task. In this example, we will do a simple encryption program. Given a message </a:t>
            </a:r>
            <a:r>
              <a:rPr lang="en-US" b="1" dirty="0"/>
              <a:t>plaintext</a:t>
            </a:r>
            <a:r>
              <a:rPr lang="en-US" dirty="0"/>
              <a:t>, we like to encrypted into a secret message called </a:t>
            </a:r>
            <a:r>
              <a:rPr lang="en-US" b="1" dirty="0"/>
              <a:t>ciphertext</a:t>
            </a:r>
            <a:r>
              <a:rPr lang="en-US" dirty="0"/>
              <a:t>. </a:t>
            </a:r>
          </a:p>
          <a:p>
            <a:pPr marL="0" indent="0">
              <a:buNone/>
            </a:pPr>
            <a:endParaRPr lang="en-US" dirty="0"/>
          </a:p>
          <a:p>
            <a:pPr marL="0" indent="0">
              <a:buNone/>
            </a:pPr>
            <a:r>
              <a:rPr lang="en-US" dirty="0"/>
              <a:t>We do this by simply substituting each letter with a different letter from a secret </a:t>
            </a:r>
            <a:r>
              <a:rPr lang="en-US" b="1" dirty="0"/>
              <a:t>key</a:t>
            </a:r>
            <a:r>
              <a:rPr lang="en-US" dirty="0"/>
              <a:t> which is some permutation of the alphabet.</a:t>
            </a:r>
          </a:p>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In this case, 'A' is replaced with 'Y', 'B' is replaced with 'T', </a:t>
            </a:r>
            <a:r>
              <a:rPr lang="en-US" dirty="0" err="1"/>
              <a:t>etc</a:t>
            </a:r>
            <a:r>
              <a:rPr lang="en-US" dirty="0"/>
              <a:t>…</a:t>
            </a:r>
          </a:p>
          <a:p>
            <a:pPr marL="0" indent="0">
              <a:buNone/>
            </a:pPr>
            <a:r>
              <a:rPr lang="en-US" dirty="0"/>
              <a:t>This substitution is case sensitive 'a' is replaced with 'y', 'b' with 't', </a:t>
            </a:r>
            <a:r>
              <a:rPr lang="en-US" dirty="0" err="1"/>
              <a:t>etc</a:t>
            </a:r>
            <a:r>
              <a:rPr lang="en-US" dirty="0"/>
              <a:t>…</a:t>
            </a:r>
          </a:p>
          <a:p>
            <a:pPr marL="0" indent="0">
              <a:buNone/>
            </a:pPr>
            <a:r>
              <a:rPr lang="en-US" dirty="0"/>
              <a:t>Any character not in the key is kept the same.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8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'Cat123', the </a:t>
            </a:r>
            <a:r>
              <a:rPr lang="en-US" dirty="0" err="1"/>
              <a:t>cipertext</a:t>
            </a:r>
            <a:r>
              <a:rPr lang="en-US" dirty="0"/>
              <a:t> is 'Nyd123'.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20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r>
              <a:rPr lang="en-US" dirty="0"/>
              <a:t>Some preliminaries:</a:t>
            </a:r>
          </a:p>
          <a:p>
            <a:pPr marL="0" indent="0">
              <a:buNone/>
            </a:pPr>
            <a:endParaRPr lang="en-US" dirty="0"/>
          </a:p>
          <a:p>
            <a:pPr marL="0" indent="0">
              <a:buNone/>
            </a:pPr>
            <a:r>
              <a:rPr lang="en-US" dirty="0" err="1"/>
              <a:t>ord</a:t>
            </a:r>
            <a:r>
              <a:rPr lang="en-US" dirty="0"/>
              <a:t>() converts a single Unicode character to its integer code point.</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1</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[1]: 65</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97</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128512</a:t>
            </a:r>
            <a:endParaRPr lang="en-US" sz="2000" b="1" dirty="0">
              <a:solidFill>
                <a:srgbClr val="000000"/>
              </a:solidFill>
              <a:latin typeface="Inconsolata" panose="020B0609030003000000" pitchFamily="49" charset="77"/>
            </a:endParaRP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6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 1</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endParaRPr lang="en-US" dirty="0"/>
          </a:p>
          <a:p>
            <a:pPr marL="0" indent="0">
              <a:buNone/>
            </a:pPr>
            <a:r>
              <a:rPr lang="en-US" sz="2000" b="1" dirty="0">
                <a:latin typeface="INCONSOLATA" panose="020B0609030003000000" pitchFamily="49" charset="77"/>
              </a:rPr>
              <a:t>key = "YTNSHKVEFXRBAUQZCLWDMIPGJO"</a:t>
            </a:r>
          </a:p>
          <a:p>
            <a:pPr marL="0" indent="0">
              <a:buNone/>
            </a:pPr>
            <a:r>
              <a:rPr lang="en-US" b="1" dirty="0">
                <a:latin typeface="INCONSOLATA" panose="020B0609030003000000" pitchFamily="49" charset="77"/>
              </a:rPr>
              <a:t>letter = 'D'</a:t>
            </a:r>
          </a:p>
          <a:p>
            <a:pPr marL="0" indent="0">
              <a:buNone/>
            </a:pPr>
            <a:r>
              <a:rPr lang="en-US" b="1" dirty="0">
                <a:latin typeface="INCONSOLATA" panose="020B0609030003000000" pitchFamily="49" charset="77"/>
              </a:rPr>
              <a:t>index = </a:t>
            </a:r>
            <a:r>
              <a:rPr lang="en-US" b="1" dirty="0" err="1">
                <a:latin typeface="INCONSOLATA" panose="020B0609030003000000" pitchFamily="49" charset="77"/>
              </a:rPr>
              <a:t>ord</a:t>
            </a:r>
            <a:r>
              <a:rPr lang="en-US" b="1" dirty="0">
                <a:latin typeface="INCONSOLATA" panose="020B0609030003000000" pitchFamily="49" charset="77"/>
              </a:rPr>
              <a:t>(letter) – </a:t>
            </a:r>
            <a:r>
              <a:rPr lang="en-US" b="1" dirty="0" err="1">
                <a:latin typeface="INCONSOLATA" panose="020B0609030003000000" pitchFamily="49" charset="77"/>
              </a:rPr>
              <a:t>ord</a:t>
            </a:r>
            <a:r>
              <a:rPr lang="en-US" b="1" dirty="0">
                <a:latin typeface="INCONSOLATA" panose="020B0609030003000000" pitchFamily="49" charset="77"/>
              </a:rPr>
              <a:t>('A')</a:t>
            </a:r>
          </a:p>
          <a:p>
            <a:pPr marL="0" indent="0">
              <a:buNone/>
            </a:pPr>
            <a:r>
              <a:rPr lang="en-US" b="1" dirty="0" err="1">
                <a:latin typeface="INCONSOLATA" panose="020B0609030003000000" pitchFamily="49" charset="77"/>
              </a:rPr>
              <a:t>cipherletter</a:t>
            </a:r>
            <a:r>
              <a:rPr lang="en-US" b="1" dirty="0">
                <a:latin typeface="INCONSOLATA" panose="020B0609030003000000" pitchFamily="49" charset="77"/>
              </a:rPr>
              <a:t> = key[index]</a:t>
            </a:r>
          </a:p>
          <a:p>
            <a:pPr marL="0" indent="0">
              <a:buNone/>
            </a:pPr>
            <a:endParaRPr lang="en-US" dirty="0"/>
          </a:p>
          <a:p>
            <a:pPr marL="0" indent="0">
              <a:buNone/>
            </a:pPr>
            <a:endParaRPr lang="en-US" dirty="0"/>
          </a:p>
          <a:p>
            <a:pPr marL="0" indent="0">
              <a:buNone/>
            </a:pPr>
            <a:r>
              <a:rPr lang="en-US" dirty="0"/>
              <a:t>The full code for this task can be found </a:t>
            </a:r>
            <a:r>
              <a:rPr lang="en-US" dirty="0">
                <a:hlinkClick r:id="rId2"/>
              </a:rPr>
              <a:t>here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21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2(Optional)</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769368"/>
            <a:ext cx="8809013" cy="4842803"/>
          </a:xfrm>
        </p:spPr>
        <p:txBody>
          <a:bodyPr/>
          <a:lstStyle/>
          <a:p>
            <a:pPr marL="0" indent="0">
              <a:buNone/>
            </a:pPr>
            <a:r>
              <a:rPr lang="en-US" dirty="0"/>
              <a:t>This is a second example of a create task. In this example, the input to the program will be a text file. In the previous example, our list was a list of letters that represent some key. </a:t>
            </a:r>
          </a:p>
          <a:p>
            <a:pPr marL="0" indent="0">
              <a:buNone/>
            </a:pPr>
            <a:endParaRPr lang="en-US" dirty="0"/>
          </a:p>
          <a:p>
            <a:pPr marL="0" indent="0">
              <a:buNone/>
            </a:pPr>
            <a:r>
              <a:rPr lang="en-US" dirty="0"/>
              <a:t>Suppose we are writing a program that manages a database of students.  Our list will now store a collection of students. We need a data type that contains information about a student. </a:t>
            </a:r>
          </a:p>
          <a:p>
            <a:pPr marL="0" indent="0">
              <a:buNone/>
            </a:pPr>
            <a:endParaRPr lang="en-US" dirty="0"/>
          </a:p>
          <a:p>
            <a:pPr marL="0" indent="0">
              <a:buNone/>
            </a:pPr>
            <a:r>
              <a:rPr lang="en-US" dirty="0"/>
              <a:t>A student has more than just one piece of information: name, age, id, address, </a:t>
            </a:r>
            <a:r>
              <a:rPr lang="en-US" dirty="0" err="1"/>
              <a:t>etc</a:t>
            </a:r>
            <a:r>
              <a:rPr lang="en-US" dirty="0"/>
              <a:t>…These collectively are the </a:t>
            </a:r>
            <a:r>
              <a:rPr lang="en-US" b="1" dirty="0"/>
              <a:t>data</a:t>
            </a:r>
            <a:r>
              <a:rPr lang="en-US" dirty="0"/>
              <a:t> of a student.</a:t>
            </a:r>
          </a:p>
          <a:p>
            <a:pPr marL="0" indent="0">
              <a:buNone/>
            </a:pPr>
            <a:endParaRPr lang="en-US" dirty="0"/>
          </a:p>
          <a:p>
            <a:pPr marL="0" indent="0">
              <a:buNone/>
            </a:pPr>
            <a:r>
              <a:rPr lang="en-US" dirty="0"/>
              <a:t> A student might have some </a:t>
            </a:r>
            <a:r>
              <a:rPr lang="en-US" b="1" dirty="0"/>
              <a:t>functionality</a:t>
            </a:r>
            <a:r>
              <a:rPr lang="en-US" dirty="0"/>
              <a:t>: ability to print personal information, change their address, update school information. </a:t>
            </a:r>
          </a:p>
          <a:p>
            <a:pPr marL="0" indent="0">
              <a:buNone/>
            </a:pPr>
            <a:r>
              <a:rPr lang="en-US" dirty="0"/>
              <a:t>How do we store such complex information about a student?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1846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6" y="102829"/>
            <a:ext cx="7886700" cy="680468"/>
          </a:xfrm>
        </p:spPr>
        <p:txBody>
          <a:bodyPr/>
          <a:lstStyle/>
          <a:p>
            <a:r>
              <a:rPr lang="en-US" dirty="0"/>
              <a:t>Example 2(Optional)</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6" y="1016000"/>
            <a:ext cx="8809013" cy="4596171"/>
          </a:xfrm>
        </p:spPr>
        <p:txBody>
          <a:bodyPr/>
          <a:lstStyle/>
          <a:p>
            <a:pPr marL="0" indent="0">
              <a:buNone/>
            </a:pPr>
            <a:r>
              <a:rPr lang="en-US" dirty="0"/>
              <a:t>We have seen this before in Processing. The class Sprite was able to store many pieces of data about a Sprite: position, velocity, image. It also stored different functionality of what a Sprite can do: draw itself, update itself, get left side of Sprite, set left side of Sprite, etc..</a:t>
            </a:r>
          </a:p>
          <a:p>
            <a:pPr marL="0" indent="0">
              <a:buNone/>
            </a:pPr>
            <a:endParaRPr lang="en-US" dirty="0"/>
          </a:p>
          <a:p>
            <a:pPr marL="0" indent="0">
              <a:buNone/>
            </a:pPr>
            <a:endParaRPr lang="en-US" dirty="0"/>
          </a:p>
          <a:p>
            <a:pPr marL="0" indent="0">
              <a:buNone/>
            </a:pPr>
            <a:r>
              <a:rPr lang="en-US" dirty="0"/>
              <a:t>We like a data type that can bundle </a:t>
            </a:r>
            <a:r>
              <a:rPr lang="en-US" b="1" dirty="0"/>
              <a:t>data</a:t>
            </a:r>
            <a:r>
              <a:rPr lang="en-US" dirty="0"/>
              <a:t> and </a:t>
            </a:r>
            <a:r>
              <a:rPr lang="en-US" b="1" dirty="0"/>
              <a:t>functionality</a:t>
            </a:r>
            <a:r>
              <a:rPr lang="en-US" dirty="0"/>
              <a:t> into one variable.</a:t>
            </a:r>
          </a:p>
          <a:p>
            <a:pPr marL="0" indent="0">
              <a:buNone/>
            </a:pPr>
            <a:r>
              <a:rPr lang="en-US" dirty="0"/>
              <a:t>A </a:t>
            </a:r>
            <a:r>
              <a:rPr lang="en-US" b="1" dirty="0"/>
              <a:t>class</a:t>
            </a:r>
            <a:r>
              <a:rPr lang="en-US" dirty="0"/>
              <a:t> bundles together </a:t>
            </a:r>
            <a:r>
              <a:rPr lang="en-US" i="1" dirty="0"/>
              <a:t>data </a:t>
            </a:r>
            <a:r>
              <a:rPr lang="en-US" dirty="0"/>
              <a:t>(instance variables or attributes) and </a:t>
            </a:r>
            <a:r>
              <a:rPr lang="en-US" i="1" dirty="0"/>
              <a:t>functionality </a:t>
            </a:r>
            <a:r>
              <a:rPr lang="en-US" dirty="0"/>
              <a:t>(methods). Another name for class is </a:t>
            </a:r>
            <a:r>
              <a:rPr lang="en-US" b="1" dirty="0"/>
              <a:t>type</a:t>
            </a:r>
            <a:r>
              <a:rPr lang="en-US" dirty="0"/>
              <a:t>.</a:t>
            </a:r>
          </a:p>
          <a:p>
            <a:pPr marL="0" indent="0">
              <a:buNone/>
            </a:pPr>
            <a:endParaRPr lang="en-US" dirty="0"/>
          </a:p>
          <a:p>
            <a:pPr marL="0" indent="0">
              <a:buNone/>
            </a:pPr>
            <a:r>
              <a:rPr lang="en-US" dirty="0"/>
              <a:t>Motivated by the Sprite class, we will write the Student class. Compare this example to the Sprite class we have used in Processing.</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9571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83453"/>
            <a:ext cx="7053542" cy="535672"/>
          </a:xfrm>
        </p:spPr>
        <p:txBody>
          <a:bodyPr/>
          <a:lstStyle/>
          <a:p>
            <a:r>
              <a:rPr lang="en-US" dirty="0"/>
              <a:t>An Example of a class(Optional)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19125"/>
            <a:ext cx="8051725" cy="5095875"/>
          </a:xfrm>
        </p:spPr>
        <p:txBody>
          <a:bodyPr>
            <a:noAutofit/>
          </a:bodyPr>
          <a:lstStyle/>
          <a:p>
            <a:pPr marL="0" indent="0">
              <a:buNone/>
            </a:pPr>
            <a:r>
              <a:rPr lang="en-US" sz="1600" b="1" dirty="0" err="1">
                <a:solidFill>
                  <a:srgbClr val="FF0000"/>
                </a:solidFill>
                <a:latin typeface="Inconsolata" panose="020B0609030003000000" pitchFamily="49" charset="77"/>
              </a:rPr>
              <a:t>main.py</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class</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Student:</a:t>
            </a:r>
          </a:p>
          <a:p>
            <a:pPr marL="0" indent="0">
              <a:buNone/>
            </a:pPr>
            <a:r>
              <a:rPr lang="en-US" sz="1600" b="1" dirty="0">
                <a:solidFill>
                  <a:srgbClr val="3C9FF2"/>
                </a:solidFill>
                <a:latin typeface="Inconsolata" panose="020B0609030003000000" pitchFamily="49" charset="77"/>
              </a:rPr>
              <a:t>	def __</a:t>
            </a:r>
            <a:r>
              <a:rPr lang="en-US" sz="1600" b="1" dirty="0" err="1">
                <a:solidFill>
                  <a:srgbClr val="3C9FF2"/>
                </a:solidFill>
                <a:latin typeface="Inconsolata" panose="020B0609030003000000" pitchFamily="49" charset="77"/>
              </a:rPr>
              <a:t>init</a:t>
            </a:r>
            <a:r>
              <a:rPr lang="en-US" sz="1600" b="1" dirty="0">
                <a:solidFill>
                  <a:srgbClr val="3C9FF2"/>
                </a:solidFill>
                <a:latin typeface="Inconsolata" panose="020B0609030003000000" pitchFamily="49" charset="77"/>
              </a:rPr>
              <a:t>__(self, </a:t>
            </a:r>
            <a:r>
              <a:rPr lang="en-US" sz="1600" b="1" dirty="0">
                <a:latin typeface="Inconsolata" panose="020B0609030003000000" pitchFamily="49" charset="77"/>
              </a:rPr>
              <a:t>name</a:t>
            </a: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id</a:t>
            </a:r>
            <a:r>
              <a:rPr lang="en-US" sz="1600" b="1" dirty="0">
                <a:solidFill>
                  <a:srgbClr val="3C9FF2"/>
                </a:solidFill>
                <a:latin typeface="Inconsolata" panose="020B0609030003000000" pitchFamily="49" charset="77"/>
              </a:rPr>
              <a:t>):</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name</a:t>
            </a:r>
          </a:p>
          <a:p>
            <a:pPr marL="0" indent="0">
              <a:buNone/>
            </a:pPr>
            <a:r>
              <a:rPr lang="en-US" sz="1600" b="1" dirty="0">
                <a:solidFill>
                  <a:srgbClr val="3C9FF2"/>
                </a:solidFill>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 </a:t>
            </a:r>
            <a:r>
              <a:rPr lang="en-US" sz="1600" b="1" dirty="0">
                <a:solidFill>
                  <a:srgbClr val="3C9FF2"/>
                </a:solidFill>
                <a:latin typeface="Inconsolata" panose="020B0609030003000000" pitchFamily="49" charset="77"/>
              </a:rPr>
              <a:t>= id</a:t>
            </a:r>
          </a:p>
          <a:p>
            <a:pPr marL="0" indent="0">
              <a:buNone/>
            </a:pPr>
            <a:r>
              <a:rPr lang="en-US" sz="1600" b="1" dirty="0">
                <a:solidFill>
                  <a:srgbClr val="3C9FF2"/>
                </a:solidFill>
                <a:latin typeface="Inconsolata" panose="020B0609030003000000" pitchFamily="49" charset="77"/>
              </a:rPr>
              <a:t>	def </a:t>
            </a:r>
            <a:r>
              <a:rPr lang="en-US" sz="1600" b="1" dirty="0" err="1">
                <a:solidFill>
                  <a:srgbClr val="3C9FF2"/>
                </a:solidFill>
                <a:latin typeface="Inconsolata" panose="020B0609030003000000" pitchFamily="49" charset="77"/>
              </a:rPr>
              <a:t>print_info</a:t>
            </a:r>
            <a:r>
              <a:rPr lang="en-US" sz="1600" b="1" dirty="0">
                <a:solidFill>
                  <a:srgbClr val="3C9FF2"/>
                </a:solidFill>
                <a:latin typeface="Inconsolata" panose="020B0609030003000000" pitchFamily="49" charset="77"/>
              </a:rPr>
              <a:t>(self):</a:t>
            </a:r>
          </a:p>
          <a:p>
            <a:pPr marL="0" indent="0">
              <a:buNone/>
            </a:pPr>
            <a:r>
              <a:rPr lang="en-US" sz="1600" b="1" dirty="0">
                <a:solidFill>
                  <a:srgbClr val="3C9FF2"/>
                </a:solidFill>
                <a:latin typeface="Inconsolata" panose="020B0609030003000000" pitchFamily="49" charset="77"/>
              </a:rPr>
              <a:t>		</a:t>
            </a:r>
            <a:r>
              <a:rPr lang="en-US" sz="1600" b="1" dirty="0">
                <a:latin typeface="Inconsolata" panose="020B0609030003000000" pitchFamily="49" charset="77"/>
              </a:rPr>
              <a:t>print(</a:t>
            </a:r>
            <a:r>
              <a:rPr lang="en-US" sz="1600" b="1" dirty="0" err="1">
                <a:latin typeface="Inconsolata" panose="020B0609030003000000" pitchFamily="49" charset="77"/>
              </a:rPr>
              <a:t>self.name</a:t>
            </a:r>
            <a:r>
              <a:rPr lang="en-US" sz="1600" b="1" dirty="0">
                <a:latin typeface="Inconsolata" panose="020B0609030003000000" pitchFamily="49" charset="77"/>
              </a:rPr>
              <a:t>, </a:t>
            </a:r>
            <a:r>
              <a:rPr lang="en-US" sz="1600" b="1" dirty="0" err="1">
                <a:latin typeface="Inconsolata" panose="020B0609030003000000" pitchFamily="49" charset="77"/>
              </a:rPr>
              <a:t>self.id</a:t>
            </a:r>
            <a:r>
              <a:rPr lang="en-US" sz="1600" b="1" dirty="0">
                <a:latin typeface="Inconsolata" panose="020B0609030003000000" pitchFamily="49" charset="77"/>
              </a:rPr>
              <a:t>)</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main</a:t>
            </a:r>
            <a:r>
              <a:rPr lang="en-US" sz="1600" b="1" dirty="0">
                <a:solidFill>
                  <a:srgbClr val="000000"/>
                </a:solidFill>
                <a:latin typeface="Inconsolata" panose="020B0609030003000000" pitchFamily="49" charset="77"/>
              </a:rPr>
              <a:t>(): </a:t>
            </a:r>
          </a:p>
          <a:p>
            <a:pPr marL="0" indent="0">
              <a:buNone/>
            </a:pPr>
            <a:r>
              <a:rPr lang="en-US" sz="1600" b="1" dirty="0">
                <a:solidFill>
                  <a:srgbClr val="000000"/>
                </a:solidFill>
                <a:latin typeface="Inconsolata" panose="020B0609030003000000" pitchFamily="49" charset="77"/>
              </a:rPr>
              <a:t>	s1 = Student("Mike Smith", 34323)</a:t>
            </a:r>
          </a:p>
          <a:p>
            <a:pPr marL="0" indent="0">
              <a:buNone/>
            </a:pPr>
            <a:r>
              <a:rPr lang="en-US" sz="1600" b="1" dirty="0">
                <a:solidFill>
                  <a:srgbClr val="000000"/>
                </a:solidFill>
                <a:latin typeface="Inconsolata" panose="020B0609030003000000" pitchFamily="49" charset="77"/>
              </a:rPr>
              <a:t>	s2 = Student("Sarah Jones", 67432)</a:t>
            </a:r>
          </a:p>
          <a:p>
            <a:pPr marL="0" indent="0">
              <a:buNone/>
            </a:pPr>
            <a:r>
              <a:rPr lang="en-US" sz="1600" b="1" dirty="0">
                <a:solidFill>
                  <a:srgbClr val="000000"/>
                </a:solidFill>
                <a:latin typeface="Inconsolata" panose="020B0609030003000000" pitchFamily="49" charset="77"/>
              </a:rPr>
              <a:t>	print(s1.name)	</a:t>
            </a:r>
            <a:r>
              <a:rPr lang="en-US" sz="1600" b="1" dirty="0">
                <a:solidFill>
                  <a:schemeClr val="accent1"/>
                </a:solidFill>
                <a:latin typeface="Inconsolata" panose="020B0609030003000000" pitchFamily="49" charset="77"/>
              </a:rPr>
              <a:t># Mike Smith</a:t>
            </a:r>
          </a:p>
          <a:p>
            <a:pPr marL="0" indent="0">
              <a:buNone/>
            </a:pPr>
            <a:r>
              <a:rPr lang="en-US" sz="1600" b="1" dirty="0">
                <a:solidFill>
                  <a:srgbClr val="000000"/>
                </a:solidFill>
                <a:latin typeface="Inconsolata" panose="020B0609030003000000" pitchFamily="49" charset="77"/>
              </a:rPr>
              <a:t>	print(s2.name)	</a:t>
            </a:r>
            <a:r>
              <a:rPr lang="en-US" sz="1600" b="1" dirty="0">
                <a:solidFill>
                  <a:schemeClr val="accent1"/>
                </a:solidFill>
                <a:latin typeface="Inconsolata" panose="020B0609030003000000" pitchFamily="49" charset="77"/>
              </a:rPr>
              <a:t># Sarah Jones</a:t>
            </a:r>
          </a:p>
          <a:p>
            <a:pPr marL="0" indent="0">
              <a:buNone/>
            </a:pPr>
            <a:r>
              <a:rPr lang="en-US" sz="1600" b="1" dirty="0">
                <a:solidFill>
                  <a:srgbClr val="000000"/>
                </a:solidFill>
                <a:latin typeface="Inconsolata" panose="020B0609030003000000" pitchFamily="49" charset="77"/>
              </a:rPr>
              <a:t>	print(s1.id)		</a:t>
            </a:r>
            <a:r>
              <a:rPr lang="en-US" sz="1600" b="1" dirty="0">
                <a:solidFill>
                  <a:schemeClr val="accent1"/>
                </a:solidFill>
                <a:latin typeface="Inconsolata" panose="020B0609030003000000" pitchFamily="49" charset="77"/>
              </a:rPr>
              <a:t># 34323</a:t>
            </a:r>
          </a:p>
          <a:p>
            <a:pPr marL="0" indent="0">
              <a:buNone/>
            </a:pPr>
            <a:r>
              <a:rPr lang="en-US" sz="1600" b="1" dirty="0">
                <a:solidFill>
                  <a:srgbClr val="000000"/>
                </a:solidFill>
                <a:latin typeface="Inconsolata" panose="020B0609030003000000" pitchFamily="49" charset="77"/>
              </a:rPr>
              <a:t>	s1.print_info()	</a:t>
            </a:r>
            <a:r>
              <a:rPr lang="en-US" sz="1600" b="1" dirty="0">
                <a:solidFill>
                  <a:schemeClr val="accent1"/>
                </a:solidFill>
                <a:latin typeface="Inconsolata" panose="020B0609030003000000" pitchFamily="49" charset="77"/>
              </a:rPr>
              <a:t># Mike Smith 34323</a:t>
            </a:r>
          </a:p>
          <a:p>
            <a:pPr marL="0" indent="0">
              <a:buNone/>
            </a:pPr>
            <a:r>
              <a:rPr lang="en-US" sz="1600" b="1" dirty="0">
                <a:solidFill>
                  <a:srgbClr val="000000"/>
                </a:solidFill>
                <a:latin typeface="Inconsolata" panose="020B0609030003000000" pitchFamily="49" charset="77"/>
              </a:rPr>
              <a:t>	s2.print_info()	</a:t>
            </a:r>
            <a:r>
              <a:rPr lang="en-US" sz="1600" b="1" dirty="0">
                <a:solidFill>
                  <a:schemeClr val="accent1"/>
                </a:solidFill>
                <a:latin typeface="Inconsolata" panose="020B0609030003000000" pitchFamily="49" charset="77"/>
              </a:rPr>
              <a:t># Sarah Jones 67432</a:t>
            </a:r>
          </a:p>
          <a:p>
            <a:pPr marL="0" indent="0">
              <a:buNone/>
            </a:pPr>
            <a:r>
              <a:rPr lang="en-US" sz="1600" b="1" dirty="0">
                <a:solidFill>
                  <a:srgbClr val="000000"/>
                </a:solidFill>
                <a:latin typeface="Inconsolata" panose="020B0609030003000000" pitchFamily="49" charset="77"/>
              </a:rPr>
              <a:t>main()</a:t>
            </a: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solidFill>
                <a:srgbClr val="000000"/>
              </a:solidFill>
              <a:latin typeface="Inconsolata" panose="020B0609030003000000" pitchFamily="49" charset="77"/>
            </a:endParaRPr>
          </a:p>
          <a:p>
            <a:pPr marL="0" indent="0">
              <a:buNone/>
            </a:pPr>
            <a:endParaRPr lang="en-US" sz="1600" b="1" dirty="0">
              <a:latin typeface="Inconsolata" panose="020B0609030003000000" pitchFamily="49" charset="77"/>
            </a:endParaRPr>
          </a:p>
        </p:txBody>
      </p:sp>
      <p:cxnSp>
        <p:nvCxnSpPr>
          <p:cNvPr id="5" name="Straight Arrow Connector 4">
            <a:extLst>
              <a:ext uri="{FF2B5EF4-FFF2-40B4-BE49-F238E27FC236}">
                <a16:creationId xmlns:a16="http://schemas.microsoft.com/office/drawing/2014/main" id="{574B46E1-76CC-9549-A9EA-426276DA9BB1}"/>
              </a:ext>
            </a:extLst>
          </p:cNvPr>
          <p:cNvCxnSpPr>
            <a:cxnSpLocks/>
          </p:cNvCxnSpPr>
          <p:nvPr/>
        </p:nvCxnSpPr>
        <p:spPr>
          <a:xfrm flipV="1">
            <a:off x="3578061" y="1573619"/>
            <a:ext cx="0" cy="170120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7FB062-DB15-4646-AE2B-FEAD356A26B0}"/>
              </a:ext>
            </a:extLst>
          </p:cNvPr>
          <p:cNvCxnSpPr>
            <a:cxnSpLocks/>
          </p:cNvCxnSpPr>
          <p:nvPr/>
        </p:nvCxnSpPr>
        <p:spPr>
          <a:xfrm flipH="1" flipV="1">
            <a:off x="3987209" y="1573619"/>
            <a:ext cx="318978" cy="159344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6364B6A-CF35-B049-A125-AFAFEE462FD5}"/>
              </a:ext>
            </a:extLst>
          </p:cNvPr>
          <p:cNvSpPr txBox="1"/>
          <p:nvPr/>
        </p:nvSpPr>
        <p:spPr>
          <a:xfrm>
            <a:off x="5671321" y="2087818"/>
            <a:ext cx="2864252" cy="923330"/>
          </a:xfrm>
          <a:prstGeom prst="rect">
            <a:avLst/>
          </a:prstGeom>
          <a:noFill/>
        </p:spPr>
        <p:txBody>
          <a:bodyPr wrap="square" rtlCol="0">
            <a:spAutoFit/>
          </a:bodyPr>
          <a:lstStyle/>
          <a:p>
            <a:r>
              <a:rPr lang="en-US" sz="1800" dirty="0">
                <a:solidFill>
                  <a:srgbClr val="FF0000"/>
                </a:solidFill>
                <a:latin typeface="Gill Sans MT" panose="020B0502020104020203" pitchFamily="34" charset="77"/>
              </a:rPr>
              <a:t>Student is a </a:t>
            </a:r>
            <a:r>
              <a:rPr lang="en-US" sz="1800" b="1" dirty="0">
                <a:solidFill>
                  <a:srgbClr val="FF0000"/>
                </a:solidFill>
                <a:latin typeface="Gill Sans MT" panose="020B0502020104020203" pitchFamily="34" charset="77"/>
              </a:rPr>
              <a:t>class</a:t>
            </a:r>
            <a:r>
              <a:rPr lang="en-US" sz="1800" dirty="0">
                <a:solidFill>
                  <a:srgbClr val="FF0000"/>
                </a:solidFill>
                <a:latin typeface="Gill Sans MT" panose="020B0502020104020203" pitchFamily="34" charset="77"/>
              </a:rPr>
              <a:t>(or </a:t>
            </a:r>
            <a:r>
              <a:rPr lang="en-US" sz="1800" b="1" dirty="0">
                <a:solidFill>
                  <a:srgbClr val="FF0000"/>
                </a:solidFill>
                <a:latin typeface="Gill Sans MT" panose="020B0502020104020203" pitchFamily="34" charset="77"/>
              </a:rPr>
              <a:t>type</a:t>
            </a:r>
            <a:r>
              <a:rPr lang="en-US" sz="1800" dirty="0">
                <a:solidFill>
                  <a:srgbClr val="FF0000"/>
                </a:solidFill>
                <a:latin typeface="Gill Sans MT" panose="020B0502020104020203" pitchFamily="34" charset="77"/>
              </a:rPr>
              <a:t>) and s1 and s2 are two of its </a:t>
            </a:r>
            <a:r>
              <a:rPr lang="en-US" sz="1800" b="1" dirty="0">
                <a:solidFill>
                  <a:srgbClr val="FF0000"/>
                </a:solidFill>
                <a:latin typeface="Gill Sans MT" panose="020B0502020104020203" pitchFamily="34" charset="77"/>
              </a:rPr>
              <a:t>objects</a:t>
            </a:r>
            <a:r>
              <a:rPr lang="en-US" sz="1800" dirty="0">
                <a:solidFill>
                  <a:srgbClr val="FF0000"/>
                </a:solidFill>
                <a:latin typeface="Gill Sans MT" panose="020B0502020104020203" pitchFamily="34" charset="77"/>
              </a:rPr>
              <a:t>. </a:t>
            </a:r>
          </a:p>
        </p:txBody>
      </p:sp>
      <p:cxnSp>
        <p:nvCxnSpPr>
          <p:cNvPr id="11" name="Straight Arrow Connector 10">
            <a:extLst>
              <a:ext uri="{FF2B5EF4-FFF2-40B4-BE49-F238E27FC236}">
                <a16:creationId xmlns:a16="http://schemas.microsoft.com/office/drawing/2014/main" id="{3F8D02A8-381C-254F-9732-2F5C2716B0D3}"/>
              </a:ext>
            </a:extLst>
          </p:cNvPr>
          <p:cNvCxnSpPr>
            <a:cxnSpLocks/>
          </p:cNvCxnSpPr>
          <p:nvPr/>
        </p:nvCxnSpPr>
        <p:spPr>
          <a:xfrm flipH="1">
            <a:off x="5037962" y="3047540"/>
            <a:ext cx="1523152" cy="31182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401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480AF-2DED-464A-83F7-5E54DCD0C557}"/>
              </a:ext>
            </a:extLst>
          </p:cNvPr>
          <p:cNvSpPr>
            <a:spLocks noGrp="1"/>
          </p:cNvSpPr>
          <p:nvPr>
            <p:ph idx="1"/>
          </p:nvPr>
        </p:nvSpPr>
        <p:spPr>
          <a:xfrm>
            <a:off x="165100" y="304800"/>
            <a:ext cx="8788400" cy="5168900"/>
          </a:xfrm>
        </p:spPr>
        <p:txBody>
          <a:bodyPr/>
          <a:lstStyle/>
          <a:p>
            <a:pPr marL="0" indent="0">
              <a:buNone/>
            </a:pPr>
            <a:r>
              <a:rPr lang="en-US" dirty="0"/>
              <a:t>(Optional)</a:t>
            </a:r>
          </a:p>
          <a:p>
            <a:pPr marL="0" indent="0">
              <a:buNone/>
            </a:pPr>
            <a:endParaRPr lang="en-US" dirty="0"/>
          </a:p>
          <a:p>
            <a:pPr marL="0" indent="0">
              <a:buNone/>
            </a:pPr>
            <a:endParaRPr lang="en-US" dirty="0"/>
          </a:p>
          <a:p>
            <a:pPr marL="0" indent="0">
              <a:buNone/>
            </a:pPr>
            <a:r>
              <a:rPr lang="en-US" dirty="0"/>
              <a:t>This Create Task example will read in a text file of students: name and list of grades. It will create a list of Student objects and have provide some filtering capabilities. </a:t>
            </a:r>
          </a:p>
          <a:p>
            <a:pPr marL="0" indent="0">
              <a:buNone/>
            </a:pPr>
            <a:endParaRPr lang="en-US" dirty="0"/>
          </a:p>
          <a:p>
            <a:pPr marL="0" indent="0">
              <a:buNone/>
            </a:pPr>
            <a:r>
              <a:rPr lang="en-US" dirty="0"/>
              <a:t>https://</a:t>
            </a:r>
            <a:r>
              <a:rPr lang="en-US" dirty="0" err="1"/>
              <a:t>replit.com</a:t>
            </a:r>
            <a:r>
              <a:rPr lang="en-US" dirty="0"/>
              <a:t>/@LongNguyen18/</a:t>
            </a:r>
            <a:r>
              <a:rPr lang="en-US" dirty="0" err="1"/>
              <a:t>CreateTaskStudentGrades</a:t>
            </a:r>
            <a:endParaRPr lang="en-US" dirty="0"/>
          </a:p>
        </p:txBody>
      </p:sp>
    </p:spTree>
    <p:extLst>
      <p:ext uri="{BB962C8B-B14F-4D97-AF65-F5344CB8AC3E}">
        <p14:creationId xmlns:p14="http://schemas.microsoft.com/office/powerpoint/2010/main" val="3704334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from our encrypt example: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The goal is to complete your code by April 16(day before April break). </a:t>
            </a:r>
          </a:p>
          <a:p>
            <a:pPr marL="0" indent="0">
              <a:buNone/>
            </a:pPr>
            <a:endParaRPr lang="en-US" dirty="0"/>
          </a:p>
          <a:p>
            <a:pPr marL="0" indent="0">
              <a:buNone/>
            </a:pPr>
            <a:r>
              <a:rPr lang="en-US" dirty="0"/>
              <a:t>There will be weekly check-ins. See Google classroom assignments. </a:t>
            </a:r>
          </a:p>
          <a:p>
            <a:pPr marL="0" indent="0">
              <a:buNone/>
            </a:pPr>
            <a:endParaRPr lang="en-US" dirty="0"/>
          </a:p>
          <a:p>
            <a:pPr marL="0" indent="0">
              <a:buNone/>
            </a:pPr>
            <a:r>
              <a:rPr lang="en-US" dirty="0"/>
              <a:t>First Check In(April 2):  list and student-developed function, tested with hard-coded inputs.</a:t>
            </a:r>
          </a:p>
          <a:p>
            <a:pPr marL="0" indent="0">
              <a:buNone/>
            </a:pPr>
            <a:r>
              <a:rPr lang="en-US" dirty="0"/>
              <a:t>Second Check-In(April 9): helper functions and refining program.</a:t>
            </a:r>
          </a:p>
          <a:p>
            <a:pPr marL="0" indent="0">
              <a:buNone/>
            </a:pPr>
            <a:r>
              <a:rPr lang="en-US" dirty="0"/>
              <a:t>Third Check-In(April 16): main function and finishing up program. At the </a:t>
            </a:r>
            <a:r>
              <a:rPr lang="en-US" dirty="0" err="1"/>
              <a:t>lastest</a:t>
            </a:r>
            <a:r>
              <a:rPr lang="en-US" dirty="0"/>
              <a:t>, program should be done after April break.</a:t>
            </a:r>
          </a:p>
          <a:p>
            <a:pPr marL="0" indent="0">
              <a:buNone/>
            </a:pP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First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CA4671A-1610-7E4B-AF2F-6841E021CB67}"/>
              </a:ext>
            </a:extLst>
          </p:cNvPr>
          <p:cNvPicPr>
            <a:picLocks noChangeAspect="1"/>
          </p:cNvPicPr>
          <p:nvPr/>
        </p:nvPicPr>
        <p:blipFill>
          <a:blip r:embed="rId2"/>
          <a:stretch>
            <a:fillRect/>
          </a:stretch>
        </p:blipFill>
        <p:spPr>
          <a:xfrm>
            <a:off x="311946" y="1349074"/>
            <a:ext cx="8279604" cy="4365926"/>
          </a:xfrm>
          <a:prstGeom prst="rect">
            <a:avLst/>
          </a:prstGeom>
        </p:spPr>
      </p:pic>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fontScale="70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list and student-developed function, tested with hard-coded inputs.</a:t>
            </a:r>
          </a:p>
        </p:txBody>
      </p:sp>
    </p:spTree>
    <p:extLst>
      <p:ext uri="{BB962C8B-B14F-4D97-AF65-F5344CB8AC3E}">
        <p14:creationId xmlns:p14="http://schemas.microsoft.com/office/powerpoint/2010/main" val="3255312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Second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a:xfrm>
            <a:off x="228600" y="1181100"/>
            <a:ext cx="8915400" cy="4203700"/>
          </a:xfrm>
        </p:spPr>
        <p:txBody>
          <a:bodyPr/>
          <a:lstStyle/>
          <a:p>
            <a:pPr marL="0" indent="0">
              <a:buNone/>
            </a:pPr>
            <a:r>
              <a:rPr lang="en-US" dirty="0"/>
              <a:t>Previous code from last slide PLUS:</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300" dirty="0"/>
              <a:t>helper functions and refining program.</a:t>
            </a:r>
          </a:p>
        </p:txBody>
      </p:sp>
      <p:pic>
        <p:nvPicPr>
          <p:cNvPr id="6" name="Picture 5">
            <a:extLst>
              <a:ext uri="{FF2B5EF4-FFF2-40B4-BE49-F238E27FC236}">
                <a16:creationId xmlns:a16="http://schemas.microsoft.com/office/drawing/2014/main" id="{B465E76B-E942-B343-82C8-889CC29E0D41}"/>
              </a:ext>
            </a:extLst>
          </p:cNvPr>
          <p:cNvPicPr>
            <a:picLocks noChangeAspect="1"/>
          </p:cNvPicPr>
          <p:nvPr/>
        </p:nvPicPr>
        <p:blipFill>
          <a:blip r:embed="rId2"/>
          <a:stretch>
            <a:fillRect/>
          </a:stretch>
        </p:blipFill>
        <p:spPr>
          <a:xfrm>
            <a:off x="114300" y="1892224"/>
            <a:ext cx="9144000" cy="3642102"/>
          </a:xfrm>
          <a:prstGeom prst="rect">
            <a:avLst/>
          </a:prstGeom>
        </p:spPr>
      </p:pic>
      <p:pic>
        <p:nvPicPr>
          <p:cNvPr id="7" name="Picture 6">
            <a:extLst>
              <a:ext uri="{FF2B5EF4-FFF2-40B4-BE49-F238E27FC236}">
                <a16:creationId xmlns:a16="http://schemas.microsoft.com/office/drawing/2014/main" id="{157F941E-AE1C-2346-8DAE-A5B65AF26313}"/>
              </a:ext>
            </a:extLst>
          </p:cNvPr>
          <p:cNvPicPr>
            <a:picLocks noChangeAspect="1"/>
          </p:cNvPicPr>
          <p:nvPr/>
        </p:nvPicPr>
        <p:blipFill>
          <a:blip r:embed="rId3"/>
          <a:stretch>
            <a:fillRect/>
          </a:stretch>
        </p:blipFill>
        <p:spPr>
          <a:xfrm>
            <a:off x="0" y="1583493"/>
            <a:ext cx="9144000" cy="2548013"/>
          </a:xfrm>
          <a:prstGeom prst="rect">
            <a:avLst/>
          </a:prstGeom>
        </p:spPr>
      </p:pic>
    </p:spTree>
    <p:extLst>
      <p:ext uri="{BB962C8B-B14F-4D97-AF65-F5344CB8AC3E}">
        <p14:creationId xmlns:p14="http://schemas.microsoft.com/office/powerpoint/2010/main" val="963005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00432-FD08-B74C-B1ED-A29F2DDCCC2C}"/>
              </a:ext>
            </a:extLst>
          </p:cNvPr>
          <p:cNvSpPr>
            <a:spLocks noGrp="1"/>
          </p:cNvSpPr>
          <p:nvPr>
            <p:ph type="title"/>
          </p:nvPr>
        </p:nvSpPr>
        <p:spPr>
          <a:xfrm>
            <a:off x="120650" y="180674"/>
            <a:ext cx="7715250" cy="443368"/>
          </a:xfrm>
        </p:spPr>
        <p:txBody>
          <a:bodyPr/>
          <a:lstStyle/>
          <a:p>
            <a:r>
              <a:rPr lang="en-US" dirty="0"/>
              <a:t>Third Check-In Example:</a:t>
            </a:r>
          </a:p>
        </p:txBody>
      </p:sp>
      <p:sp>
        <p:nvSpPr>
          <p:cNvPr id="3" name="Content Placeholder 2">
            <a:extLst>
              <a:ext uri="{FF2B5EF4-FFF2-40B4-BE49-F238E27FC236}">
                <a16:creationId xmlns:a16="http://schemas.microsoft.com/office/drawing/2014/main" id="{095AEB11-C94C-8944-8BC0-B5111383C9C5}"/>
              </a:ext>
            </a:extLst>
          </p:cNvPr>
          <p:cNvSpPr>
            <a:spLocks noGrp="1"/>
          </p:cNvSpPr>
          <p:nvPr>
            <p:ph idx="1"/>
          </p:nvPr>
        </p:nvSpPr>
        <p:spPr>
          <a:xfrm>
            <a:off x="228600" y="1181100"/>
            <a:ext cx="8915400" cy="4203700"/>
          </a:xfrm>
        </p:spPr>
        <p:txBody>
          <a:bodyPr/>
          <a:lstStyle/>
          <a:p>
            <a:pPr marL="0" indent="0">
              <a:buNone/>
            </a:pPr>
            <a:r>
              <a:rPr lang="en-US" dirty="0"/>
              <a:t>Previous code from last two slides PLUS:</a:t>
            </a:r>
          </a:p>
          <a:p>
            <a:pPr marL="0" indent="0">
              <a:buNone/>
            </a:pPr>
            <a:endParaRPr lang="en-US" dirty="0"/>
          </a:p>
          <a:p>
            <a:pPr marL="0" indent="0">
              <a:buNone/>
            </a:pPr>
            <a:endParaRPr lang="en-US" dirty="0"/>
          </a:p>
        </p:txBody>
      </p:sp>
      <p:sp>
        <p:nvSpPr>
          <p:cNvPr id="5" name="Title 1">
            <a:extLst>
              <a:ext uri="{FF2B5EF4-FFF2-40B4-BE49-F238E27FC236}">
                <a16:creationId xmlns:a16="http://schemas.microsoft.com/office/drawing/2014/main" id="{19A7A71F-DB30-9240-B08C-B4876A1563A9}"/>
              </a:ext>
            </a:extLst>
          </p:cNvPr>
          <p:cNvSpPr txBox="1">
            <a:spLocks/>
          </p:cNvSpPr>
          <p:nvPr/>
        </p:nvSpPr>
        <p:spPr>
          <a:xfrm>
            <a:off x="120650" y="624042"/>
            <a:ext cx="8470900" cy="44336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2300" dirty="0"/>
              <a:t>adding main function and finishing up program</a:t>
            </a:r>
          </a:p>
        </p:txBody>
      </p:sp>
      <p:pic>
        <p:nvPicPr>
          <p:cNvPr id="7" name="Picture 6">
            <a:extLst>
              <a:ext uri="{FF2B5EF4-FFF2-40B4-BE49-F238E27FC236}">
                <a16:creationId xmlns:a16="http://schemas.microsoft.com/office/drawing/2014/main" id="{157F941E-AE1C-2346-8DAE-A5B65AF26313}"/>
              </a:ext>
            </a:extLst>
          </p:cNvPr>
          <p:cNvPicPr>
            <a:picLocks noChangeAspect="1"/>
          </p:cNvPicPr>
          <p:nvPr/>
        </p:nvPicPr>
        <p:blipFill>
          <a:blip r:embed="rId2"/>
          <a:stretch>
            <a:fillRect/>
          </a:stretch>
        </p:blipFill>
        <p:spPr>
          <a:xfrm>
            <a:off x="0" y="2008943"/>
            <a:ext cx="9144000" cy="2548013"/>
          </a:xfrm>
          <a:prstGeom prst="rect">
            <a:avLst/>
          </a:prstGeom>
        </p:spPr>
      </p:pic>
    </p:spTree>
    <p:extLst>
      <p:ext uri="{BB962C8B-B14F-4D97-AF65-F5344CB8AC3E}">
        <p14:creationId xmlns:p14="http://schemas.microsoft.com/office/powerpoint/2010/main" val="107728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1901</TotalTime>
  <Words>1611</Words>
  <Application>Microsoft Macintosh PowerPoint</Application>
  <PresentationFormat>On-screen Show (16:10)</PresentationFormat>
  <Paragraphs>179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Gill Sans MT</vt:lpstr>
      <vt:lpstr>INCONSOLATA</vt:lpstr>
      <vt:lpstr>INCONSOLATA</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Task Example 1</vt:lpstr>
      <vt:lpstr>Create Task Example 1</vt:lpstr>
      <vt:lpstr>Create Task Example 1</vt:lpstr>
      <vt:lpstr>Create Task Example 1</vt:lpstr>
      <vt:lpstr>Example 2(Optional)</vt:lpstr>
      <vt:lpstr>Example 2(Optional)</vt:lpstr>
      <vt:lpstr>An Example of a class(Optional)</vt:lpstr>
      <vt:lpstr>PowerPoint Presentation</vt:lpstr>
      <vt:lpstr>Steps for Create Task </vt:lpstr>
      <vt:lpstr>Timeframe</vt:lpstr>
      <vt:lpstr>Program Code</vt:lpstr>
      <vt:lpstr>Program Code</vt:lpstr>
      <vt:lpstr>First Check-In Example:</vt:lpstr>
      <vt:lpstr>Second Check-In Example:</vt:lpstr>
      <vt:lpstr>Third Check-In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2021-03-25T13:24:42Z</dcterms:modified>
</cp:coreProperties>
</file>