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450" r:id="rId3"/>
    <p:sldId id="451" r:id="rId4"/>
    <p:sldId id="454" r:id="rId5"/>
    <p:sldId id="452" r:id="rId6"/>
    <p:sldId id="453" r:id="rId7"/>
    <p:sldId id="456" r:id="rId8"/>
    <p:sldId id="457" r:id="rId9"/>
    <p:sldId id="458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420" r:id="rId39"/>
    <p:sldId id="421" r:id="rId40"/>
    <p:sldId id="422" r:id="rId41"/>
    <p:sldId id="423" r:id="rId42"/>
    <p:sldId id="424" r:id="rId43"/>
    <p:sldId id="425" r:id="rId44"/>
    <p:sldId id="426" r:id="rId45"/>
    <p:sldId id="427" r:id="rId46"/>
    <p:sldId id="428" r:id="rId47"/>
    <p:sldId id="429" r:id="rId48"/>
    <p:sldId id="430" r:id="rId49"/>
    <p:sldId id="431" r:id="rId50"/>
    <p:sldId id="432" r:id="rId51"/>
    <p:sldId id="433" r:id="rId52"/>
    <p:sldId id="434" r:id="rId53"/>
    <p:sldId id="435" r:id="rId54"/>
    <p:sldId id="436" r:id="rId55"/>
    <p:sldId id="437" r:id="rId56"/>
    <p:sldId id="438" r:id="rId57"/>
    <p:sldId id="439" r:id="rId58"/>
    <p:sldId id="440" r:id="rId59"/>
    <p:sldId id="441" r:id="rId60"/>
    <p:sldId id="442" r:id="rId61"/>
    <p:sldId id="443" r:id="rId62"/>
    <p:sldId id="444" r:id="rId63"/>
    <p:sldId id="445" r:id="rId64"/>
    <p:sldId id="446" r:id="rId65"/>
    <p:sldId id="447" r:id="rId66"/>
    <p:sldId id="448" r:id="rId67"/>
    <p:sldId id="449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36759A-2F25-F84A-99EA-14A037065592}" v="5" dt="2024-01-16T04:34:29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6197"/>
  </p:normalViewPr>
  <p:slideViewPr>
    <p:cSldViewPr snapToGrid="0">
      <p:cViewPr varScale="1">
        <p:scale>
          <a:sx n="90" d="100"/>
          <a:sy n="90" d="100"/>
        </p:scale>
        <p:origin x="23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2836759A-2F25-F84A-99EA-14A037065592}"/>
    <pc:docChg chg="custSel addSld delSld modSld">
      <pc:chgData name="Long B Nguyen" userId="f59fb8f3-a021-417a-8bc1-65c8d471c621" providerId="ADAL" clId="{2836759A-2F25-F84A-99EA-14A037065592}" dt="2024-01-17T12:42:54.630" v="1946" actId="20577"/>
      <pc:docMkLst>
        <pc:docMk/>
      </pc:docMkLst>
      <pc:sldChg chg="del">
        <pc:chgData name="Long B Nguyen" userId="f59fb8f3-a021-417a-8bc1-65c8d471c621" providerId="ADAL" clId="{2836759A-2F25-F84A-99EA-14A037065592}" dt="2024-01-14T00:14:36.493" v="30" actId="2696"/>
        <pc:sldMkLst>
          <pc:docMk/>
          <pc:sldMk cId="3099233796" sldId="392"/>
        </pc:sldMkLst>
      </pc:sldChg>
      <pc:sldChg chg="modSp new mod">
        <pc:chgData name="Long B Nguyen" userId="f59fb8f3-a021-417a-8bc1-65c8d471c621" providerId="ADAL" clId="{2836759A-2F25-F84A-99EA-14A037065592}" dt="2024-01-16T17:46:09.673" v="1935" actId="20577"/>
        <pc:sldMkLst>
          <pc:docMk/>
          <pc:sldMk cId="1492738240" sldId="450"/>
        </pc:sldMkLst>
        <pc:spChg chg="mod">
          <ac:chgData name="Long B Nguyen" userId="f59fb8f3-a021-417a-8bc1-65c8d471c621" providerId="ADAL" clId="{2836759A-2F25-F84A-99EA-14A037065592}" dt="2024-01-14T17:42:18.046" v="49" actId="20577"/>
          <ac:spMkLst>
            <pc:docMk/>
            <pc:sldMk cId="1492738240" sldId="450"/>
            <ac:spMk id="2" creationId="{22B1D7E0-338C-2E61-9DDA-D5F8E8936680}"/>
          </ac:spMkLst>
        </pc:spChg>
        <pc:spChg chg="mod">
          <ac:chgData name="Long B Nguyen" userId="f59fb8f3-a021-417a-8bc1-65c8d471c621" providerId="ADAL" clId="{2836759A-2F25-F84A-99EA-14A037065592}" dt="2024-01-16T17:46:09.673" v="1935" actId="20577"/>
          <ac:spMkLst>
            <pc:docMk/>
            <pc:sldMk cId="1492738240" sldId="450"/>
            <ac:spMk id="3" creationId="{2F8F72A3-7157-A43C-879D-583CEA58BE9D}"/>
          </ac:spMkLst>
        </pc:spChg>
      </pc:sldChg>
      <pc:sldChg chg="modSp add mod">
        <pc:chgData name="Long B Nguyen" userId="f59fb8f3-a021-417a-8bc1-65c8d471c621" providerId="ADAL" clId="{2836759A-2F25-F84A-99EA-14A037065592}" dt="2024-01-16T04:20:17.028" v="972" actId="20577"/>
        <pc:sldMkLst>
          <pc:docMk/>
          <pc:sldMk cId="1789722689" sldId="451"/>
        </pc:sldMkLst>
        <pc:spChg chg="mod">
          <ac:chgData name="Long B Nguyen" userId="f59fb8f3-a021-417a-8bc1-65c8d471c621" providerId="ADAL" clId="{2836759A-2F25-F84A-99EA-14A037065592}" dt="2024-01-16T04:20:17.028" v="972" actId="20577"/>
          <ac:spMkLst>
            <pc:docMk/>
            <pc:sldMk cId="1789722689" sldId="451"/>
            <ac:spMk id="2" creationId="{22B1D7E0-338C-2E61-9DDA-D5F8E8936680}"/>
          </ac:spMkLst>
        </pc:spChg>
        <pc:spChg chg="mod">
          <ac:chgData name="Long B Nguyen" userId="f59fb8f3-a021-417a-8bc1-65c8d471c621" providerId="ADAL" clId="{2836759A-2F25-F84A-99EA-14A037065592}" dt="2024-01-16T04:19:10.705" v="925" actId="27636"/>
          <ac:spMkLst>
            <pc:docMk/>
            <pc:sldMk cId="1789722689" sldId="451"/>
            <ac:spMk id="3" creationId="{2F8F72A3-7157-A43C-879D-583CEA58BE9D}"/>
          </ac:spMkLst>
        </pc:spChg>
      </pc:sldChg>
      <pc:sldChg chg="modSp add mod">
        <pc:chgData name="Long B Nguyen" userId="f59fb8f3-a021-417a-8bc1-65c8d471c621" providerId="ADAL" clId="{2836759A-2F25-F84A-99EA-14A037065592}" dt="2024-01-16T13:51:54.094" v="1899" actId="20577"/>
        <pc:sldMkLst>
          <pc:docMk/>
          <pc:sldMk cId="2819030752" sldId="452"/>
        </pc:sldMkLst>
        <pc:spChg chg="mod">
          <ac:chgData name="Long B Nguyen" userId="f59fb8f3-a021-417a-8bc1-65c8d471c621" providerId="ADAL" clId="{2836759A-2F25-F84A-99EA-14A037065592}" dt="2024-01-16T04:20:07.630" v="971" actId="20577"/>
          <ac:spMkLst>
            <pc:docMk/>
            <pc:sldMk cId="2819030752" sldId="452"/>
            <ac:spMk id="2" creationId="{22B1D7E0-338C-2E61-9DDA-D5F8E8936680}"/>
          </ac:spMkLst>
        </pc:spChg>
        <pc:spChg chg="mod">
          <ac:chgData name="Long B Nguyen" userId="f59fb8f3-a021-417a-8bc1-65c8d471c621" providerId="ADAL" clId="{2836759A-2F25-F84A-99EA-14A037065592}" dt="2024-01-16T13:51:54.094" v="1899" actId="20577"/>
          <ac:spMkLst>
            <pc:docMk/>
            <pc:sldMk cId="2819030752" sldId="452"/>
            <ac:spMk id="3" creationId="{2F8F72A3-7157-A43C-879D-583CEA58BE9D}"/>
          </ac:spMkLst>
        </pc:spChg>
      </pc:sldChg>
      <pc:sldChg chg="modSp add mod">
        <pc:chgData name="Long B Nguyen" userId="f59fb8f3-a021-417a-8bc1-65c8d471c621" providerId="ADAL" clId="{2836759A-2F25-F84A-99EA-14A037065592}" dt="2024-01-17T12:42:54.630" v="1946" actId="20577"/>
        <pc:sldMkLst>
          <pc:docMk/>
          <pc:sldMk cId="165572835" sldId="453"/>
        </pc:sldMkLst>
        <pc:spChg chg="mod">
          <ac:chgData name="Long B Nguyen" userId="f59fb8f3-a021-417a-8bc1-65c8d471c621" providerId="ADAL" clId="{2836759A-2F25-F84A-99EA-14A037065592}" dt="2024-01-16T04:34:41.421" v="1174" actId="20577"/>
          <ac:spMkLst>
            <pc:docMk/>
            <pc:sldMk cId="165572835" sldId="453"/>
            <ac:spMk id="2" creationId="{22B1D7E0-338C-2E61-9DDA-D5F8E8936680}"/>
          </ac:spMkLst>
        </pc:spChg>
        <pc:spChg chg="mod">
          <ac:chgData name="Long B Nguyen" userId="f59fb8f3-a021-417a-8bc1-65c8d471c621" providerId="ADAL" clId="{2836759A-2F25-F84A-99EA-14A037065592}" dt="2024-01-17T12:42:54.630" v="1946" actId="20577"/>
          <ac:spMkLst>
            <pc:docMk/>
            <pc:sldMk cId="165572835" sldId="453"/>
            <ac:spMk id="3" creationId="{2F8F72A3-7157-A43C-879D-583CEA58BE9D}"/>
          </ac:spMkLst>
        </pc:spChg>
      </pc:sldChg>
      <pc:sldChg chg="add del">
        <pc:chgData name="Long B Nguyen" userId="f59fb8f3-a021-417a-8bc1-65c8d471c621" providerId="ADAL" clId="{2836759A-2F25-F84A-99EA-14A037065592}" dt="2024-01-16T04:23:06.717" v="1151" actId="2696"/>
        <pc:sldMkLst>
          <pc:docMk/>
          <pc:sldMk cId="3307096886" sldId="45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E7B82-93B8-6F15-58F4-B9E7B115C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5EF60-0EDA-0459-DDE6-D04143A9C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CC580-2771-E1FA-C4C5-E5A2E988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F0036-5F46-BE2E-0F96-3E1C9D7F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A0046-CD0D-4E4F-0859-9DD91894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8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1828-D8B1-8A2E-5B52-45A56DD3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314DC-F2EA-89A2-6586-29705BD95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1F4FE-976D-B56A-ADBC-9F1A2110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AC5B8-ADF5-16A1-C7C7-D8694DB3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A43BE-A199-940B-C318-ED1B4862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0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15555F-3E15-C268-8359-2EC7CB43B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D5F97-89FF-2E6B-6DAF-591D64A1F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E464C-D02D-A15A-FB07-61E6705F2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606E7-6CD3-FA48-E083-EACB1BCB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E5DEF-A607-807F-0349-C2D7881C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8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822A-3429-664B-3A72-B4043535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3AD58-F666-6344-A847-FF8F2F6D5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FB35C-AA18-2F9E-F62C-7FD4DACA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8F38F-7209-B8DC-584C-EA46148C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FF53E-3B01-FD7D-0547-392D6F9E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3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F0B4-9F8D-0993-69FC-82A4B6797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A6A42-640D-3379-D406-B55F5EE4F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955C8-FAEE-88FD-E789-F4D88D1E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787CC-C696-72EF-0905-EFD8CFCF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46724-8E91-7C20-02BD-09368108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3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F1B4-7F8E-5B6E-E112-3FAC8D40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71FE5-CCFA-B27C-36EC-B5B4BD394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1C725-2E9A-A210-8360-4886FE24D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4C7B9-9E4C-488B-908B-B9F8C4A7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F32CB-6B00-BF10-9A8A-C7E16555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9B2DF-7E6D-132E-4748-5E33DAC6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2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106D-FC3E-1BD2-D8A5-1CE793CC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89CDD-8F2E-F40D-A878-B071CDE36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0D0AD-BD95-5443-4600-06F76642D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C0440-2DD1-9984-F09B-3477B11D3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FF28F-F8A8-7F89-DE1B-E8ACA1E16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63F14-4ED4-3A1B-2AC7-FC2C0584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1/28/24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93D21-B8A2-888B-4A7C-A9C04F57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B351CE-DEB5-699A-6240-BDE1C733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0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51B6-9D83-8CAD-9D1B-A9045819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CA2E6-5E83-493A-B937-46CAB2EF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1/28/24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AC2AA-988A-18BC-78E4-327DDCF3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45348-96FE-5B2E-7B6C-882539A8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0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13E4C-FE4F-5D31-7A2C-F8FFED26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1/28/24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E3BEC-52F5-4F56-779C-FBA96CDE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EE3BB-A07B-20D9-BC72-C97DDBE9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4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B594-0DEF-A79A-2D97-B2C2A725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D6064-052B-295E-5692-D6F3166FC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0D280-EBF2-ACA5-0EF7-02A83DBA3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02332-339D-A823-74C7-0DE6EF1A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5B2BD-FE42-15AA-7512-D9D1DF6F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70DFE-3804-B253-9C7F-59B444A9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8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FDE3-9FE3-A54B-3F2D-64F1E9083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2A5BD-C75A-B7F1-525C-98BB7ED4C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A1347-35E1-0854-660C-749731A1A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3D4FE-DD00-BDC7-59A7-3EC0FAA7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69F2-03C3-E24C-938B-C346ED80443A}" type="datetimeFigureOut">
              <a:t>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F5800-7BF7-826E-281E-3525B9238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4C7EB-DB88-320A-18E4-931B14A2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7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5C7DB8-8623-60BC-E615-9FB325A95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749E6-FF87-999D-4D32-E571F26C7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95FE2-A898-1C04-1D50-364F991E3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669F2-03C3-E24C-938B-C346ED80443A}" type="datetimeFigureOut"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1BE8F-940D-B2E2-2A6A-8142D9D5C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3C692-3A08-9F98-C5ED-672E910C4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28838-B07A-5D40-9DB7-F1E12EEFB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5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A7E2-62A5-C6B2-6C03-20A89A2B17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Breadth-First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85C9D-7611-CB57-C818-A919C8299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02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4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  <p:extLst>
      <p:ext uri="{BB962C8B-B14F-4D97-AF65-F5344CB8AC3E}">
        <p14:creationId xmlns:p14="http://schemas.microsoft.com/office/powerpoint/2010/main" val="309923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4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4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4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4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5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5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5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5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5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D7E0-338C-2E61-9DDA-D5F8E893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48" y="102366"/>
            <a:ext cx="9850821" cy="833055"/>
          </a:xfrm>
        </p:spPr>
        <p:txBody>
          <a:bodyPr/>
          <a:lstStyle/>
          <a:p>
            <a:r>
              <a:rPr lang="en-US"/>
              <a:t>Searching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72A3-7157-A43C-879D-583CEA58B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8" y="1198178"/>
            <a:ext cx="11658600" cy="5381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The following problems can all be solved the same way: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- finding shortest path(by distance or time) between two location(etc. Google maps)</a:t>
            </a:r>
          </a:p>
          <a:p>
            <a:pPr marL="0" indent="0">
              <a:buNone/>
            </a:pPr>
            <a:r>
              <a:rPr lang="en-US"/>
              <a:t>- solving Rubik’s cube, 8-puzzle</a:t>
            </a:r>
          </a:p>
          <a:p>
            <a:pPr marL="0" indent="0">
              <a:buNone/>
            </a:pPr>
            <a:r>
              <a:rPr lang="en-US"/>
              <a:t>- word segmentation(given a sequence of letters without spaces, insert spaces to form words, e.g. “haveagoodday” -&gt; “have a good day”)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Each of these problems can be defined as a search problem and represented by a </a:t>
            </a:r>
            <a:r>
              <a:rPr lang="en-US" b="1"/>
              <a:t>graph</a:t>
            </a:r>
            <a:r>
              <a:rPr lang="en-US"/>
              <a:t>. A solution may be found by applying a graph search algorithm.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38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5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8865" y="1431825"/>
          <a:ext cx="4858743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0549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D7E0-338C-2E61-9DDA-D5F8E893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48" y="102366"/>
            <a:ext cx="9850821" cy="833055"/>
          </a:xfrm>
        </p:spPr>
        <p:txBody>
          <a:bodyPr/>
          <a:lstStyle/>
          <a:p>
            <a:r>
              <a:rPr lang="en-US"/>
              <a:t>Searching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72A3-7157-A43C-879D-583CEA58B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8" y="1198178"/>
            <a:ext cx="11658600" cy="5381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effectLst/>
                <a:latin typeface="NimbusRomNo9L"/>
              </a:rPr>
              <a:t>A search </a:t>
            </a:r>
            <a:r>
              <a:rPr lang="en-US" sz="2000" b="0">
                <a:effectLst/>
                <a:latin typeface="NimbusRomNo9L"/>
              </a:rPr>
              <a:t>problem </a:t>
            </a:r>
            <a:r>
              <a:rPr lang="en-US" sz="2000">
                <a:effectLst/>
                <a:latin typeface="NimbusRomNo9L"/>
              </a:rPr>
              <a:t>can be defined formally as follows: 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NimbusRomNo9L"/>
              </a:rPr>
              <a:t>A set of possible</a:t>
            </a:r>
            <a:r>
              <a:rPr lang="en-US" sz="2000" b="1">
                <a:effectLst/>
                <a:latin typeface="NimbusRomNo9L"/>
              </a:rPr>
              <a:t> states </a:t>
            </a:r>
            <a:r>
              <a:rPr lang="en-US" sz="2000">
                <a:effectLst/>
                <a:latin typeface="NimbusRomNo9L"/>
              </a:rPr>
              <a:t>that the environment can be in. We call this the </a:t>
            </a:r>
            <a:r>
              <a:rPr lang="en-US" sz="2000" b="1">
                <a:effectLst/>
                <a:latin typeface="NimbusRomNo9L"/>
              </a:rPr>
              <a:t>state space</a:t>
            </a:r>
            <a:r>
              <a:rPr lang="en-US" sz="2000">
                <a:effectLst/>
                <a:latin typeface="NimbusRomNo9L"/>
              </a:rPr>
              <a:t>. For example, each position of a Rubik’s cube is a state. The state space is the set of all possible positions.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NimbusRomNo9L"/>
              </a:rPr>
              <a:t>The </a:t>
            </a:r>
            <a:r>
              <a:rPr lang="en-US" sz="2000" b="1">
                <a:effectLst/>
                <a:latin typeface="NimbusRomNo9L"/>
              </a:rPr>
              <a:t>initial state</a:t>
            </a:r>
            <a:r>
              <a:rPr lang="en-US" sz="2000" b="0">
                <a:effectLst/>
                <a:latin typeface="NimbusRomNo9L"/>
              </a:rPr>
              <a:t> </a:t>
            </a:r>
            <a:r>
              <a:rPr lang="en-US" sz="2000">
                <a:effectLst/>
                <a:latin typeface="NimbusRomNo9L"/>
              </a:rPr>
              <a:t>that the agent starts in. For example: </a:t>
            </a:r>
            <a:r>
              <a:rPr lang="en-US" sz="2000" i="1">
                <a:latin typeface="NimbusRomNo9L"/>
              </a:rPr>
              <a:t>initial position of the Rubik’s cube</a:t>
            </a:r>
            <a:r>
              <a:rPr lang="en-US" sz="2000">
                <a:effectLst/>
                <a:latin typeface="NimbusRomNo9L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NimbusRomNo9L"/>
              </a:rPr>
              <a:t>A set of one or more </a:t>
            </a:r>
            <a:r>
              <a:rPr lang="en-US" sz="2000" b="1">
                <a:effectLst/>
                <a:latin typeface="NimbusRomNo9L"/>
              </a:rPr>
              <a:t>goal states</a:t>
            </a:r>
            <a:r>
              <a:rPr lang="en-US" sz="2000">
                <a:effectLst/>
                <a:latin typeface="NimbusRomNo9L"/>
              </a:rPr>
              <a:t>. For example: </a:t>
            </a:r>
            <a:r>
              <a:rPr lang="en-US" sz="2000" i="1">
                <a:latin typeface="NimbusRomNo9L"/>
              </a:rPr>
              <a:t>solved state of the Rubik’s cube</a:t>
            </a:r>
            <a:r>
              <a:rPr lang="en-US" sz="2000">
                <a:effectLst/>
                <a:latin typeface="NimbusRomNo9L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NimbusRomNo9L"/>
              </a:rPr>
              <a:t>The </a:t>
            </a:r>
            <a:r>
              <a:rPr lang="en-US" sz="2000" b="1">
                <a:effectLst/>
                <a:latin typeface="NimbusRomNo9L"/>
              </a:rPr>
              <a:t>actions</a:t>
            </a:r>
            <a:r>
              <a:rPr lang="en-US" sz="2000" b="0">
                <a:effectLst/>
                <a:latin typeface="NimbusRomNo9L"/>
              </a:rPr>
              <a:t> </a:t>
            </a:r>
            <a:r>
              <a:rPr lang="en-US" sz="2000">
                <a:effectLst/>
                <a:latin typeface="NimbusRomNo9L"/>
              </a:rPr>
              <a:t>available to the agent. An example of an action: turn the front face 90 degrees clockwise.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NimbusRomNo9L"/>
              </a:rPr>
              <a:t>A </a:t>
            </a:r>
            <a:r>
              <a:rPr lang="en-US" sz="2000" b="1">
                <a:effectLst/>
                <a:latin typeface="NimbusRomNo9L"/>
              </a:rPr>
              <a:t>transition model</a:t>
            </a:r>
            <a:r>
              <a:rPr lang="en-US" sz="2000">
                <a:effectLst/>
                <a:latin typeface="NimbusRomNo9L"/>
              </a:rPr>
              <a:t>, which describes what each action does. RESULT(</a:t>
            </a:r>
            <a:r>
              <a:rPr lang="en-US" sz="2000" i="1">
                <a:effectLst/>
                <a:latin typeface="NimbusRomNo9L"/>
              </a:rPr>
              <a:t>s</a:t>
            </a:r>
            <a:r>
              <a:rPr lang="en-US" sz="2000">
                <a:effectLst/>
                <a:latin typeface="NimbusRomNo9L"/>
              </a:rPr>
              <a:t>,</a:t>
            </a:r>
            <a:r>
              <a:rPr lang="en-US" sz="2000" i="1">
                <a:effectLst/>
                <a:latin typeface="NimbusRomNo9L"/>
              </a:rPr>
              <a:t>a</a:t>
            </a:r>
            <a:r>
              <a:rPr lang="en-US" sz="2000">
                <a:effectLst/>
                <a:latin typeface="NimbusRomNo9L"/>
              </a:rPr>
              <a:t>) returns the state that results from doing action </a:t>
            </a:r>
            <a:r>
              <a:rPr lang="en-US" sz="2000" i="1">
                <a:effectLst/>
                <a:latin typeface="NimbusRomNo9L"/>
              </a:rPr>
              <a:t>a </a:t>
            </a:r>
            <a:r>
              <a:rPr lang="en-US" sz="2000">
                <a:effectLst/>
                <a:latin typeface="NimbusRomNo9L"/>
              </a:rPr>
              <a:t>in state </a:t>
            </a:r>
            <a:r>
              <a:rPr lang="en-US" sz="2000" i="1">
                <a:effectLst/>
                <a:latin typeface="NimbusRomNo9L"/>
              </a:rPr>
              <a:t>s</a:t>
            </a:r>
            <a:r>
              <a:rPr lang="en-US" sz="2000">
                <a:effectLst/>
                <a:latin typeface="NimbusRomNo9L"/>
              </a:rPr>
              <a:t>. For example, consider a state which is a location on the x-y plane and the action moveUp which moves up one unit. Then RESULT</a:t>
            </a:r>
            <a:r>
              <a:rPr lang="en-US" sz="2000">
                <a:effectLst/>
                <a:latin typeface="CMR10"/>
              </a:rPr>
              <a:t>( </a:t>
            </a:r>
            <a:r>
              <a:rPr lang="en-US" sz="2000" i="1">
                <a:latin typeface="NimbusRomNo9L"/>
              </a:rPr>
              <a:t>(3, 1)</a:t>
            </a:r>
            <a:r>
              <a:rPr lang="en-US" sz="2000">
                <a:effectLst/>
                <a:latin typeface="CMMI10"/>
              </a:rPr>
              <a:t>, </a:t>
            </a:r>
            <a:r>
              <a:rPr lang="en-US" sz="2000" i="1">
                <a:effectLst/>
                <a:latin typeface="NimbusRomNo9L"/>
              </a:rPr>
              <a:t>moveUp</a:t>
            </a:r>
            <a:r>
              <a:rPr lang="en-US" sz="2000">
                <a:effectLst/>
                <a:latin typeface="CMR10"/>
              </a:rPr>
              <a:t>) = (3, 2).</a:t>
            </a:r>
            <a:endParaRPr lang="en-US" sz="2000">
              <a:effectLst/>
              <a:latin typeface="NimbusRomNo9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NimbusRomNo9L"/>
              </a:rPr>
              <a:t>An </a:t>
            </a:r>
            <a:r>
              <a:rPr lang="en-US" sz="2000" b="1">
                <a:effectLst/>
                <a:latin typeface="NimbusRomNo9L"/>
              </a:rPr>
              <a:t>action cost function</a:t>
            </a:r>
            <a:r>
              <a:rPr lang="en-US" sz="2000">
                <a:effectLst/>
                <a:latin typeface="NimbusRomNo9L"/>
              </a:rPr>
              <a:t>, denoted by ACTION-COST</a:t>
            </a:r>
            <a:r>
              <a:rPr lang="en-US" sz="2000">
                <a:effectLst/>
                <a:latin typeface="CMR10"/>
              </a:rPr>
              <a:t>(</a:t>
            </a:r>
            <a:r>
              <a:rPr lang="en-US" sz="2000" i="1">
                <a:effectLst/>
                <a:latin typeface="NimbusRomNo9L"/>
              </a:rPr>
              <a:t>s</a:t>
            </a:r>
            <a:r>
              <a:rPr lang="en-US" sz="2000">
                <a:effectLst/>
                <a:latin typeface="CMMI10"/>
              </a:rPr>
              <a:t>,</a:t>
            </a:r>
            <a:r>
              <a:rPr lang="en-US" sz="2000" i="1">
                <a:effectLst/>
                <a:latin typeface="NimbusRomNo9L"/>
              </a:rPr>
              <a:t>a</a:t>
            </a:r>
            <a:r>
              <a:rPr lang="en-US" sz="2000">
                <a:effectLst/>
                <a:latin typeface="CMMI10"/>
              </a:rPr>
              <a:t>,</a:t>
            </a:r>
            <a:r>
              <a:rPr lang="en-US" sz="2000" i="1">
                <a:effectLst/>
                <a:latin typeface="NimbusRomNo9L"/>
              </a:rPr>
              <a:t>s</a:t>
            </a:r>
            <a:r>
              <a:rPr lang="en-US" sz="2000">
                <a:effectLst/>
                <a:latin typeface="CMSY10"/>
              </a:rPr>
              <a:t>′</a:t>
            </a:r>
            <a:r>
              <a:rPr lang="en-US" sz="2000">
                <a:effectLst/>
                <a:latin typeface="CMR10"/>
              </a:rPr>
              <a:t>) </a:t>
            </a:r>
            <a:r>
              <a:rPr lang="en-US" sz="2000">
                <a:effectLst/>
                <a:latin typeface="NimbusRomNo9L"/>
              </a:rPr>
              <a:t>that gives the numeric cost of applying action </a:t>
            </a:r>
            <a:r>
              <a:rPr lang="en-US" sz="2000" i="1">
                <a:effectLst/>
                <a:latin typeface="NimbusRomNo9L"/>
              </a:rPr>
              <a:t>a </a:t>
            </a:r>
            <a:r>
              <a:rPr lang="en-US" sz="2000">
                <a:effectLst/>
                <a:latin typeface="NimbusRomNo9L"/>
              </a:rPr>
              <a:t>in state </a:t>
            </a:r>
            <a:r>
              <a:rPr lang="en-US" sz="2000" i="1">
                <a:effectLst/>
                <a:latin typeface="NimbusRomNo9L"/>
              </a:rPr>
              <a:t>s </a:t>
            </a:r>
            <a:r>
              <a:rPr lang="en-US" sz="2000">
                <a:effectLst/>
                <a:latin typeface="NimbusRomNo9L"/>
              </a:rPr>
              <a:t>to reach state </a:t>
            </a:r>
            <a:r>
              <a:rPr lang="en-US" sz="2000" i="1">
                <a:effectLst/>
                <a:latin typeface="NimbusRomNo9L"/>
              </a:rPr>
              <a:t>s</a:t>
            </a:r>
            <a:r>
              <a:rPr lang="en-US" sz="2000">
                <a:effectLst/>
                <a:latin typeface="CMSY10"/>
              </a:rPr>
              <a:t>′</a:t>
            </a:r>
            <a:r>
              <a:rPr lang="en-US" sz="2000">
                <a:effectLst/>
                <a:latin typeface="NimbusRomNo9L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>
              <a:latin typeface="NimbusRomNo9L"/>
            </a:endParaRPr>
          </a:p>
          <a:p>
            <a:pPr marL="0" indent="0">
              <a:buNone/>
            </a:pPr>
            <a:r>
              <a:rPr lang="en-US" sz="2000">
                <a:effectLst/>
                <a:latin typeface="NimbusRomNo9L"/>
              </a:rPr>
              <a:t>The state space can be represented as a </a:t>
            </a:r>
            <a:r>
              <a:rPr lang="en-US" sz="2000" b="1">
                <a:effectLst/>
                <a:latin typeface="NimbusRomNo9L"/>
              </a:rPr>
              <a:t>graph</a:t>
            </a:r>
            <a:r>
              <a:rPr lang="en-US" sz="2000" b="0">
                <a:effectLst/>
                <a:latin typeface="NimbusRomNo9L"/>
              </a:rPr>
              <a:t> </a:t>
            </a:r>
            <a:r>
              <a:rPr lang="en-US" sz="2000">
                <a:effectLst/>
                <a:latin typeface="NimbusRomNo9L"/>
              </a:rPr>
              <a:t>in which the </a:t>
            </a:r>
            <a:r>
              <a:rPr lang="en-US" sz="2000" b="1">
                <a:effectLst/>
                <a:latin typeface="NimbusRomNo9L"/>
              </a:rPr>
              <a:t>vertices</a:t>
            </a:r>
            <a:r>
              <a:rPr lang="en-US" sz="2000">
                <a:effectLst/>
                <a:latin typeface="NimbusRomNo9L"/>
              </a:rPr>
              <a:t> are states and the </a:t>
            </a:r>
            <a:r>
              <a:rPr lang="en-US" sz="2000" b="1">
                <a:effectLst/>
                <a:latin typeface="NimbusRomNo9L"/>
              </a:rPr>
              <a:t>directed edges</a:t>
            </a:r>
            <a:r>
              <a:rPr lang="en-US" sz="2000">
                <a:effectLst/>
                <a:latin typeface="NimbusRomNo9L"/>
              </a:rPr>
              <a:t> between them are actions. </a:t>
            </a:r>
          </a:p>
          <a:p>
            <a:pPr marL="0" indent="0">
              <a:buNone/>
            </a:pPr>
            <a:endParaRPr lang="en-US" sz="2000">
              <a:effectLst/>
            </a:endParaRP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89722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3" y="1444523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3" y="1444523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3" y="1444523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3" y="1444523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3" y="1444523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3" y="1444523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3" y="1444523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3" y="1444523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3" y="1444523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3" y="1444523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E3AB58-245B-0165-B54D-6D51F452C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918" y="4130833"/>
            <a:ext cx="1360842" cy="1138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2BD112-B026-F43F-14E9-F80A15181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544" y="2169823"/>
            <a:ext cx="1362885" cy="1259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67C6E4-0389-CBB4-9FA8-60A952C78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226" y="2285900"/>
            <a:ext cx="1362885" cy="1143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A54402-AFD6-4AE6-4E7C-CE5E2C4E3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8887" y="5044723"/>
            <a:ext cx="1362885" cy="114952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0E7561-29F0-7445-0885-4DE06FCB2156}"/>
              </a:ext>
            </a:extLst>
          </p:cNvPr>
          <p:cNvCxnSpPr>
            <a:cxnSpLocks/>
          </p:cNvCxnSpPr>
          <p:nvPr/>
        </p:nvCxnSpPr>
        <p:spPr>
          <a:xfrm flipH="1" flipV="1">
            <a:off x="7207626" y="3319349"/>
            <a:ext cx="763793" cy="8626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973226-A35C-E8E9-699A-2BF449CCA56F}"/>
              </a:ext>
            </a:extLst>
          </p:cNvPr>
          <p:cNvCxnSpPr>
            <a:cxnSpLocks/>
          </p:cNvCxnSpPr>
          <p:nvPr/>
        </p:nvCxnSpPr>
        <p:spPr>
          <a:xfrm flipV="1">
            <a:off x="9154760" y="3149020"/>
            <a:ext cx="971776" cy="9818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DC47EB-2F08-C8E6-9A0A-D035A9A99AEF}"/>
              </a:ext>
            </a:extLst>
          </p:cNvPr>
          <p:cNvCxnSpPr>
            <a:cxnSpLocks/>
          </p:cNvCxnSpPr>
          <p:nvPr/>
        </p:nvCxnSpPr>
        <p:spPr>
          <a:xfrm>
            <a:off x="9017152" y="5163894"/>
            <a:ext cx="1109384" cy="5806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892D16-11C4-D2A6-8827-E1BF1091EDC3}"/>
              </a:ext>
            </a:extLst>
          </p:cNvPr>
          <p:cNvSpPr txBox="1"/>
          <p:nvPr/>
        </p:nvSpPr>
        <p:spPr>
          <a:xfrm>
            <a:off x="7684093" y="3319349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F9F7A9-8CBA-C60D-E488-29A5A793F896}"/>
              </a:ext>
            </a:extLst>
          </p:cNvPr>
          <p:cNvSpPr txBox="1"/>
          <p:nvPr/>
        </p:nvSpPr>
        <p:spPr>
          <a:xfrm>
            <a:off x="9836072" y="3566026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CF02E0-778A-6D20-0001-D8F85B3D964D}"/>
              </a:ext>
            </a:extLst>
          </p:cNvPr>
          <p:cNvSpPr txBox="1"/>
          <p:nvPr/>
        </p:nvSpPr>
        <p:spPr>
          <a:xfrm>
            <a:off x="9426612" y="4860057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2FBEFD-D2BE-C527-C724-C6F2E567C8D3}"/>
              </a:ext>
            </a:extLst>
          </p:cNvPr>
          <p:cNvSpPr txBox="1"/>
          <p:nvPr/>
        </p:nvSpPr>
        <p:spPr>
          <a:xfrm>
            <a:off x="24718" y="1292660"/>
            <a:ext cx="581627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These four cubes represents four states of a Rubik’s cube. </a:t>
            </a:r>
          </a:p>
          <a:p>
            <a:r>
              <a:rPr lang="en-US"/>
              <a:t>Each state is a vertex in the graph.</a:t>
            </a:r>
          </a:p>
          <a:p>
            <a:endParaRPr lang="en-US"/>
          </a:p>
          <a:p>
            <a:r>
              <a:rPr lang="en-US"/>
              <a:t>An action is an allowed move that takes one </a:t>
            </a:r>
          </a:p>
          <a:p>
            <a:r>
              <a:rPr lang="en-US"/>
              <a:t>state to another state. An action is an edge in the graph.</a:t>
            </a:r>
          </a:p>
          <a:p>
            <a:endParaRPr lang="en-US"/>
          </a:p>
          <a:p>
            <a:r>
              <a:rPr lang="en-US"/>
              <a:t>For example, at the solved state, one action is F which is</a:t>
            </a:r>
          </a:p>
          <a:p>
            <a:r>
              <a:rPr lang="en-US"/>
              <a:t>rotating the front face(green) 90 degrees clockwise.</a:t>
            </a:r>
          </a:p>
          <a:p>
            <a:endParaRPr lang="en-US"/>
          </a:p>
          <a:p>
            <a:r>
              <a:rPr lang="en-US"/>
              <a:t>R action is rotating the right side(red) 90 degrees clockwise.</a:t>
            </a:r>
          </a:p>
          <a:p>
            <a:r>
              <a:rPr lang="en-US"/>
              <a:t>U action is rotating the up side(white) 90 degrees clockwise.</a:t>
            </a:r>
          </a:p>
          <a:p>
            <a:endParaRPr lang="en-US"/>
          </a:p>
          <a:p>
            <a:r>
              <a:rPr lang="en-US"/>
              <a:t>On the picture here, the three resulting states are </a:t>
            </a:r>
          </a:p>
          <a:p>
            <a:r>
              <a:rPr lang="en-US"/>
              <a:t>three neighbors of the solved state. </a:t>
            </a:r>
          </a:p>
          <a:p>
            <a:r>
              <a:rPr lang="en-US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08510D-CD8B-CD15-E182-A3C308CE5B6A}"/>
              </a:ext>
            </a:extLst>
          </p:cNvPr>
          <p:cNvSpPr txBox="1"/>
          <p:nvPr/>
        </p:nvSpPr>
        <p:spPr>
          <a:xfrm>
            <a:off x="236669" y="311971"/>
            <a:ext cx="21697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/>
              <a:t>Rubik’s Cube</a:t>
            </a:r>
          </a:p>
        </p:txBody>
      </p:sp>
    </p:spTree>
    <p:extLst>
      <p:ext uri="{BB962C8B-B14F-4D97-AF65-F5344CB8AC3E}">
        <p14:creationId xmlns:p14="http://schemas.microsoft.com/office/powerpoint/2010/main" val="7687952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D7E0-338C-2E61-9DDA-D5F8E893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48" y="102366"/>
            <a:ext cx="9850821" cy="833055"/>
          </a:xfrm>
        </p:spPr>
        <p:txBody>
          <a:bodyPr/>
          <a:lstStyle/>
          <a:p>
            <a:r>
              <a:rPr lang="en-US"/>
              <a:t>Search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72A3-7157-A43C-879D-583CEA58B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8" y="1198178"/>
            <a:ext cx="11658600" cy="5381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effectLst/>
                <a:latin typeface="NimbusRomNo9L"/>
              </a:rPr>
              <a:t>A </a:t>
            </a:r>
            <a:r>
              <a:rPr lang="en-US" sz="2000" b="1">
                <a:effectLst/>
                <a:latin typeface="NimbusRomNo9L"/>
              </a:rPr>
              <a:t>search algorithm</a:t>
            </a:r>
            <a:r>
              <a:rPr lang="en-US" sz="2000" b="0">
                <a:effectLst/>
                <a:latin typeface="NimbusRomNo9L"/>
              </a:rPr>
              <a:t> </a:t>
            </a:r>
            <a:r>
              <a:rPr lang="en-US" sz="2000">
                <a:effectLst/>
                <a:latin typeface="NimbusRomNo9L"/>
              </a:rPr>
              <a:t>takes a search problem as input and returns a solution, or an indication of failure. </a:t>
            </a:r>
          </a:p>
          <a:p>
            <a:pPr marL="0" indent="0">
              <a:buNone/>
            </a:pPr>
            <a:endParaRPr lang="en-US" sz="2000">
              <a:latin typeface="NimbusRomNo9L"/>
            </a:endParaRPr>
          </a:p>
          <a:p>
            <a:pPr marL="0" indent="0">
              <a:buNone/>
            </a:pPr>
            <a:r>
              <a:rPr lang="en-US" sz="2000">
                <a:latin typeface="NimbusRomNo9L"/>
              </a:rPr>
              <a:t>W</a:t>
            </a:r>
            <a:r>
              <a:rPr lang="en-US" sz="2000">
                <a:effectLst/>
                <a:latin typeface="NimbusRomNo9L"/>
              </a:rPr>
              <a:t>e consider algorithms that superimpose a </a:t>
            </a:r>
            <a:r>
              <a:rPr lang="en-US" sz="2000" b="1">
                <a:effectLst/>
                <a:latin typeface="NimbusRomNo9L"/>
              </a:rPr>
              <a:t>search tree</a:t>
            </a:r>
            <a:r>
              <a:rPr lang="en-US" sz="2000" b="0">
                <a:effectLst/>
                <a:latin typeface="NimbusRomNo9L"/>
              </a:rPr>
              <a:t> </a:t>
            </a:r>
            <a:r>
              <a:rPr lang="en-US" sz="2000">
                <a:effectLst/>
                <a:latin typeface="NimbusRomNo9L"/>
              </a:rPr>
              <a:t>over the state-space graph, forming various paths from the initial state, trying to find a path that reaches a goal state. </a:t>
            </a:r>
          </a:p>
          <a:p>
            <a:pPr marL="0" indent="0">
              <a:buNone/>
            </a:pPr>
            <a:endParaRPr lang="en-US" sz="2000">
              <a:latin typeface="NimbusRomNo9L"/>
            </a:endParaRPr>
          </a:p>
          <a:p>
            <a:pPr marL="0" indent="0">
              <a:buNone/>
            </a:pPr>
            <a:r>
              <a:rPr lang="en-US" sz="2000">
                <a:effectLst/>
                <a:latin typeface="NimbusRomNo9L"/>
              </a:rPr>
              <a:t>Each </a:t>
            </a:r>
            <a:r>
              <a:rPr lang="en-US" sz="2000" b="1">
                <a:effectLst/>
                <a:latin typeface="NimbusRomNo9L"/>
              </a:rPr>
              <a:t>node</a:t>
            </a:r>
            <a:r>
              <a:rPr lang="en-US" sz="2000" b="0">
                <a:effectLst/>
                <a:latin typeface="NimbusRomNo9L"/>
              </a:rPr>
              <a:t> </a:t>
            </a:r>
            <a:r>
              <a:rPr lang="en-US" sz="2000">
                <a:effectLst/>
                <a:latin typeface="NimbusRomNo9L"/>
              </a:rPr>
              <a:t>in the search tree corresponds to a state in the state space and the edges in the search tree correspond to actions. The root of the tree corresponds to the initial state of the problem. </a:t>
            </a:r>
            <a:endParaRPr lang="en-US" sz="2000"/>
          </a:p>
          <a:p>
            <a:pPr marL="0" indent="0">
              <a:buNone/>
            </a:pPr>
            <a:endParaRPr lang="en-US" sz="2000">
              <a:effectLst/>
            </a:endParaRP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190307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D7E0-338C-2E61-9DDA-D5F8E893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48" y="102366"/>
            <a:ext cx="9850821" cy="833055"/>
          </a:xfrm>
        </p:spPr>
        <p:txBody>
          <a:bodyPr/>
          <a:lstStyle/>
          <a:p>
            <a:r>
              <a:rPr lang="en-US"/>
              <a:t>Breadth-First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72A3-7157-A43C-879D-583CEA58B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8339"/>
            <a:ext cx="12080838" cy="59272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>
                <a:effectLst/>
              </a:rPr>
              <a:t>Algorithm: Given a search problem, return the solution state or failure</a:t>
            </a:r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r>
              <a:rPr lang="en-US" sz="1900"/>
              <a:t>def function(search problem):</a:t>
            </a:r>
          </a:p>
          <a:p>
            <a:pPr marL="457200" lvl="1" indent="0">
              <a:buNone/>
            </a:pPr>
            <a:r>
              <a:rPr lang="en-US" sz="1900"/>
              <a:t>f</a:t>
            </a:r>
            <a:r>
              <a:rPr lang="en-US" sz="1900">
                <a:effectLst/>
              </a:rPr>
              <a:t>rontier = []</a:t>
            </a:r>
          </a:p>
          <a:p>
            <a:pPr marL="457200" lvl="1" indent="0">
              <a:buNone/>
            </a:pPr>
            <a:r>
              <a:rPr lang="en-US" sz="1900"/>
              <a:t>visited = []</a:t>
            </a:r>
          </a:p>
          <a:p>
            <a:pPr marL="457200" lvl="1" indent="0">
              <a:buNone/>
            </a:pPr>
            <a:r>
              <a:rPr lang="en-US" sz="1900"/>
              <a:t>add initial state to frontier</a:t>
            </a:r>
          </a:p>
          <a:p>
            <a:pPr marL="457200" lvl="1" indent="0">
              <a:buNone/>
            </a:pPr>
            <a:endParaRPr lang="en-US" sz="1900"/>
          </a:p>
          <a:p>
            <a:pPr marL="457200" lvl="1" indent="0">
              <a:buNone/>
            </a:pPr>
            <a:r>
              <a:rPr lang="en-US" sz="1900"/>
              <a:t>while frontier is not empty:</a:t>
            </a:r>
          </a:p>
          <a:p>
            <a:pPr marL="457200" lvl="1" indent="0">
              <a:buNone/>
            </a:pPr>
            <a:r>
              <a:rPr lang="en-US" sz="1900"/>
              <a:t>	remove first state from frontier list, call it s. </a:t>
            </a:r>
          </a:p>
          <a:p>
            <a:pPr marL="457200" lvl="1" indent="0">
              <a:buNone/>
            </a:pPr>
            <a:r>
              <a:rPr lang="en-US" sz="1900"/>
              <a:t>	if s is goal state:</a:t>
            </a:r>
          </a:p>
          <a:p>
            <a:pPr marL="457200" lvl="1" indent="0">
              <a:buNone/>
            </a:pPr>
            <a:r>
              <a:rPr lang="en-US" sz="1900"/>
              <a:t>		we found our goal; return path to goal</a:t>
            </a:r>
          </a:p>
          <a:p>
            <a:pPr marL="457200" lvl="1" indent="0">
              <a:buNone/>
            </a:pPr>
            <a:r>
              <a:rPr lang="en-US" sz="1900"/>
              <a:t>	if s is not in visited list:</a:t>
            </a:r>
          </a:p>
          <a:p>
            <a:pPr marL="457200" lvl="1" indent="0">
              <a:buNone/>
            </a:pPr>
            <a:r>
              <a:rPr lang="en-US" sz="1900"/>
              <a:t>		add s to visited list</a:t>
            </a:r>
          </a:p>
          <a:p>
            <a:pPr marL="457200" lvl="1" indent="0">
              <a:buNone/>
            </a:pPr>
            <a:r>
              <a:rPr lang="en-US" sz="1900">
                <a:solidFill>
                  <a:srgbClr val="FF0000"/>
                </a:solidFill>
              </a:rPr>
              <a:t>		expand at s by creating list of neighbor nodes to s</a:t>
            </a:r>
          </a:p>
          <a:p>
            <a:pPr marL="457200" lvl="1" indent="0">
              <a:buNone/>
            </a:pPr>
            <a:r>
              <a:rPr lang="en-US" sz="1900"/>
              <a:t>		for each neighbor of s:</a:t>
            </a:r>
          </a:p>
          <a:p>
            <a:pPr marL="457200" lvl="1" indent="0">
              <a:buNone/>
            </a:pPr>
            <a:r>
              <a:rPr lang="en-US" sz="1900"/>
              <a:t>			add neighbor to frontier list</a:t>
            </a:r>
          </a:p>
          <a:p>
            <a:pPr marL="0" indent="0">
              <a:buNone/>
            </a:pPr>
            <a:r>
              <a:rPr lang="en-US" sz="1900"/>
              <a:t>         return failure</a:t>
            </a:r>
          </a:p>
          <a:p>
            <a:pPr marL="0" indent="0">
              <a:buNone/>
            </a:pPr>
            <a:r>
              <a:rPr lang="en-US" sz="1900"/>
              <a:t>	 </a:t>
            </a:r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endParaRPr lang="en-US" sz="19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DD7901-C917-588B-86E9-A4DD4EDCD47C}"/>
              </a:ext>
            </a:extLst>
          </p:cNvPr>
          <p:cNvSpPr txBox="1"/>
          <p:nvPr/>
        </p:nvSpPr>
        <p:spPr>
          <a:xfrm>
            <a:off x="6680500" y="2850776"/>
            <a:ext cx="51098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Expanding at s means to </a:t>
            </a:r>
          </a:p>
          <a:p>
            <a:r>
              <a:rPr lang="en-US">
                <a:solidFill>
                  <a:srgbClr val="FF0000"/>
                </a:solidFill>
              </a:rPr>
              <a:t>create a list of neighbor nodes of s</a:t>
            </a:r>
          </a:p>
          <a:p>
            <a:r>
              <a:rPr lang="en-US">
                <a:solidFill>
                  <a:srgbClr val="FF0000"/>
                </a:solidFill>
              </a:rPr>
              <a:t>where each neighbor node contains a pointer</a:t>
            </a:r>
          </a:p>
          <a:p>
            <a:r>
              <a:rPr lang="en-US">
                <a:solidFill>
                  <a:srgbClr val="FF0000"/>
                </a:solidFill>
              </a:rPr>
              <a:t>to s. This allows us to recover the solution path </a:t>
            </a:r>
          </a:p>
          <a:p>
            <a:r>
              <a:rPr lang="en-US">
                <a:solidFill>
                  <a:srgbClr val="FF0000"/>
                </a:solidFill>
              </a:rPr>
              <a:t>back to s once we find our goal state.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710D98-B26B-2BDC-D05F-F4A41DF8F344}"/>
              </a:ext>
            </a:extLst>
          </p:cNvPr>
          <p:cNvCxnSpPr>
            <a:cxnSpLocks/>
          </p:cNvCxnSpPr>
          <p:nvPr/>
        </p:nvCxnSpPr>
        <p:spPr>
          <a:xfrm flipH="1">
            <a:off x="6906409" y="4328104"/>
            <a:ext cx="1420010" cy="9754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728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27584" y="1444524"/>
          <a:ext cx="8405184" cy="487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0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42474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943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T="138623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B517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FAE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439" y="476563"/>
            <a:ext cx="3701626" cy="446358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2850" spc="164" dirty="0"/>
              <a:t>Breadth-First</a:t>
            </a:r>
            <a:r>
              <a:rPr sz="2850" spc="12" dirty="0"/>
              <a:t> </a:t>
            </a:r>
            <a:r>
              <a:rPr sz="2850" spc="88" dirty="0"/>
              <a:t>Search</a:t>
            </a:r>
            <a:endParaRPr sz="28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E3AB58-245B-0165-B54D-6D51F452C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918" y="4130833"/>
            <a:ext cx="1360842" cy="113839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A08510D-CD8B-CD15-E182-A3C308CE5B6A}"/>
              </a:ext>
            </a:extLst>
          </p:cNvPr>
          <p:cNvSpPr txBox="1"/>
          <p:nvPr/>
        </p:nvSpPr>
        <p:spPr>
          <a:xfrm>
            <a:off x="236669" y="311971"/>
            <a:ext cx="33518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/>
              <a:t>Expanding at a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CEB465-7595-503F-B754-732EB0435D4D}"/>
              </a:ext>
            </a:extLst>
          </p:cNvPr>
          <p:cNvSpPr txBox="1"/>
          <p:nvPr/>
        </p:nvSpPr>
        <p:spPr>
          <a:xfrm>
            <a:off x="298851" y="1674674"/>
            <a:ext cx="696190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Expanding at s means to create a list of neighbor nodes of s</a:t>
            </a:r>
          </a:p>
          <a:p>
            <a:r>
              <a:rPr lang="en-US" sz="2200"/>
              <a:t>where each neighbor node contains a pointer to s. </a:t>
            </a:r>
          </a:p>
          <a:p>
            <a:endParaRPr lang="en-US" sz="2200"/>
          </a:p>
          <a:p>
            <a:endParaRPr lang="en-US" sz="2200"/>
          </a:p>
          <a:p>
            <a:r>
              <a:rPr lang="en-US" sz="2200"/>
              <a:t>This allows us to recover the solution path </a:t>
            </a:r>
          </a:p>
          <a:p>
            <a:r>
              <a:rPr lang="en-US" sz="2200"/>
              <a:t>back to s once we find our goal state.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33396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A08510D-CD8B-CD15-E182-A3C308CE5B6A}"/>
              </a:ext>
            </a:extLst>
          </p:cNvPr>
          <p:cNvSpPr txBox="1"/>
          <p:nvPr/>
        </p:nvSpPr>
        <p:spPr>
          <a:xfrm>
            <a:off x="236669" y="311971"/>
            <a:ext cx="33518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/>
              <a:t>Expanding at a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CEB465-7595-503F-B754-732EB0435D4D}"/>
              </a:ext>
            </a:extLst>
          </p:cNvPr>
          <p:cNvSpPr txBox="1"/>
          <p:nvPr/>
        </p:nvSpPr>
        <p:spPr>
          <a:xfrm>
            <a:off x="298851" y="1674674"/>
            <a:ext cx="580146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Expanding at s means to create a list of neighbor nodes of s.</a:t>
            </a:r>
          </a:p>
          <a:p>
            <a:endParaRPr lang="en-US"/>
          </a:p>
          <a:p>
            <a:r>
              <a:rPr lang="en-US"/>
              <a:t>Each neighbor node contains the following information:</a:t>
            </a:r>
          </a:p>
          <a:p>
            <a:r>
              <a:rPr lang="en-US"/>
              <a:t>-  state of node</a:t>
            </a:r>
          </a:p>
          <a:p>
            <a:r>
              <a:rPr lang="en-US"/>
              <a:t>-  parent node(in this case, node s)</a:t>
            </a:r>
          </a:p>
          <a:p>
            <a:r>
              <a:rPr lang="en-US"/>
              <a:t>-  action that gets to this node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For example, the node s in the picture is the current node.</a:t>
            </a:r>
          </a:p>
          <a:p>
            <a:endParaRPr lang="en-US"/>
          </a:p>
          <a:p>
            <a:r>
              <a:rPr lang="en-US"/>
              <a:t>Node t is a neighbor of node s and contains:</a:t>
            </a:r>
          </a:p>
          <a:p>
            <a:r>
              <a:rPr lang="en-US"/>
              <a:t>- state of node t(see cube position in picture)</a:t>
            </a:r>
          </a:p>
          <a:p>
            <a:r>
              <a:rPr lang="en-US"/>
              <a:t>- pointer to parent which is node s</a:t>
            </a:r>
          </a:p>
          <a:p>
            <a:r>
              <a:rPr lang="en-US"/>
              <a:t>- action that gets from node s to node t is the action F.</a:t>
            </a:r>
          </a:p>
          <a:p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B83D26-55ED-DD52-C780-A1130141493F}"/>
              </a:ext>
            </a:extLst>
          </p:cNvPr>
          <p:cNvCxnSpPr>
            <a:cxnSpLocks/>
          </p:cNvCxnSpPr>
          <p:nvPr/>
        </p:nvCxnSpPr>
        <p:spPr>
          <a:xfrm flipH="1" flipV="1">
            <a:off x="7207626" y="3319349"/>
            <a:ext cx="763793" cy="8626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8632A4-B126-638C-B888-ED89609B83A4}"/>
              </a:ext>
            </a:extLst>
          </p:cNvPr>
          <p:cNvSpPr txBox="1"/>
          <p:nvPr/>
        </p:nvSpPr>
        <p:spPr>
          <a:xfrm>
            <a:off x="7684093" y="3319349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6A131-E1ED-AF22-660E-3A7F2658DA0E}"/>
              </a:ext>
            </a:extLst>
          </p:cNvPr>
          <p:cNvSpPr txBox="1"/>
          <p:nvPr/>
        </p:nvSpPr>
        <p:spPr>
          <a:xfrm>
            <a:off x="8056596" y="531583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 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11EE7B-E21B-77F9-C0E3-A237B6735AC0}"/>
              </a:ext>
            </a:extLst>
          </p:cNvPr>
          <p:cNvSpPr txBox="1"/>
          <p:nvPr/>
        </p:nvSpPr>
        <p:spPr>
          <a:xfrm>
            <a:off x="7009353" y="1708601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 t: a neighbor of node s.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9C190A-540C-05FC-A47E-E5D7756A4823}"/>
              </a:ext>
            </a:extLst>
          </p:cNvPr>
          <p:cNvCxnSpPr>
            <a:cxnSpLocks/>
          </p:cNvCxnSpPr>
          <p:nvPr/>
        </p:nvCxnSpPr>
        <p:spPr>
          <a:xfrm>
            <a:off x="6576778" y="3493899"/>
            <a:ext cx="1012744" cy="9692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7BD6EF5-D769-1C35-77D5-3A9A2FEB25A5}"/>
              </a:ext>
            </a:extLst>
          </p:cNvPr>
          <p:cNvSpPr txBox="1"/>
          <p:nvPr/>
        </p:nvSpPr>
        <p:spPr>
          <a:xfrm>
            <a:off x="5982226" y="3807667"/>
            <a:ext cx="1340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pointer to</a:t>
            </a:r>
          </a:p>
          <a:p>
            <a:r>
              <a:rPr lang="en-US"/>
              <a:t>parent node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2AB072D-FEDD-F8EE-2BDA-06CC9D6EB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325" y="4199769"/>
            <a:ext cx="1365559" cy="12236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A010FA7-3841-A7C0-7773-05427B7FA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231" y="2137730"/>
            <a:ext cx="1340110" cy="11992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6512FF1-A155-B16D-9A73-D093B1405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322" y="2799005"/>
            <a:ext cx="1353322" cy="125998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C450D80-30AF-1C79-4F63-2259194B220F}"/>
              </a:ext>
            </a:extLst>
          </p:cNvPr>
          <p:cNvSpPr txBox="1"/>
          <p:nvPr/>
        </p:nvSpPr>
        <p:spPr>
          <a:xfrm>
            <a:off x="9485571" y="4278455"/>
            <a:ext cx="2640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 r: another neighbor </a:t>
            </a:r>
          </a:p>
          <a:p>
            <a:r>
              <a:rPr lang="en-US"/>
              <a:t>of node s.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E71A7C-225C-33B7-8536-EA1C717CE73E}"/>
              </a:ext>
            </a:extLst>
          </p:cNvPr>
          <p:cNvCxnSpPr>
            <a:cxnSpLocks/>
          </p:cNvCxnSpPr>
          <p:nvPr/>
        </p:nvCxnSpPr>
        <p:spPr>
          <a:xfrm flipV="1">
            <a:off x="9194884" y="3978510"/>
            <a:ext cx="906433" cy="4754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7D1006B-BF32-D8B6-129F-AC27407606B0}"/>
              </a:ext>
            </a:extLst>
          </p:cNvPr>
          <p:cNvSpPr txBox="1"/>
          <p:nvPr/>
        </p:nvSpPr>
        <p:spPr>
          <a:xfrm>
            <a:off x="9403949" y="3750692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39D6A5-3C6D-FF84-4627-2DF3487F2025}"/>
              </a:ext>
            </a:extLst>
          </p:cNvPr>
          <p:cNvCxnSpPr>
            <a:cxnSpLocks/>
          </p:cNvCxnSpPr>
          <p:nvPr/>
        </p:nvCxnSpPr>
        <p:spPr>
          <a:xfrm flipH="1">
            <a:off x="8997045" y="3150802"/>
            <a:ext cx="906433" cy="9081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02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B13260-470B-DDC7-2116-F6B0A8D4E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165" y="5157199"/>
            <a:ext cx="1365559" cy="12236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B92AC8-195A-627B-F06E-63423605D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162" y="4094284"/>
            <a:ext cx="990447" cy="92214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F4A217-5A66-E073-4836-779E8BB861FA}"/>
              </a:ext>
            </a:extLst>
          </p:cNvPr>
          <p:cNvCxnSpPr>
            <a:cxnSpLocks/>
          </p:cNvCxnSpPr>
          <p:nvPr/>
        </p:nvCxnSpPr>
        <p:spPr>
          <a:xfrm flipV="1">
            <a:off x="3342724" y="4935940"/>
            <a:ext cx="906433" cy="4754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368566-B3C8-4A77-17B8-D4F3D50C78ED}"/>
              </a:ext>
            </a:extLst>
          </p:cNvPr>
          <p:cNvSpPr txBox="1"/>
          <p:nvPr/>
        </p:nvSpPr>
        <p:spPr>
          <a:xfrm>
            <a:off x="3551789" y="4708122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446E98-EA8D-3FE4-0A3B-8A7AFC775ABC}"/>
              </a:ext>
            </a:extLst>
          </p:cNvPr>
          <p:cNvCxnSpPr>
            <a:cxnSpLocks/>
          </p:cNvCxnSpPr>
          <p:nvPr/>
        </p:nvCxnSpPr>
        <p:spPr>
          <a:xfrm flipH="1">
            <a:off x="3144885" y="4540936"/>
            <a:ext cx="824687" cy="4754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F5D47FE-DD41-DAE6-4BDD-629E5CC6D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366" y="2783953"/>
            <a:ext cx="1077348" cy="88268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3898AE-1863-D4D1-880C-2F10851EE041}"/>
              </a:ext>
            </a:extLst>
          </p:cNvPr>
          <p:cNvCxnSpPr>
            <a:cxnSpLocks/>
          </p:cNvCxnSpPr>
          <p:nvPr/>
        </p:nvCxnSpPr>
        <p:spPr>
          <a:xfrm flipV="1">
            <a:off x="5189567" y="3811666"/>
            <a:ext cx="906433" cy="4754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A0B0BF-F86D-4B85-02D5-029DA51E887A}"/>
              </a:ext>
            </a:extLst>
          </p:cNvPr>
          <p:cNvSpPr txBox="1"/>
          <p:nvPr/>
        </p:nvSpPr>
        <p:spPr>
          <a:xfrm>
            <a:off x="5596471" y="3423750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206A07-88FB-3175-F596-CDF84A396C4A}"/>
              </a:ext>
            </a:extLst>
          </p:cNvPr>
          <p:cNvCxnSpPr>
            <a:cxnSpLocks/>
          </p:cNvCxnSpPr>
          <p:nvPr/>
        </p:nvCxnSpPr>
        <p:spPr>
          <a:xfrm flipH="1">
            <a:off x="4980502" y="3423750"/>
            <a:ext cx="615969" cy="5680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1D6D9A-D6F5-0C0E-F431-4C9DAF3FEBE5}"/>
              </a:ext>
            </a:extLst>
          </p:cNvPr>
          <p:cNvCxnSpPr>
            <a:cxnSpLocks/>
          </p:cNvCxnSpPr>
          <p:nvPr/>
        </p:nvCxnSpPr>
        <p:spPr>
          <a:xfrm flipV="1">
            <a:off x="6981714" y="2401183"/>
            <a:ext cx="906433" cy="4754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814106-6FB2-6DEE-4F9E-3316873B15DE}"/>
              </a:ext>
            </a:extLst>
          </p:cNvPr>
          <p:cNvCxnSpPr>
            <a:cxnSpLocks/>
          </p:cNvCxnSpPr>
          <p:nvPr/>
        </p:nvCxnSpPr>
        <p:spPr>
          <a:xfrm flipH="1">
            <a:off x="6772649" y="2013267"/>
            <a:ext cx="615969" cy="5680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2EBBCA-53CE-DAD8-F84A-6BFBFCDAD81C}"/>
              </a:ext>
            </a:extLst>
          </p:cNvPr>
          <p:cNvSpPr txBox="1"/>
          <p:nvPr/>
        </p:nvSpPr>
        <p:spPr>
          <a:xfrm>
            <a:off x="7618682" y="1624938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F32A89-FDDE-B498-F35E-50DFECDABC53}"/>
              </a:ext>
            </a:extLst>
          </p:cNvPr>
          <p:cNvCxnSpPr>
            <a:cxnSpLocks/>
          </p:cNvCxnSpPr>
          <p:nvPr/>
        </p:nvCxnSpPr>
        <p:spPr>
          <a:xfrm flipV="1">
            <a:off x="8157612" y="1398572"/>
            <a:ext cx="906433" cy="4754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96B9B7-4C3C-E3BF-EE52-0C2FAC20F428}"/>
              </a:ext>
            </a:extLst>
          </p:cNvPr>
          <p:cNvCxnSpPr>
            <a:cxnSpLocks/>
          </p:cNvCxnSpPr>
          <p:nvPr/>
        </p:nvCxnSpPr>
        <p:spPr>
          <a:xfrm flipH="1">
            <a:off x="7948547" y="1010656"/>
            <a:ext cx="615969" cy="5680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E88D723-9108-6498-CAF1-D4EB66520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7215" y="372518"/>
            <a:ext cx="1154408" cy="9221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DD55D55-C80E-9794-3B62-1D440566E681}"/>
              </a:ext>
            </a:extLst>
          </p:cNvPr>
          <p:cNvSpPr txBox="1"/>
          <p:nvPr/>
        </p:nvSpPr>
        <p:spPr>
          <a:xfrm>
            <a:off x="7313867" y="2174974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4CEDF1-1781-8F40-CA15-0B4FE0EA73A5}"/>
              </a:ext>
            </a:extLst>
          </p:cNvPr>
          <p:cNvSpPr txBox="1"/>
          <p:nvPr/>
        </p:nvSpPr>
        <p:spPr>
          <a:xfrm>
            <a:off x="8376987" y="1213906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C38656-6C62-BED0-578E-A4B5561ACB5F}"/>
              </a:ext>
            </a:extLst>
          </p:cNvPr>
          <p:cNvSpPr txBox="1"/>
          <p:nvPr/>
        </p:nvSpPr>
        <p:spPr>
          <a:xfrm>
            <a:off x="349649" y="1333512"/>
            <a:ext cx="67803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Once we get to the goal state(solved state), these pointers</a:t>
            </a:r>
          </a:p>
          <a:p>
            <a:r>
              <a:rPr lang="en-US" sz="2200"/>
              <a:t>to parents will allow us to recover the solution path.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A07308-4904-DDA6-B620-294744D83119}"/>
              </a:ext>
            </a:extLst>
          </p:cNvPr>
          <p:cNvCxnSpPr>
            <a:cxnSpLocks/>
          </p:cNvCxnSpPr>
          <p:nvPr/>
        </p:nvCxnSpPr>
        <p:spPr>
          <a:xfrm flipV="1">
            <a:off x="3842253" y="1697018"/>
            <a:ext cx="5818114" cy="44886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A0E4353-3364-3768-722C-D03DD5C9FD9D}"/>
              </a:ext>
            </a:extLst>
          </p:cNvPr>
          <p:cNvSpPr txBox="1"/>
          <p:nvPr/>
        </p:nvSpPr>
        <p:spPr>
          <a:xfrm>
            <a:off x="6981714" y="4094284"/>
            <a:ext cx="510184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Backtrack by following pointers backwards:</a:t>
            </a:r>
          </a:p>
          <a:p>
            <a:r>
              <a:rPr lang="en-US" sz="2200"/>
              <a:t>{B.., F, U, R}.</a:t>
            </a:r>
          </a:p>
          <a:p>
            <a:endParaRPr lang="en-US" sz="2200"/>
          </a:p>
          <a:p>
            <a:r>
              <a:rPr lang="en-US" sz="2200"/>
              <a:t>The reverse the list to get solution path:</a:t>
            </a:r>
          </a:p>
          <a:p>
            <a:r>
              <a:rPr lang="en-US" sz="2200"/>
              <a:t>{R, U, F…, B}</a:t>
            </a:r>
          </a:p>
        </p:txBody>
      </p:sp>
    </p:spTree>
    <p:extLst>
      <p:ext uri="{BB962C8B-B14F-4D97-AF65-F5344CB8AC3E}">
        <p14:creationId xmlns:p14="http://schemas.microsoft.com/office/powerpoint/2010/main" val="1058390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1185</Words>
  <Application>Microsoft Macintosh PowerPoint</Application>
  <PresentationFormat>Widescreen</PresentationFormat>
  <Paragraphs>284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7" baseType="lpstr">
      <vt:lpstr>Arial</vt:lpstr>
      <vt:lpstr>Calibri</vt:lpstr>
      <vt:lpstr>Calibri Light</vt:lpstr>
      <vt:lpstr>CMMI10</vt:lpstr>
      <vt:lpstr>CMR10</vt:lpstr>
      <vt:lpstr>CMSY10</vt:lpstr>
      <vt:lpstr>NimbusRomNo9L</vt:lpstr>
      <vt:lpstr>Tahoma</vt:lpstr>
      <vt:lpstr>Times New Roman</vt:lpstr>
      <vt:lpstr>Office Theme</vt:lpstr>
      <vt:lpstr>Breadth-First Search</vt:lpstr>
      <vt:lpstr>Searching Problems</vt:lpstr>
      <vt:lpstr>Searching Problem</vt:lpstr>
      <vt:lpstr>PowerPoint Presentation</vt:lpstr>
      <vt:lpstr>Search Algorithm</vt:lpstr>
      <vt:lpstr>Breadth-First Search</vt:lpstr>
      <vt:lpstr>PowerPoint Presentation</vt:lpstr>
      <vt:lpstr>PowerPoint Presentation</vt:lpstr>
      <vt:lpstr>PowerPoint Presentation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Nguyen</dc:creator>
  <cp:lastModifiedBy>Long Nguyen</cp:lastModifiedBy>
  <cp:revision>7</cp:revision>
  <dcterms:created xsi:type="dcterms:W3CDTF">2024-01-12T18:18:33Z</dcterms:created>
  <dcterms:modified xsi:type="dcterms:W3CDTF">2024-01-28T15:32:50Z</dcterms:modified>
</cp:coreProperties>
</file>