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4"/>
  </p:notesMasterIdLst>
  <p:sldIdLst>
    <p:sldId id="256" r:id="rId2"/>
    <p:sldId id="596" r:id="rId3"/>
    <p:sldId id="611" r:id="rId4"/>
    <p:sldId id="613" r:id="rId5"/>
    <p:sldId id="597" r:id="rId6"/>
    <p:sldId id="598" r:id="rId7"/>
    <p:sldId id="599" r:id="rId8"/>
    <p:sldId id="600" r:id="rId9"/>
    <p:sldId id="602" r:id="rId10"/>
    <p:sldId id="601" r:id="rId11"/>
    <p:sldId id="604" r:id="rId12"/>
    <p:sldId id="614" r:id="rId13"/>
    <p:sldId id="605" r:id="rId14"/>
    <p:sldId id="612" r:id="rId15"/>
    <p:sldId id="606" r:id="rId16"/>
    <p:sldId id="607" r:id="rId17"/>
    <p:sldId id="608" r:id="rId18"/>
    <p:sldId id="609" r:id="rId19"/>
    <p:sldId id="616" r:id="rId20"/>
    <p:sldId id="615" r:id="rId21"/>
    <p:sldId id="485" r:id="rId22"/>
    <p:sldId id="610" r:id="rId2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DFA1C4-BDD3-4E42-9076-CE7C4D94C5A0}" v="381" dt="2021-05-05T14:28:03.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24"/>
    <p:restoredTop sz="93692"/>
  </p:normalViewPr>
  <p:slideViewPr>
    <p:cSldViewPr snapToGrid="0" snapToObjects="1">
      <p:cViewPr varScale="1">
        <p:scale>
          <a:sx n="109" d="100"/>
          <a:sy n="109" d="100"/>
        </p:scale>
        <p:origin x="200"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5F646169-A1D9-E147-88C9-F7F633E92344}"/>
    <pc:docChg chg="modSld">
      <pc:chgData name="Long B Nguyen" userId="f59fb8f3-a021-417a-8bc1-65c8d471c621" providerId="ADAL" clId="{5F646169-A1D9-E147-88C9-F7F633E92344}" dt="2020-02-26T13:00:54.978" v="72" actId="20577"/>
      <pc:docMkLst>
        <pc:docMk/>
      </pc:docMkLst>
      <pc:sldChg chg="modSp modAnim">
        <pc:chgData name="Long B Nguyen" userId="f59fb8f3-a021-417a-8bc1-65c8d471c621" providerId="ADAL" clId="{5F646169-A1D9-E147-88C9-F7F633E92344}" dt="2020-02-26T13:00:54.978" v="72" actId="20577"/>
        <pc:sldMkLst>
          <pc:docMk/>
          <pc:sldMk cId="2076911411" sldId="601"/>
        </pc:sldMkLst>
        <pc:spChg chg="mod">
          <ac:chgData name="Long B Nguyen" userId="f59fb8f3-a021-417a-8bc1-65c8d471c621" providerId="ADAL" clId="{5F646169-A1D9-E147-88C9-F7F633E92344}" dt="2020-02-26T13:00:54.978" v="72" actId="20577"/>
          <ac:spMkLst>
            <pc:docMk/>
            <pc:sldMk cId="2076911411" sldId="601"/>
            <ac:spMk id="16386" creationId="{BBF80B12-3B64-224E-8C63-344E3E46DE63}"/>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B9DFA1C4-BDD3-4E42-9076-CE7C4D94C5A0}"/>
    <pc:docChg chg="addSld modSld">
      <pc:chgData name="Long B Nguyen" userId="f59fb8f3-a021-417a-8bc1-65c8d471c621" providerId="ADAL" clId="{B9DFA1C4-BDD3-4E42-9076-CE7C4D94C5A0}" dt="2021-05-05T14:28:03.564" v="438"/>
      <pc:docMkLst>
        <pc:docMk/>
      </pc:docMkLst>
      <pc:sldChg chg="modSp mod modAnim">
        <pc:chgData name="Long B Nguyen" userId="f59fb8f3-a021-417a-8bc1-65c8d471c621" providerId="ADAL" clId="{B9DFA1C4-BDD3-4E42-9076-CE7C4D94C5A0}" dt="2021-05-05T14:28:03.564" v="438"/>
        <pc:sldMkLst>
          <pc:docMk/>
          <pc:sldMk cId="638103133" sldId="609"/>
        </pc:sldMkLst>
        <pc:spChg chg="mod">
          <ac:chgData name="Long B Nguyen" userId="f59fb8f3-a021-417a-8bc1-65c8d471c621" providerId="ADAL" clId="{B9DFA1C4-BDD3-4E42-9076-CE7C4D94C5A0}" dt="2021-05-05T14:24:51.850" v="224" actId="20577"/>
          <ac:spMkLst>
            <pc:docMk/>
            <pc:sldMk cId="638103133" sldId="609"/>
            <ac:spMk id="69634" creationId="{FD9DE532-4EC4-0D40-ADFB-7F0AA406DC7A}"/>
          </ac:spMkLst>
        </pc:spChg>
        <pc:spChg chg="mod">
          <ac:chgData name="Long B Nguyen" userId="f59fb8f3-a021-417a-8bc1-65c8d471c621" providerId="ADAL" clId="{B9DFA1C4-BDD3-4E42-9076-CE7C4D94C5A0}" dt="2021-05-05T14:28:03.564" v="438"/>
          <ac:spMkLst>
            <pc:docMk/>
            <pc:sldMk cId="638103133" sldId="609"/>
            <ac:spMk id="73729" creationId="{68C10369-9285-C146-8813-8715FBA65853}"/>
          </ac:spMkLst>
        </pc:spChg>
      </pc:sldChg>
      <pc:sldChg chg="modSp add modAnim">
        <pc:chgData name="Long B Nguyen" userId="f59fb8f3-a021-417a-8bc1-65c8d471c621" providerId="ADAL" clId="{B9DFA1C4-BDD3-4E42-9076-CE7C4D94C5A0}" dt="2021-05-05T14:27:28.185" v="423" actId="20577"/>
        <pc:sldMkLst>
          <pc:docMk/>
          <pc:sldMk cId="722413606" sldId="615"/>
        </pc:sldMkLst>
        <pc:spChg chg="mod">
          <ac:chgData name="Long B Nguyen" userId="f59fb8f3-a021-417a-8bc1-65c8d471c621" providerId="ADAL" clId="{B9DFA1C4-BDD3-4E42-9076-CE7C4D94C5A0}" dt="2021-05-05T14:27:28.185" v="423" actId="20577"/>
          <ac:spMkLst>
            <pc:docMk/>
            <pc:sldMk cId="722413606" sldId="615"/>
            <ac:spMk id="69634" creationId="{FD9DE532-4EC4-0D40-ADFB-7F0AA406DC7A}"/>
          </ac:spMkLst>
        </pc:spChg>
      </pc:sldChg>
      <pc:sldChg chg="modSp add mod modAnim">
        <pc:chgData name="Long B Nguyen" userId="f59fb8f3-a021-417a-8bc1-65c8d471c621" providerId="ADAL" clId="{B9DFA1C4-BDD3-4E42-9076-CE7C4D94C5A0}" dt="2021-05-05T14:27:56.713" v="437" actId="20577"/>
        <pc:sldMkLst>
          <pc:docMk/>
          <pc:sldMk cId="4262345740" sldId="616"/>
        </pc:sldMkLst>
        <pc:spChg chg="mod">
          <ac:chgData name="Long B Nguyen" userId="f59fb8f3-a021-417a-8bc1-65c8d471c621" providerId="ADAL" clId="{B9DFA1C4-BDD3-4E42-9076-CE7C4D94C5A0}" dt="2021-05-05T14:25:19.835" v="230"/>
          <ac:spMkLst>
            <pc:docMk/>
            <pc:sldMk cId="4262345740" sldId="616"/>
            <ac:spMk id="69634" creationId="{FD9DE532-4EC4-0D40-ADFB-7F0AA406DC7A}"/>
          </ac:spMkLst>
        </pc:spChg>
        <pc:spChg chg="mod">
          <ac:chgData name="Long B Nguyen" userId="f59fb8f3-a021-417a-8bc1-65c8d471c621" providerId="ADAL" clId="{B9DFA1C4-BDD3-4E42-9076-CE7C4D94C5A0}" dt="2021-05-05T14:27:56.713" v="437" actId="20577"/>
          <ac:spMkLst>
            <pc:docMk/>
            <pc:sldMk cId="4262345740" sldId="616"/>
            <ac:spMk id="73729" creationId="{68C10369-9285-C146-8813-8715FBA658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5/5/21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2543C86-1DA9-1D43-BE25-3CBE178C73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D8BD55-DE64-FA4E-87E0-8A762E95D7F9}" type="slidenum">
              <a:rPr lang="en-US" altLang="en-US" smtClean="0"/>
              <a:pPr/>
              <a:t>2</a:t>
            </a:fld>
            <a:endParaRPr lang="en-US" altLang="en-US"/>
          </a:p>
        </p:txBody>
      </p:sp>
      <p:sp>
        <p:nvSpPr>
          <p:cNvPr id="44034" name="Rectangle 2">
            <a:extLst>
              <a:ext uri="{FF2B5EF4-FFF2-40B4-BE49-F238E27FC236}">
                <a16:creationId xmlns:a16="http://schemas.microsoft.com/office/drawing/2014/main" id="{FAFA3628-D56F-0F4C-92D8-5392FFB0BFA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83E34A4-840C-AB44-A873-5743D48292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2141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11</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639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12</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4118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C7D0D5E9-FE86-0942-9B57-892517ECE7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962B04-4BE7-F34D-B858-11059A00E2A3}" type="slidenum">
              <a:rPr lang="en-US" altLang="en-US" smtClean="0"/>
              <a:pPr/>
              <a:t>13</a:t>
            </a:fld>
            <a:endParaRPr lang="en-US" altLang="en-US"/>
          </a:p>
        </p:txBody>
      </p:sp>
      <p:sp>
        <p:nvSpPr>
          <p:cNvPr id="64514" name="Rectangle 2">
            <a:extLst>
              <a:ext uri="{FF2B5EF4-FFF2-40B4-BE49-F238E27FC236}">
                <a16:creationId xmlns:a16="http://schemas.microsoft.com/office/drawing/2014/main" id="{02C999D7-52B0-1749-97C5-53E02D23C2A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08061A4-7E17-B840-BA0C-3936EF2A0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8645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8CBBAF-EDA8-CE41-92EC-90A41DFE5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60C849-FCED-DB4F-9B40-BA5EAD25EF49}" type="slidenum">
              <a:rPr lang="en-US" altLang="en-US" smtClean="0"/>
              <a:pPr/>
              <a:t>14</a:t>
            </a:fld>
            <a:endParaRPr lang="en-US" altLang="en-US"/>
          </a:p>
        </p:txBody>
      </p:sp>
      <p:sp>
        <p:nvSpPr>
          <p:cNvPr id="66562" name="Rectangle 2">
            <a:extLst>
              <a:ext uri="{FF2B5EF4-FFF2-40B4-BE49-F238E27FC236}">
                <a16:creationId xmlns:a16="http://schemas.microsoft.com/office/drawing/2014/main" id="{63AB0B4B-E79E-4B4A-96B5-D2EF3BC83A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A1FC4435-CA39-6745-BD0C-5C98779130B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8514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6D00BA3-80C4-A242-8BFA-6B42AABA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B3B067-8245-E94B-BE8E-A17950D0EAF7}" type="slidenum">
              <a:rPr lang="en-US" altLang="en-US" smtClean="0"/>
              <a:pPr/>
              <a:t>15</a:t>
            </a:fld>
            <a:endParaRPr lang="en-US" altLang="en-US"/>
          </a:p>
        </p:txBody>
      </p:sp>
      <p:sp>
        <p:nvSpPr>
          <p:cNvPr id="68610" name="Rectangle 2">
            <a:extLst>
              <a:ext uri="{FF2B5EF4-FFF2-40B4-BE49-F238E27FC236}">
                <a16:creationId xmlns:a16="http://schemas.microsoft.com/office/drawing/2014/main" id="{F120F77F-2FAF-BE44-86B4-42A7A35AAC1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38B18FBB-BCE7-9D4C-932B-6403978DD8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98C408CB-051E-C846-9AD0-9820687F53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49E667-B4FD-E448-B623-946D2741C530}" type="slidenum">
              <a:rPr lang="en-US" altLang="en-US" smtClean="0"/>
              <a:pPr/>
              <a:t>16</a:t>
            </a:fld>
            <a:endParaRPr lang="en-US" altLang="en-US"/>
          </a:p>
        </p:txBody>
      </p:sp>
      <p:sp>
        <p:nvSpPr>
          <p:cNvPr id="70658" name="Rectangle 2">
            <a:extLst>
              <a:ext uri="{FF2B5EF4-FFF2-40B4-BE49-F238E27FC236}">
                <a16:creationId xmlns:a16="http://schemas.microsoft.com/office/drawing/2014/main" id="{49653E49-0A24-2A43-87BF-232A6A62C9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5724D42-F641-0A41-8C8A-AE8E793F8A2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7014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FED684CF-9400-594F-903B-2B77C944A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B31880-1905-7F42-A8E1-012416B1FCB0}" type="slidenum">
              <a:rPr lang="en-US" altLang="en-US" smtClean="0"/>
              <a:pPr/>
              <a:t>17</a:t>
            </a:fld>
            <a:endParaRPr lang="en-US" altLang="en-US"/>
          </a:p>
        </p:txBody>
      </p:sp>
      <p:sp>
        <p:nvSpPr>
          <p:cNvPr id="72706" name="Rectangle 2">
            <a:extLst>
              <a:ext uri="{FF2B5EF4-FFF2-40B4-BE49-F238E27FC236}">
                <a16:creationId xmlns:a16="http://schemas.microsoft.com/office/drawing/2014/main" id="{139E0ACE-CD84-0744-AFBF-CC5F2EE3269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9B8D523-A832-7744-8D4B-282E7EB8BE2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9138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18</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086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19</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1962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20</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384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3</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161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4</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3104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0EE9B2E-AACC-0245-8BB8-2C15A45030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FFEDC7-BC3B-5D43-897D-30E3B0EB5DF6}" type="slidenum">
              <a:rPr lang="en-US" altLang="en-US" smtClean="0"/>
              <a:pPr/>
              <a:t>5</a:t>
            </a:fld>
            <a:endParaRPr lang="en-US" altLang="en-US"/>
          </a:p>
        </p:txBody>
      </p:sp>
      <p:sp>
        <p:nvSpPr>
          <p:cNvPr id="48130" name="Rectangle 2">
            <a:extLst>
              <a:ext uri="{FF2B5EF4-FFF2-40B4-BE49-F238E27FC236}">
                <a16:creationId xmlns:a16="http://schemas.microsoft.com/office/drawing/2014/main" id="{35AA12FB-9174-9045-8CBC-45157F7D6B23}"/>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89C56B53-6965-0B47-94BD-5E81672A4BE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7004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7217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76BC38F-1D6E-5541-8210-8688EBB9C1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D16C99-B9F4-4A43-8CA3-5201ECF32F0C}" type="slidenum">
              <a:rPr lang="en-US" altLang="en-US" smtClean="0"/>
              <a:pPr/>
              <a:t>7</a:t>
            </a:fld>
            <a:endParaRPr lang="en-US" altLang="en-US"/>
          </a:p>
        </p:txBody>
      </p:sp>
      <p:sp>
        <p:nvSpPr>
          <p:cNvPr id="52226" name="Rectangle 2">
            <a:extLst>
              <a:ext uri="{FF2B5EF4-FFF2-40B4-BE49-F238E27FC236}">
                <a16:creationId xmlns:a16="http://schemas.microsoft.com/office/drawing/2014/main" id="{A77D325B-6A71-0344-A126-440D6B27803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625D8310-D8C1-FE40-9782-17E41FA328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9825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2B89E0F-CB6F-8540-B5DE-990286765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AE7893-9BA5-D345-9E8A-837A1A6D5CC2}" type="slidenum">
              <a:rPr lang="en-US" altLang="en-US" smtClean="0"/>
              <a:pPr/>
              <a:t>8</a:t>
            </a:fld>
            <a:endParaRPr lang="en-US" altLang="en-US"/>
          </a:p>
        </p:txBody>
      </p:sp>
      <p:sp>
        <p:nvSpPr>
          <p:cNvPr id="54274" name="Rectangle 2">
            <a:extLst>
              <a:ext uri="{FF2B5EF4-FFF2-40B4-BE49-F238E27FC236}">
                <a16:creationId xmlns:a16="http://schemas.microsoft.com/office/drawing/2014/main" id="{05D259B1-F242-3A43-AA49-793D01EFBE3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4EE82563-54B2-FA42-B3FC-D3A075EEED4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640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522430A-B6DB-194E-9400-49892F2D5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56A937-CAEE-BD43-93A8-E8249FB589B0}" type="slidenum">
              <a:rPr lang="en-US" altLang="en-US" smtClean="0"/>
              <a:pPr/>
              <a:t>9</a:t>
            </a:fld>
            <a:endParaRPr lang="en-US" altLang="en-US"/>
          </a:p>
        </p:txBody>
      </p:sp>
      <p:sp>
        <p:nvSpPr>
          <p:cNvPr id="56322" name="Rectangle 2">
            <a:extLst>
              <a:ext uri="{FF2B5EF4-FFF2-40B4-BE49-F238E27FC236}">
                <a16:creationId xmlns:a16="http://schemas.microsoft.com/office/drawing/2014/main" id="{3C2547D6-6567-3A4C-BF2A-8DEF17EEFF7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811C4D9C-52FA-5E4A-9AAE-5F7520A8975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a:p>
            <a:pPr eaLnBrk="1" hangingPunct="1"/>
            <a:r>
              <a:rPr lang="en-US" altLang="en-US">
                <a:ea typeface="ＭＳ Ｐゴシック" panose="020B0600070205080204" pitchFamily="34" charset="-128"/>
              </a:rPr>
              <a:t>http://www.sharetechnote.com/html/RF_Handbook_TimeDomain_FrequencyDomain.html</a:t>
            </a:r>
          </a:p>
        </p:txBody>
      </p:sp>
    </p:spTree>
    <p:extLst>
      <p:ext uri="{BB962C8B-B14F-4D97-AF65-F5344CB8AC3E}">
        <p14:creationId xmlns:p14="http://schemas.microsoft.com/office/powerpoint/2010/main" val="69875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8AF7565-4606-3941-9AD9-59E34185F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7BA810-9029-3647-91D1-9F8F29C831D9}" type="slidenum">
              <a:rPr lang="en-US" altLang="en-US" smtClean="0"/>
              <a:pPr/>
              <a:t>10</a:t>
            </a:fld>
            <a:endParaRPr lang="en-US" altLang="en-US"/>
          </a:p>
        </p:txBody>
      </p:sp>
      <p:sp>
        <p:nvSpPr>
          <p:cNvPr id="58370" name="Rectangle 2">
            <a:extLst>
              <a:ext uri="{FF2B5EF4-FFF2-40B4-BE49-F238E27FC236}">
                <a16:creationId xmlns:a16="http://schemas.microsoft.com/office/drawing/2014/main" id="{83A82375-5F75-D143-B44E-14267ED9F4D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F60DFEC2-59BE-864C-AFDA-E4F9552418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70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5/5/21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P28LKWTzrI" TargetMode="External"/><Relationship Id="rId2" Type="http://schemas.openxmlformats.org/officeDocument/2006/relationships/hyperlink" Target="https://arstechnica.com/features/2007/10/the-audiofile-understanding-mp3-compression/" TargetMode="External"/><Relationship Id="rId1" Type="http://schemas.openxmlformats.org/officeDocument/2006/relationships/slideLayout" Target="../slideLayouts/slideLayout2.xml"/><Relationship Id="rId5" Type="http://schemas.openxmlformats.org/officeDocument/2006/relationships/hyperlink" Target="https://www.youtube.com/watch?v=btgAUdbj85E" TargetMode="External"/><Relationship Id="rId4" Type="http://schemas.openxmlformats.org/officeDocument/2006/relationships/hyperlink" Target="https://www.youtube.com/watch?v=zC5KFnSUPNo"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R2uBgcw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56841"/>
            <a:ext cx="5661060"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2552" y="3140627"/>
            <a:ext cx="4578895" cy="568399"/>
          </a:xfrm>
        </p:spPr>
        <p:txBody>
          <a:bodyPr>
            <a:normAutofit/>
          </a:bodyPr>
          <a:lstStyle/>
          <a:p>
            <a:r>
              <a:rPr lang="en-US" b="1" dirty="0">
                <a:solidFill>
                  <a:srgbClr val="FFFFFF"/>
                </a:solidFill>
              </a:rPr>
              <a:t>Audio and Video</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FD1C1FC-5146-194A-9B8A-0E6A1ABA3E32}"/>
              </a:ext>
            </a:extLst>
          </p:cNvPr>
          <p:cNvSpPr>
            <a:spLocks noGrp="1" noChangeArrowheads="1"/>
          </p:cNvSpPr>
          <p:nvPr>
            <p:ph type="title"/>
          </p:nvPr>
        </p:nvSpPr>
        <p:spPr>
          <a:xfrm>
            <a:off x="125216" y="127000"/>
            <a:ext cx="7886700" cy="873303"/>
          </a:xfrm>
        </p:spPr>
        <p:txBody>
          <a:bodyPr/>
          <a:lstStyle/>
          <a:p>
            <a:pPr eaLnBrk="1" hangingPunct="1"/>
            <a:r>
              <a:rPr lang="en-US" altLang="en-US" dirty="0">
                <a:latin typeface="Tahoma" panose="020B0604030504040204" pitchFamily="34" charset="0"/>
                <a:ea typeface="ＭＳ Ｐゴシック" panose="020B0600070205080204" pitchFamily="34" charset="-128"/>
              </a:rPr>
              <a:t>Popular Formats</a:t>
            </a:r>
          </a:p>
        </p:txBody>
      </p:sp>
      <p:sp>
        <p:nvSpPr>
          <p:cNvPr id="16386" name="Rectangle 3">
            <a:extLst>
              <a:ext uri="{FF2B5EF4-FFF2-40B4-BE49-F238E27FC236}">
                <a16:creationId xmlns:a16="http://schemas.microsoft.com/office/drawing/2014/main" id="{BBF80B12-3B64-224E-8C63-344E3E46DE63}"/>
              </a:ext>
            </a:extLst>
          </p:cNvPr>
          <p:cNvSpPr>
            <a:spLocks noGrp="1" noChangeArrowheads="1"/>
          </p:cNvSpPr>
          <p:nvPr>
            <p:ph type="body" idx="1"/>
          </p:nvPr>
        </p:nvSpPr>
        <p:spPr>
          <a:xfrm>
            <a:off x="205483" y="1079500"/>
            <a:ext cx="862001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Other popular audio formats include AAC, WMA, WAV, FLAC.</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AAC(Advanced Audio Coding) was developed by Apple for iTunes but is currently adopted by many devices. </a:t>
            </a:r>
          </a:p>
          <a:p>
            <a:pPr marL="342900" lvl="1" indent="0" eaLnBrk="1" hangingPunct="1">
              <a:buNone/>
            </a:pPr>
            <a:r>
              <a:rPr lang="en-US" altLang="en-US" dirty="0">
                <a:latin typeface="Tahoma" panose="020B0604030504040204" pitchFamily="34" charset="0"/>
              </a:rPr>
              <a:t>- more efficient compression and better quality than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Windows Media Audio(WMA) is a proprietary format developed by Microsoft but has not been as popular as AAC or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FLAC(Free Lossless Audio Codec) is a lossless </a:t>
            </a:r>
            <a:r>
              <a:rPr lang="en-US" altLang="en-US" sz="1833">
                <a:latin typeface="Tahoma" panose="020B0604030504040204" pitchFamily="34" charset="0"/>
                <a:ea typeface="ＭＳ Ｐゴシック" panose="020B0600070205080204" pitchFamily="34" charset="-128"/>
              </a:rPr>
              <a:t>compression format.</a:t>
            </a: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Waveform Audio(WAV) was also developed by Windows</a:t>
            </a:r>
          </a:p>
          <a:p>
            <a:pPr marL="342900" lvl="1" indent="0" eaLnBrk="1" hangingPunct="1">
              <a:buNone/>
            </a:pPr>
            <a:r>
              <a:rPr lang="en-US" altLang="en-US" dirty="0">
                <a:latin typeface="Tahoma" panose="020B0604030504040204" pitchFamily="34" charset="0"/>
              </a:rPr>
              <a:t>- uncompressed</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7691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dealing with video on your computer, we're concerned with two different things: </a:t>
            </a:r>
            <a:r>
              <a:rPr lang="en-US" altLang="en-US" sz="2000" b="1" dirty="0">
                <a:latin typeface="Tahoma" panose="020B0604030504040204" pitchFamily="34" charset="0"/>
                <a:ea typeface="ＭＳ Ｐゴシック" panose="020B0600070205080204" pitchFamily="34" charset="-128"/>
              </a:rPr>
              <a:t>codecs</a:t>
            </a:r>
            <a:r>
              <a:rPr lang="en-US" altLang="en-US" sz="2000" dirty="0">
                <a:latin typeface="Tahoma" panose="020B0604030504040204" pitchFamily="34" charset="0"/>
                <a:ea typeface="ＭＳ Ｐゴシック" panose="020B0600070205080204" pitchFamily="34" charset="-128"/>
              </a:rPr>
              <a:t> and </a:t>
            </a:r>
            <a:r>
              <a:rPr lang="en-US" altLang="en-US" sz="2000" b="1" dirty="0">
                <a:latin typeface="Tahoma" panose="020B0604030504040204" pitchFamily="34" charset="0"/>
                <a:ea typeface="ＭＳ Ｐゴシック" panose="020B0600070205080204" pitchFamily="34" charset="-128"/>
              </a:rPr>
              <a:t>containers</a:t>
            </a:r>
            <a:r>
              <a:rPr lang="en-US" altLang="en-US" sz="2000" dirty="0">
                <a:latin typeface="Tahoma" panose="020B0604030504040204" pitchFamily="34" charset="0"/>
                <a:ea typeface="ＭＳ Ｐゴシック" panose="020B0600070205080204" pitchFamily="34" charset="-128"/>
              </a:rPr>
              <a: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We saw that PCM audio can take up a lot of space, but uncompressed video is even larger. Without any compression, an hour of high quality video can be hundreds of gigabytes large!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role of the codec is to do just that, as the codec (a combination of the words "encode" and "decode") is a program responsible for compressing and decompressing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5308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Today, the most popular standard for compressing videos is called </a:t>
            </a:r>
            <a:r>
              <a:rPr lang="en-US" altLang="en-US" sz="2000" b="1" dirty="0">
                <a:latin typeface="Tahoma" panose="020B0604030504040204" pitchFamily="34" charset="0"/>
                <a:ea typeface="ＭＳ Ｐゴシック" panose="020B0600070205080204" pitchFamily="34" charset="-128"/>
              </a:rPr>
              <a:t>H.264</a:t>
            </a:r>
            <a:r>
              <a:rPr lang="en-US" altLang="en-US" sz="2000" dirty="0">
                <a:latin typeface="Tahoma" panose="020B0604030504040204" pitchFamily="34" charset="0"/>
                <a:ea typeface="ＭＳ Ｐゴシック" panose="020B0600070205080204" pitchFamily="34" charset="-128"/>
              </a:rPr>
              <a:t>, sometimes referred to as AVC, or advanced video coding.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For example, all Blu-Ray players must be able to decode video that has been encoded according to the H.264 standard</a:t>
            </a:r>
          </a:p>
          <a:p>
            <a:pPr marL="0" indent="0" eaLnBrk="1" hangingPunct="1">
              <a:buNone/>
            </a:pPr>
            <a:endParaRPr lang="en-US" altLang="en-US" sz="2000" dirty="0">
              <a:latin typeface="Tahoma" panose="020B0604030504040204" pitchFamily="34" charset="0"/>
            </a:endParaRPr>
          </a:p>
          <a:p>
            <a:pPr marL="0" indent="0" eaLnBrk="1" hangingPunct="1">
              <a:buNone/>
            </a:pPr>
            <a:endParaRPr lang="en-US" altLang="en-US" sz="2000" dirty="0">
              <a:latin typeface="Tahoma" panose="020B0604030504040204" pitchFamily="34" charset="0"/>
            </a:endParaRPr>
          </a:p>
          <a:p>
            <a:pPr marL="0" indent="0" eaLnBrk="1" hangingPunct="1">
              <a:buNone/>
            </a:pPr>
            <a:r>
              <a:rPr lang="en-US" altLang="en-US" sz="2000" dirty="0">
                <a:latin typeface="Tahoma" panose="020B0604030504040204" pitchFamily="34" charset="0"/>
              </a:rPr>
              <a:t>There are lots of codecs out on the Internet that compress video using H.264, including x264 and DivX. </a:t>
            </a:r>
          </a:p>
          <a:p>
            <a:pPr marL="342900" lvl="1" indent="0" eaLnBrk="1" hangingPunct="1">
              <a:buNone/>
            </a:pPr>
            <a:r>
              <a:rPr lang="en-US" altLang="en-US" sz="2000" dirty="0">
                <a:latin typeface="Tahoma" panose="020B0604030504040204" pitchFamily="34" charset="0"/>
              </a:rPr>
              <a:t>software like VLC has built in codecs that can generally play any video file.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03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9CBCE08-19F5-8F48-9FA4-0A550756FC6D}"/>
              </a:ext>
            </a:extLst>
          </p:cNvPr>
          <p:cNvSpPr>
            <a:spLocks noGrp="1" noChangeArrowheads="1"/>
          </p:cNvSpPr>
          <p:nvPr>
            <p:ph type="title"/>
          </p:nvPr>
        </p:nvSpPr>
        <p:spPr>
          <a:xfrm>
            <a:off x="226031" y="168097"/>
            <a:ext cx="7886700" cy="760288"/>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a:t>
            </a:r>
          </a:p>
        </p:txBody>
      </p:sp>
      <p:sp>
        <p:nvSpPr>
          <p:cNvPr id="61442" name="Rectangle 3">
            <a:extLst>
              <a:ext uri="{FF2B5EF4-FFF2-40B4-BE49-F238E27FC236}">
                <a16:creationId xmlns:a16="http://schemas.microsoft.com/office/drawing/2014/main" id="{B310BF55-D7B6-5441-9407-5A38D72281A1}"/>
              </a:ext>
            </a:extLst>
          </p:cNvPr>
          <p:cNvSpPr>
            <a:spLocks noGrp="1" noChangeArrowheads="1"/>
          </p:cNvSpPr>
          <p:nvPr>
            <p:ph type="body" idx="1"/>
          </p:nvPr>
        </p:nvSpPr>
        <p:spPr>
          <a:xfrm>
            <a:off x="226031" y="1079500"/>
            <a:ext cx="8630293"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Video files are packaged up into a </a:t>
            </a:r>
            <a:r>
              <a:rPr lang="en-US" altLang="en-US" sz="1667" b="1" dirty="0">
                <a:latin typeface="Tahoma" panose="020B0604030504040204" pitchFamily="34" charset="0"/>
                <a:ea typeface="ＭＳ Ｐゴシック" panose="020B0600070205080204" pitchFamily="34" charset="-128"/>
              </a:rPr>
              <a:t>container</a:t>
            </a:r>
            <a:r>
              <a:rPr lang="en-US" altLang="en-US" sz="1667" dirty="0">
                <a:latin typeface="Tahoma" panose="020B0604030504040204" pitchFamily="34" charset="0"/>
                <a:ea typeface="ＭＳ Ｐゴシック" panose="020B0600070205080204" pitchFamily="34" charset="-128"/>
              </a:rPr>
              <a:t> which include video/audio files, captions, DVD menus, etc..</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Popular video containers today include AVI, MKV, MP4, and MOV, and different container formats support different codecs for audio and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Containers give us a bit of flexibility in creating videos, since we get to choose which codec we want to use for the video and which codec we want to use for the audio, though not all containers support all codecs.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However, because codecs and containers are separate concepts, it could be the case that your media player supports a certain container format but not the codec used for the video in the container, which means you won't be able to play the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4931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4CF080E-EFCE-1640-8191-157D72CCEB77}"/>
              </a:ext>
            </a:extLst>
          </p:cNvPr>
          <p:cNvSpPr>
            <a:spLocks noGrp="1" noChangeArrowheads="1"/>
          </p:cNvSpPr>
          <p:nvPr>
            <p:ph type="title"/>
          </p:nvPr>
        </p:nvSpPr>
        <p:spPr>
          <a:xfrm>
            <a:off x="123290" y="37971"/>
            <a:ext cx="7886700" cy="927800"/>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 Vs Codecs</a:t>
            </a:r>
          </a:p>
        </p:txBody>
      </p:sp>
      <p:sp>
        <p:nvSpPr>
          <p:cNvPr id="61442" name="Rectangle 3">
            <a:extLst>
              <a:ext uri="{FF2B5EF4-FFF2-40B4-BE49-F238E27FC236}">
                <a16:creationId xmlns:a16="http://schemas.microsoft.com/office/drawing/2014/main" id="{E8285EFB-BF33-1542-85A8-70804410C4F0}"/>
              </a:ext>
            </a:extLst>
          </p:cNvPr>
          <p:cNvSpPr>
            <a:spLocks noGrp="1" noChangeArrowheads="1"/>
          </p:cNvSpPr>
          <p:nvPr>
            <p:ph type="body" idx="1"/>
          </p:nvPr>
        </p:nvSpPr>
        <p:spPr>
          <a:xfrm>
            <a:off x="123290" y="1079500"/>
            <a:ext cx="8258710" cy="4508500"/>
          </a:xfrm>
        </p:spPr>
        <p:txBody>
          <a:bodyPr/>
          <a:lstStyle/>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marL="0" indent="0">
              <a:buNone/>
              <a:defRPr/>
            </a:pPr>
            <a:r>
              <a:rPr lang="en-US" altLang="en-US" sz="1667" dirty="0">
                <a:latin typeface="Tahoma" panose="020B0604030504040204" pitchFamily="34" charset="0"/>
                <a:ea typeface="ＭＳ Ｐゴシック" panose="020B0600070205080204" pitchFamily="34" charset="-128"/>
              </a:rPr>
              <a:t>Image from (http://</a:t>
            </a:r>
            <a:r>
              <a:rPr lang="en-US" altLang="en-US" sz="1667" dirty="0" err="1">
                <a:latin typeface="Tahoma" panose="020B0604030504040204" pitchFamily="34" charset="0"/>
                <a:ea typeface="ＭＳ Ｐゴシック" panose="020B0600070205080204" pitchFamily="34" charset="-128"/>
              </a:rPr>
              <a:t>www.pitivi.org</a:t>
            </a:r>
            <a:r>
              <a:rPr lang="en-US" altLang="en-US" sz="1667" dirty="0">
                <a:latin typeface="Tahoma" panose="020B0604030504040204" pitchFamily="34" charset="0"/>
                <a:ea typeface="ＭＳ Ｐゴシック" panose="020B0600070205080204" pitchFamily="34" charset="-128"/>
              </a:rPr>
              <a:t>/manual/</a:t>
            </a:r>
            <a:r>
              <a:rPr lang="en-US" altLang="en-US" sz="1667" dirty="0" err="1">
                <a:latin typeface="Tahoma" panose="020B0604030504040204" pitchFamily="34" charset="0"/>
                <a:ea typeface="ＭＳ Ｐゴシック" panose="020B0600070205080204" pitchFamily="34" charset="-128"/>
              </a:rPr>
              <a:t>codecscontainers.html</a:t>
            </a:r>
            <a:r>
              <a:rPr lang="en-US" altLang="en-US" sz="1667" dirty="0">
                <a:latin typeface="Tahoma" panose="020B0604030504040204" pitchFamily="34" charset="0"/>
                <a:ea typeface="ＭＳ Ｐゴシック" panose="020B0600070205080204" pitchFamily="34" charset="-128"/>
              </a:rPr>
              <a:t>)</a:t>
            </a:r>
          </a:p>
          <a:p>
            <a:pPr marL="0" indent="0">
              <a:buNone/>
              <a:defRPr/>
            </a:pPr>
            <a:endParaRPr lang="en-US" altLang="en-US" sz="1667" dirty="0">
              <a:latin typeface="Tahoma" panose="020B0604030504040204" pitchFamily="34" charset="0"/>
              <a:ea typeface="ＭＳ Ｐゴシック" panose="020B0600070205080204" pitchFamily="34" charset="-128"/>
            </a:endParaRPr>
          </a:p>
        </p:txBody>
      </p:sp>
      <p:pic>
        <p:nvPicPr>
          <p:cNvPr id="65539" name="Picture 1">
            <a:extLst>
              <a:ext uri="{FF2B5EF4-FFF2-40B4-BE49-F238E27FC236}">
                <a16:creationId xmlns:a16="http://schemas.microsoft.com/office/drawing/2014/main" id="{02026F14-0423-3849-AC9B-818E60EE5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950" y="965771"/>
            <a:ext cx="3308676" cy="394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6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6BCF04-B6BD-D54E-A281-064C154C982F}"/>
              </a:ext>
            </a:extLst>
          </p:cNvPr>
          <p:cNvSpPr>
            <a:spLocks noGrp="1" noChangeArrowheads="1"/>
          </p:cNvSpPr>
          <p:nvPr>
            <p:ph type="title"/>
          </p:nvPr>
        </p:nvSpPr>
        <p:spPr>
          <a:xfrm>
            <a:off x="154112" y="127000"/>
            <a:ext cx="7886700" cy="79767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3490" name="Rectangle 3">
            <a:extLst>
              <a:ext uri="{FF2B5EF4-FFF2-40B4-BE49-F238E27FC236}">
                <a16:creationId xmlns:a16="http://schemas.microsoft.com/office/drawing/2014/main" id="{3F16D80E-F177-E147-B8A4-518534AF45C5}"/>
              </a:ext>
            </a:extLst>
          </p:cNvPr>
          <p:cNvSpPr>
            <a:spLocks noGrp="1" noChangeArrowheads="1"/>
          </p:cNvSpPr>
          <p:nvPr>
            <p:ph type="body" idx="1"/>
          </p:nvPr>
        </p:nvSpPr>
        <p:spPr>
          <a:xfrm>
            <a:off x="154112" y="1079500"/>
            <a:ext cx="8702212"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When we looked at lossless compression for images, the basic idea was that compressed images avoided storing redundant data for similar pixels.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same principle is applied to video compression.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In a movie or television show, it's usually the case that the entire scene isn't changing all at once. Instead, there's usually some subject in the video that's moving on a more static background.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So, if nothing in the background is changing between frames, then we don't need to redundantly store that data!</a:t>
            </a:r>
          </a:p>
        </p:txBody>
      </p:sp>
    </p:spTree>
    <p:extLst>
      <p:ext uri="{BB962C8B-B14F-4D97-AF65-F5344CB8AC3E}">
        <p14:creationId xmlns:p14="http://schemas.microsoft.com/office/powerpoint/2010/main" val="8510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B82EBA7-DC30-1248-A516-7F512B90E4B3}"/>
              </a:ext>
            </a:extLst>
          </p:cNvPr>
          <p:cNvSpPr>
            <a:spLocks noGrp="1" noChangeArrowheads="1"/>
          </p:cNvSpPr>
          <p:nvPr>
            <p:ph type="title"/>
          </p:nvPr>
        </p:nvSpPr>
        <p:spPr>
          <a:xfrm>
            <a:off x="114942"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5538" name="Rectangle 3">
            <a:extLst>
              <a:ext uri="{FF2B5EF4-FFF2-40B4-BE49-F238E27FC236}">
                <a16:creationId xmlns:a16="http://schemas.microsoft.com/office/drawing/2014/main" id="{F2DD7128-E0BC-C64F-9F80-6E9DD719F093}"/>
              </a:ext>
            </a:extLst>
          </p:cNvPr>
          <p:cNvSpPr>
            <a:spLocks noGrp="1" noChangeArrowheads="1"/>
          </p:cNvSpPr>
          <p:nvPr>
            <p:ph type="body" idx="1"/>
          </p:nvPr>
        </p:nvSpPr>
        <p:spPr>
          <a:xfrm>
            <a:off x="256854" y="1079500"/>
            <a:ext cx="8599470" cy="4508500"/>
          </a:xfrm>
        </p:spPr>
        <p:txBody>
          <a:bodyPr/>
          <a:lstStyle/>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Notice the chair on the left is static, it never moves in these frames. We don’t need to </a:t>
            </a:r>
          </a:p>
          <a:p>
            <a:pPr marL="0" indent="0" eaLnBrk="1" hangingPunct="1">
              <a:buNone/>
            </a:pPr>
            <a:r>
              <a:rPr lang="en-US" altLang="en-US" sz="1667" dirty="0">
                <a:latin typeface="Tahoma" panose="020B0604030504040204" pitchFamily="34" charset="0"/>
                <a:ea typeface="ＭＳ Ｐゴシック" panose="020B0600070205080204" pitchFamily="34" charset="-128"/>
              </a:rPr>
              <a:t>save those data over and over again.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That means we can actually save something that looks more like this:</a:t>
            </a:r>
          </a:p>
        </p:txBody>
      </p:sp>
      <p:pic>
        <p:nvPicPr>
          <p:cNvPr id="69635" name="Picture 1">
            <a:extLst>
              <a:ext uri="{FF2B5EF4-FFF2-40B4-BE49-F238E27FC236}">
                <a16:creationId xmlns:a16="http://schemas.microsoft.com/office/drawing/2014/main" id="{C3747567-3620-C84A-91B0-395FE279F2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46" y="997479"/>
            <a:ext cx="7620000" cy="1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5C8357A3-2BD9-364E-A385-FB8F03F48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400" y="4179824"/>
            <a:ext cx="7630377" cy="14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592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FD5C14-EFFC-3D4F-94DA-B40E478E8EA8}"/>
              </a:ext>
            </a:extLst>
          </p:cNvPr>
          <p:cNvSpPr>
            <a:spLocks noGrp="1" noChangeArrowheads="1"/>
          </p:cNvSpPr>
          <p:nvPr>
            <p:ph type="title"/>
          </p:nvPr>
        </p:nvSpPr>
        <p:spPr>
          <a:xfrm>
            <a:off x="17466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Streaming</a:t>
            </a:r>
          </a:p>
        </p:txBody>
      </p:sp>
      <p:sp>
        <p:nvSpPr>
          <p:cNvPr id="16386" name="Rectangle 3">
            <a:extLst>
              <a:ext uri="{FF2B5EF4-FFF2-40B4-BE49-F238E27FC236}">
                <a16:creationId xmlns:a16="http://schemas.microsoft.com/office/drawing/2014/main" id="{7F218B4A-9E0E-D44B-BC8B-ADBED8B76F72}"/>
              </a:ext>
            </a:extLst>
          </p:cNvPr>
          <p:cNvSpPr>
            <a:spLocks noGrp="1" noChangeArrowheads="1"/>
          </p:cNvSpPr>
          <p:nvPr>
            <p:ph type="body" idx="1"/>
          </p:nvPr>
        </p:nvSpPr>
        <p:spPr>
          <a:xfrm>
            <a:off x="174661" y="1079500"/>
            <a:ext cx="8558373"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Streaming</a:t>
            </a:r>
            <a:r>
              <a:rPr lang="en-US" altLang="en-US" sz="1833" dirty="0">
                <a:latin typeface="Tahoma" panose="020B0604030504040204" pitchFamily="34" charset="0"/>
                <a:ea typeface="ＭＳ Ｐゴシック" panose="020B0600070205080204" pitchFamily="34" charset="-128"/>
              </a:rPr>
              <a:t> gives us the ability to watch a video (or listen to an audio track) as it's being downloaded.</a:t>
            </a:r>
          </a:p>
          <a:p>
            <a:pPr marL="0" indent="0" eaLnBrk="1" hangingPunct="1">
              <a:buNone/>
            </a:pPr>
            <a:r>
              <a:rPr lang="en-US" altLang="en-US" sz="1833" dirty="0">
                <a:latin typeface="Tahoma" panose="020B0604030504040204" pitchFamily="34" charset="0"/>
                <a:ea typeface="ＭＳ Ｐゴシック" panose="020B0600070205080204" pitchFamily="34" charset="-128"/>
              </a:rPr>
              <a:t>a YouTube video file will be downloaded by the browser in small chunks (think less than 10 seconds of video).</a:t>
            </a:r>
          </a:p>
          <a:p>
            <a:pPr marL="0" indent="0" eaLnBrk="1" hangingPunct="1">
              <a:buNone/>
            </a:pPr>
            <a:r>
              <a:rPr lang="en-US" altLang="en-US" sz="1833" dirty="0">
                <a:latin typeface="Tahoma" panose="020B0604030504040204" pitchFamily="34" charset="0"/>
                <a:ea typeface="ＭＳ Ｐゴシック" panose="020B0600070205080204" pitchFamily="34" charset="-128"/>
              </a:rPr>
              <a:t>So that the video remains smooth as you're watching it, your browser actually needs to make sure it stays a bit ahead of you as the viewer.</a:t>
            </a:r>
          </a:p>
          <a:p>
            <a:pPr marL="342900" lvl="1" indent="0" eaLnBrk="1" hangingPunct="1">
              <a:buNone/>
            </a:pPr>
            <a:r>
              <a:rPr lang="en-US" altLang="en-US" sz="1667" dirty="0">
                <a:latin typeface="Tahoma" panose="020B0604030504040204" pitchFamily="34" charset="0"/>
              </a:rPr>
              <a:t>- the browser download ahead into a </a:t>
            </a:r>
            <a:r>
              <a:rPr lang="en-US" altLang="en-US" sz="1667" b="1" dirty="0">
                <a:latin typeface="Tahoma" panose="020B0604030504040204" pitchFamily="34" charset="0"/>
              </a:rPr>
              <a:t>buffer</a:t>
            </a:r>
            <a:r>
              <a:rPr lang="en-US" altLang="en-US" sz="1667" dirty="0">
                <a:latin typeface="Tahoma" panose="020B0604030504040204" pitchFamily="34" charset="0"/>
              </a:rPr>
              <a:t>.</a:t>
            </a:r>
          </a:p>
          <a:p>
            <a:pPr marL="342900" lvl="1" indent="0" eaLnBrk="1" hangingPunct="1">
              <a:buNone/>
            </a:pPr>
            <a:r>
              <a:rPr lang="en-US" altLang="en-US" sz="1667" dirty="0">
                <a:latin typeface="Tahoma" panose="020B0604030504040204" pitchFamily="34" charset="0"/>
              </a:rPr>
              <a:t>- “buffering” related errors are due to slow internet connection.</a:t>
            </a:r>
          </a:p>
          <a:p>
            <a:pPr marL="342900" lvl="1" indent="0" eaLnBrk="1" hangingPunct="1">
              <a:buNone/>
            </a:pPr>
            <a:r>
              <a:rPr lang="en-US" altLang="en-US" sz="1667" dirty="0">
                <a:latin typeface="Tahoma" panose="020B0604030504040204" pitchFamily="34" charset="0"/>
              </a:rPr>
              <a:t>- for slow connections, the server can choose a lower resolution video.(</a:t>
            </a:r>
            <a:r>
              <a:rPr lang="en-US" altLang="en-US" sz="1667" b="1" dirty="0">
                <a:latin typeface="Tahoma" panose="020B0604030504040204" pitchFamily="34" charset="0"/>
              </a:rPr>
              <a:t>adaptive bitrate streaming</a:t>
            </a:r>
            <a:r>
              <a:rPr lang="en-US" altLang="en-US" sz="1667" dirty="0">
                <a:latin typeface="Tahoma" panose="020B0604030504040204" pitchFamily="34" charset="0"/>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Common video resolutions are 1920x1080, 1280x720, and 854x480.</a:t>
            </a:r>
          </a:p>
          <a:p>
            <a:pPr marL="342900" lvl="1" indent="0" eaLnBrk="1" hangingPunct="1">
              <a:buNone/>
            </a:pPr>
            <a:r>
              <a:rPr lang="en-US" altLang="en-US" sz="1500" dirty="0">
                <a:latin typeface="Tahoma" panose="020B0604030504040204" pitchFamily="34" charset="0"/>
              </a:rPr>
              <a:t>- These are common denoted by 1080p, 720p and 480p(height of video).</a:t>
            </a:r>
          </a:p>
          <a:p>
            <a:pPr marL="342900" lvl="1" indent="0" eaLnBrk="1" hangingPunct="1">
              <a:buNone/>
            </a:pPr>
            <a:r>
              <a:rPr lang="en-US" altLang="en-US" sz="1500" dirty="0">
                <a:latin typeface="Tahoma" panose="020B0604030504040204" pitchFamily="34" charset="0"/>
              </a:rPr>
              <a:t>- Notice that in all three cases, the ratio between width and height is 16:9, which is known as the image's aspect ratio. (4:3 is an older ratio)</a:t>
            </a:r>
          </a:p>
          <a:p>
            <a:pPr marL="342900" lvl="1" indent="0" eaLnBrk="1" hangingPunct="1">
              <a:buNone/>
            </a:pPr>
            <a:endParaRPr lang="en-US" altLang="en-US" sz="1833" dirty="0">
              <a:latin typeface="Tahoma" panose="020B0604030504040204" pitchFamily="34" charset="0"/>
            </a:endParaRPr>
          </a:p>
        </p:txBody>
      </p:sp>
    </p:spTree>
    <p:extLst>
      <p:ext uri="{BB962C8B-B14F-4D97-AF65-F5344CB8AC3E}">
        <p14:creationId xmlns:p14="http://schemas.microsoft.com/office/powerpoint/2010/main" val="114035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84120" y="0"/>
            <a:ext cx="7886700" cy="842481"/>
          </a:xfrm>
        </p:spPr>
        <p:txBody>
          <a:bodyPr/>
          <a:lstStyle/>
          <a:p>
            <a:r>
              <a:rPr lang="en-US" altLang="en-US" dirty="0">
                <a:latin typeface="Tahoma" panose="020B0604030504040204" pitchFamily="34" charset="0"/>
                <a:ea typeface="ＭＳ Ｐゴシック" panose="020B0600070205080204" pitchFamily="34" charset="-128"/>
              </a:rPr>
              <a:t>Sequential vs Parallel vs Distributed</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750276"/>
            <a:ext cx="9059880" cy="4964723"/>
          </a:xfrm>
        </p:spPr>
        <p:txBody>
          <a:bodyPr/>
          <a:lstStyle/>
          <a:p>
            <a:pPr marL="0" indent="0">
              <a:buNone/>
            </a:pPr>
            <a:r>
              <a:rPr lang="en-US" b="1" dirty="0"/>
              <a:t>Sequential computing </a:t>
            </a:r>
            <a:r>
              <a:rPr lang="en-US" dirty="0"/>
              <a:t>is a computational model in which operations are performed in order one at a time. A sequential solution takes as long as the sum of all of its steps. </a:t>
            </a:r>
          </a:p>
          <a:p>
            <a:pPr marL="0" indent="0">
              <a:buNone/>
            </a:pPr>
            <a:endParaRPr lang="en-US" dirty="0"/>
          </a:p>
          <a:p>
            <a:pPr marL="0" indent="0">
              <a:buNone/>
            </a:pPr>
            <a:r>
              <a:rPr lang="en-US" b="1" dirty="0"/>
              <a:t>Parallel computing </a:t>
            </a:r>
            <a:r>
              <a:rPr lang="en-US" dirty="0"/>
              <a:t>is a computational model where the program is broken into multiple smaller sequential computing operations, some of which are performed simultaneously. A parallel computing solution takes as long as its sequential tasks plus the longest of its parallel tasks. </a:t>
            </a:r>
          </a:p>
          <a:p>
            <a:pPr marL="0" indent="0">
              <a:buNone/>
            </a:pPr>
            <a:endParaRPr lang="en-US" dirty="0"/>
          </a:p>
          <a:p>
            <a:pPr marL="0" indent="0">
              <a:buNone/>
            </a:pPr>
            <a:r>
              <a:rPr lang="en-US" dirty="0"/>
              <a:t>Solutions that use parallel computing can scale more effectively than solutions that use sequential computing. (e.g. in machine learning where you need to work with large amounts of data, parallel computing can speed up the computer's "learning" process.)</a:t>
            </a:r>
          </a:p>
          <a:p>
            <a:pPr marL="0" indent="0">
              <a:buNone/>
            </a:pPr>
            <a:endParaRPr lang="en-US" dirty="0"/>
          </a:p>
          <a:p>
            <a:pPr marL="0" indent="0">
              <a:buNone/>
            </a:pPr>
            <a:endParaRPr lang="en-US" dirty="0"/>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638103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84120" y="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Sequential vs Parallel vs Distributed</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750276"/>
            <a:ext cx="9059880" cy="4964723"/>
          </a:xfrm>
        </p:spPr>
        <p:txBody>
          <a:bodyPr/>
          <a:lstStyle/>
          <a:p>
            <a:pPr marL="0" indent="0">
              <a:buNone/>
            </a:pPr>
            <a:r>
              <a:rPr lang="en-US" b="1" dirty="0"/>
              <a:t>Distributed computing </a:t>
            </a:r>
            <a:r>
              <a:rPr lang="en-US" dirty="0"/>
              <a:t>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Distributed computing allows much larger problems to be solved quicker than they could be solved using a single computer.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4262345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F712FF5-1C50-1345-8174-59E920C03DC5}"/>
              </a:ext>
            </a:extLst>
          </p:cNvPr>
          <p:cNvSpPr>
            <a:spLocks noGrp="1" noChangeArrowheads="1"/>
          </p:cNvSpPr>
          <p:nvPr>
            <p:ph type="title"/>
          </p:nvPr>
        </p:nvSpPr>
        <p:spPr>
          <a:xfrm>
            <a:off x="197136" y="127000"/>
            <a:ext cx="7886700" cy="849045"/>
          </a:xfrm>
        </p:spPr>
        <p:txBody>
          <a:bodyPr/>
          <a:lstStyle/>
          <a:p>
            <a:pPr eaLnBrk="1" hangingPunct="1"/>
            <a:r>
              <a:rPr lang="en-US" altLang="en-US" dirty="0">
                <a:latin typeface="Tahoma" panose="020B0604030504040204" pitchFamily="34" charset="0"/>
                <a:ea typeface="ＭＳ Ｐゴシック" panose="020B0600070205080204" pitchFamily="34" charset="-128"/>
              </a:rPr>
              <a:t>Sound Wave</a:t>
            </a:r>
          </a:p>
        </p:txBody>
      </p:sp>
      <p:sp>
        <p:nvSpPr>
          <p:cNvPr id="16386" name="Rectangle 3">
            <a:extLst>
              <a:ext uri="{FF2B5EF4-FFF2-40B4-BE49-F238E27FC236}">
                <a16:creationId xmlns:a16="http://schemas.microsoft.com/office/drawing/2014/main" id="{6DDE6AFE-2BBA-904B-A0BF-1C09A81DEDE8}"/>
              </a:ext>
            </a:extLst>
          </p:cNvPr>
          <p:cNvSpPr>
            <a:spLocks noGrp="1" noChangeArrowheads="1"/>
          </p:cNvSpPr>
          <p:nvPr>
            <p:ph type="body" idx="1"/>
          </p:nvPr>
        </p:nvSpPr>
        <p:spPr>
          <a:xfrm>
            <a:off x="339047" y="976045"/>
            <a:ext cx="8042953" cy="461195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is oscillating pressure travelling through some medium(air/water).</a:t>
            </a:r>
          </a:p>
          <a:p>
            <a:pPr marL="0" indent="0" eaLnBrk="1" hangingPunct="1">
              <a:buNone/>
            </a:pPr>
            <a:r>
              <a:rPr lang="en-US" altLang="en-US" sz="1833" dirty="0">
                <a:latin typeface="Tahoma" panose="020B0604030504040204" pitchFamily="34" charset="0"/>
                <a:ea typeface="ＭＳ Ｐゴシック" panose="020B0600070205080204" pitchFamily="34" charset="-128"/>
              </a:rPr>
              <a:t>Important sound quantities:</a:t>
            </a:r>
          </a:p>
          <a:p>
            <a:pPr eaLnBrk="1" hangingPunct="1">
              <a:buFontTx/>
              <a:buNone/>
            </a:pPr>
            <a:endParaRPr lang="en-US" altLang="en-US" sz="1833" b="1"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amplitude</a:t>
            </a:r>
            <a:r>
              <a:rPr lang="en-US" altLang="en-US" sz="1833" dirty="0">
                <a:latin typeface="Tahoma" panose="020B0604030504040204" pitchFamily="34" charset="0"/>
                <a:ea typeface="ＭＳ Ｐゴシック" panose="020B0600070205080204" pitchFamily="34" charset="-128"/>
              </a:rPr>
              <a:t>: maximum</a:t>
            </a:r>
          </a:p>
          <a:p>
            <a:pPr eaLnBrk="1" hangingPunct="1">
              <a:buFontTx/>
              <a:buNone/>
            </a:pPr>
            <a:r>
              <a:rPr lang="en-US" altLang="en-US" sz="1833" dirty="0">
                <a:latin typeface="Tahoma" panose="020B0604030504040204" pitchFamily="34" charset="0"/>
                <a:ea typeface="ＭＳ Ｐゴシック" panose="020B0600070205080204" pitchFamily="34" charset="-128"/>
              </a:rPr>
              <a:t>displacement from</a:t>
            </a:r>
          </a:p>
          <a:p>
            <a:pPr eaLnBrk="1" hangingPunct="1">
              <a:buFontTx/>
              <a:buNone/>
            </a:pPr>
            <a:r>
              <a:rPr lang="en-US" altLang="en-US" sz="1833" dirty="0">
                <a:latin typeface="Tahoma" panose="020B0604030504040204" pitchFamily="34" charset="0"/>
                <a:ea typeface="ＭＳ Ｐゴシック" panose="020B0600070205080204" pitchFamily="34" charset="-128"/>
              </a:rPr>
              <a:t>equilibrium.</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period</a:t>
            </a:r>
            <a:r>
              <a:rPr lang="en-US" altLang="en-US" sz="1833" dirty="0">
                <a:latin typeface="Tahoma" panose="020B0604030504040204" pitchFamily="34" charset="0"/>
                <a:ea typeface="ＭＳ Ｐゴシック" panose="020B0600070205080204" pitchFamily="34" charset="-128"/>
              </a:rPr>
              <a:t>: time to complete one</a:t>
            </a:r>
          </a:p>
          <a:p>
            <a:pPr eaLnBrk="1" hangingPunct="1">
              <a:buFontTx/>
              <a:buNone/>
            </a:pPr>
            <a:r>
              <a:rPr lang="en-US" altLang="en-US" sz="1833" dirty="0">
                <a:latin typeface="Tahoma" panose="020B0604030504040204" pitchFamily="34" charset="0"/>
                <a:ea typeface="ＭＳ Ｐゴシック" panose="020B0600070205080204" pitchFamily="34" charset="-128"/>
              </a:rPr>
              <a:t>cycle.(sec or sec per cycle)</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frequency</a:t>
            </a:r>
            <a:r>
              <a:rPr lang="en-US" altLang="en-US" sz="1833" dirty="0">
                <a:latin typeface="Tahoma" panose="020B0604030504040204" pitchFamily="34" charset="0"/>
                <a:ea typeface="ＭＳ Ｐゴシック" panose="020B0600070205080204" pitchFamily="34" charset="-128"/>
              </a:rPr>
              <a:t>: reciprocal of period</a:t>
            </a:r>
          </a:p>
          <a:p>
            <a:pPr eaLnBrk="1" hangingPunct="1">
              <a:buFontTx/>
              <a:buNone/>
            </a:pPr>
            <a:r>
              <a:rPr lang="en-US" altLang="en-US" sz="1833" dirty="0">
                <a:latin typeface="Tahoma" panose="020B0604030504040204" pitchFamily="34" charset="0"/>
                <a:ea typeface="ＭＳ Ｐゴシック" panose="020B0600070205080204" pitchFamily="34" charset="-128"/>
              </a:rPr>
              <a:t>(cycle per second or </a:t>
            </a:r>
            <a:r>
              <a:rPr lang="en-US" altLang="en-US" sz="1833" dirty="0" err="1">
                <a:latin typeface="Tahoma" panose="020B0604030504040204" pitchFamily="34" charset="0"/>
                <a:ea typeface="ＭＳ Ｐゴシック" panose="020B0600070205080204" pitchFamily="34" charset="-128"/>
              </a:rPr>
              <a:t>hert</a:t>
            </a:r>
            <a:r>
              <a:rPr lang="en-US" altLang="en-US" sz="1833" dirty="0">
                <a:latin typeface="Tahoma" panose="020B0604030504040204" pitchFamily="34" charset="0"/>
                <a:ea typeface="ＭＳ Ｐゴシック" panose="020B0600070205080204" pitchFamily="34" charset="-128"/>
              </a:rPr>
              <a:t>(</a:t>
            </a:r>
            <a:r>
              <a:rPr lang="en-US" altLang="en-US" sz="1833" dirty="0" err="1">
                <a:latin typeface="Tahoma" panose="020B0604030504040204" pitchFamily="34" charset="0"/>
                <a:ea typeface="ＭＳ Ｐゴシック" panose="020B0600070205080204" pitchFamily="34" charset="-128"/>
              </a:rPr>
              <a:t>hz</a:t>
            </a:r>
            <a:r>
              <a:rPr lang="en-US" altLang="en-US" sz="1833" dirty="0">
                <a:latin typeface="Tahoma" panose="020B0604030504040204" pitchFamily="34" charset="0"/>
                <a:ea typeface="ＭＳ Ｐゴシック" panose="020B0600070205080204" pitchFamily="34" charset="-128"/>
              </a:rPr>
              <a:t>))</a:t>
            </a:r>
          </a:p>
          <a:p>
            <a:pPr eaLnBrk="1" hangingPunct="1">
              <a:buFontTx/>
              <a:buNone/>
            </a:pPr>
            <a:r>
              <a:rPr lang="en-US" altLang="en-US" sz="1833" dirty="0">
                <a:latin typeface="Tahoma" panose="020B0604030504040204" pitchFamily="34" charset="0"/>
                <a:ea typeface="ＭＳ Ｐゴシック" panose="020B0600070205080204" pitchFamily="34" charset="-128"/>
              </a:rPr>
              <a:t>(frequency of a note determines its </a:t>
            </a:r>
            <a:r>
              <a:rPr lang="en-US" altLang="en-US" sz="1833" b="1" dirty="0">
                <a:latin typeface="Tahoma" panose="020B0604030504040204" pitchFamily="34" charset="0"/>
                <a:ea typeface="ＭＳ Ｐゴシック" panose="020B0600070205080204" pitchFamily="34" charset="-128"/>
              </a:rPr>
              <a:t>pitch</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3011" name="Picture 1">
            <a:extLst>
              <a:ext uri="{FF2B5EF4-FFF2-40B4-BE49-F238E27FC236}">
                <a16:creationId xmlns:a16="http://schemas.microsoft.com/office/drawing/2014/main" id="{8BF6BDF9-2319-3647-89C2-7A67028DC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167" y="1588824"/>
            <a:ext cx="3931708"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85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156039" y="12700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GPU</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822646"/>
            <a:ext cx="8823574" cy="4765354"/>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One component of the video card is the </a:t>
            </a:r>
            <a:r>
              <a:rPr lang="en-US" altLang="en-US" sz="1833" b="1" dirty="0">
                <a:latin typeface="Tahoma" panose="020B0604030504040204" pitchFamily="34" charset="0"/>
                <a:ea typeface="ＭＳ Ｐゴシック" panose="020B0600070205080204" pitchFamily="34" charset="-128"/>
              </a:rPr>
              <a:t>GPU, or Graphics Processing Unit</a:t>
            </a:r>
            <a:r>
              <a:rPr lang="en-US" altLang="en-US" sz="1833" dirty="0">
                <a:latin typeface="Tahoma" panose="020B0604030504040204" pitchFamily="34" charset="0"/>
                <a:ea typeface="ＭＳ Ｐゴシック" panose="020B0600070205080204" pitchFamily="34" charset="-128"/>
              </a:rPr>
              <a:t>, which is essentially a CPU dedicated just to graphics-related computations.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Working with graphics and animation requires many mathematical computations(e.g. matrix operations) that are resource intensive. Parallel computing can lead to more efficient solutions to computing problems.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GPUs take parallelism to a whole new level by running thousands of computations at the same time.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It also helps if these problems are independent of one another, so everything can be solved at the same time with minimal need to combine everything back together. Luckily, both of these conditions are really common in graphics! </a:t>
            </a:r>
          </a:p>
          <a:p>
            <a:pPr marL="342900" lvl="1" indent="0" eaLnBrk="1" hangingPunct="1">
              <a:buNone/>
            </a:pPr>
            <a:r>
              <a:rPr lang="en-US" altLang="en-US" dirty="0">
                <a:latin typeface="Tahoma" panose="020B0604030504040204" pitchFamily="34" charset="0"/>
              </a:rPr>
              <a:t>- For example, figuring out the color of the pixel in the top-left of your screen doesn't depend on figuring out the color of the pixel in the bottom-right of your screen.</a:t>
            </a:r>
          </a:p>
        </p:txBody>
      </p:sp>
    </p:spTree>
    <p:extLst>
      <p:ext uri="{BB962C8B-B14F-4D97-AF65-F5344CB8AC3E}">
        <p14:creationId xmlns:p14="http://schemas.microsoft.com/office/powerpoint/2010/main" val="722413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C337064-067E-C742-B33E-CCEBE353F1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5778" name="Content Placeholder 2">
            <a:extLst>
              <a:ext uri="{FF2B5EF4-FFF2-40B4-BE49-F238E27FC236}">
                <a16:creationId xmlns:a16="http://schemas.microsoft.com/office/drawing/2014/main" id="{87F1DF07-4424-D544-BEBC-75BBF433173F}"/>
              </a:ext>
            </a:extLst>
          </p:cNvPr>
          <p:cNvSpPr>
            <a:spLocks noGrp="1" noChangeArrowheads="1"/>
          </p:cNvSpPr>
          <p:nvPr>
            <p:ph idx="1"/>
          </p:nvPr>
        </p:nvSpPr>
        <p:spPr>
          <a:xfrm>
            <a:off x="1143000" y="1333500"/>
            <a:ext cx="6848740" cy="3984625"/>
          </a:xfrm>
        </p:spPr>
        <p:txBody>
          <a:bodyPr/>
          <a:lstStyle/>
          <a:p>
            <a:pPr marL="0" indent="0">
              <a:buFontTx/>
              <a:buAutoNum type="arabicParenR"/>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 or Read(Required):</a:t>
            </a:r>
          </a:p>
          <a:p>
            <a:pPr marL="333362" lvl="1" indent="0">
              <a:buNone/>
            </a:pPr>
            <a:r>
              <a:rPr lang="en-US" altLang="en-US" sz="1500">
                <a:latin typeface="Tahoma" panose="020B0604030504040204" pitchFamily="34" charset="0"/>
              </a:rPr>
              <a:t>a)MP3 Compression.</a:t>
            </a:r>
          </a:p>
          <a:p>
            <a:pPr marL="333362" lvl="1" indent="0">
              <a:buNone/>
            </a:pPr>
            <a:r>
              <a:rPr lang="en-US" altLang="en-US" sz="1500">
                <a:latin typeface="Tahoma" panose="020B0604030504040204" pitchFamily="34" charset="0"/>
                <a:hlinkClick r:id="rId2"/>
              </a:rPr>
              <a:t>https://arstechnica.com/features/2007/10/the-audiofile-understanding-mp3-compression/</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b)CPU vs GPU Painting.</a:t>
            </a:r>
          </a:p>
          <a:p>
            <a:pPr marL="333362" lvl="1" indent="0">
              <a:buNone/>
            </a:pPr>
            <a:r>
              <a:rPr lang="en-US" altLang="en-US" sz="1500">
                <a:latin typeface="Tahoma" panose="020B0604030504040204" pitchFamily="34" charset="0"/>
                <a:hlinkClick r:id="rId3"/>
              </a:rPr>
              <a:t>https://youtu.be/-P28LKWTzrI</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 Sampling</a:t>
            </a:r>
          </a:p>
          <a:p>
            <a:pPr marL="333362" lvl="1" indent="0">
              <a:buNone/>
            </a:pPr>
            <a:r>
              <a:rPr lang="en-US" altLang="en-US" sz="1500">
                <a:latin typeface="Tahoma" panose="020B0604030504040204" pitchFamily="34" charset="0"/>
                <a:hlinkClick r:id="rId4"/>
              </a:rPr>
              <a:t>https://www.youtube.com/watch?v=zC5KFnSUPNo</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d) Analog vs Digital.</a:t>
            </a:r>
          </a:p>
          <a:p>
            <a:pPr marL="333362" lvl="1" indent="0">
              <a:buNone/>
            </a:pPr>
            <a:r>
              <a:rPr lang="en-US" altLang="en-US" sz="1500">
                <a:latin typeface="Tahoma" panose="020B0604030504040204" pitchFamily="34" charset="0"/>
                <a:hlinkClick r:id="rId5"/>
              </a:rPr>
              <a:t>https://www.youtube.com/watch?v=btgAUdbj85E</a:t>
            </a:r>
            <a:endParaRPr lang="en-US" altLang="en-US" sz="1833">
              <a:latin typeface="Tahoma" panose="020B0604030504040204" pitchFamily="34" charset="0"/>
            </a:endParaRPr>
          </a:p>
          <a:p>
            <a:pPr marL="0" indent="0">
              <a:buNone/>
            </a:pPr>
            <a:r>
              <a:rPr lang="en-US" altLang="en-US" sz="1833">
                <a:latin typeface="Tahoma" panose="020B0604030504040204" pitchFamily="34" charset="0"/>
                <a:ea typeface="ＭＳ Ｐゴシック" panose="020B0600070205080204" pitchFamily="34" charset="-128"/>
              </a:rPr>
              <a:t>     </a:t>
            </a: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335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C6D8E62-F6DB-544C-861D-B1CAAF1B0C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6802" name="Content Placeholder 2">
            <a:extLst>
              <a:ext uri="{FF2B5EF4-FFF2-40B4-BE49-F238E27FC236}">
                <a16:creationId xmlns:a16="http://schemas.microsoft.com/office/drawing/2014/main" id="{BD726877-A49F-1B42-9B38-BB40659D46D8}"/>
              </a:ext>
            </a:extLst>
          </p:cNvPr>
          <p:cNvSpPr>
            <a:spLocks noGrp="1" noChangeArrowheads="1"/>
          </p:cNvSpPr>
          <p:nvPr>
            <p:ph idx="1"/>
          </p:nvPr>
        </p:nvSpPr>
        <p:spPr>
          <a:xfrm>
            <a:off x="1143000" y="1333500"/>
            <a:ext cx="6848740" cy="3984625"/>
          </a:xfrm>
        </p:spPr>
        <p:txBody>
          <a:bodyPr/>
          <a:lstStyle/>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This lecture is a summary of a lecture from an OpenCourseWare course below.</a:t>
            </a:r>
          </a:p>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a:latin typeface="Tahoma" panose="020B0604030504040204" pitchFamily="34" charset="0"/>
                <a:ea typeface="ＭＳ Ｐゴシック" panose="020B0600070205080204" pitchFamily="34" charset="-128"/>
              </a:rPr>
              <a:t>by Tommy MacWilliam</a:t>
            </a:r>
          </a:p>
          <a:p>
            <a:pPr marL="0" indent="0">
              <a:buNone/>
            </a:pPr>
            <a:r>
              <a:rPr lang="en-US" altLang="en-US" sz="2000">
                <a:latin typeface="Tahoma" panose="020B0604030504040204" pitchFamily="34" charset="0"/>
                <a:ea typeface="ＭＳ Ｐゴシック" panose="020B0600070205080204" pitchFamily="34" charset="-128"/>
                <a:hlinkClick r:id="rId2"/>
              </a:rPr>
              <a:t>https://www.youtube.com/watch?v=-R2uBgcw600</a:t>
            </a:r>
            <a:endParaRPr lang="en-US" altLang="en-US" sz="2000">
              <a:latin typeface="Tahoma" panose="020B0604030504040204" pitchFamily="34" charset="0"/>
              <a:ea typeface="ＭＳ Ｐゴシック" panose="020B0600070205080204" pitchFamily="34" charset="-128"/>
            </a:endParaRPr>
          </a:p>
          <a:p>
            <a:pPr marL="0" indent="0">
              <a:buNone/>
            </a:pPr>
            <a:endParaRPr lang="en-US" altLang="en-US" sz="20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792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Sound(pressure waves) vibrate a diaphragm(plastic, paper, metal)</a:t>
            </a:r>
          </a:p>
          <a:p>
            <a:pPr lvl="1" eaLnBrk="1" hangingPunct="1"/>
            <a:r>
              <a:rPr lang="en-US" altLang="en-US" dirty="0">
                <a:latin typeface="Tahoma" panose="020B0604030504040204" pitchFamily="34" charset="0"/>
              </a:rPr>
              <a:t>which moves the electromagnet(coil) back and forth </a:t>
            </a:r>
          </a:p>
          <a:p>
            <a:pPr lvl="1" eaLnBrk="1" hangingPunct="1"/>
            <a:r>
              <a:rPr lang="en-US" altLang="en-US" dirty="0">
                <a:latin typeface="Tahoma" panose="020B0604030504040204" pitchFamily="34" charset="0"/>
              </a:rPr>
              <a:t>and causes the magnetic field to fluctuate  </a:t>
            </a:r>
          </a:p>
          <a:p>
            <a:pPr lvl="1" eaLnBrk="1" hangingPunct="1"/>
            <a:r>
              <a:rPr lang="en-US" altLang="en-US" dirty="0">
                <a:latin typeface="Tahoma" panose="020B0604030504040204" pitchFamily="34" charset="0"/>
              </a:rPr>
              <a:t>inducing a current = electrical signal</a:t>
            </a:r>
          </a:p>
          <a:p>
            <a:pPr marL="0" indent="0">
              <a:buNone/>
            </a:pPr>
            <a:r>
              <a:rPr lang="en-US" altLang="en-US" dirty="0">
                <a:latin typeface="Tahoma" panose="020B0604030504040204" pitchFamily="34" charset="0"/>
              </a:rPr>
              <a:t>A microphone is also known as a </a:t>
            </a:r>
            <a:r>
              <a:rPr lang="en-US" altLang="en-US" b="1" dirty="0">
                <a:latin typeface="Tahoma" panose="020B0604030504040204" pitchFamily="34" charset="0"/>
              </a:rPr>
              <a:t>transducer</a:t>
            </a:r>
            <a:r>
              <a:rPr lang="en-US" altLang="en-US" dirty="0">
                <a:latin typeface="Tahoma" panose="020B0604030504040204" pitchFamily="34" charset="0"/>
              </a:rPr>
              <a:t>; it converts acoustic energy to electrical energy.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03" y="2922322"/>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4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Speakers work in reverse: An electrical signal cause the magnetic field to change and vibrate the diaphragm to produce the sound waves.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675" y="2624371"/>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96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F1AA7CC-2C5E-2142-86B4-F7DBB65D2F21}"/>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Sound Wave</a:t>
            </a:r>
          </a:p>
        </p:txBody>
      </p:sp>
      <p:sp>
        <p:nvSpPr>
          <p:cNvPr id="47106" name="Rectangle 3">
            <a:extLst>
              <a:ext uri="{FF2B5EF4-FFF2-40B4-BE49-F238E27FC236}">
                <a16:creationId xmlns:a16="http://schemas.microsoft.com/office/drawing/2014/main" id="{16AAC595-2D85-F140-A4F8-92E9AF06C172}"/>
              </a:ext>
            </a:extLst>
          </p:cNvPr>
          <p:cNvSpPr>
            <a:spLocks noGrp="1" noChangeArrowheads="1"/>
          </p:cNvSpPr>
          <p:nvPr>
            <p:ph type="body" idx="1"/>
          </p:nvPr>
        </p:nvSpPr>
        <p:spPr>
          <a:xfrm>
            <a:off x="889000" y="1079500"/>
            <a:ext cx="7493000" cy="4508500"/>
          </a:xfrm>
        </p:spPr>
        <p:txBody>
          <a:bodyPr/>
          <a:lstStyle/>
          <a:p>
            <a:pPr eaLnBrk="1" hangingPunct="1"/>
            <a:r>
              <a:rPr lang="en-US" altLang="en-US" sz="1833">
                <a:latin typeface="Tahoma" panose="020B0604030504040204" pitchFamily="34" charset="0"/>
                <a:ea typeface="ＭＳ Ｐゴシック" panose="020B0600070205080204" pitchFamily="34" charset="-128"/>
              </a:rPr>
              <a:t>sound waves interact to produce different waves.</a:t>
            </a:r>
          </a:p>
        </p:txBody>
      </p:sp>
      <p:pic>
        <p:nvPicPr>
          <p:cNvPr id="47107" name="Picture 2">
            <a:extLst>
              <a:ext uri="{FF2B5EF4-FFF2-40B4-BE49-F238E27FC236}">
                <a16:creationId xmlns:a16="http://schemas.microsoft.com/office/drawing/2014/main" id="{95C29F8F-B439-D04B-A14D-E21667DA2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7" y="1657615"/>
            <a:ext cx="6838157"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600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1079500"/>
            <a:ext cx="8166243"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can be modeled as a continuous, </a:t>
            </a:r>
            <a:r>
              <a:rPr lang="en-US" altLang="en-US" sz="1833" b="1" dirty="0">
                <a:latin typeface="Tahoma" panose="020B0604030504040204" pitchFamily="34" charset="0"/>
                <a:ea typeface="ＭＳ Ｐゴシック" panose="020B0600070205080204" pitchFamily="34" charset="-128"/>
              </a:rPr>
              <a:t>analog</a:t>
            </a:r>
            <a:r>
              <a:rPr lang="en-US" altLang="en-US" sz="1833" dirty="0">
                <a:latin typeface="Tahoma" panose="020B0604030504040204" pitchFamily="34" charset="0"/>
                <a:ea typeface="ＭＳ Ｐゴシック" panose="020B0600070205080204" pitchFamily="34" charset="-128"/>
              </a:rPr>
              <a:t> wave or signal.</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1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B00C528-177C-C44E-AC05-901BE1A8EDBD}"/>
              </a:ext>
            </a:extLst>
          </p:cNvPr>
          <p:cNvSpPr>
            <a:spLocks noGrp="1" noChangeArrowheads="1"/>
          </p:cNvSpPr>
          <p:nvPr>
            <p:ph type="title"/>
          </p:nvPr>
        </p:nvSpPr>
        <p:spPr>
          <a:xfrm>
            <a:off x="25685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Sampling</a:t>
            </a:r>
          </a:p>
        </p:txBody>
      </p:sp>
      <p:sp>
        <p:nvSpPr>
          <p:cNvPr id="16386" name="Rectangle 3">
            <a:extLst>
              <a:ext uri="{FF2B5EF4-FFF2-40B4-BE49-F238E27FC236}">
                <a16:creationId xmlns:a16="http://schemas.microsoft.com/office/drawing/2014/main" id="{8C7A3159-BE49-104E-84F7-753CC068E731}"/>
              </a:ext>
            </a:extLst>
          </p:cNvPr>
          <p:cNvSpPr>
            <a:spLocks noGrp="1" noChangeArrowheads="1"/>
          </p:cNvSpPr>
          <p:nvPr>
            <p:ph type="body" idx="1"/>
          </p:nvPr>
        </p:nvSpPr>
        <p:spPr>
          <a:xfrm>
            <a:off x="267128" y="1079500"/>
            <a:ext cx="8620018"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CD-quality has a rate of 44,100 samples per second(44,100 Hz or 44.1 kHz). </a:t>
            </a:r>
          </a:p>
          <a:p>
            <a:pPr eaLnBrk="1" hangingPunct="1">
              <a:buFontTx/>
              <a:buNone/>
            </a:pPr>
            <a:r>
              <a:rPr lang="en-US" altLang="en-US" sz="1667" dirty="0">
                <a:latin typeface="Tahoma" panose="020B0604030504040204" pitchFamily="34" charset="0"/>
                <a:ea typeface="ＭＳ Ｐゴシック" panose="020B0600070205080204" pitchFamily="34" charset="-128"/>
              </a:rPr>
              <a:t>	      Analog	        Low sampling rate	      High sampling rate</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possible values for each sample is determined by the </a:t>
            </a:r>
            <a:r>
              <a:rPr lang="en-US" altLang="en-US" sz="2000" b="1" dirty="0">
                <a:latin typeface="Tahoma" panose="020B0604030504040204" pitchFamily="34" charset="0"/>
                <a:ea typeface="ＭＳ Ｐゴシック" panose="020B0600070205080204" pitchFamily="34" charset="-128"/>
              </a:rPr>
              <a:t>bit depth</a:t>
            </a:r>
            <a:r>
              <a:rPr lang="en-US" altLang="en-US" sz="2000" dirty="0">
                <a:latin typeface="Tahoma" panose="020B0604030504040204" pitchFamily="34" charset="0"/>
                <a:ea typeface="ＭＳ Ｐゴシック" panose="020B0600070205080204" pitchFamily="34" charset="-128"/>
              </a:rPr>
              <a:t>. </a:t>
            </a:r>
          </a:p>
          <a:p>
            <a:pPr lvl="1" eaLnBrk="1" hangingPunct="1"/>
            <a:r>
              <a:rPr lang="en-US" altLang="en-US" sz="2000" dirty="0">
                <a:latin typeface="Tahoma" panose="020B0604030504040204" pitchFamily="34" charset="0"/>
              </a:rPr>
              <a:t>CD usually has 16-bit audio which means it can take on one of 2^16 or 65,536 values.</a:t>
            </a:r>
          </a:p>
          <a:p>
            <a:pPr lvl="1" eaLnBrk="1" hangingPunct="1"/>
            <a:r>
              <a:rPr lang="en-US" altLang="en-US" sz="2000" dirty="0">
                <a:latin typeface="Tahoma" panose="020B0604030504040204" pitchFamily="34" charset="0"/>
              </a:rPr>
              <a:t>This is analogous to 8-bit color for example taking on 2^8=256 possible values.</a:t>
            </a:r>
          </a:p>
          <a:p>
            <a:pPr lvl="1" eaLnBrk="1" hangingPunct="1"/>
            <a:r>
              <a:rPr lang="en-US" altLang="en-US" sz="2000" dirty="0">
                <a:latin typeface="Tahoma" panose="020B0604030504040204" pitchFamily="34" charset="0"/>
              </a:rPr>
              <a:t>More bits means more accuracy but more memory.</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51203" name="Picture 2">
            <a:extLst>
              <a:ext uri="{FF2B5EF4-FFF2-40B4-BE49-F238E27FC236}">
                <a16:creationId xmlns:a16="http://schemas.microsoft.com/office/drawing/2014/main" id="{32F1BFD2-3012-6C4C-8452-F3963AD371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631" y="2120611"/>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11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1C31E10-BAB0-2B4A-BB3E-728D0365A5D9}"/>
              </a:ext>
            </a:extLst>
          </p:cNvPr>
          <p:cNvSpPr>
            <a:spLocks noGrp="1" noChangeArrowheads="1"/>
          </p:cNvSpPr>
          <p:nvPr>
            <p:ph type="title"/>
          </p:nvPr>
        </p:nvSpPr>
        <p:spPr>
          <a:xfrm>
            <a:off x="256854" y="127000"/>
            <a:ext cx="7886700" cy="756578"/>
          </a:xfrm>
        </p:spPr>
        <p:txBody>
          <a:bodyPr/>
          <a:lstStyle/>
          <a:p>
            <a:pPr eaLnBrk="1" hangingPunct="1"/>
            <a:r>
              <a:rPr lang="en-US" altLang="en-US" dirty="0">
                <a:latin typeface="Tahoma" panose="020B0604030504040204" pitchFamily="34" charset="0"/>
                <a:ea typeface="ＭＳ Ｐゴシック" panose="020B0600070205080204" pitchFamily="34" charset="-128"/>
              </a:rPr>
              <a:t>MP3</a:t>
            </a:r>
          </a:p>
        </p:txBody>
      </p:sp>
      <p:sp>
        <p:nvSpPr>
          <p:cNvPr id="51202" name="Rectangle 3">
            <a:extLst>
              <a:ext uri="{FF2B5EF4-FFF2-40B4-BE49-F238E27FC236}">
                <a16:creationId xmlns:a16="http://schemas.microsoft.com/office/drawing/2014/main" id="{2465DCFE-77EF-7B44-8858-6693BF7E74B0}"/>
              </a:ext>
            </a:extLst>
          </p:cNvPr>
          <p:cNvSpPr>
            <a:spLocks noGrp="1" noChangeArrowheads="1"/>
          </p:cNvSpPr>
          <p:nvPr>
            <p:ph type="body" idx="1"/>
          </p:nvPr>
        </p:nvSpPr>
        <p:spPr>
          <a:xfrm>
            <a:off x="256854" y="883578"/>
            <a:ext cx="8527550" cy="470442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popular format to store audio is MP3(MPEG-2 Audio Layer III)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CD-quality(</a:t>
            </a:r>
            <a:r>
              <a:rPr lang="en-US" altLang="en-US" sz="1833" b="1" dirty="0">
                <a:latin typeface="Tahoma" panose="020B0604030504040204" pitchFamily="34" charset="0"/>
                <a:ea typeface="ＭＳ Ｐゴシック" panose="020B0600070205080204" pitchFamily="34" charset="-128"/>
              </a:rPr>
              <a:t>PCM, pulse code modulation</a:t>
            </a:r>
            <a:r>
              <a:rPr lang="en-US" altLang="en-US" sz="1833" dirty="0">
                <a:latin typeface="Tahoma" panose="020B0604030504040204" pitchFamily="34" charset="0"/>
                <a:ea typeface="ＭＳ Ｐゴシック" panose="020B0600070205080204" pitchFamily="34" charset="-128"/>
              </a:rPr>
              <a:t>) sounds require a lot of memory.</a:t>
            </a:r>
          </a:p>
          <a:p>
            <a:pPr lvl="1" eaLnBrk="1" hangingPunct="1"/>
            <a:r>
              <a:rPr lang="en-US" altLang="en-US" dirty="0">
                <a:latin typeface="Tahoma" panose="020B0604030504040204" pitchFamily="34" charset="0"/>
              </a:rPr>
              <a:t>Each of 44,100 samples require 16 bits(32 bits for left and right channel), that’s approximately 0.2 MB per second. A 3-mins song would require about 30MB of memory! MP3 is a lossy compression format and only need 3MB!</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MP3 compression uses </a:t>
            </a:r>
            <a:r>
              <a:rPr lang="en-US" altLang="en-US" sz="1833" b="1" dirty="0">
                <a:latin typeface="Tahoma" panose="020B0604030504040204" pitchFamily="34" charset="0"/>
                <a:ea typeface="ＭＳ Ｐゴシック" panose="020B0600070205080204" pitchFamily="34" charset="-128"/>
              </a:rPr>
              <a:t>psychoacoustics</a:t>
            </a:r>
            <a:r>
              <a:rPr lang="en-US" altLang="en-US" sz="1833" dirty="0">
                <a:latin typeface="Tahoma" panose="020B0604030504040204" pitchFamily="34" charset="0"/>
                <a:ea typeface="ＭＳ Ｐゴシック" panose="020B0600070205080204" pitchFamily="34" charset="-128"/>
              </a:rPr>
              <a:t> to take advantage of limitations in our biology and psychology of sound. </a:t>
            </a:r>
          </a:p>
          <a:p>
            <a:pPr lvl="1" eaLnBrk="1" hangingPunct="1"/>
            <a:r>
              <a:rPr lang="en-US" altLang="en-US" dirty="0">
                <a:latin typeface="Tahoma" panose="020B0604030504040204" pitchFamily="34" charset="0"/>
              </a:rPr>
              <a:t>human hearing range is 20 Hz to 20 kHz</a:t>
            </a:r>
          </a:p>
          <a:p>
            <a:pPr lvl="1" eaLnBrk="1" hangingPunct="1"/>
            <a:r>
              <a:rPr lang="en-US" altLang="en-US" dirty="0">
                <a:latin typeface="Tahoma" panose="020B0604030504040204" pitchFamily="34" charset="0"/>
              </a:rPr>
              <a:t>hard to differentiate between similar sounds(similar frequencies).</a:t>
            </a:r>
          </a:p>
          <a:p>
            <a:pPr lvl="1" eaLnBrk="1" hangingPunct="1"/>
            <a:r>
              <a:rPr lang="en-US" altLang="en-US" dirty="0">
                <a:latin typeface="Tahoma" panose="020B0604030504040204" pitchFamily="34" charset="0"/>
              </a:rPr>
              <a:t>humans are only good at differentiating pitches in the 2 kHz and 5 kHz range.</a:t>
            </a:r>
          </a:p>
          <a:p>
            <a:pPr lvl="1" eaLnBrk="1" hangingPunct="1"/>
            <a:r>
              <a:rPr lang="en-US" altLang="en-US" dirty="0">
                <a:latin typeface="Tahoma" panose="020B0604030504040204" pitchFamily="34" charset="0"/>
              </a:rPr>
              <a:t>in compression, sounds outside of human hearing range is thrown out and similar sounds can be combined.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72134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4689152-0394-1641-A757-24709F18F773}"/>
              </a:ext>
            </a:extLst>
          </p:cNvPr>
          <p:cNvSpPr>
            <a:spLocks noGrp="1" noChangeArrowheads="1"/>
          </p:cNvSpPr>
          <p:nvPr>
            <p:ph type="title"/>
          </p:nvPr>
        </p:nvSpPr>
        <p:spPr>
          <a:xfrm>
            <a:off x="215757"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Compression</a:t>
            </a:r>
          </a:p>
        </p:txBody>
      </p:sp>
      <p:sp>
        <p:nvSpPr>
          <p:cNvPr id="51202" name="Rectangle 3">
            <a:extLst>
              <a:ext uri="{FF2B5EF4-FFF2-40B4-BE49-F238E27FC236}">
                <a16:creationId xmlns:a16="http://schemas.microsoft.com/office/drawing/2014/main" id="{B90A1B0B-E738-8948-96CD-18C1274DED12}"/>
              </a:ext>
            </a:extLst>
          </p:cNvPr>
          <p:cNvSpPr>
            <a:spLocks noGrp="1" noChangeArrowheads="1"/>
          </p:cNvSpPr>
          <p:nvPr>
            <p:ph type="body" idx="1"/>
          </p:nvPr>
        </p:nvSpPr>
        <p:spPr>
          <a:xfrm>
            <a:off x="215757" y="863029"/>
            <a:ext cx="8589196" cy="4724971"/>
          </a:xfrm>
        </p:spPr>
        <p:txBody>
          <a:bodyPr/>
          <a:lstStyle/>
          <a:p>
            <a:pPr marL="0" indent="0" eaLnBrk="1" hangingPunct="1">
              <a:buNone/>
              <a:defRPr/>
            </a:pPr>
            <a:r>
              <a:rPr lang="en-US" sz="1833" dirty="0">
                <a:latin typeface="Tahoma" charset="0"/>
              </a:rPr>
              <a:t>In order to determine which data from the PCM encoding can be thrown away, your computer uses two different tools.</a:t>
            </a:r>
          </a:p>
          <a:p>
            <a:pPr marL="0" indent="0" eaLnBrk="1" hangingPunct="1">
              <a:buNone/>
              <a:defRPr/>
            </a:pPr>
            <a:r>
              <a:rPr lang="en-US" sz="1833" b="1" dirty="0">
                <a:latin typeface="Tahoma" charset="0"/>
              </a:rPr>
              <a:t>Discrete Fourier Transform(DFT)</a:t>
            </a:r>
            <a:r>
              <a:rPr lang="en-US" sz="1833" dirty="0">
                <a:latin typeface="Tahoma" charset="0"/>
              </a:rPr>
              <a:t>: convert sound from the time domain to frequency domain and filter out unnecessary frequencies. </a:t>
            </a:r>
          </a:p>
          <a:p>
            <a:pPr marL="0" indent="0" eaLnBrk="1" hangingPunct="1">
              <a:buNone/>
              <a:defRPr/>
            </a:pPr>
            <a:r>
              <a:rPr lang="en-US" sz="1833" dirty="0">
                <a:latin typeface="Tahoma" charset="0"/>
              </a:rPr>
              <a:t>The other is called the </a:t>
            </a:r>
            <a:r>
              <a:rPr lang="en-US" sz="1833" b="1" dirty="0">
                <a:latin typeface="Tahoma" charset="0"/>
              </a:rPr>
              <a:t>Modified Discrete Cosine Transform</a:t>
            </a:r>
            <a:r>
              <a:rPr lang="en-US" sz="1833" dirty="0">
                <a:latin typeface="Tahoma" charset="0"/>
              </a:rPr>
              <a:t>, or MDCT for short, which analyzes the entire spectrum of frequencies of the audio.</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result of this process is a </a:t>
            </a:r>
          </a:p>
          <a:p>
            <a:pPr marL="0" indent="0">
              <a:buNone/>
              <a:defRPr/>
            </a:pPr>
            <a:r>
              <a:rPr lang="en-US" sz="1833" dirty="0">
                <a:latin typeface="Tahoma" charset="0"/>
              </a:rPr>
              <a:t>visualization called a </a:t>
            </a:r>
            <a:r>
              <a:rPr lang="en-US" sz="1833" b="1" dirty="0">
                <a:latin typeface="Tahoma" charset="0"/>
              </a:rPr>
              <a:t>spectrogram</a:t>
            </a:r>
          </a:p>
          <a:p>
            <a:pPr marL="0" indent="0">
              <a:buNone/>
              <a:defRPr/>
            </a:pPr>
            <a:r>
              <a:rPr lang="en-US" sz="1833" dirty="0">
                <a:latin typeface="Tahoma" charset="0"/>
              </a:rPr>
              <a:t>which is essentially a fingerprint of</a:t>
            </a:r>
          </a:p>
          <a:p>
            <a:pPr marL="0" indent="0">
              <a:buNone/>
              <a:defRPr/>
            </a:pPr>
            <a:r>
              <a:rPr lang="en-US" sz="1833" dirty="0">
                <a:latin typeface="Tahoma" charset="0"/>
              </a:rPr>
              <a:t>the sound's frequencies.</a:t>
            </a:r>
          </a:p>
          <a:p>
            <a:pPr marL="0" indent="0">
              <a:buNone/>
              <a:defRPr/>
            </a:pPr>
            <a:r>
              <a:rPr lang="en-US" sz="1833" dirty="0">
                <a:latin typeface="Tahoma" charset="0"/>
              </a:rPr>
              <a:t>(</a:t>
            </a:r>
            <a:r>
              <a:rPr lang="en-US" sz="1833" dirty="0" err="1">
                <a:latin typeface="Tahoma" charset="0"/>
              </a:rPr>
              <a:t>Shazam</a:t>
            </a:r>
            <a:r>
              <a:rPr lang="en-US" sz="1833" dirty="0">
                <a:latin typeface="Tahoma" charset="0"/>
              </a:rPr>
              <a:t> app uses these </a:t>
            </a:r>
          </a:p>
          <a:p>
            <a:pPr marL="0" indent="0">
              <a:buNone/>
              <a:defRPr/>
            </a:pPr>
            <a:r>
              <a:rPr lang="en-US" sz="1833" dirty="0">
                <a:latin typeface="Tahoma" charset="0"/>
              </a:rPr>
              <a:t>techniques to identify songs.)</a:t>
            </a:r>
          </a:p>
        </p:txBody>
      </p:sp>
      <p:pic>
        <p:nvPicPr>
          <p:cNvPr id="53251" name="Picture 1">
            <a:extLst>
              <a:ext uri="{FF2B5EF4-FFF2-40B4-BE49-F238E27FC236}">
                <a16:creationId xmlns:a16="http://schemas.microsoft.com/office/drawing/2014/main" id="{ACB94AD6-EE65-8F43-89DF-0F6D1FFA0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3774" y="2580098"/>
            <a:ext cx="3629293" cy="23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3903C63-AA43-8B47-8641-57BF307B5497}"/>
              </a:ext>
            </a:extLst>
          </p:cNvPr>
          <p:cNvSpPr txBox="1"/>
          <p:nvPr/>
        </p:nvSpPr>
        <p:spPr>
          <a:xfrm>
            <a:off x="4006920" y="4941669"/>
            <a:ext cx="3554858" cy="646331"/>
          </a:xfrm>
          <a:prstGeom prst="rect">
            <a:avLst/>
          </a:prstGeom>
          <a:noFill/>
        </p:spPr>
        <p:txBody>
          <a:bodyPr wrap="square" rtlCol="0">
            <a:spAutoFit/>
          </a:bodyPr>
          <a:lstStyle/>
          <a:p>
            <a:r>
              <a:rPr lang="en-US" sz="1800" dirty="0">
                <a:solidFill>
                  <a:srgbClr val="FF0000"/>
                </a:solidFill>
              </a:rPr>
              <a:t>We'll use Python to do audio analysis as above in the next lecture. </a:t>
            </a:r>
          </a:p>
        </p:txBody>
      </p:sp>
    </p:spTree>
    <p:extLst>
      <p:ext uri="{BB962C8B-B14F-4D97-AF65-F5344CB8AC3E}">
        <p14:creationId xmlns:p14="http://schemas.microsoft.com/office/powerpoint/2010/main" val="42200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2798</TotalTime>
  <Words>1964</Words>
  <Application>Microsoft Macintosh PowerPoint</Application>
  <PresentationFormat>On-screen Show (16:10)</PresentationFormat>
  <Paragraphs>258</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Tahoma</vt:lpstr>
      <vt:lpstr>Office Theme</vt:lpstr>
      <vt:lpstr>Understanding Data</vt:lpstr>
      <vt:lpstr>Sound Wave</vt:lpstr>
      <vt:lpstr>Microphone vs. Speaker</vt:lpstr>
      <vt:lpstr>Microphone vs. Speaker</vt:lpstr>
      <vt:lpstr>Sound Wave</vt:lpstr>
      <vt:lpstr>Digital vs. Analog</vt:lpstr>
      <vt:lpstr>Sampling</vt:lpstr>
      <vt:lpstr>MP3</vt:lpstr>
      <vt:lpstr>Compression</vt:lpstr>
      <vt:lpstr>Popular Formats</vt:lpstr>
      <vt:lpstr>Video Codecs</vt:lpstr>
      <vt:lpstr>Video Codecs</vt:lpstr>
      <vt:lpstr>Containers</vt:lpstr>
      <vt:lpstr>Containers Vs Codecs</vt:lpstr>
      <vt:lpstr>Video Compression</vt:lpstr>
      <vt:lpstr>Video Compression</vt:lpstr>
      <vt:lpstr>Streaming</vt:lpstr>
      <vt:lpstr>Sequential vs Parallel vs Distributed</vt:lpstr>
      <vt:lpstr>Sequential vs Parallel vs Distributed</vt:lpstr>
      <vt:lpstr>GPU</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32</cp:revision>
  <dcterms:created xsi:type="dcterms:W3CDTF">2020-01-25T14:46:43Z</dcterms:created>
  <dcterms:modified xsi:type="dcterms:W3CDTF">2021-05-05T14:28:12Z</dcterms:modified>
</cp:coreProperties>
</file>