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5"/>
  </p:notesMasterIdLst>
  <p:sldIdLst>
    <p:sldId id="256" r:id="rId2"/>
    <p:sldId id="540" r:id="rId3"/>
    <p:sldId id="553" r:id="rId4"/>
    <p:sldId id="551" r:id="rId5"/>
    <p:sldId id="302" r:id="rId6"/>
    <p:sldId id="552" r:id="rId7"/>
    <p:sldId id="558" r:id="rId8"/>
    <p:sldId id="554" r:id="rId9"/>
    <p:sldId id="557" r:id="rId10"/>
    <p:sldId id="559" r:id="rId11"/>
    <p:sldId id="556" r:id="rId12"/>
    <p:sldId id="560" r:id="rId13"/>
    <p:sldId id="555" r:id="rId1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AE9A0-AA60-BB4A-B160-C870111F23F3}" v="833" dt="2021-05-05T02:47:42.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custSel addSld delSld modSld">
      <pc:chgData name="Long B Nguyen" userId="f59fb8f3-a021-417a-8bc1-65c8d471c621" providerId="ADAL" clId="{0E2AE9A0-AA60-BB4A-B160-C870111F23F3}" dt="2021-05-05T02:49:39.131" v="3543"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pc:chgData name="Long B Nguyen" userId="f59fb8f3-a021-417a-8bc1-65c8d471c621" providerId="ADAL" clId="{0E2AE9A0-AA60-BB4A-B160-C870111F23F3}" dt="2021-05-04T16:42:45.231" v="864" actId="478"/>
        <pc:sldMkLst>
          <pc:docMk/>
          <pc:sldMk cId="1088193638" sldId="302"/>
        </pc:sldMkLst>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mod">
          <ac:chgData name="Long B Nguyen" userId="f59fb8f3-a021-417a-8bc1-65c8d471c621" providerId="ADAL" clId="{0E2AE9A0-AA60-BB4A-B160-C870111F23F3}" dt="2021-05-04T16:32:52.599" v="504" actId="1038"/>
          <ac:grpSpMkLst>
            <pc:docMk/>
            <pc:sldMk cId="1088193638" sldId="302"/>
            <ac:grpSpMk id="171075" creationId="{DC0A7996-75E0-4344-BCB7-1C09FC24AE1D}"/>
          </ac:grpSpMkLst>
        </pc:grpChg>
        <pc:grpChg chg="mod">
          <ac:chgData name="Long B Nguyen" userId="f59fb8f3-a021-417a-8bc1-65c8d471c621" providerId="ADAL" clId="{0E2AE9A0-AA60-BB4A-B160-C870111F23F3}" dt="2021-05-04T16:33:00.361" v="505" actId="1076"/>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4T16:39:05.197" v="508" actId="962"/>
          <ac:picMkLst>
            <pc:docMk/>
            <pc:sldMk cId="1088193638" sldId="302"/>
            <ac:picMk id="3" creationId="{6BCAB826-F3FF-C34A-9701-CB1AB4066329}"/>
          </ac:picMkLst>
        </pc:picChg>
        <pc:picChg chg="add mod">
          <ac:chgData name="Long B Nguyen" userId="f59fb8f3-a021-417a-8bc1-65c8d471c621" providerId="ADAL" clId="{0E2AE9A0-AA60-BB4A-B160-C870111F23F3}" dt="2021-05-04T16:32:23.626" v="496" actId="14100"/>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modSp add mod modAnim">
        <pc:chgData name="Long B Nguyen" userId="f59fb8f3-a021-417a-8bc1-65c8d471c621" providerId="ADAL" clId="{0E2AE9A0-AA60-BB4A-B160-C870111F23F3}" dt="2021-05-05T02:12:12.033" v="1738" actId="20577"/>
        <pc:sldMkLst>
          <pc:docMk/>
          <pc:sldMk cId="1844406166" sldId="540"/>
        </pc:sldMkLst>
        <pc:spChg chg="mod">
          <ac:chgData name="Long B Nguyen" userId="f59fb8f3-a021-417a-8bc1-65c8d471c621" providerId="ADAL" clId="{0E2AE9A0-AA60-BB4A-B160-C870111F23F3}" dt="2021-05-05T02:12:12.033" v="1738" actId="20577"/>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modSp add mod modAnim">
        <pc:chgData name="Long B Nguyen" userId="f59fb8f3-a021-417a-8bc1-65c8d471c621" providerId="ADAL" clId="{0E2AE9A0-AA60-BB4A-B160-C870111F23F3}" dt="2021-05-04T22:16:36.074" v="1169" actId="1076"/>
        <pc:sldMkLst>
          <pc:docMk/>
          <pc:sldMk cId="1466770109" sldId="551"/>
        </pc:sldMkLst>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4T22:16:27.738" v="1167"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modSp add mod">
        <pc:chgData name="Long B Nguyen" userId="f59fb8f3-a021-417a-8bc1-65c8d471c621" providerId="ADAL" clId="{0E2AE9A0-AA60-BB4A-B160-C870111F23F3}" dt="2021-05-04T22:17:27.755" v="1173" actId="255"/>
        <pc:sldMkLst>
          <pc:docMk/>
          <pc:sldMk cId="2853411292" sldId="552"/>
        </pc:sldMkLst>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modSp add mod">
        <pc:chgData name="Long B Nguyen" userId="f59fb8f3-a021-417a-8bc1-65c8d471c621" providerId="ADAL" clId="{0E2AE9A0-AA60-BB4A-B160-C870111F23F3}" dt="2021-05-05T02:11:33.883" v="1669" actId="20577"/>
        <pc:sldMkLst>
          <pc:docMk/>
          <pc:sldMk cId="3802582321" sldId="553"/>
        </pc:sldMkLst>
        <pc:spChg chg="mod">
          <ac:chgData name="Long B Nguyen" userId="f59fb8f3-a021-417a-8bc1-65c8d471c621" providerId="ADAL" clId="{0E2AE9A0-AA60-BB4A-B160-C870111F23F3}" dt="2021-05-05T02:11:33.883" v="1669"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sldChg>
      <pc:sldChg chg="addSp delSp modSp add mod">
        <pc:chgData name="Long B Nguyen" userId="f59fb8f3-a021-417a-8bc1-65c8d471c621" providerId="ADAL" clId="{0E2AE9A0-AA60-BB4A-B160-C870111F23F3}" dt="2021-05-04T22:47:52.676" v="1494" actId="113"/>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mod">
          <ac:chgData name="Long B Nguyen" userId="f59fb8f3-a021-417a-8bc1-65c8d471c621" providerId="ADAL" clId="{0E2AE9A0-AA60-BB4A-B160-C870111F23F3}" dt="2021-05-04T22:47:52.676" v="1494"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pc:chgData name="Long B Nguyen" userId="f59fb8f3-a021-417a-8bc1-65c8d471c621" providerId="ADAL" clId="{0E2AE9A0-AA60-BB4A-B160-C870111F23F3}" dt="2021-05-04T22:31:52.109" v="1248" actId="680"/>
        <pc:sldMkLst>
          <pc:docMk/>
          <pc:sldMk cId="1079926079" sldId="555"/>
        </pc:sldMkLst>
      </pc:sldChg>
      <pc:sldChg chg="modSp add mod">
        <pc:chgData name="Long B Nguyen" userId="f59fb8f3-a021-417a-8bc1-65c8d471c621" providerId="ADAL" clId="{0E2AE9A0-AA60-BB4A-B160-C870111F23F3}" dt="2021-05-05T02:42:57.812" v="3313" actId="20577"/>
        <pc:sldMkLst>
          <pc:docMk/>
          <pc:sldMk cId="63885118" sldId="556"/>
        </pc:sldMkLst>
        <pc:spChg chg="mod">
          <ac:chgData name="Long B Nguyen" userId="f59fb8f3-a021-417a-8bc1-65c8d471c621" providerId="ADAL" clId="{0E2AE9A0-AA60-BB4A-B160-C870111F23F3}" dt="2021-05-05T02:42:57.812" v="3313"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modSp add mod">
        <pc:chgData name="Long B Nguyen" userId="f59fb8f3-a021-417a-8bc1-65c8d471c621" providerId="ADAL" clId="{0E2AE9A0-AA60-BB4A-B160-C870111F23F3}" dt="2021-05-05T02:32:18.533" v="2681" actId="20577"/>
        <pc:sldMkLst>
          <pc:docMk/>
          <pc:sldMk cId="1296694967" sldId="557"/>
        </pc:sldMkLst>
        <pc:spChg chg="mod">
          <ac:chgData name="Long B Nguyen" userId="f59fb8f3-a021-417a-8bc1-65c8d471c621" providerId="ADAL" clId="{0E2AE9A0-AA60-BB4A-B160-C870111F23F3}" dt="2021-05-05T02:32:18.533" v="2681"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modSp add mod">
        <pc:chgData name="Long B Nguyen" userId="f59fb8f3-a021-417a-8bc1-65c8d471c621" providerId="ADAL" clId="{0E2AE9A0-AA60-BB4A-B160-C870111F23F3}" dt="2021-05-05T02:17:38.279" v="2075" actId="20577"/>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modSp add mod">
        <pc:chgData name="Long B Nguyen" userId="f59fb8f3-a021-417a-8bc1-65c8d471c621" providerId="ADAL" clId="{0E2AE9A0-AA60-BB4A-B160-C870111F23F3}" dt="2021-05-05T02:45:36.510" v="3399" actId="113"/>
        <pc:sldMkLst>
          <pc:docMk/>
          <pc:sldMk cId="2856452792" sldId="559"/>
        </pc:sldMkLst>
        <pc:spChg chg="mod">
          <ac:chgData name="Long B Nguyen" userId="f59fb8f3-a021-417a-8bc1-65c8d471c621" providerId="ADAL" clId="{0E2AE9A0-AA60-BB4A-B160-C870111F23F3}" dt="2021-05-05T02:45:36.510" v="3399" actId="113"/>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modSp add mod">
        <pc:chgData name="Long B Nguyen" userId="f59fb8f3-a021-417a-8bc1-65c8d471c621" providerId="ADAL" clId="{0E2AE9A0-AA60-BB4A-B160-C870111F23F3}" dt="2021-05-05T02:49:39.131" v="3543" actId="20577"/>
        <pc:sldMkLst>
          <pc:docMk/>
          <pc:sldMk cId="1421442645" sldId="560"/>
        </pc:sldMkLst>
        <pc:spChg chg="mod">
          <ac:chgData name="Long B Nguyen" userId="f59fb8f3-a021-417a-8bc1-65c8d471c621" providerId="ADAL" clId="{0E2AE9A0-AA60-BB4A-B160-C870111F23F3}" dt="2021-05-05T02:49:39.131" v="3543" actId="20577"/>
          <ac:spMkLst>
            <pc:docMk/>
            <pc:sldMk cId="1421442645" sldId="560"/>
            <ac:spMk id="6146" creationId="{EAA042DF-FAF2-DA4B-9FB9-A8E93FAB0389}"/>
          </ac:spMkLst>
        </pc:spChg>
        <pc:spChg chg="mod">
          <ac:chgData name="Long B Nguyen" userId="f59fb8f3-a021-417a-8bc1-65c8d471c621" providerId="ADAL" clId="{0E2AE9A0-AA60-BB4A-B160-C870111F23F3}" dt="2021-05-05T02:48:42.236" v="3480" actId="14100"/>
          <ac:spMkLst>
            <pc:docMk/>
            <pc:sldMk cId="1421442645" sldId="560"/>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del">
        <pc:chgData name="Long B Nguyen" userId="f59fb8f3-a021-417a-8bc1-65c8d471c621" providerId="ADAL" clId="{0E2AE9A0-AA60-BB4A-B160-C870111F23F3}" dt="2021-05-04T16:19:25.283" v="16" actId="2696"/>
        <pc:sldMkLst>
          <pc:docMk/>
          <pc:sldMk cId="3142613135" sldId="588"/>
        </pc:sldMkLst>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9062D2-4E76-4C44-9C28-C4821F0BB423}"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85D51-3819-9048-9F1F-87D40D435B1C}"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0D251-8CC9-1942-990E-E65E85C6E362}"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2613E-F798-0C4C-8FA6-5361F760611A}"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95E5C5-2900-8F40-8B24-226E6DBCC33A}" type="datetime1">
              <a:rPr lang="en-US" smtClean="0"/>
              <a:t>5/4/21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0E98-3423-8240-9B27-4ECC76DC513B}" type="datetime1">
              <a:rPr lang="en-US" smtClean="0"/>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240DF-0899-834E-9989-DD55D8659819}" type="datetime1">
              <a:rPr lang="en-US" smtClean="0"/>
              <a:t>5/4/21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207C8F-59D4-3E43-8F06-277840D5FCC4}" type="datetime1">
              <a:rPr lang="en-US" smtClean="0"/>
              <a:t>5/4/21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8A17A-4CC3-E648-9A10-92F05DB80705}" type="datetime1">
              <a:rPr lang="en-US" smtClean="0"/>
              <a:t>5/4/21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5A199CF-CCFB-6043-B5DF-4FCE95A6648E}" type="datetime1">
              <a:rPr lang="en-US" smtClean="0"/>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D5CAC41-7B0B-2B41-9025-FF20528EDE98}" type="datetime1">
              <a:rPr lang="en-US" smtClean="0"/>
              <a:t>5/4/21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28BBB63-A18D-E04D-8A0E-2C39697891EC}" type="datetime1">
              <a:rPr lang="en-US" smtClean="0"/>
              <a:t>5/4/21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remove, 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85645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r>
              <a:rPr lang="en-US" sz="2000" dirty="0">
                <a:latin typeface="Gill Sans MT" panose="020B0502020104020203" pitchFamily="34" charset="77"/>
              </a:rPr>
              <a:t>Jumping right into coding this problem without planning will be hard.</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L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Tree>
    <p:extLst>
      <p:ext uri="{BB962C8B-B14F-4D97-AF65-F5344CB8AC3E}">
        <p14:creationId xmlns:p14="http://schemas.microsoft.com/office/powerpoint/2010/main" val="6388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8003569" cy="565079"/>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0" y="452063"/>
            <a:ext cx="8671389" cy="5262937"/>
          </a:xfrm>
        </p:spPr>
        <p:txBody>
          <a:bodyPr>
            <a:normAutofit/>
          </a:bodyPr>
          <a:lstStyle/>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L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endParaRPr lang="en-US" sz="1600" b="1" dirty="0">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solidFill>
                  <a:srgbClr val="006699"/>
                </a:solidFill>
                <a:latin typeface="Inconsolata" panose="020B0609030003000000" pitchFamily="49" charset="77"/>
              </a:rPr>
              <a:t>	</a:t>
            </a:r>
            <a:r>
              <a:rPr lang="en-US" sz="1600" b="1" dirty="0" err="1">
                <a:solidFill>
                  <a:srgbClr val="006699"/>
                </a:solidFill>
                <a:latin typeface="Inconsolata" panose="020B0609030003000000" pitchFamily="49" charset="77"/>
              </a:rPr>
              <a:t>lst.insert</a:t>
            </a:r>
            <a:r>
              <a:rPr lang="en-US" sz="1600" b="1" dirty="0">
                <a:solidFill>
                  <a:srgbClr val="006699"/>
                </a:solidFill>
                <a:latin typeface="Inconsolata" panose="020B0609030003000000" pitchFamily="49" charset="77"/>
              </a:rPr>
              <a:t>(min2</a:t>
            </a:r>
            <a:r>
              <a:rPr lang="en-US" sz="1600" b="1">
                <a:solidFill>
                  <a:srgbClr val="006699"/>
                </a:solidFill>
                <a:latin typeface="Inconsolata" panose="020B0609030003000000" pitchFamily="49" charset="77"/>
              </a:rPr>
              <a:t>, 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If necessary, adjust the second index </a:t>
            </a:r>
          </a:p>
          <a:p>
            <a:pPr marL="0" indent="0">
              <a:buNone/>
            </a:pPr>
            <a:r>
              <a:rPr lang="en-US" sz="1600" b="1" dirty="0">
                <a:solidFill>
                  <a:srgbClr val="006699"/>
                </a:solidFill>
                <a:latin typeface="Inconsolata" panose="020B0609030003000000" pitchFamily="49" charset="77"/>
              </a:rPr>
              <a:t>	# Return the two indices </a:t>
            </a:r>
          </a:p>
        </p:txBody>
      </p:sp>
    </p:spTree>
    <p:extLst>
      <p:ext uri="{BB962C8B-B14F-4D97-AF65-F5344CB8AC3E}">
        <p14:creationId xmlns:p14="http://schemas.microsoft.com/office/powerpoint/2010/main" val="142144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3B76-893D-5F4B-9438-252EB54796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EA86D8-835B-474D-9FFE-F0A5CFDB571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C46C22E-0D46-4A49-A3B7-44FB2E983511}"/>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7992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i="1" dirty="0"/>
              <a:t>Sequencing </a:t>
            </a:r>
            <a:r>
              <a:rPr lang="en-US" dirty="0"/>
              <a:t>is the application of each step of an algorithm in the order in which the code statements are given. </a:t>
            </a:r>
            <a:endParaRPr lang="en-US" i="1" dirty="0"/>
          </a:p>
          <a:p>
            <a:pPr marL="0" indent="0">
              <a:buNone/>
            </a:pPr>
            <a:r>
              <a:rPr lang="en-US" i="1" dirty="0"/>
              <a:t>Iteration </a:t>
            </a:r>
            <a:r>
              <a:rPr lang="en-US" dirty="0"/>
              <a:t>is a repeating portion of an algorithm. Iteration repeats a specified number of times or until a given condition is met. </a:t>
            </a:r>
            <a:endParaRPr lang="en-US" sz="2000" dirty="0"/>
          </a:p>
          <a:p>
            <a:pPr marL="0" indent="0">
              <a:buNone/>
            </a:pPr>
            <a:r>
              <a:rPr lang="en-US" i="1" dirty="0"/>
              <a:t>Selection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84440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667821"/>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p>
          <a:p>
            <a:pPr marL="0" indent="0">
              <a:buNone/>
            </a:pPr>
            <a:endParaRPr lang="en-US" altLang="en-US" sz="1833"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solidFill>
                  <a:srgbClr val="336666"/>
                </a:solidFill>
                <a:latin typeface="INCONSOLATA" panose="020B0609030003000000" pitchFamily="49" charset="77"/>
              </a:rPr>
              <a:t>print(</a:t>
            </a:r>
            <a:r>
              <a:rPr lang="en-US" sz="1800" b="1" dirty="0" err="1">
                <a:solidFill>
                  <a:srgbClr val="336666"/>
                </a:solidFill>
                <a:latin typeface="INCONSOLATA" panose="020B0609030003000000" pitchFamily="49" charset="77"/>
              </a:rPr>
              <a:t>sequential_search</a:t>
            </a:r>
            <a:r>
              <a:rPr lang="en-US" sz="1800" b="1" dirty="0">
                <a:solidFill>
                  <a:srgbClr val="336666"/>
                </a:solidFill>
                <a:latin typeface="INCONSOLATA" panose="020B0609030003000000" pitchFamily="49" charset="77"/>
              </a:rPr>
              <a:t>(numbers, 3)) # 2 </a:t>
            </a:r>
          </a:p>
          <a:p>
            <a:pPr marL="0" indent="0">
              <a:buNone/>
            </a:pPr>
            <a:r>
              <a:rPr lang="en-US" sz="1800" b="1" dirty="0">
                <a:solidFill>
                  <a:srgbClr val="336666"/>
                </a:solidFill>
                <a:latin typeface="INCONSOLATA" panose="020B0609030003000000" pitchFamily="49" charset="77"/>
              </a:rPr>
              <a:t>print(</a:t>
            </a:r>
            <a:r>
              <a:rPr lang="en-US" sz="1800" b="1" dirty="0" err="1">
                <a:solidFill>
                  <a:srgbClr val="336666"/>
                </a:solidFill>
                <a:latin typeface="INCONSOLATA" panose="020B0609030003000000" pitchFamily="49" charset="77"/>
              </a:rPr>
              <a:t>sequential_search</a:t>
            </a:r>
            <a:r>
              <a:rPr lang="en-US" sz="1800" b="1" dirty="0">
                <a:solidFill>
                  <a:srgbClr val="336666"/>
                </a:solidFill>
                <a:latin typeface="INCONSOLATA" panose="020B0609030003000000" pitchFamily="49" charset="77"/>
              </a:rPr>
              <a:t>(numbers, 100)) # -1</a:t>
            </a: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025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072" name="Group 64">
            <a:extLst>
              <a:ext uri="{FF2B5EF4-FFF2-40B4-BE49-F238E27FC236}">
                <a16:creationId xmlns:a16="http://schemas.microsoft.com/office/drawing/2014/main" id="{4CED5D91-F794-8E41-A9C8-40FABF213AC0}"/>
              </a:ext>
            </a:extLst>
          </p:cNvPr>
          <p:cNvGrpSpPr>
            <a:grpSpLocks/>
          </p:cNvGrpSpPr>
          <p:nvPr/>
        </p:nvGrpSpPr>
        <p:grpSpPr bwMode="auto">
          <a:xfrm>
            <a:off x="1579563" y="3809996"/>
            <a:ext cx="515938" cy="653521"/>
            <a:chOff x="618" y="2880"/>
            <a:chExt cx="390" cy="494"/>
          </a:xfrm>
        </p:grpSpPr>
        <p:sp>
          <p:nvSpPr>
            <p:cNvPr id="7237" name="Text Box 65">
              <a:extLst>
                <a:ext uri="{FF2B5EF4-FFF2-40B4-BE49-F238E27FC236}">
                  <a16:creationId xmlns:a16="http://schemas.microsoft.com/office/drawing/2014/main" id="{A19D07FA-6998-614E-B2D0-994B0D74EE2C}"/>
                </a:ext>
              </a:extLst>
            </p:cNvPr>
            <p:cNvSpPr txBox="1">
              <a:spLocks noChangeArrowheads="1"/>
            </p:cNvSpPr>
            <p:nvPr/>
          </p:nvSpPr>
          <p:spPr bwMode="auto">
            <a:xfrm>
              <a:off x="618" y="3168"/>
              <a:ext cx="390" cy="206"/>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170">
                  <a:latin typeface="Tahoma" panose="020B0604030504040204" pitchFamily="34" charset="0"/>
                </a:rPr>
                <a:t>min</a:t>
              </a:r>
            </a:p>
          </p:txBody>
        </p:sp>
        <p:sp>
          <p:nvSpPr>
            <p:cNvPr id="7238" name="Line 66">
              <a:extLst>
                <a:ext uri="{FF2B5EF4-FFF2-40B4-BE49-F238E27FC236}">
                  <a16:creationId xmlns:a16="http://schemas.microsoft.com/office/drawing/2014/main" id="{FBA9A21E-55B8-AF42-8D61-6E8DBAC2B25B}"/>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170"/>
            </a:p>
          </p:txBody>
        </p:sp>
      </p:grpSp>
      <p:grpSp>
        <p:nvGrpSpPr>
          <p:cNvPr id="171075" name="Group 67">
            <a:extLst>
              <a:ext uri="{FF2B5EF4-FFF2-40B4-BE49-F238E27FC236}">
                <a16:creationId xmlns:a16="http://schemas.microsoft.com/office/drawing/2014/main" id="{DC0A7996-75E0-4344-BCB7-1C09FC24AE1D}"/>
              </a:ext>
            </a:extLst>
          </p:cNvPr>
          <p:cNvGrpSpPr>
            <a:grpSpLocks/>
          </p:cNvGrpSpPr>
          <p:nvPr/>
        </p:nvGrpSpPr>
        <p:grpSpPr bwMode="auto">
          <a:xfrm>
            <a:off x="4672627" y="3825211"/>
            <a:ext cx="515938" cy="653521"/>
            <a:chOff x="618" y="2880"/>
            <a:chExt cx="390" cy="494"/>
          </a:xfrm>
        </p:grpSpPr>
        <p:sp>
          <p:nvSpPr>
            <p:cNvPr id="7235" name="Text Box 68">
              <a:extLst>
                <a:ext uri="{FF2B5EF4-FFF2-40B4-BE49-F238E27FC236}">
                  <a16:creationId xmlns:a16="http://schemas.microsoft.com/office/drawing/2014/main" id="{70A4D7E1-9096-2645-B574-AA0F494F1B6A}"/>
                </a:ext>
              </a:extLst>
            </p:cNvPr>
            <p:cNvSpPr txBox="1">
              <a:spLocks noChangeArrowheads="1"/>
            </p:cNvSpPr>
            <p:nvPr/>
          </p:nvSpPr>
          <p:spPr bwMode="auto">
            <a:xfrm>
              <a:off x="618" y="3168"/>
              <a:ext cx="390" cy="206"/>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170">
                  <a:latin typeface="Tahoma" panose="020B0604030504040204" pitchFamily="34" charset="0"/>
                </a:rPr>
                <a:t>mid</a:t>
              </a:r>
            </a:p>
          </p:txBody>
        </p:sp>
        <p:sp>
          <p:nvSpPr>
            <p:cNvPr id="7236" name="Line 69">
              <a:extLst>
                <a:ext uri="{FF2B5EF4-FFF2-40B4-BE49-F238E27FC236}">
                  <a16:creationId xmlns:a16="http://schemas.microsoft.com/office/drawing/2014/main" id="{8439D7A9-E96B-8B48-9CC3-F94C0534CDC8}"/>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170"/>
            </a:p>
          </p:txBody>
        </p:sp>
      </p:grpSp>
      <p:grpSp>
        <p:nvGrpSpPr>
          <p:cNvPr id="171078" name="Group 70">
            <a:extLst>
              <a:ext uri="{FF2B5EF4-FFF2-40B4-BE49-F238E27FC236}">
                <a16:creationId xmlns:a16="http://schemas.microsoft.com/office/drawing/2014/main" id="{192F648A-880F-2948-9B75-1BB8D02741CD}"/>
              </a:ext>
            </a:extLst>
          </p:cNvPr>
          <p:cNvGrpSpPr>
            <a:grpSpLocks/>
          </p:cNvGrpSpPr>
          <p:nvPr/>
        </p:nvGrpSpPr>
        <p:grpSpPr bwMode="auto">
          <a:xfrm>
            <a:off x="7873062" y="3825211"/>
            <a:ext cx="515938" cy="653521"/>
            <a:chOff x="618" y="2880"/>
            <a:chExt cx="390" cy="494"/>
          </a:xfrm>
        </p:grpSpPr>
        <p:sp>
          <p:nvSpPr>
            <p:cNvPr id="7233" name="Text Box 71">
              <a:extLst>
                <a:ext uri="{FF2B5EF4-FFF2-40B4-BE49-F238E27FC236}">
                  <a16:creationId xmlns:a16="http://schemas.microsoft.com/office/drawing/2014/main" id="{61C0DD85-E271-A744-A023-E2DFF842BFD8}"/>
                </a:ext>
              </a:extLst>
            </p:cNvPr>
            <p:cNvSpPr txBox="1">
              <a:spLocks noChangeArrowheads="1"/>
            </p:cNvSpPr>
            <p:nvPr/>
          </p:nvSpPr>
          <p:spPr bwMode="auto">
            <a:xfrm>
              <a:off x="618" y="3168"/>
              <a:ext cx="390" cy="206"/>
            </a:xfrm>
            <a:prstGeom prst="rect">
              <a:avLst/>
            </a:prstGeom>
            <a:solidFill>
              <a:schemeClr val="bg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170" dirty="0">
                  <a:latin typeface="Tahoma" panose="020B0604030504040204" pitchFamily="34" charset="0"/>
                </a:rPr>
                <a:t>max</a:t>
              </a:r>
            </a:p>
          </p:txBody>
        </p:sp>
        <p:sp>
          <p:nvSpPr>
            <p:cNvPr id="7234" name="Line 72">
              <a:extLst>
                <a:ext uri="{FF2B5EF4-FFF2-40B4-BE49-F238E27FC236}">
                  <a16:creationId xmlns:a16="http://schemas.microsoft.com/office/drawing/2014/main" id="{2F39B547-DF3D-A944-9E35-A53826835C21}"/>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170"/>
            </a:p>
          </p:txBody>
        </p:sp>
      </p:grpSp>
      <p:pic>
        <p:nvPicPr>
          <p:cNvPr id="14" name="Picture 13">
            <a:extLst>
              <a:ext uri="{FF2B5EF4-FFF2-40B4-BE49-F238E27FC236}">
                <a16:creationId xmlns:a16="http://schemas.microsoft.com/office/drawing/2014/main" id="{E84CF6D2-5B47-6E46-B2F2-FF597F2E11FC}"/>
              </a:ext>
            </a:extLst>
          </p:cNvPr>
          <p:cNvPicPr>
            <a:picLocks noChangeAspect="1"/>
          </p:cNvPicPr>
          <p:nvPr/>
        </p:nvPicPr>
        <p:blipFill>
          <a:blip r:embed="rId2"/>
          <a:stretch>
            <a:fillRect/>
          </a:stretch>
        </p:blipFill>
        <p:spPr>
          <a:xfrm>
            <a:off x="943297" y="2973424"/>
            <a:ext cx="7572053" cy="836572"/>
          </a:xfrm>
          <a:prstGeom prst="rect">
            <a:avLst/>
          </a:prstGeom>
        </p:spPr>
      </p:pic>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3"/>
          <a:stretch>
            <a:fillRect/>
          </a:stretch>
        </p:blipFill>
        <p:spPr>
          <a:xfrm>
            <a:off x="762000" y="317500"/>
            <a:ext cx="7620000" cy="5080000"/>
          </a:xfrm>
          <a:prstGeom prst="rect">
            <a:avLst/>
          </a:prstGeom>
        </p:spPr>
      </p:pic>
    </p:spTree>
    <p:extLst>
      <p:ext uri="{BB962C8B-B14F-4D97-AF65-F5344CB8AC3E}">
        <p14:creationId xmlns:p14="http://schemas.microsoft.com/office/powerpoint/2010/main" val="108819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1072"/>
                                        </p:tgtEl>
                                        <p:attrNameLst>
                                          <p:attrName>style.visibility</p:attrName>
                                        </p:attrNameLst>
                                      </p:cBhvr>
                                      <p:to>
                                        <p:strVal val="visible"/>
                                      </p:to>
                                    </p:set>
                                    <p:animEffect transition="in" filter="fade">
                                      <p:cBhvr>
                                        <p:cTn id="7" dur="1000"/>
                                        <p:tgtEl>
                                          <p:spTgt spid="171072"/>
                                        </p:tgtEl>
                                      </p:cBhvr>
                                    </p:animEffect>
                                  </p:childTnLst>
                                </p:cTn>
                              </p:par>
                              <p:par>
                                <p:cTn id="8" presetID="10" presetClass="entr" presetSubtype="0" fill="hold" nodeType="withEffect">
                                  <p:stCondLst>
                                    <p:cond delay="0"/>
                                  </p:stCondLst>
                                  <p:childTnLst>
                                    <p:set>
                                      <p:cBhvr>
                                        <p:cTn id="9" dur="1" fill="hold">
                                          <p:stCondLst>
                                            <p:cond delay="0"/>
                                          </p:stCondLst>
                                        </p:cTn>
                                        <p:tgtEl>
                                          <p:spTgt spid="171075"/>
                                        </p:tgtEl>
                                        <p:attrNameLst>
                                          <p:attrName>style.visibility</p:attrName>
                                        </p:attrNameLst>
                                      </p:cBhvr>
                                      <p:to>
                                        <p:strVal val="visible"/>
                                      </p:to>
                                    </p:set>
                                    <p:animEffect transition="in" filter="fade">
                                      <p:cBhvr>
                                        <p:cTn id="10" dur="1000"/>
                                        <p:tgtEl>
                                          <p:spTgt spid="171075"/>
                                        </p:tgtEl>
                                      </p:cBhvr>
                                    </p:animEffect>
                                  </p:childTnLst>
                                </p:cTn>
                              </p:par>
                              <p:par>
                                <p:cTn id="11" presetID="10" presetClass="entr" presetSubtype="0" fill="hold" nodeType="withEffect">
                                  <p:stCondLst>
                                    <p:cond delay="0"/>
                                  </p:stCondLst>
                                  <p:childTnLst>
                                    <p:set>
                                      <p:cBhvr>
                                        <p:cTn id="12" dur="1" fill="hold">
                                          <p:stCondLst>
                                            <p:cond delay="0"/>
                                          </p:stCondLst>
                                        </p:cTn>
                                        <p:tgtEl>
                                          <p:spTgt spid="171078"/>
                                        </p:tgtEl>
                                        <p:attrNameLst>
                                          <p:attrName>style.visibility</p:attrName>
                                        </p:attrNameLst>
                                      </p:cBhvr>
                                      <p:to>
                                        <p:strVal val="visible"/>
                                      </p:to>
                                    </p:set>
                                    <p:animEffect transition="in" filter="fade">
                                      <p:cBhvr>
                                        <p:cTn id="13" dur="1000"/>
                                        <p:tgtEl>
                                          <p:spTgt spid="1710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accel="50000" decel="50000" fill="hold" nodeType="clickEffect">
                                  <p:stCondLst>
                                    <p:cond delay="0"/>
                                  </p:stCondLst>
                                  <p:childTnLst>
                                    <p:animMotion origin="layout" path="M -2.5E-6 -8.55887E-8 L 0.20052 -8.55887E-8 " pathEditMode="relative" rAng="0" ptsTypes="AA">
                                      <p:cBhvr>
                                        <p:cTn id="17" dur="2000" fill="hold"/>
                                        <p:tgtEl>
                                          <p:spTgt spid="171075"/>
                                        </p:tgtEl>
                                        <p:attrNameLst>
                                          <p:attrName>ppt_x</p:attrName>
                                          <p:attrName>ppt_y</p:attrName>
                                        </p:attrNameLst>
                                      </p:cBhvr>
                                      <p:rCtr x="10017" y="0"/>
                                    </p:animMotion>
                                  </p:childTnLst>
                                </p:cTn>
                              </p:par>
                              <p:par>
                                <p:cTn id="18" presetID="63" presetClass="path" presetSubtype="0" accel="50000" decel="50000" fill="hold" nodeType="withEffect">
                                  <p:stCondLst>
                                    <p:cond delay="0"/>
                                  </p:stCondLst>
                                  <p:childTnLst>
                                    <p:animMotion origin="layout" path="M 4.16667E-6 -8.55887E-8 L 0.44218 -8.55887E-8 " pathEditMode="relative" rAng="0" ptsTypes="AA">
                                      <p:cBhvr>
                                        <p:cTn id="19" dur="2000" fill="hold"/>
                                        <p:tgtEl>
                                          <p:spTgt spid="171072"/>
                                        </p:tgtEl>
                                        <p:attrNameLst>
                                          <p:attrName>ppt_x</p:attrName>
                                          <p:attrName>ppt_y</p:attrName>
                                        </p:attrNameLst>
                                      </p:cBhvr>
                                      <p:rCtr x="22101" y="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35" presetClass="path" presetSubtype="0" accel="50000" decel="50000" fill="hold" nodeType="clickEffect">
                                  <p:stCondLst>
                                    <p:cond delay="0"/>
                                  </p:stCondLst>
                                  <p:childTnLst>
                                    <p:animMotion origin="layout" path="M 0.20052 -8.55887E-8 L 0.10052 -8.55887E-8 " pathEditMode="relative" rAng="0" ptsTypes="AA">
                                      <p:cBhvr>
                                        <p:cTn id="23" dur="2000" fill="hold"/>
                                        <p:tgtEl>
                                          <p:spTgt spid="171075"/>
                                        </p:tgtEl>
                                        <p:attrNameLst>
                                          <p:attrName>ppt_x</p:attrName>
                                          <p:attrName>ppt_y</p:attrName>
                                        </p:attrNameLst>
                                      </p:cBhvr>
                                      <p:rCtr x="-5000" y="0"/>
                                    </p:animMotion>
                                  </p:childTnLst>
                                </p:cTn>
                              </p:par>
                              <p:par>
                                <p:cTn id="24" presetID="35" presetClass="path" presetSubtype="0" accel="50000" decel="50000" fill="hold" nodeType="withEffect">
                                  <p:stCondLst>
                                    <p:cond delay="0"/>
                                  </p:stCondLst>
                                  <p:childTnLst>
                                    <p:animMotion origin="layout" path="M 2.5E-6 -8.55887E-8 L -0.25886 -8.55887E-8 " pathEditMode="relative" rAng="0" ptsTypes="AA">
                                      <p:cBhvr>
                                        <p:cTn id="25" dur="2000" fill="hold"/>
                                        <p:tgtEl>
                                          <p:spTgt spid="171078"/>
                                        </p:tgtEl>
                                        <p:attrNameLst>
                                          <p:attrName>ppt_x</p:attrName>
                                          <p:attrName>ppt_y</p:attrName>
                                        </p:attrNameLst>
                                      </p:cBhvr>
                                      <p:rCtr x="-12951"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nodeType="clickEffect">
                                  <p:stCondLst>
                                    <p:cond delay="0"/>
                                  </p:stCondLst>
                                  <p:childTnLst>
                                    <p:animEffect transition="out" filter="fade">
                                      <p:cBhvr>
                                        <p:cTn id="29" dur="1000"/>
                                        <p:tgtEl>
                                          <p:spTgt spid="171072"/>
                                        </p:tgtEl>
                                      </p:cBhvr>
                                    </p:animEffect>
                                    <p:set>
                                      <p:cBhvr>
                                        <p:cTn id="30" dur="1" fill="hold">
                                          <p:stCondLst>
                                            <p:cond delay="999"/>
                                          </p:stCondLst>
                                        </p:cTn>
                                        <p:tgtEl>
                                          <p:spTgt spid="17107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171078"/>
                                        </p:tgtEl>
                                      </p:cBhvr>
                                    </p:animEffect>
                                    <p:set>
                                      <p:cBhvr>
                                        <p:cTn id="33" dur="1" fill="hold">
                                          <p:stCondLst>
                                            <p:cond delay="999"/>
                                          </p:stCondLst>
                                        </p:cTn>
                                        <p:tgtEl>
                                          <p:spTgt spid="171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85341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Searching for the Smallest Value</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688369"/>
            <a:ext cx="8537825" cy="5026631"/>
          </a:xfrm>
        </p:spPr>
        <p:txBody>
          <a:bodyPr/>
          <a:lstStyle/>
          <a:p>
            <a:pPr marL="0" indent="0">
              <a:buNone/>
            </a:pPr>
            <a:r>
              <a:rPr lang="en-US" sz="2000" dirty="0"/>
              <a:t>Given a nonempty list of numbers, find the smallest number in the list.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current_smallest</a:t>
            </a:r>
            <a:r>
              <a:rPr lang="en-US" sz="2000" b="1" dirty="0">
                <a:solidFill>
                  <a:srgbClr val="000000"/>
                </a:solidFill>
                <a:latin typeface="Inconsolata" panose="020B0609030003000000" pitchFamily="49" charset="77"/>
              </a:rPr>
              <a:t> = </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[0]</a:t>
            </a:r>
          </a:p>
          <a:p>
            <a:pPr marL="0" indent="0">
              <a:buNone/>
            </a:pPr>
            <a:r>
              <a:rPr lang="en-US" sz="2000" b="1" dirty="0">
                <a:solidFill>
                  <a:srgbClr val="006699"/>
                </a:solidFill>
                <a:latin typeface="Inconsolata" panose="020B0609030003000000" pitchFamily="49" charset="77"/>
              </a:rPr>
              <a:t>	for value</a:t>
            </a:r>
            <a:r>
              <a:rPr lang="en-US" sz="2000" b="1" dirty="0">
                <a:solidFill>
                  <a:srgbClr val="000087"/>
                </a:solidFill>
                <a:latin typeface="Inconsolata" panose="020B0609030003000000" pitchFamily="49" charset="77"/>
              </a:rPr>
              <a:t>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if value &lt; </a:t>
            </a:r>
            <a:r>
              <a:rPr lang="en-US" sz="2000" b="1" dirty="0" err="1">
                <a:solidFill>
                  <a:srgbClr val="336666"/>
                </a:solidFill>
                <a:latin typeface="Inconsolata" panose="020B0609030003000000" pitchFamily="49" charset="77"/>
              </a:rPr>
              <a:t>current_smallest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err="1">
                <a:solidFill>
                  <a:srgbClr val="336666"/>
                </a:solidFill>
                <a:latin typeface="Inconsolata" panose="020B0609030003000000" pitchFamily="49" charset="77"/>
              </a:rPr>
              <a:t>current_smallest</a:t>
            </a:r>
            <a:r>
              <a:rPr lang="en-US" sz="2000" b="1" dirty="0">
                <a:solidFill>
                  <a:srgbClr val="336666"/>
                </a:solidFill>
                <a:latin typeface="Inconsolata" panose="020B0609030003000000" pitchFamily="49" charset="77"/>
              </a:rPr>
              <a:t> = value</a:t>
            </a:r>
          </a:p>
          <a:p>
            <a:pPr marL="0" indent="0">
              <a:buNone/>
            </a:pPr>
            <a:r>
              <a:rPr lang="en-US" sz="2000" b="1" dirty="0">
                <a:solidFill>
                  <a:srgbClr val="336666"/>
                </a:solidFill>
                <a:latin typeface="Inconsolata" panose="020B0609030003000000" pitchFamily="49" charset="77"/>
              </a:rPr>
              <a:t>	return </a:t>
            </a:r>
            <a:r>
              <a:rPr lang="en-US" sz="2000" b="1" dirty="0" err="1">
                <a:solidFill>
                  <a:srgbClr val="336666"/>
                </a:solidFill>
                <a:latin typeface="Inconsolata" panose="020B0609030003000000" pitchFamily="49" charset="77"/>
              </a:rPr>
              <a:t>current_smallest</a:t>
            </a:r>
            <a:endParaRPr lang="en-US" sz="2000" b="1" dirty="0">
              <a:solidFill>
                <a:srgbClr val="00000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err="1">
                <a:latin typeface="INCONSOLATA" panose="020B0609030003000000" pitchFamily="49" charset="77"/>
              </a:rPr>
              <a:t>nums</a:t>
            </a:r>
            <a:r>
              <a:rPr lang="en-US" sz="2000" b="1" dirty="0">
                <a:latin typeface="INCONSOLATA" panose="020B0609030003000000" pitchFamily="49" charset="77"/>
              </a:rPr>
              <a:t> = [809, 834, 477, 478, 307, 122, 96, 102, 324, 476] </a:t>
            </a:r>
          </a:p>
          <a:p>
            <a:pPr marL="0" indent="0">
              <a:buNone/>
            </a:pPr>
            <a:r>
              <a:rPr lang="en-US" sz="2000" b="1" dirty="0">
                <a:solidFill>
                  <a:srgbClr val="34A327"/>
                </a:solidFill>
                <a:latin typeface="Inconsolata" panose="020B0609030003000000" pitchFamily="49" charset="77"/>
              </a:rPr>
              <a:t>print(smallest(</a:t>
            </a:r>
            <a:r>
              <a:rPr lang="en-US" sz="2000" b="1" dirty="0" err="1">
                <a:solidFill>
                  <a:srgbClr val="34A327"/>
                </a:solidFill>
                <a:latin typeface="Inconsolata" panose="020B0609030003000000" pitchFamily="49" charset="77"/>
              </a:rPr>
              <a:t>nums</a:t>
            </a:r>
            <a:r>
              <a:rPr lang="en-US" sz="2000" b="1" dirty="0">
                <a:solidFill>
                  <a:srgbClr val="34A327"/>
                </a:solidFill>
                <a:latin typeface="Inconsolata" panose="020B0609030003000000" pitchFamily="49" charset="77"/>
              </a:rPr>
              <a:t>))   # 96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latin typeface="Gill Sans MT" panose="020B0502020104020203" pitchFamily="34" charset="77"/>
              </a:rPr>
              <a:t>Try: Rewrite this function to return the index of the smallest instead.</a:t>
            </a:r>
          </a:p>
        </p:txBody>
      </p:sp>
    </p:spTree>
    <p:extLst>
      <p:ext uri="{BB962C8B-B14F-4D97-AF65-F5344CB8AC3E}">
        <p14:creationId xmlns:p14="http://schemas.microsoft.com/office/powerpoint/2010/main" val="244175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decomposition).</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71660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b="1" dirty="0"/>
              <a:t>Abstraction</a:t>
            </a:r>
            <a:r>
              <a:rPr lang="en-US" sz="2000" dirty="0"/>
              <a:t> means displaying only essential information and hiding the details.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randrange</a:t>
            </a:r>
            <a:r>
              <a:rPr lang="en-US" sz="2000" b="1" dirty="0">
                <a:latin typeface="INCONSOLATA" panose="020B0609030003000000" pitchFamily="49" charset="77"/>
              </a:rPr>
              <a:t>(10)) #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 if we don't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to generate random numbers, we can still use it. </a:t>
            </a:r>
            <a:endParaRPr lang="en-US" sz="2000" dirty="0"/>
          </a:p>
          <a:p>
            <a:pPr marL="0" indent="0">
              <a:buNone/>
            </a:pPr>
            <a:endParaRPr lang="en-US" sz="2000" dirty="0"/>
          </a:p>
          <a:p>
            <a:pPr marL="0" indent="0">
              <a:buNone/>
            </a:pPr>
            <a:r>
              <a:rPr lang="en-US" sz="2000" dirty="0"/>
              <a:t>When implementing algorithms, p</a:t>
            </a:r>
            <a:r>
              <a:rPr lang="en-US" dirty="0"/>
              <a:t>rocedural abstraction allows a solution to a large problem to be based on the solutions of smaller subproblems. </a:t>
            </a: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296694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7459</TotalTime>
  <Words>1170</Words>
  <Application>Microsoft Macintosh PowerPoint</Application>
  <PresentationFormat>On-screen Show (16:10)</PresentationFormat>
  <Paragraphs>133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Binary Search</vt:lpstr>
      <vt:lpstr>PowerPoint Presentation</vt:lpstr>
      <vt:lpstr>Binary Search</vt:lpstr>
      <vt:lpstr>Searching for the Smallest Value</vt:lpstr>
      <vt:lpstr>Top-Down Design</vt:lpstr>
      <vt:lpstr>Abstraction</vt:lpstr>
      <vt:lpstr>Index of Two Smallest Values</vt:lpstr>
      <vt:lpstr>Index of Two Smallest Values</vt:lpstr>
      <vt:lpstr>Index of Two Smallest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2021-05-05T02:49:56Z</dcterms:modified>
</cp:coreProperties>
</file>