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25" r:id="rId4"/>
    <p:sldId id="347" r:id="rId5"/>
    <p:sldId id="350" r:id="rId6"/>
    <p:sldId id="349" r:id="rId7"/>
    <p:sldId id="351" r:id="rId8"/>
    <p:sldId id="550" r:id="rId9"/>
    <p:sldId id="551" r:id="rId10"/>
    <p:sldId id="549" r:id="rId11"/>
    <p:sldId id="346" r:id="rId12"/>
    <p:sldId id="327" r:id="rId13"/>
    <p:sldId id="322" r:id="rId14"/>
    <p:sldId id="329" r:id="rId15"/>
    <p:sldId id="330" r:id="rId16"/>
    <p:sldId id="328" r:id="rId17"/>
    <p:sldId id="337" r:id="rId18"/>
    <p:sldId id="338" r:id="rId19"/>
    <p:sldId id="343" r:id="rId20"/>
    <p:sldId id="344" r:id="rId21"/>
    <p:sldId id="546" r:id="rId22"/>
    <p:sldId id="554" r:id="rId23"/>
    <p:sldId id="555" r:id="rId24"/>
    <p:sldId id="284" r:id="rId2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6C150-98F3-4A4D-8F45-209642EE4ECC}" v="304" dt="2019-11-20T13:18:59.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37"/>
    <p:restoredTop sz="93692"/>
  </p:normalViewPr>
  <p:slideViewPr>
    <p:cSldViewPr snapToGrid="0" snapToObjects="1">
      <p:cViewPr varScale="1">
        <p:scale>
          <a:sx n="120" d="100"/>
          <a:sy n="120" d="100"/>
        </p:scale>
        <p:origin x="19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sldChg chg="modSp add">
        <pc:chgData name="Long B Nguyen" userId="f59fb8f3-a021-417a-8bc1-65c8d471c621" providerId="ADAL" clId="{59CB9C7B-CBC7-E549-B176-97F9C29CB310}" dt="2019-11-10T13:12:16.917" v="6593" actId="20577"/>
        <pc:sldMkLst>
          <pc:docMk/>
          <pc:sldMk cId="3683010979" sldId="345"/>
        </pc:sldMkLst>
        <pc:spChg chg="mod">
          <ac:chgData name="Long B Nguyen" userId="f59fb8f3-a021-417a-8bc1-65c8d471c621" providerId="ADAL" clId="{59CB9C7B-CBC7-E549-B176-97F9C29CB310}" dt="2019-11-10T13:12:16.917" v="6593" actId="20577"/>
          <ac:spMkLst>
            <pc:docMk/>
            <pc:sldMk cId="3683010979" sldId="345"/>
            <ac:spMk id="2" creationId="{AA3A228F-61D0-D949-A5E7-F83756230BF8}"/>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D93B77CE-F394-FC41-B6D8-2FD1D9E1B7A2}"/>
  </pc:docChgLst>
  <pc:docChgLst>
    <pc:chgData name="Long B Nguyen" userId="f59fb8f3-a021-417a-8bc1-65c8d471c621" providerId="ADAL" clId="{069311B8-5E56-E24D-993B-38D0A9C45058}"/>
  </pc:docChgLst>
  <pc:docChgLst>
    <pc:chgData name="Long B Nguyen" userId="f59fb8f3-a021-417a-8bc1-65c8d471c621" providerId="ADAL" clId="{6CD83B71-C243-244B-B302-DE2E82069201}"/>
  </pc:docChgLst>
  <pc:docChgLst>
    <pc:chgData name="Long B Nguyen" userId="f59fb8f3-a021-417a-8bc1-65c8d471c621" providerId="ADAL" clId="{7CBD4C01-BEFF-0849-BF53-33422C5BC0A3}"/>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3:19:12.956" v="5546" actId="2696"/>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modSp">
        <pc:chgData name="Long B Nguyen" userId="f59fb8f3-a021-417a-8bc1-65c8d471c621" providerId="ADAL" clId="{9106C150-98F3-4A4D-8F45-209642EE4ECC}" dt="2019-11-19T13:57:14.817" v="1588" actId="20577"/>
        <pc:sldMkLst>
          <pc:docMk/>
          <pc:sldMk cId="131840209" sldId="286"/>
        </pc:sldMkLst>
        <pc:spChg chg="mod">
          <ac:chgData name="Long B Nguyen" userId="f59fb8f3-a021-417a-8bc1-65c8d471c621" providerId="ADAL" clId="{9106C150-98F3-4A4D-8F45-209642EE4ECC}" dt="2019-11-19T13:57:14.817" v="1588"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3:17:40.066" v="552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19T20:52:15.225" v="3711"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3:18:59.397" v="5545"/>
        <pc:sldMkLst>
          <pc:docMk/>
          <pc:sldMk cId="4162743568" sldId="344"/>
        </pc:sldMkLst>
        <pc:spChg chg="mod">
          <ac:chgData name="Long B Nguyen" userId="f59fb8f3-a021-417a-8bc1-65c8d471c621" providerId="ADAL" clId="{9106C150-98F3-4A4D-8F45-209642EE4ECC}" dt="2019-11-19T14:21:04.385" v="3013"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3:16:07.219" v="5512"/>
        <pc:sldMkLst>
          <pc:docMk/>
          <pc:sldMk cId="3339012252" sldId="346"/>
        </pc:sldMkLst>
        <pc:spChg chg="mod">
          <ac:chgData name="Long B Nguyen" userId="f59fb8f3-a021-417a-8bc1-65c8d471c621" providerId="ADAL" clId="{9106C150-98F3-4A4D-8F45-209642EE4ECC}" dt="2019-11-19T14:18:14.040" v="3005"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3:04:29.215" v="548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3:04:29.215" v="548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3:14:52.278" v="5500"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19T14:07:36.164" v="2330" actId="20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19T21:12:42.598" v="4749" actId="20577"/>
        <pc:sldMkLst>
          <pc:docMk/>
          <pc:sldMk cId="1817244991" sldId="546"/>
        </pc:sldMkLst>
        <pc:spChg chg="mod">
          <ac:chgData name="Long B Nguyen" userId="f59fb8f3-a021-417a-8bc1-65c8d471c621" providerId="ADAL" clId="{9106C150-98F3-4A4D-8F45-209642EE4ECC}" dt="2019-11-19T21:12:42.598" v="4749"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3:15:14.123" v="5504"/>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19T14:14:37.499" v="2826" actId="20577"/>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3:15:37.381" v="5507"/>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19T14:17:32.984" v="2994" actId="20577"/>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19T21:21:34.869" v="5416" actId="20577"/>
        <pc:sldMkLst>
          <pc:docMk/>
          <pc:sldMk cId="1222113615" sldId="555"/>
        </pc:sldMkLst>
        <pc:spChg chg="mod">
          <ac:chgData name="Long B Nguyen" userId="f59fb8f3-a021-417a-8bc1-65c8d471c621" providerId="ADAL" clId="{9106C150-98F3-4A4D-8F45-209642EE4ECC}" dt="2019-11-19T21:21:34.869" v="5416" actId="20577"/>
          <ac:spMkLst>
            <pc:docMk/>
            <pc:sldMk cId="1222113615" sldId="555"/>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11/20/19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Encapsulation, Abstraction and Inheritance</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318907"/>
            <a:ext cx="7053542" cy="535672"/>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54579"/>
            <a:ext cx="8051725" cy="4860421"/>
          </a:xfrm>
        </p:spPr>
        <p:txBody>
          <a:bodyPr>
            <a:noAutofit/>
          </a:bodyPr>
          <a:lstStyle/>
          <a:p>
            <a:pPr marL="0" indent="0">
              <a:buNone/>
            </a:pPr>
            <a:r>
              <a:rPr lang="en-US" sz="2000" dirty="0"/>
              <a:t>Mutator methods allow client-code outside the class to </a:t>
            </a:r>
            <a:r>
              <a:rPr lang="en-US" sz="2000" b="1" dirty="0"/>
              <a:t>modify/mutate</a:t>
            </a:r>
            <a:r>
              <a:rPr lang="en-US" sz="2000" dirty="0"/>
              <a:t> attributes. </a:t>
            </a:r>
          </a:p>
          <a:p>
            <a:pPr marL="0" indent="0">
              <a:buNone/>
            </a:pP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import math</a:t>
            </a:r>
          </a:p>
          <a:p>
            <a:pPr marL="0" indent="0">
              <a:buNone/>
            </a:pPr>
            <a:r>
              <a:rPr lang="en-US" sz="1600" b="1" dirty="0">
                <a:solidFill>
                  <a:srgbClr val="34A327"/>
                </a:solidFill>
                <a:latin typeface="Inconsolata Medium" panose="020B0609030003000000" pitchFamily="49" charset="77"/>
              </a:rPr>
              <a:t>class</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Circle:</a:t>
            </a:r>
          </a:p>
          <a:p>
            <a:pPr marL="0" indent="0">
              <a:buNone/>
            </a:pPr>
            <a:r>
              <a:rPr lang="en-US" sz="1600" b="1" dirty="0">
                <a:solidFill>
                  <a:srgbClr val="3C9FF2"/>
                </a:solidFill>
                <a:latin typeface="Inconsolata Medium" panose="020B0609030003000000" pitchFamily="49" charset="77"/>
              </a:rPr>
              <a:t>	def __</a:t>
            </a:r>
            <a:r>
              <a:rPr lang="en-US" sz="1600" b="1" dirty="0" err="1">
                <a:solidFill>
                  <a:srgbClr val="3C9FF2"/>
                </a:solidFill>
                <a:latin typeface="Inconsolata Medium" panose="020B0609030003000000" pitchFamily="49" charset="77"/>
              </a:rPr>
              <a:t>init</a:t>
            </a:r>
            <a:r>
              <a:rPr lang="en-US" sz="1600" b="1" dirty="0">
                <a:solidFill>
                  <a:srgbClr val="3C9FF2"/>
                </a:solidFill>
                <a:latin typeface="Inconsolata Medium" panose="020B0609030003000000" pitchFamily="49" charset="77"/>
              </a:rPr>
              <a:t>__(self, diameter)</a:t>
            </a:r>
          </a:p>
          <a:p>
            <a:pPr marL="0" indent="0">
              <a:buNone/>
            </a:pPr>
            <a:r>
              <a:rPr lang="en-US" sz="1600" b="1" dirty="0">
                <a:solidFill>
                  <a:srgbClr val="3C9FF2"/>
                </a:solidFill>
                <a:latin typeface="Inconsolata Medium" panose="020B0609030003000000" pitchFamily="49" charset="77"/>
              </a:rPr>
              <a:t>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 diameter</a:t>
            </a:r>
          </a:p>
          <a:p>
            <a:pPr marL="0" indent="0">
              <a:buNone/>
            </a:pPr>
            <a:r>
              <a:rPr lang="en-US" sz="1600" b="1" dirty="0">
                <a:latin typeface="Inconsolata Medium" panose="020B0609030003000000" pitchFamily="49" charset="77"/>
              </a:rPr>
              <a:t>		</a:t>
            </a:r>
            <a:r>
              <a:rPr lang="en-US" sz="1600" b="1" dirty="0" err="1">
                <a:latin typeface="Inconsolata Medium" panose="020B0609030003000000" pitchFamily="49" charset="77"/>
              </a:rPr>
              <a:t>self.circumference</a:t>
            </a:r>
            <a:r>
              <a:rPr lang="en-US" sz="1600" b="1" dirty="0">
                <a:latin typeface="Inconsolata Medium" panose="020B0609030003000000" pitchFamily="49" charset="77"/>
              </a:rPr>
              <a:t> = </a:t>
            </a:r>
            <a:r>
              <a:rPr lang="en-US" sz="1600" b="1" dirty="0" err="1">
                <a:latin typeface="Inconsolata Medium" panose="020B0609030003000000" pitchFamily="49" charset="77"/>
              </a:rPr>
              <a:t>math.pi</a:t>
            </a:r>
            <a:r>
              <a:rPr lang="en-US" sz="1600" b="1" dirty="0">
                <a:latin typeface="Inconsolata Medium" panose="020B0609030003000000" pitchFamily="49" charset="77"/>
              </a:rPr>
              <a:t> *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a:t>
            </a: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get_diameter</a:t>
            </a:r>
            <a:r>
              <a:rPr lang="en-US" sz="1600" b="1" dirty="0">
                <a:solidFill>
                  <a:srgbClr val="3C9FF2"/>
                </a:solidFill>
                <a:latin typeface="Inconsolata Medium" panose="020B0609030003000000" pitchFamily="49" charset="77"/>
              </a:rPr>
              <a:t>(self):</a:t>
            </a:r>
          </a:p>
          <a:p>
            <a:pPr marL="0" indent="0">
              <a:buNone/>
            </a:pPr>
            <a:r>
              <a:rPr lang="en-US" sz="1600" b="1" dirty="0">
                <a:latin typeface="Inconsolata Medium" panose="020B0609030003000000" pitchFamily="49" charset="77"/>
              </a:rPr>
              <a:t>		return </a:t>
            </a:r>
            <a:r>
              <a:rPr lang="en-US" sz="1600" b="1" dirty="0" err="1">
                <a:latin typeface="Inconsolata Medium" panose="020B0609030003000000" pitchFamily="49" charset="77"/>
              </a:rPr>
              <a:t>self.diameter</a:t>
            </a:r>
            <a:endParaRPr lang="en-US" sz="1600" b="1" dirty="0">
              <a:latin typeface="Inconsolata Medium" panose="020B0609030003000000" pitchFamily="49" charset="77"/>
            </a:endParaRP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set_diameter</a:t>
            </a:r>
            <a:r>
              <a:rPr lang="en-US" sz="1600" b="1" dirty="0">
                <a:solidFill>
                  <a:srgbClr val="3C9FF2"/>
                </a:solidFill>
                <a:latin typeface="Inconsolata Medium" panose="020B0609030003000000" pitchFamily="49" charset="77"/>
              </a:rPr>
              <a:t>(self, </a:t>
            </a:r>
            <a:r>
              <a:rPr lang="en-US" sz="1600" b="1" dirty="0" err="1">
                <a:solidFill>
                  <a:srgbClr val="3C9FF2"/>
                </a:solidFill>
                <a:latin typeface="Inconsolata Medium" panose="020B0609030003000000" pitchFamily="49" charset="77"/>
              </a:rPr>
              <a:t>new_diameter</a:t>
            </a:r>
            <a:r>
              <a:rPr lang="en-US" sz="1600" b="1" dirty="0">
                <a:solidFill>
                  <a:srgbClr val="3C9FF2"/>
                </a:solidFill>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new_diameter</a:t>
            </a:r>
            <a:endParaRPr lang="en-US" sz="1600" b="1" dirty="0">
              <a:solidFill>
                <a:srgbClr val="FF0000"/>
              </a:solidFill>
              <a:latin typeface="Inconsolata Medium" panose="020B0609030003000000" pitchFamily="49" charset="77"/>
            </a:endParaRPr>
          </a:p>
          <a:p>
            <a:pPr marL="0" indent="0">
              <a:buNone/>
            </a:pPr>
            <a:r>
              <a:rPr lang="en-US" sz="1600" b="1" dirty="0">
                <a:solidFill>
                  <a:srgbClr val="FF0000"/>
                </a:solidFill>
                <a:latin typeface="Inconsolata Medium" panose="020B0609030003000000" pitchFamily="49" charset="77"/>
              </a:rPr>
              <a:t>		</a:t>
            </a:r>
            <a:r>
              <a:rPr lang="en-US" sz="1600" b="1" dirty="0" err="1">
                <a:solidFill>
                  <a:srgbClr val="FF0000"/>
                </a:solidFill>
                <a:latin typeface="Inconsolata Medium" panose="020B0609030003000000" pitchFamily="49" charset="77"/>
              </a:rPr>
              <a:t>self.circumference</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math.pi</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a:t>
            </a:r>
          </a:p>
          <a:p>
            <a:pPr marL="0" indent="0">
              <a:buNone/>
            </a:pPr>
            <a:endParaRPr lang="en-US" sz="16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B37BF580-E12E-6C4A-AA02-8E45F56F03B0}"/>
              </a:ext>
            </a:extLst>
          </p:cNvPr>
          <p:cNvSpPr txBox="1"/>
          <p:nvPr/>
        </p:nvSpPr>
        <p:spPr>
          <a:xfrm>
            <a:off x="6206257" y="4086257"/>
            <a:ext cx="1937884" cy="369332"/>
          </a:xfrm>
          <a:prstGeom prst="rect">
            <a:avLst/>
          </a:prstGeom>
          <a:noFill/>
        </p:spPr>
        <p:txBody>
          <a:bodyPr wrap="square" rtlCol="0">
            <a:spAutoFit/>
          </a:bodyPr>
          <a:lstStyle/>
          <a:p>
            <a:r>
              <a:rPr lang="en-US" sz="1800" dirty="0">
                <a:solidFill>
                  <a:srgbClr val="FF0000"/>
                </a:solidFill>
              </a:rPr>
              <a:t>mutator method</a:t>
            </a:r>
          </a:p>
        </p:txBody>
      </p:sp>
      <p:cxnSp>
        <p:nvCxnSpPr>
          <p:cNvPr id="5" name="Straight Arrow Connector 4">
            <a:extLst>
              <a:ext uri="{FF2B5EF4-FFF2-40B4-BE49-F238E27FC236}">
                <a16:creationId xmlns:a16="http://schemas.microsoft.com/office/drawing/2014/main" id="{D66A335E-E69F-4541-8CAB-982F607A99E6}"/>
              </a:ext>
            </a:extLst>
          </p:cNvPr>
          <p:cNvCxnSpPr>
            <a:cxnSpLocks/>
          </p:cNvCxnSpPr>
          <p:nvPr/>
        </p:nvCxnSpPr>
        <p:spPr>
          <a:xfrm flipH="1">
            <a:off x="5272755" y="4270923"/>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Inheritance gives us the ability to create a new class based on an existing class. </a:t>
            </a:r>
          </a:p>
          <a:p>
            <a:pPr marL="0" indent="0">
              <a:buNone/>
            </a:pPr>
            <a:endParaRPr lang="en-US" dirty="0"/>
          </a:p>
          <a:p>
            <a:pPr marL="0" indent="0">
              <a:buNone/>
            </a:pPr>
            <a:r>
              <a:rPr lang="en-US" dirty="0"/>
              <a:t>Inheritance allows us to </a:t>
            </a:r>
            <a:r>
              <a:rPr lang="en-US" b="1" dirty="0"/>
              <a:t>reuse</a:t>
            </a:r>
            <a:r>
              <a:rPr lang="en-US" dirty="0"/>
              <a:t> the code from our existing class. </a:t>
            </a:r>
          </a:p>
          <a:p>
            <a:pPr marL="0" indent="0">
              <a:buNone/>
            </a:pPr>
            <a:endParaRPr lang="en-US" dirty="0"/>
          </a:p>
          <a:p>
            <a:pPr marL="0" indent="0">
              <a:buNone/>
            </a:pPr>
            <a:r>
              <a:rPr lang="en-US" dirty="0"/>
              <a:t>For example, we can extend the Character class to another class: the Player class. The Character class is the </a:t>
            </a:r>
            <a:r>
              <a:rPr lang="en-US" b="1" dirty="0"/>
              <a:t>base class</a:t>
            </a:r>
            <a:r>
              <a:rPr lang="en-US" dirty="0"/>
              <a:t>, the </a:t>
            </a:r>
            <a:r>
              <a:rPr lang="en-US" b="1" dirty="0"/>
              <a:t>parent class </a:t>
            </a:r>
            <a:r>
              <a:rPr lang="en-US" dirty="0"/>
              <a:t>or the </a:t>
            </a:r>
            <a:r>
              <a:rPr lang="en-US" b="1" dirty="0"/>
              <a:t>superclass.</a:t>
            </a:r>
            <a:r>
              <a:rPr lang="en-US" dirty="0"/>
              <a:t> The Player class is a </a:t>
            </a:r>
            <a:r>
              <a:rPr lang="en-US" b="1" dirty="0"/>
              <a:t>subclass or child class </a:t>
            </a:r>
            <a:r>
              <a:rPr lang="en-US" dirty="0"/>
              <a:t>of Character. </a:t>
            </a:r>
          </a:p>
          <a:p>
            <a:pPr marL="0" indent="0">
              <a:buNone/>
            </a:pPr>
            <a:endParaRPr lang="en-US" dirty="0"/>
          </a:p>
          <a:p>
            <a:pPr marL="0" indent="0">
              <a:buNone/>
            </a:pPr>
            <a:r>
              <a:rPr lang="en-US" dirty="0"/>
              <a:t>We can also create the Enemy class which also inherits from Character. </a:t>
            </a:r>
          </a:p>
        </p:txBody>
      </p:sp>
    </p:spTree>
    <p:extLst>
      <p:ext uri="{BB962C8B-B14F-4D97-AF65-F5344CB8AC3E}">
        <p14:creationId xmlns:p14="http://schemas.microsoft.com/office/powerpoint/2010/main" val="333901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 Diagram</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4107128352"/>
              </p:ext>
            </p:extLst>
          </p:nvPr>
        </p:nvGraphicFramePr>
        <p:xfrm>
          <a:off x="1670184" y="1602856"/>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1570566948"/>
              </p:ext>
            </p:extLst>
          </p:nvPr>
        </p:nvGraphicFramePr>
        <p:xfrm>
          <a:off x="603384" y="3918110"/>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2001579838"/>
              </p:ext>
            </p:extLst>
          </p:nvPr>
        </p:nvGraphicFramePr>
        <p:xfrm>
          <a:off x="2805302" y="3883611"/>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cap="none" spc="0" dirty="0">
                          <a:ln w="0"/>
                          <a:solidFill>
                            <a:schemeClr val="tx1"/>
                          </a:solidFill>
                          <a:effectLst>
                            <a:outerShdw blurRad="38100" dist="19050" dir="2700000" algn="tl" rotWithShape="0">
                              <a:schemeClr val="dk1">
                                <a:alpha val="40000"/>
                              </a:schemeClr>
                            </a:outerShdw>
                          </a:effectLst>
                        </a:rPr>
                        <a:t>move()</a:t>
                      </a:r>
                      <a:endParaRPr lang="en-US" sz="1600" b="0" cap="none" spc="0" dirty="0">
                        <a:ln w="0"/>
                        <a:solidFill>
                          <a:schemeClr val="tx1"/>
                        </a:solidFill>
                        <a:effectLst>
                          <a:outerShdw blurRad="38100" dist="19050" dir="2700000" algn="tl" rotWithShape="0">
                            <a:schemeClr val="dk1">
                              <a:alpha val="40000"/>
                            </a:schemeClr>
                          </a:outerShdw>
                        </a:effectLst>
                      </a:endParaRP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1312476" y="3205652"/>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2888671" y="3239987"/>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3435210" y="1084497"/>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5007411" y="3686395"/>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17" name="TextBox 16">
            <a:extLst>
              <a:ext uri="{FF2B5EF4-FFF2-40B4-BE49-F238E27FC236}">
                <a16:creationId xmlns:a16="http://schemas.microsoft.com/office/drawing/2014/main" id="{D46C9440-C8DE-4345-870A-6F939A7C6E77}"/>
              </a:ext>
            </a:extLst>
          </p:cNvPr>
          <p:cNvSpPr txBox="1"/>
          <p:nvPr/>
        </p:nvSpPr>
        <p:spPr>
          <a:xfrm>
            <a:off x="3088368" y="4776669"/>
            <a:ext cx="1523808" cy="1077218"/>
          </a:xfrm>
          <a:prstGeom prst="rect">
            <a:avLst/>
          </a:prstGeom>
          <a:noFill/>
        </p:spPr>
        <p:txBody>
          <a:bodyPr wrap="square" rtlCol="0">
            <a:spAutoFit/>
          </a:bodyPr>
          <a:lstStyle/>
          <a:p>
            <a:r>
              <a:rPr lang="en-US" sz="1600" b="1" dirty="0"/>
              <a:t>override </a:t>
            </a:r>
          </a:p>
          <a:p>
            <a:r>
              <a:rPr lang="en-US" sz="1600" b="1" dirty="0"/>
              <a:t>move() from Character</a:t>
            </a:r>
          </a:p>
          <a:p>
            <a:endParaRPr lang="en-US" sz="1600" dirty="0"/>
          </a:p>
        </p:txBody>
      </p:sp>
      <p:sp>
        <p:nvSpPr>
          <p:cNvPr id="12" name="TextBox 11">
            <a:extLst>
              <a:ext uri="{FF2B5EF4-FFF2-40B4-BE49-F238E27FC236}">
                <a16:creationId xmlns:a16="http://schemas.microsoft.com/office/drawing/2014/main" id="{59DD179C-AB41-4749-B753-CBBB8EDE6E43}"/>
              </a:ext>
            </a:extLst>
          </p:cNvPr>
          <p:cNvSpPr txBox="1"/>
          <p:nvPr/>
        </p:nvSpPr>
        <p:spPr>
          <a:xfrm>
            <a:off x="5007411" y="1732432"/>
            <a:ext cx="3659720" cy="1569660"/>
          </a:xfrm>
          <a:prstGeom prst="rect">
            <a:avLst/>
          </a:prstGeom>
          <a:noFill/>
        </p:spPr>
        <p:txBody>
          <a:bodyPr wrap="none" rtlCol="0">
            <a:spAutoFit/>
          </a:bodyPr>
          <a:lstStyle/>
          <a:p>
            <a:r>
              <a:rPr lang="en-US" sz="1600" dirty="0">
                <a:solidFill>
                  <a:srgbClr val="FF0000"/>
                </a:solidFill>
              </a:rPr>
              <a:t>The subclasses Player and Enemy inherit</a:t>
            </a:r>
          </a:p>
          <a:p>
            <a:r>
              <a:rPr lang="en-US" sz="1600" dirty="0">
                <a:solidFill>
                  <a:srgbClr val="FF0000"/>
                </a:solidFill>
              </a:rPr>
              <a:t>all of the variables and methods from</a:t>
            </a:r>
          </a:p>
          <a:p>
            <a:r>
              <a:rPr lang="en-US" sz="1600" dirty="0">
                <a:solidFill>
                  <a:srgbClr val="FF0000"/>
                </a:solidFill>
              </a:rPr>
              <a:t>the Character class. </a:t>
            </a:r>
          </a:p>
          <a:p>
            <a:endParaRPr lang="en-US" sz="1600" dirty="0"/>
          </a:p>
          <a:p>
            <a:r>
              <a:rPr lang="en-US" sz="1600" dirty="0">
                <a:solidFill>
                  <a:srgbClr val="FF0000"/>
                </a:solidFill>
              </a:rPr>
              <a:t>In this way, the Character class's code can</a:t>
            </a:r>
          </a:p>
          <a:p>
            <a:r>
              <a:rPr lang="en-US" sz="1600" dirty="0">
                <a:solidFill>
                  <a:srgbClr val="FF0000"/>
                </a:solidFill>
              </a:rPr>
              <a:t>be reused and built upon.</a:t>
            </a:r>
          </a:p>
        </p:txBody>
      </p:sp>
    </p:spTree>
    <p:extLst>
      <p:ext uri="{BB962C8B-B14F-4D97-AF65-F5344CB8AC3E}">
        <p14:creationId xmlns:p14="http://schemas.microsoft.com/office/powerpoint/2010/main" val="8503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name</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x</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speed</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Player(Character)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lives</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self.lives</a:t>
            </a:r>
            <a:r>
              <a:rPr lang="en-US" sz="1900" b="1" dirty="0">
                <a:solidFill>
                  <a:srgbClr val="004BD7"/>
                </a:solidFill>
                <a:latin typeface="Inconsolata Medium" panose="020B0609030003000000" pitchFamily="49" charset="77"/>
              </a:rPr>
              <a:t> = </a:t>
            </a:r>
            <a:r>
              <a:rPr lang="en-US" sz="1900" b="1" dirty="0">
                <a:latin typeface="Inconsolata Medium" panose="020B0609030003000000" pitchFamily="49" charset="77"/>
              </a:rPr>
              <a:t>lives</a:t>
            </a:r>
            <a:endParaRPr lang="en-US" sz="1900" b="1" dirty="0">
              <a:solidFill>
                <a:srgbClr val="000000"/>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70EEB9B0-9A64-434C-B9B2-E059EA235812}"/>
              </a:ext>
            </a:extLst>
          </p:cNvPr>
          <p:cNvSpPr txBox="1"/>
          <p:nvPr/>
        </p:nvSpPr>
        <p:spPr>
          <a:xfrm>
            <a:off x="4941974" y="3514710"/>
            <a:ext cx="4093621" cy="646331"/>
          </a:xfrm>
          <a:prstGeom prst="rect">
            <a:avLst/>
          </a:prstGeom>
          <a:noFill/>
        </p:spPr>
        <p:txBody>
          <a:bodyPr wrap="none" rtlCol="0">
            <a:spAutoFit/>
          </a:bodyPr>
          <a:lstStyle/>
          <a:p>
            <a:r>
              <a:rPr lang="en-US" sz="1800" dirty="0">
                <a:solidFill>
                  <a:srgbClr val="FF0000"/>
                </a:solidFill>
              </a:rPr>
              <a:t>This calls the </a:t>
            </a:r>
            <a:r>
              <a:rPr lang="en-US" sz="1800" dirty="0" err="1">
                <a:solidFill>
                  <a:srgbClr val="FF0000"/>
                </a:solidFill>
              </a:rPr>
              <a:t>init</a:t>
            </a:r>
            <a:r>
              <a:rPr lang="en-US" sz="1800" dirty="0">
                <a:solidFill>
                  <a:srgbClr val="FF0000"/>
                </a:solidFill>
              </a:rPr>
              <a:t> method from the parent</a:t>
            </a:r>
          </a:p>
          <a:p>
            <a:r>
              <a:rPr lang="en-US" sz="1800" dirty="0">
                <a:solidFill>
                  <a:srgbClr val="FF0000"/>
                </a:solidFill>
              </a:rPr>
              <a:t>class to initialize its variables. </a:t>
            </a:r>
          </a:p>
        </p:txBody>
      </p:sp>
      <p:cxnSp>
        <p:nvCxnSpPr>
          <p:cNvPr id="5" name="Straight Arrow Connector 4">
            <a:extLst>
              <a:ext uri="{FF2B5EF4-FFF2-40B4-BE49-F238E27FC236}">
                <a16:creationId xmlns:a16="http://schemas.microsoft.com/office/drawing/2014/main" id="{C0F053D8-D9D4-B543-9CE6-1230D5D324CF}"/>
              </a:ext>
            </a:extLst>
          </p:cNvPr>
          <p:cNvCxnSpPr>
            <a:cxnSpLocks/>
          </p:cNvCxnSpPr>
          <p:nvPr/>
        </p:nvCxnSpPr>
        <p:spPr>
          <a:xfrm flipH="1">
            <a:off x="3016665" y="4161041"/>
            <a:ext cx="2771343" cy="4878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C9508F-DF8F-E442-B39C-04CF5C258FC7}"/>
              </a:ext>
            </a:extLst>
          </p:cNvPr>
          <p:cNvCxnSpPr>
            <a:cxnSpLocks/>
          </p:cNvCxnSpPr>
          <p:nvPr/>
        </p:nvCxnSpPr>
        <p:spPr>
          <a:xfrm flipH="1" flipV="1">
            <a:off x="3529414" y="2200291"/>
            <a:ext cx="2358638" cy="13144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98ED39A-6DBB-A745-94C7-761E0EE2E4F7}"/>
              </a:ext>
            </a:extLst>
          </p:cNvPr>
          <p:cNvSpPr txBox="1"/>
          <p:nvPr/>
        </p:nvSpPr>
        <p:spPr>
          <a:xfrm>
            <a:off x="4839997" y="1797244"/>
            <a:ext cx="4429546" cy="1200329"/>
          </a:xfrm>
          <a:prstGeom prst="rect">
            <a:avLst/>
          </a:prstGeom>
          <a:noFill/>
        </p:spPr>
        <p:txBody>
          <a:bodyPr wrap="none" rtlCol="0">
            <a:spAutoFit/>
          </a:bodyPr>
          <a:lstStyle/>
          <a:p>
            <a:r>
              <a:rPr lang="en-US" sz="1800" dirty="0">
                <a:solidFill>
                  <a:srgbClr val="FF0000"/>
                </a:solidFill>
              </a:rPr>
              <a:t>The Player class inherits all of the variables</a:t>
            </a:r>
          </a:p>
          <a:p>
            <a:r>
              <a:rPr lang="en-US" sz="1800" dirty="0">
                <a:solidFill>
                  <a:srgbClr val="FF0000"/>
                </a:solidFill>
              </a:rPr>
              <a:t>and methods from Character(name, x, speed, </a:t>
            </a:r>
          </a:p>
          <a:p>
            <a:r>
              <a:rPr lang="en-US" sz="1800" dirty="0">
                <a:solidFill>
                  <a:srgbClr val="FF0000"/>
                </a:solidFill>
              </a:rPr>
              <a:t>move()).</a:t>
            </a:r>
          </a:p>
          <a:p>
            <a:r>
              <a:rPr lang="en-US" sz="1800" dirty="0">
                <a:solidFill>
                  <a:srgbClr val="FF0000"/>
                </a:solidFill>
              </a:rPr>
              <a:t>However, it still needs to initialize them.</a:t>
            </a:r>
          </a:p>
        </p:txBody>
      </p:sp>
      <p:sp>
        <p:nvSpPr>
          <p:cNvPr id="11" name="TextBox 10">
            <a:extLst>
              <a:ext uri="{FF2B5EF4-FFF2-40B4-BE49-F238E27FC236}">
                <a16:creationId xmlns:a16="http://schemas.microsoft.com/office/drawing/2014/main" id="{88971DD1-8C1E-5C40-8F91-E33E197A579B}"/>
              </a:ext>
            </a:extLst>
          </p:cNvPr>
          <p:cNvSpPr txBox="1"/>
          <p:nvPr/>
        </p:nvSpPr>
        <p:spPr>
          <a:xfrm>
            <a:off x="5235325" y="4924807"/>
            <a:ext cx="3660746" cy="646331"/>
          </a:xfrm>
          <a:prstGeom prst="rect">
            <a:avLst/>
          </a:prstGeom>
          <a:noFill/>
        </p:spPr>
        <p:txBody>
          <a:bodyPr wrap="none" rtlCol="0">
            <a:spAutoFit/>
          </a:bodyPr>
          <a:lstStyle/>
          <a:p>
            <a:r>
              <a:rPr lang="en-US" sz="1800" dirty="0">
                <a:solidFill>
                  <a:srgbClr val="FF0000"/>
                </a:solidFill>
              </a:rPr>
              <a:t>Player also needs to also initialize any</a:t>
            </a:r>
          </a:p>
          <a:p>
            <a:r>
              <a:rPr lang="en-US" sz="1800" dirty="0">
                <a:solidFill>
                  <a:srgbClr val="FF0000"/>
                </a:solidFill>
              </a:rPr>
              <a:t>new variables.</a:t>
            </a:r>
          </a:p>
        </p:txBody>
      </p:sp>
      <p:cxnSp>
        <p:nvCxnSpPr>
          <p:cNvPr id="12" name="Straight Arrow Connector 11">
            <a:extLst>
              <a:ext uri="{FF2B5EF4-FFF2-40B4-BE49-F238E27FC236}">
                <a16:creationId xmlns:a16="http://schemas.microsoft.com/office/drawing/2014/main" id="{9EA03E58-597C-D146-BD73-BEA495752B15}"/>
              </a:ext>
            </a:extLst>
          </p:cNvPr>
          <p:cNvCxnSpPr>
            <a:cxnSpLocks/>
          </p:cNvCxnSpPr>
          <p:nvPr/>
        </p:nvCxnSpPr>
        <p:spPr>
          <a:xfrm flipH="1" flipV="1">
            <a:off x="4324172" y="5180368"/>
            <a:ext cx="834240" cy="6258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4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Enemy(Character)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player</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self.player</a:t>
            </a:r>
            <a:r>
              <a:rPr lang="en-US" sz="1900" b="1" dirty="0">
                <a:solidFill>
                  <a:srgbClr val="004BD7"/>
                </a:solidFill>
                <a:latin typeface="Inconsolata Medium" panose="020B0609030003000000" pitchFamily="49" charset="77"/>
              </a:rPr>
              <a:t> = player</a:t>
            </a:r>
            <a:r>
              <a:rPr lang="en-US" sz="1900" b="1" dirty="0">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 overrides move() from Character</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solidFill>
                  <a:srgbClr val="FF0000"/>
                </a:solidFill>
                <a:latin typeface="Inconsolata Medium" panose="020B0609030003000000" pitchFamily="49" charset="77"/>
              </a:rPr>
              <a:t>		super().move()</a:t>
            </a:r>
          </a:p>
          <a:p>
            <a:pPr marL="0" indent="0">
              <a:buNone/>
            </a:pPr>
            <a:r>
              <a:rPr lang="en-US" sz="1900" b="1" dirty="0">
                <a:solidFill>
                  <a:srgbClr val="FF0000"/>
                </a:solidFill>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a:t>
            </a:r>
            <a:r>
              <a:rPr lang="en-US" sz="1900" b="1" dirty="0" err="1">
                <a:solidFill>
                  <a:srgbClr val="FF0000"/>
                </a:solidFill>
                <a:latin typeface="Inconsolata Medium" panose="020B0609030003000000" pitchFamily="49" charset="77"/>
              </a:rPr>
              <a:t>self.shoot_player</a:t>
            </a:r>
            <a:r>
              <a:rPr lang="en-US" sz="1900" b="1" dirty="0">
                <a:solidFill>
                  <a:srgbClr val="FF0000"/>
                </a:solidFill>
                <a:latin typeface="Inconsolata Medium" panose="020B0609030003000000" pitchFamily="49" charset="77"/>
              </a:rPr>
              <a:t>(</a:t>
            </a:r>
            <a:r>
              <a:rPr lang="en-US" sz="1900" b="1" dirty="0" err="1">
                <a:solidFill>
                  <a:srgbClr val="FF0000"/>
                </a:solidFill>
                <a:latin typeface="Inconsolata Medium" panose="020B0609030003000000" pitchFamily="49" charset="77"/>
              </a:rPr>
              <a:t>self.player</a:t>
            </a:r>
            <a:r>
              <a:rPr lang="en-US" sz="1900" b="1" dirty="0">
                <a:solidFill>
                  <a:srgbClr val="FF0000"/>
                </a:solidFill>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remaining implementation not shown</a:t>
            </a:r>
          </a:p>
          <a:p>
            <a:pPr marL="0" indent="0">
              <a:buNone/>
            </a:pPr>
            <a:r>
              <a:rPr lang="en-US" sz="1900" b="1" dirty="0">
                <a:solidFill>
                  <a:srgbClr val="4070A0"/>
                </a:solidFill>
                <a:latin typeface="Inconsolata Medium" panose="020B0609030003000000" pitchFamily="49" charset="77"/>
              </a:rPr>
              <a:t>	</a:t>
            </a: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err="1">
                <a:solidFill>
                  <a:srgbClr val="06287E"/>
                </a:solidFill>
                <a:latin typeface="Inconsolata Medium" panose="020B0609030003000000" pitchFamily="49" charset="77"/>
              </a:rPr>
              <a:t>shoot_player</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player</a:t>
            </a:r>
            <a:r>
              <a:rPr lang="en-US" sz="1900" b="1" dirty="0">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implementation not shown</a:t>
            </a:r>
          </a:p>
          <a:p>
            <a:pPr marL="0" indent="0">
              <a:buNone/>
            </a:pPr>
            <a:endParaRPr lang="en-US" sz="1900" b="1" dirty="0">
              <a:solidFill>
                <a:srgbClr val="4070A0"/>
              </a:solidFill>
              <a:latin typeface="Inconsolata Medium" panose="020B0609030003000000" pitchFamily="49" charset="77"/>
            </a:endParaRPr>
          </a:p>
          <a:p>
            <a:pPr marL="0" indent="0">
              <a:buNone/>
            </a:pPr>
            <a:r>
              <a:rPr lang="en-US" sz="1900" b="1" dirty="0">
                <a:solidFill>
                  <a:srgbClr val="FF0000"/>
                </a:solidFill>
                <a:latin typeface="Inconsolata Medium" panose="020B0609030003000000" pitchFamily="49" charset="77"/>
              </a:rPr>
              <a:t>continue on the next slide…</a:t>
            </a: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995EFF47-3A51-8740-8E38-6BAA2B359A4D}"/>
              </a:ext>
            </a:extLst>
          </p:cNvPr>
          <p:cNvSpPr txBox="1"/>
          <p:nvPr/>
        </p:nvSpPr>
        <p:spPr>
          <a:xfrm>
            <a:off x="6540795" y="1854195"/>
            <a:ext cx="2119357" cy="2862322"/>
          </a:xfrm>
          <a:prstGeom prst="rect">
            <a:avLst/>
          </a:prstGeom>
          <a:noFill/>
        </p:spPr>
        <p:txBody>
          <a:bodyPr wrap="square" rtlCol="0">
            <a:spAutoFit/>
          </a:bodyPr>
          <a:lstStyle/>
          <a:p>
            <a:r>
              <a:rPr lang="en-US" sz="1800" dirty="0">
                <a:solidFill>
                  <a:srgbClr val="FF0000"/>
                </a:solidFill>
              </a:rPr>
              <a:t>This reuses move() code from parent class Character  then add more code specific to how an Enemy moves. For example, an Enemy object moves and shoots at each frame.</a:t>
            </a:r>
          </a:p>
        </p:txBody>
      </p:sp>
      <p:cxnSp>
        <p:nvCxnSpPr>
          <p:cNvPr id="5" name="Straight Arrow Connector 4">
            <a:extLst>
              <a:ext uri="{FF2B5EF4-FFF2-40B4-BE49-F238E27FC236}">
                <a16:creationId xmlns:a16="http://schemas.microsoft.com/office/drawing/2014/main" id="{C41707F8-6B76-8A4B-8787-107685A58784}"/>
              </a:ext>
            </a:extLst>
          </p:cNvPr>
          <p:cNvCxnSpPr>
            <a:cxnSpLocks/>
          </p:cNvCxnSpPr>
          <p:nvPr/>
        </p:nvCxnSpPr>
        <p:spPr>
          <a:xfrm flipH="1">
            <a:off x="3819970" y="2857500"/>
            <a:ext cx="2529556" cy="5180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0472F1F-40CC-5C40-9C92-BFDC56F7606A}"/>
              </a:ext>
            </a:extLst>
          </p:cNvPr>
          <p:cNvCxnSpPr>
            <a:cxnSpLocks/>
          </p:cNvCxnSpPr>
          <p:nvPr/>
        </p:nvCxnSpPr>
        <p:spPr>
          <a:xfrm flipH="1">
            <a:off x="5734228" y="3725967"/>
            <a:ext cx="806568" cy="27346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9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r>
              <a:rPr lang="en-US" dirty="0"/>
              <a:t>(continue from last slide)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Player(“Jack”, 10, 4,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e1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Enemy(“Boss”, 20,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p1.move() </a:t>
            </a:r>
            <a:r>
              <a:rPr lang="en-US" sz="1900" b="1" dirty="0">
                <a:solidFill>
                  <a:srgbClr val="4070A0"/>
                </a:solidFill>
                <a:latin typeface="Inconsolata Medium" panose="020B0609030003000000" pitchFamily="49" charset="77"/>
              </a:rPr>
              <a:t>	   # move() inherited from parent class 				   # Character</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e1.move()	   </a:t>
            </a:r>
            <a:r>
              <a:rPr lang="en-US" sz="1900" b="1" dirty="0">
                <a:solidFill>
                  <a:srgbClr val="4070A0"/>
                </a:solidFill>
                <a:latin typeface="Inconsolata Medium" panose="020B0609030003000000" pitchFamily="49" charset="77"/>
              </a:rPr>
              <a:t># move() is overridden by child class 				   # Enemy</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e1.shoot_player(p1)</a:t>
            </a: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main()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9727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Is-A Relationship</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2119102047"/>
              </p:ext>
            </p:extLst>
          </p:nvPr>
        </p:nvGraphicFramePr>
        <p:xfrm>
          <a:off x="4656792" y="1718469"/>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971420901"/>
              </p:ext>
            </p:extLst>
          </p:nvPr>
        </p:nvGraphicFramePr>
        <p:xfrm>
          <a:off x="3589992" y="4033723"/>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1429016952"/>
              </p:ext>
            </p:extLst>
          </p:nvPr>
        </p:nvGraphicFramePr>
        <p:xfrm>
          <a:off x="5791910" y="3999224"/>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4299084" y="3321265"/>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5875279" y="3355600"/>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6421818" y="1200110"/>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7994019" y="3802008"/>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8" name="TextBox 7">
            <a:extLst>
              <a:ext uri="{FF2B5EF4-FFF2-40B4-BE49-F238E27FC236}">
                <a16:creationId xmlns:a16="http://schemas.microsoft.com/office/drawing/2014/main" id="{D57AD83D-A164-2C46-A5D9-850FF63C92FB}"/>
              </a:ext>
            </a:extLst>
          </p:cNvPr>
          <p:cNvSpPr txBox="1"/>
          <p:nvPr/>
        </p:nvSpPr>
        <p:spPr>
          <a:xfrm>
            <a:off x="483848" y="1476467"/>
            <a:ext cx="3106144" cy="738664"/>
          </a:xfrm>
          <a:prstGeom prst="rect">
            <a:avLst/>
          </a:prstGeom>
          <a:noFill/>
        </p:spPr>
        <p:txBody>
          <a:bodyPr wrap="square" rtlCol="0">
            <a:spAutoFit/>
          </a:bodyPr>
          <a:lstStyle/>
          <a:p>
            <a:r>
              <a:rPr lang="en-US" sz="2100" dirty="0"/>
              <a:t>A Player </a:t>
            </a:r>
            <a:r>
              <a:rPr lang="en-US" sz="2100" b="1" dirty="0"/>
              <a:t>is a</a:t>
            </a:r>
            <a:r>
              <a:rPr lang="en-US" sz="2100" dirty="0"/>
              <a:t> Character.  An Enemy </a:t>
            </a:r>
            <a:r>
              <a:rPr lang="en-US" sz="2100" b="1" dirty="0"/>
              <a:t>is a</a:t>
            </a:r>
            <a:r>
              <a:rPr lang="en-US" sz="2100" dirty="0"/>
              <a:t> Character.</a:t>
            </a:r>
          </a:p>
        </p:txBody>
      </p:sp>
    </p:spTree>
    <p:extLst>
      <p:ext uri="{BB962C8B-B14F-4D97-AF65-F5344CB8AC3E}">
        <p14:creationId xmlns:p14="http://schemas.microsoft.com/office/powerpoint/2010/main" val="6385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 = [</a:t>
            </a:r>
            <a:r>
              <a:rPr lang="en-US" b="1" dirty="0">
                <a:solidFill>
                  <a:srgbClr val="FF6600"/>
                </a:solidFill>
                <a:latin typeface="Inconsolata Medium" panose="020B0609030003000000" pitchFamily="49" charset="77"/>
              </a:rPr>
              <a:t>0, 5, 2</a:t>
            </a:r>
            <a:r>
              <a:rPr lang="en-US" b="1" dirty="0">
                <a:latin typeface="Inconsolata Medium" panose="020B0609030003000000" pitchFamily="49" charset="77"/>
              </a:rPr>
              <a:t>]</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list</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[3]: False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b = "hi"</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(b,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[5]: True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8509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sz="2000" dirty="0">
              <a:latin typeface="Gill Sans MT" panose="020B0502020104020203" pitchFamily="34" charset="77"/>
            </a:endParaRPr>
          </a:p>
          <a:p>
            <a:pPr marL="0" indent="0">
              <a:buNone/>
            </a:pPr>
            <a:r>
              <a:rPr lang="en-US" dirty="0">
                <a:latin typeface="Gill Sans MT" panose="020B0502020104020203" pitchFamily="34" charset="77"/>
              </a:rPr>
              <a:t>Assume that Player is a subclass of Character as in the previous slides.</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 p = Player("Mario", x=100, speed=5, lives=3)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Player)</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Character) </a:t>
            </a:r>
          </a:p>
          <a:p>
            <a:pPr marL="0" indent="0">
              <a:buNone/>
            </a:pPr>
            <a:r>
              <a:rPr lang="en-US" b="1" dirty="0">
                <a:latin typeface="Inconsolata Medium" panose="020B0609030003000000" pitchFamily="49" charset="77"/>
              </a:rPr>
              <a:t>Out [2]: True  </a:t>
            </a:r>
            <a:r>
              <a:rPr lang="en-US" sz="2000" b="1" dirty="0">
                <a:solidFill>
                  <a:srgbClr val="4070A0"/>
                </a:solidFill>
                <a:latin typeface="Inconsolata Medium" panose="020B0609030003000000" pitchFamily="49" charset="77"/>
              </a:rPr>
              <a:t># since Player is a subclass of Character</a:t>
            </a: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1622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Inheritance is a powerful feature that allows us to inherit code from another class or library.</a:t>
            </a: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Arcade library</a:t>
            </a:r>
            <a:r>
              <a:rPr lang="en-US" sz="2000" dirty="0">
                <a:latin typeface="Gill Sans MT" panose="020B0502020104020203" pitchFamily="34" charset="77"/>
              </a:rPr>
              <a:t>, for example, contains many classes and functions that we can use to write arcade games. It has a class called </a:t>
            </a:r>
            <a:r>
              <a:rPr lang="en-US" sz="2000" b="1" dirty="0">
                <a:latin typeface="Gill Sans MT" panose="020B0502020104020203" pitchFamily="34" charset="77"/>
              </a:rPr>
              <a:t>Window</a:t>
            </a:r>
            <a:r>
              <a:rPr lang="en-US" sz="2000" dirty="0">
                <a:latin typeface="Gill Sans MT" panose="020B0502020104020203" pitchFamily="34" charset="77"/>
              </a:rPr>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Window</a:t>
            </a:r>
            <a:r>
              <a:rPr lang="en-US" sz="2000" dirty="0">
                <a:latin typeface="Gill Sans MT" panose="020B0502020104020203" pitchFamily="34" charset="77"/>
              </a:rPr>
              <a:t> class can create a window, draw shapes, images and animate them, detect and respond to keyboard and mouse inputs.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That's a lot of code that we don't want to write! Instead, we can simply inherit from it!</a:t>
            </a:r>
            <a:endParaRPr lang="en-US" sz="2000"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1914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Encapsulation</a:t>
            </a:r>
          </a:p>
          <a:p>
            <a:pPr marL="457200" indent="-457200">
              <a:buAutoNum type="arabicParenR"/>
            </a:pPr>
            <a:r>
              <a:rPr lang="en-US" dirty="0">
                <a:latin typeface="Gill Sans MT" panose="020B0502020104020203" pitchFamily="34" charset="77"/>
              </a:rPr>
              <a:t>Abstraction</a:t>
            </a:r>
          </a:p>
          <a:p>
            <a:pPr marL="457200" indent="-457200">
              <a:buAutoNum type="arabicParenR"/>
            </a:pPr>
            <a:r>
              <a:rPr lang="en-US" dirty="0">
                <a:latin typeface="Gill Sans MT" panose="020B0502020104020203" pitchFamily="34" charset="77"/>
              </a:rPr>
              <a:t>Application Programming Interface(API)</a:t>
            </a:r>
          </a:p>
          <a:p>
            <a:pPr marL="457200" indent="-457200">
              <a:buFont typeface="Arial" panose="020B0604020202020204" pitchFamily="34" charset="0"/>
              <a:buAutoNum type="arabicParenR"/>
            </a:pPr>
            <a:r>
              <a:rPr lang="en-US" dirty="0">
                <a:latin typeface="Gill Sans MT" panose="020B0502020104020203" pitchFamily="34" charset="77"/>
              </a:rPr>
              <a:t>Inheritance</a:t>
            </a: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416274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r>
              <a:rPr lang="en-US" dirty="0"/>
              <a:t>Modify the previous lecture's lab. In the Student class, add an accessor and a mutator method for each variable(name and </a:t>
            </a:r>
            <a:r>
              <a:rPr lang="en-US" dirty="0" err="1"/>
              <a:t>gpa</a:t>
            </a:r>
            <a:r>
              <a:rPr lang="en-US" dirty="0"/>
              <a:t>). These methods simply return/modify the variables.</a:t>
            </a:r>
          </a:p>
          <a:p>
            <a:pPr marL="0" indent="0">
              <a:buNone/>
            </a:pPr>
            <a:r>
              <a:rPr lang="en-US" sz="2000" dirty="0">
                <a:latin typeface="Gill Sans MT" panose="020B0502020104020203" pitchFamily="34" charset="77"/>
              </a:rPr>
              <a:t>Write the class </a:t>
            </a:r>
            <a:r>
              <a:rPr lang="en-US" sz="2000" dirty="0" err="1">
                <a:latin typeface="Gill Sans MT" panose="020B0502020104020203" pitchFamily="34" charset="77"/>
              </a:rPr>
              <a:t>GradStudent</a:t>
            </a:r>
            <a:r>
              <a:rPr lang="en-US" sz="2000" dirty="0">
                <a:latin typeface="Gill Sans MT" panose="020B0502020104020203" pitchFamily="34" charset="77"/>
              </a:rPr>
              <a:t> which inherits from the Student class. This class has an additional variable: </a:t>
            </a:r>
            <a:r>
              <a:rPr lang="en-US" sz="2000" dirty="0" err="1">
                <a:latin typeface="Gill Sans MT" panose="020B0502020104020203" pitchFamily="34" charset="77"/>
              </a:rPr>
              <a:t>researchTopic</a:t>
            </a:r>
            <a:r>
              <a:rPr lang="en-US" sz="2000" dirty="0">
                <a:latin typeface="Gill Sans MT" panose="020B0502020104020203" pitchFamily="34" charset="77"/>
              </a:rPr>
              <a:t>. Both the Student and </a:t>
            </a:r>
            <a:r>
              <a:rPr lang="en-US" sz="2000" dirty="0" err="1">
                <a:latin typeface="Gill Sans MT" panose="020B0502020104020203" pitchFamily="34" charset="77"/>
              </a:rPr>
              <a:t>GradStudent</a:t>
            </a:r>
            <a:r>
              <a:rPr lang="en-US" sz="2000" dirty="0">
                <a:latin typeface="Gill Sans MT" panose="020B0502020104020203" pitchFamily="34" charset="77"/>
              </a:rPr>
              <a:t> classes(and also </a:t>
            </a:r>
            <a:r>
              <a:rPr lang="en-US" sz="2000" dirty="0" err="1">
                <a:latin typeface="Gill Sans MT" panose="020B0502020104020203" pitchFamily="34" charset="77"/>
              </a:rPr>
              <a:t>average_gpa</a:t>
            </a:r>
            <a:r>
              <a:rPr lang="en-US" sz="2000" dirty="0">
                <a:latin typeface="Gill Sans MT" panose="020B0502020104020203" pitchFamily="34" charset="77"/>
              </a:rPr>
              <a:t>) should be in a module called </a:t>
            </a:r>
            <a:r>
              <a:rPr lang="en-US" sz="2000" dirty="0" err="1">
                <a:latin typeface="Gill Sans MT" panose="020B0502020104020203" pitchFamily="34" charset="77"/>
              </a:rPr>
              <a:t>objects.py</a:t>
            </a:r>
            <a:r>
              <a:rPr lang="en-US" sz="2000" dirty="0">
                <a:latin typeface="Gill Sans MT" panose="020B0502020104020203" pitchFamily="34" charset="77"/>
              </a:rPr>
              <a:t>.</a:t>
            </a:r>
          </a:p>
          <a:p>
            <a:pPr marL="0" indent="0">
              <a:buNone/>
            </a:pPr>
            <a:r>
              <a:rPr lang="en-US" sz="2000" dirty="0">
                <a:latin typeface="Gill Sans MT" panose="020B0502020104020203" pitchFamily="34" charset="77"/>
              </a:rPr>
              <a:t>Write the main method(in </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AutoNum type="arabicParenR"/>
            </a:pPr>
            <a:r>
              <a:rPr lang="en-US" sz="2000" dirty="0">
                <a:latin typeface="Gill Sans MT" panose="020B0502020104020203" pitchFamily="34" charset="77"/>
              </a:rPr>
              <a:t>Create a </a:t>
            </a:r>
            <a:r>
              <a:rPr lang="en-US" sz="2000" dirty="0" err="1">
                <a:latin typeface="Gill Sans MT" panose="020B0502020104020203" pitchFamily="34" charset="77"/>
              </a:rPr>
              <a:t>GradStudent</a:t>
            </a:r>
            <a:r>
              <a:rPr lang="en-US" sz="2000" dirty="0">
                <a:latin typeface="Gill Sans MT" panose="020B0502020104020203" pitchFamily="34" charset="77"/>
              </a:rPr>
              <a:t> object and store it in a variable. Print out name, </a:t>
            </a:r>
            <a:r>
              <a:rPr lang="en-US" sz="2000" dirty="0" err="1">
                <a:latin typeface="Gill Sans MT" panose="020B0502020104020203" pitchFamily="34" charset="77"/>
              </a:rPr>
              <a:t>gpa</a:t>
            </a:r>
            <a:r>
              <a:rPr lang="en-US" sz="2000" dirty="0">
                <a:latin typeface="Gill Sans MT" panose="020B0502020104020203" pitchFamily="34" charset="77"/>
              </a:rPr>
              <a:t> and </a:t>
            </a:r>
            <a:r>
              <a:rPr lang="en-US" sz="2000" dirty="0" err="1">
                <a:latin typeface="Gill Sans MT" panose="020B0502020104020203" pitchFamily="34" charset="77"/>
              </a:rPr>
              <a:t>researchTopic</a:t>
            </a:r>
            <a:r>
              <a:rPr lang="en-US" sz="2000" dirty="0">
                <a:latin typeface="Gill Sans MT" panose="020B0502020104020203" pitchFamily="34" charset="77"/>
              </a:rPr>
              <a:t> of the </a:t>
            </a:r>
            <a:r>
              <a:rPr lang="en-US" sz="2000" dirty="0" err="1">
                <a:latin typeface="Gill Sans MT" panose="020B0502020104020203" pitchFamily="34" charset="77"/>
              </a:rPr>
              <a:t>GradStudent</a:t>
            </a:r>
            <a:r>
              <a:rPr lang="en-US" sz="2000" dirty="0">
                <a:latin typeface="Gill Sans MT" panose="020B0502020104020203" pitchFamily="34" charset="77"/>
              </a:rPr>
              <a:t> object using the dot notation. </a:t>
            </a:r>
          </a:p>
          <a:p>
            <a:pPr marL="457200" indent="-457200">
              <a:buAutoNum type="arabicParenR"/>
            </a:pPr>
            <a:r>
              <a:rPr lang="en-US" sz="2000" dirty="0">
                <a:latin typeface="Gill Sans MT" panose="020B0502020104020203" pitchFamily="34" charset="77"/>
              </a:rPr>
              <a:t>Create a list of three </a:t>
            </a:r>
            <a:r>
              <a:rPr lang="en-US" sz="2000" dirty="0" err="1">
                <a:latin typeface="Gill Sans MT" panose="020B0502020104020203" pitchFamily="34" charset="77"/>
              </a:rPr>
              <a:t>GradStudent</a:t>
            </a:r>
            <a:r>
              <a:rPr lang="en-US" sz="2000" dirty="0">
                <a:latin typeface="Gill Sans MT" panose="020B0502020104020203" pitchFamily="34" charset="77"/>
              </a:rPr>
              <a:t> objects. </a:t>
            </a:r>
          </a:p>
          <a:p>
            <a:pPr marL="457200" indent="-457200">
              <a:buAutoNum type="arabicParenR"/>
            </a:pPr>
            <a:r>
              <a:rPr lang="en-US" sz="2000" dirty="0">
                <a:latin typeface="Gill Sans MT" panose="020B0502020104020203" pitchFamily="34" charset="77"/>
              </a:rPr>
              <a:t>Call </a:t>
            </a:r>
            <a:r>
              <a:rPr lang="en-US" sz="2000" dirty="0" err="1">
                <a:latin typeface="Gill Sans MT" panose="020B0502020104020203" pitchFamily="34" charset="77"/>
              </a:rPr>
              <a:t>average_gpa</a:t>
            </a:r>
            <a:r>
              <a:rPr lang="en-US" sz="2000" dirty="0">
                <a:latin typeface="Gill Sans MT" panose="020B0502020104020203" pitchFamily="34" charset="77"/>
              </a:rPr>
              <a:t> on the list of </a:t>
            </a:r>
            <a:r>
              <a:rPr lang="en-US" sz="2000" dirty="0" err="1">
                <a:latin typeface="Gill Sans MT" panose="020B0502020104020203" pitchFamily="34" charset="77"/>
              </a:rPr>
              <a:t>GradStudent</a:t>
            </a:r>
            <a:r>
              <a:rPr lang="en-US" sz="2000" dirty="0">
                <a:latin typeface="Gill Sans MT" panose="020B0502020104020203" pitchFamily="34" charset="77"/>
              </a:rPr>
              <a:t> objects.</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81724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8404"/>
            <a:ext cx="8051725" cy="4706595"/>
          </a:xfrm>
        </p:spPr>
        <p:txBody>
          <a:bodyPr>
            <a:normAutofit/>
          </a:bodyPr>
          <a:lstStyle/>
          <a:p>
            <a:pPr marL="0" indent="0">
              <a:buNone/>
            </a:pPr>
            <a:r>
              <a:rPr lang="en-US" b="1" dirty="0"/>
              <a:t>Create a new repl.</a:t>
            </a:r>
          </a:p>
          <a:p>
            <a:pPr marL="0" indent="0">
              <a:buNone/>
            </a:pPr>
            <a:r>
              <a:rPr lang="en-US" dirty="0"/>
              <a:t>Write three classes in a module called </a:t>
            </a:r>
            <a:r>
              <a:rPr lang="en-US" dirty="0" err="1"/>
              <a:t>objects.py</a:t>
            </a:r>
            <a:r>
              <a:rPr lang="en-US" dirty="0"/>
              <a:t>: Rectangle, Square and Cube. Square is a subclass of Rectangle and Cube is a subclass of Square.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Rectangle object has length and width as attributes and accessor methods: area() and perimeter().</a:t>
            </a:r>
          </a:p>
          <a:p>
            <a:pPr marL="0" indent="0">
              <a:buNone/>
            </a:pPr>
            <a:r>
              <a:rPr lang="en-US" sz="2000" dirty="0">
                <a:latin typeface="Gill Sans MT" panose="020B0502020104020203" pitchFamily="34" charset="77"/>
              </a:rPr>
              <a:t>A Square object is a Rectangle object and has no additional attributes other than the ones inherited from Rectangle. It also inherits area() and perimeter() from Rectangle. </a:t>
            </a:r>
          </a:p>
          <a:p>
            <a:pPr marL="0" indent="0">
              <a:buNone/>
            </a:pPr>
            <a:r>
              <a:rPr lang="en-US" sz="2000" dirty="0">
                <a:latin typeface="Gill Sans MT" panose="020B0502020104020203" pitchFamily="34" charset="77"/>
              </a:rPr>
              <a:t>A Cube object is a Square object. It has no additional attributes but has two additional methods: area() which overrides Square's area() and volume(). Remember to call super().area() when implementing these. </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599272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Write the main method(</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Font typeface="Arial" panose="020B0604020202020204" pitchFamily="34" charset="0"/>
              <a:buAutoNum type="arabicParenR"/>
            </a:pPr>
            <a:r>
              <a:rPr lang="en-US" sz="2000" dirty="0">
                <a:latin typeface="Gill Sans MT" panose="020B0502020104020203" pitchFamily="34" charset="77"/>
              </a:rPr>
              <a:t>Create a Rectangle, Square and Cube object. Make sure calls to ALL of the methods for ALL of the objects work properly. Make 6 calls, 2 per object.</a:t>
            </a:r>
          </a:p>
          <a:p>
            <a:pPr marL="457200" indent="-457200">
              <a:buAutoNum type="arabicParenR"/>
            </a:pPr>
            <a:endParaRPr lang="en-US" sz="2000" dirty="0">
              <a:latin typeface="Gill Sans MT" panose="020B0502020104020203" pitchFamily="34" charset="77"/>
            </a:endParaRPr>
          </a:p>
          <a:p>
            <a:pPr marL="457200" indent="-457200">
              <a:buFont typeface="Arial" panose="020B0604020202020204" pitchFamily="34" charset="0"/>
              <a:buAutoNum type="arabicParenR"/>
            </a:pPr>
            <a:r>
              <a:rPr lang="en-US" sz="2000" dirty="0">
                <a:latin typeface="Gill Sans MT" panose="020B0502020104020203" pitchFamily="34" charset="77"/>
              </a:rPr>
              <a:t>Put those objects in a list. Use a for loop to call area on each object. What do you notice? If you don't know the ordering of the objects in the list, it is unclear which area() is called and when. Python resolves this at runtime. This is </a:t>
            </a:r>
            <a:r>
              <a:rPr lang="en-US" sz="2000">
                <a:latin typeface="Gill Sans MT" panose="020B0502020104020203" pitchFamily="34" charset="77"/>
              </a:rPr>
              <a:t>called polymorphism</a:t>
            </a:r>
            <a:r>
              <a:rPr lang="en-US" sz="2000" dirty="0">
                <a:latin typeface="Gill Sans MT" panose="020B0502020104020203" pitchFamily="34" charset="77"/>
              </a:rPr>
              <a:t>, which means "many forms". Do you see why?</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2211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Halterman</a:t>
            </a:r>
            <a:r>
              <a:rPr lang="en-US" dirty="0"/>
              <a:t>, Richard.  Fundamentals of Python Programming. Southern Adventist University.</a:t>
            </a:r>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Encapsulation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endParaRPr lang="en-US" dirty="0"/>
          </a:p>
          <a:p>
            <a:pPr marL="0" indent="0">
              <a:buNone/>
            </a:pPr>
            <a:r>
              <a:rPr lang="en-US" b="1" dirty="0"/>
              <a:t>Encapsulation</a:t>
            </a:r>
            <a:r>
              <a:rPr lang="en-US" dirty="0"/>
              <a:t> is one of the fundamental concepts in object-oriented programming (OOP). </a:t>
            </a:r>
          </a:p>
          <a:p>
            <a:pPr marL="0" indent="0">
              <a:buNone/>
            </a:pPr>
            <a:endParaRPr lang="en-US" dirty="0"/>
          </a:p>
          <a:p>
            <a:pPr marL="0" indent="0">
              <a:buNone/>
            </a:pPr>
            <a:r>
              <a:rPr lang="en-US" dirty="0"/>
              <a:t>It describes the idea of wrapping data and the methods that work on data within one unit. </a:t>
            </a:r>
          </a:p>
          <a:p>
            <a:pPr marL="0" indent="0">
              <a:buNone/>
            </a:pPr>
            <a:endParaRPr lang="en-US" dirty="0"/>
          </a:p>
          <a:p>
            <a:pPr marL="0" indent="0">
              <a:buNone/>
            </a:pPr>
            <a:r>
              <a:rPr lang="en-US" dirty="0"/>
              <a:t>Creating custom classes as discussed in the previous lecture is an example of encapsulation. </a:t>
            </a:r>
          </a:p>
          <a:p>
            <a:pPr marL="0" indent="0">
              <a:buNone/>
            </a:pPr>
            <a:endParaRPr lang="en-US" dirty="0"/>
          </a:p>
        </p:txBody>
      </p:sp>
    </p:spTree>
    <p:extLst>
      <p:ext uri="{BB962C8B-B14F-4D97-AF65-F5344CB8AC3E}">
        <p14:creationId xmlns:p14="http://schemas.microsoft.com/office/powerpoint/2010/main" val="74311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is used to hide the values or data of a class, preventing unauthorized parties’ direct access to them. </a:t>
            </a:r>
          </a:p>
          <a:p>
            <a:pPr marL="0" indent="0">
              <a:buNone/>
            </a:pPr>
            <a:endParaRPr lang="en-US" dirty="0"/>
          </a:p>
          <a:p>
            <a:pPr marL="0" indent="0">
              <a:buNone/>
            </a:pPr>
            <a:r>
              <a:rPr lang="en-US" dirty="0"/>
              <a:t>An important idea behind encapsulation is that data inside the object should only be accessed through a public </a:t>
            </a:r>
            <a:r>
              <a:rPr lang="en-US" b="1" i="1" dirty="0"/>
              <a:t>interface</a:t>
            </a:r>
            <a:r>
              <a:rPr lang="en-US" dirty="0"/>
              <a:t> – that is, the object’s methods.</a:t>
            </a:r>
          </a:p>
          <a:p>
            <a:pPr marL="0" indent="0">
              <a:buNone/>
            </a:pPr>
            <a:endParaRPr lang="en-US" dirty="0"/>
          </a:p>
          <a:p>
            <a:pPr marL="0" indent="0">
              <a:buNone/>
            </a:pPr>
            <a:r>
              <a:rPr lang="en-US" dirty="0"/>
              <a:t>What's the interface to your TV? </a:t>
            </a:r>
          </a:p>
          <a:p>
            <a:pPr marL="0" indent="0">
              <a:buNone/>
            </a:pPr>
            <a:r>
              <a:rPr lang="en-US" dirty="0"/>
              <a:t>Remote control/buttons on TV.(buttons correspond to methods())</a:t>
            </a:r>
          </a:p>
          <a:p>
            <a:pPr marL="0" indent="0">
              <a:buNone/>
            </a:pPr>
            <a:r>
              <a:rPr lang="en-US" dirty="0"/>
              <a:t>Your car?</a:t>
            </a:r>
          </a:p>
          <a:p>
            <a:pPr marL="0" indent="0">
              <a:buNone/>
            </a:pPr>
            <a:r>
              <a:rPr lang="en-US" dirty="0"/>
              <a:t>Steering wheel, brake, gas pedal, transmission,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70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82766"/>
            <a:ext cx="8051725" cy="4580545"/>
          </a:xfrm>
        </p:spPr>
        <p:txBody>
          <a:bodyPr>
            <a:noAutofit/>
          </a:bodyPr>
          <a:lstStyle/>
          <a:p>
            <a:pPr marL="0" indent="0">
              <a:buNone/>
            </a:pPr>
            <a:r>
              <a:rPr lang="en-US" dirty="0"/>
              <a:t>More generally, an interface is the public, exposed functionality of a system or program. The data and specific implementation details of the system/program should be hidden. </a:t>
            </a:r>
          </a:p>
          <a:p>
            <a:pPr marL="0" indent="0">
              <a:buNone/>
            </a:pPr>
            <a:endParaRPr lang="en-US" dirty="0"/>
          </a:p>
          <a:p>
            <a:pPr marL="0" indent="0">
              <a:buNone/>
            </a:pPr>
            <a:r>
              <a:rPr lang="en-US" dirty="0"/>
              <a:t>You don't need to know the details of how your TV or car work to be able to use them. </a:t>
            </a:r>
          </a:p>
          <a:p>
            <a:pPr marL="0" indent="0">
              <a:buNone/>
            </a:pPr>
            <a:endParaRPr lang="en-US" dirty="0"/>
          </a:p>
          <a:p>
            <a:pPr marL="0" indent="0">
              <a:buNone/>
            </a:pPr>
            <a:r>
              <a:rPr lang="en-US" b="1" dirty="0"/>
              <a:t>Abstraction</a:t>
            </a:r>
            <a:r>
              <a:rPr lang="en-US" dirty="0"/>
              <a:t>:  distance between ideas and implementation.  This refers to arranging programming code so that functionality may be separated from specific implementation details.</a:t>
            </a:r>
          </a:p>
          <a:p>
            <a:pPr marL="0" indent="0">
              <a:buNone/>
            </a:pPr>
            <a:endParaRPr lang="en-US" dirty="0"/>
          </a:p>
          <a:p>
            <a:pPr marL="0" indent="0">
              <a:buNone/>
            </a:pPr>
            <a:r>
              <a:rPr lang="en-US" dirty="0"/>
              <a:t>We can use lists, strings and dictionaries in Python without knowing how those classes are implemented. </a:t>
            </a:r>
            <a:br>
              <a:rPr lang="en-US" dirty="0"/>
            </a:br>
            <a:endParaRPr lang="en-US" dirty="0"/>
          </a:p>
        </p:txBody>
      </p:sp>
    </p:spTree>
    <p:extLst>
      <p:ext uri="{BB962C8B-B14F-4D97-AF65-F5344CB8AC3E}">
        <p14:creationId xmlns:p14="http://schemas.microsoft.com/office/powerpoint/2010/main" val="325938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Application Programming Interface(API)</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An </a:t>
            </a:r>
            <a:r>
              <a:rPr lang="en-US" b="1" i="1" dirty="0"/>
              <a:t>application programming interface </a:t>
            </a:r>
            <a:r>
              <a:rPr lang="en-US" b="1" dirty="0"/>
              <a:t>(API) </a:t>
            </a:r>
            <a:r>
              <a:rPr lang="en-US" dirty="0"/>
              <a:t>is a set of routines, protocols and tools for building software applications. </a:t>
            </a:r>
          </a:p>
          <a:p>
            <a:pPr marL="0" indent="0">
              <a:buNone/>
            </a:pPr>
            <a:endParaRPr lang="en-US" dirty="0"/>
          </a:p>
          <a:p>
            <a:pPr marL="0" indent="0">
              <a:buNone/>
            </a:pPr>
            <a:r>
              <a:rPr lang="en-US" dirty="0"/>
              <a:t>For example, Amazon or eBay APIs allow developers or programmers to use the existing retail infrastructure to create specialized web stores.</a:t>
            </a:r>
          </a:p>
          <a:p>
            <a:pPr marL="0" indent="0">
              <a:buNone/>
            </a:pPr>
            <a:endParaRPr lang="en-US" dirty="0"/>
          </a:p>
          <a:p>
            <a:pPr marL="0" indent="0">
              <a:buNone/>
            </a:pPr>
            <a:r>
              <a:rPr lang="en-US" dirty="0"/>
              <a:t>Google Maps APIs lets developers embed Google Maps on webpages using a JavaScript or Flash interface. </a:t>
            </a:r>
          </a:p>
          <a:p>
            <a:pPr marL="0" indent="0">
              <a:buNone/>
            </a:pPr>
            <a:endParaRPr lang="en-US" dirty="0"/>
          </a:p>
          <a:p>
            <a:pPr marL="0" indent="0">
              <a:buNone/>
            </a:pPr>
            <a:r>
              <a:rPr lang="en-US" b="1" dirty="0"/>
              <a:t>Client-code programmers</a:t>
            </a:r>
            <a:r>
              <a:rPr lang="en-US" dirty="0"/>
              <a:t>: programmers who uses those APIs to develop applications do not need to know the implementation details of the code. </a:t>
            </a:r>
          </a:p>
        </p:txBody>
      </p:sp>
    </p:spTree>
    <p:extLst>
      <p:ext uri="{BB962C8B-B14F-4D97-AF65-F5344CB8AC3E}">
        <p14:creationId xmlns:p14="http://schemas.microsoft.com/office/powerpoint/2010/main" val="4934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Accessing Attributes/Data</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stipulates that data inside the object should only be accessed through a public </a:t>
            </a:r>
            <a:r>
              <a:rPr lang="en-US" b="1" i="1" dirty="0"/>
              <a:t>interface</a:t>
            </a:r>
            <a:r>
              <a:rPr lang="en-US" dirty="0"/>
              <a:t> – that is, the object’s methods.</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4070A0"/>
                </a:solidFill>
                <a:latin typeface="Inconsolata Medium" panose="020B0609030003000000" pitchFamily="49" charset="77"/>
              </a:rPr>
              <a:t># it is not "best practice" to directly access attributes outside</a:t>
            </a:r>
          </a:p>
          <a:p>
            <a:pPr marL="0" indent="0">
              <a:buNone/>
            </a:pPr>
            <a:r>
              <a:rPr lang="en-US" sz="1800" b="1" dirty="0">
                <a:solidFill>
                  <a:srgbClr val="4070A0"/>
                </a:solidFill>
                <a:latin typeface="Inconsolata Medium" panose="020B0609030003000000" pitchFamily="49" charset="77"/>
              </a:rPr>
              <a:t># of a class:</a:t>
            </a: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3597779" y="4473425"/>
            <a:ext cx="4016524" cy="646331"/>
          </a:xfrm>
          <a:prstGeom prst="rect">
            <a:avLst/>
          </a:prstGeom>
          <a:noFill/>
        </p:spPr>
        <p:txBody>
          <a:bodyPr wrap="square" rtlCol="0">
            <a:spAutoFit/>
          </a:bodyPr>
          <a:lstStyle/>
          <a:p>
            <a:r>
              <a:rPr lang="en-US" sz="1800" dirty="0">
                <a:solidFill>
                  <a:srgbClr val="FF0000"/>
                </a:solidFill>
              </a:rPr>
              <a:t>This is discouraged. Use an </a:t>
            </a:r>
            <a:r>
              <a:rPr lang="en-US" sz="1800" b="1" dirty="0">
                <a:solidFill>
                  <a:srgbClr val="FF0000"/>
                </a:solidFill>
              </a:rPr>
              <a:t>accessor method </a:t>
            </a:r>
            <a:r>
              <a:rPr lang="en-US" sz="1800" dirty="0">
                <a:solidFill>
                  <a:srgbClr val="FF0000"/>
                </a:solidFill>
              </a:rPr>
              <a:t>to access attributes.</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2640651" y="4819828"/>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Accessor methods allow client-code outside the class to access attributes. Most accessor are methods simply returns the value.</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c.get_diameter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4421612" y="4626097"/>
            <a:ext cx="4016524" cy="369332"/>
          </a:xfrm>
          <a:prstGeom prst="rect">
            <a:avLst/>
          </a:prstGeom>
          <a:noFill/>
        </p:spPr>
        <p:txBody>
          <a:bodyPr wrap="square" rtlCol="0">
            <a:spAutoFit/>
          </a:bodyPr>
          <a:lstStyle/>
          <a:p>
            <a:r>
              <a:rPr lang="en-US" sz="1800" dirty="0">
                <a:solidFill>
                  <a:srgbClr val="FF0000"/>
                </a:solidFill>
              </a:rPr>
              <a:t>Calling an accessor method.</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3367047" y="4845465"/>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47D7C5E-46AE-8C49-A6EF-91FE0E6E6D59}"/>
              </a:ext>
            </a:extLst>
          </p:cNvPr>
          <p:cNvSpPr txBox="1"/>
          <p:nvPr/>
        </p:nvSpPr>
        <p:spPr>
          <a:xfrm>
            <a:off x="4958571" y="3949524"/>
            <a:ext cx="1937884" cy="369332"/>
          </a:xfrm>
          <a:prstGeom prst="rect">
            <a:avLst/>
          </a:prstGeom>
          <a:noFill/>
        </p:spPr>
        <p:txBody>
          <a:bodyPr wrap="square" rtlCol="0">
            <a:spAutoFit/>
          </a:bodyPr>
          <a:lstStyle/>
          <a:p>
            <a:r>
              <a:rPr lang="en-US" sz="1800" dirty="0">
                <a:solidFill>
                  <a:srgbClr val="FF0000"/>
                </a:solidFill>
              </a:rPr>
              <a:t>accessor method</a:t>
            </a:r>
          </a:p>
        </p:txBody>
      </p:sp>
      <p:cxnSp>
        <p:nvCxnSpPr>
          <p:cNvPr id="7" name="Straight Arrow Connector 6">
            <a:extLst>
              <a:ext uri="{FF2B5EF4-FFF2-40B4-BE49-F238E27FC236}">
                <a16:creationId xmlns:a16="http://schemas.microsoft.com/office/drawing/2014/main" id="{34FDC6D2-E23C-9E4E-81AF-EC9328EA2BE1}"/>
              </a:ext>
            </a:extLst>
          </p:cNvPr>
          <p:cNvCxnSpPr>
            <a:cxnSpLocks/>
          </p:cNvCxnSpPr>
          <p:nvPr/>
        </p:nvCxnSpPr>
        <p:spPr>
          <a:xfrm flipH="1">
            <a:off x="4025069" y="4134190"/>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7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1312"/>
            <a:ext cx="8051725" cy="4640367"/>
          </a:xfrm>
        </p:spPr>
        <p:txBody>
          <a:bodyPr>
            <a:noAutofit/>
          </a:bodyPr>
          <a:lstStyle/>
          <a:p>
            <a:pPr marL="0" indent="0">
              <a:buNone/>
            </a:pPr>
            <a:r>
              <a:rPr lang="en-US" dirty="0"/>
              <a:t>Mutator methods allow client-code outside the class to </a:t>
            </a:r>
            <a:r>
              <a:rPr lang="en-US" b="1" dirty="0"/>
              <a:t>modify/mutate</a:t>
            </a:r>
            <a:r>
              <a:rPr lang="en-US" dirty="0"/>
              <a:t> attributes. Directly modifying an attribute is not considered "best practice" and may lead to subtle errors. </a:t>
            </a:r>
          </a:p>
          <a:p>
            <a:pPr marL="0" indent="0">
              <a:buNone/>
            </a:pPr>
            <a:r>
              <a:rPr lang="en-US" dirty="0">
                <a:solidFill>
                  <a:srgbClr val="FF0000"/>
                </a:solidFill>
              </a:rPr>
              <a:t>What is the wrong with this code?</a:t>
            </a: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 20 </a:t>
            </a:r>
            <a:endParaRPr lang="en-US" dirty="0"/>
          </a:p>
        </p:txBody>
      </p:sp>
      <p:sp>
        <p:nvSpPr>
          <p:cNvPr id="8" name="TextBox 7">
            <a:extLst>
              <a:ext uri="{FF2B5EF4-FFF2-40B4-BE49-F238E27FC236}">
                <a16:creationId xmlns:a16="http://schemas.microsoft.com/office/drawing/2014/main" id="{633C27D0-FF78-584C-863B-108746C64695}"/>
              </a:ext>
            </a:extLst>
          </p:cNvPr>
          <p:cNvSpPr txBox="1"/>
          <p:nvPr/>
        </p:nvSpPr>
        <p:spPr>
          <a:xfrm>
            <a:off x="4242150" y="4683728"/>
            <a:ext cx="4016524" cy="923330"/>
          </a:xfrm>
          <a:prstGeom prst="rect">
            <a:avLst/>
          </a:prstGeom>
          <a:noFill/>
        </p:spPr>
        <p:txBody>
          <a:bodyPr wrap="square" rtlCol="0">
            <a:spAutoFit/>
          </a:bodyPr>
          <a:lstStyle/>
          <a:p>
            <a:r>
              <a:rPr lang="en-US" sz="1800" dirty="0">
                <a:solidFill>
                  <a:srgbClr val="FF0000"/>
                </a:solidFill>
              </a:rPr>
              <a:t>This client code modifies an attribute directly and forgets to update the other attribute "circumference". </a:t>
            </a:r>
          </a:p>
        </p:txBody>
      </p:sp>
      <p:cxnSp>
        <p:nvCxnSpPr>
          <p:cNvPr id="10" name="Straight Arrow Connector 9">
            <a:extLst>
              <a:ext uri="{FF2B5EF4-FFF2-40B4-BE49-F238E27FC236}">
                <a16:creationId xmlns:a16="http://schemas.microsoft.com/office/drawing/2014/main" id="{537BDC33-F43E-1C46-93C4-84D3D7AC160F}"/>
              </a:ext>
            </a:extLst>
          </p:cNvPr>
          <p:cNvCxnSpPr>
            <a:cxnSpLocks/>
          </p:cNvCxnSpPr>
          <p:nvPr/>
        </p:nvCxnSpPr>
        <p:spPr>
          <a:xfrm flipH="1">
            <a:off x="2546647" y="5007836"/>
            <a:ext cx="1463972" cy="2401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461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3855</TotalTime>
  <Words>2051</Words>
  <Application>Microsoft Macintosh PowerPoint</Application>
  <PresentationFormat>On-screen Show (16:10)</PresentationFormat>
  <Paragraphs>260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Inconsolata Medium</vt:lpstr>
      <vt:lpstr>Office Theme</vt:lpstr>
      <vt:lpstr>Introduction to Python</vt:lpstr>
      <vt:lpstr>Topics</vt:lpstr>
      <vt:lpstr>Encapsulation</vt:lpstr>
      <vt:lpstr>Interface</vt:lpstr>
      <vt:lpstr>Interface</vt:lpstr>
      <vt:lpstr>Application Programming Interface(API)</vt:lpstr>
      <vt:lpstr>Accessing Attributes/Data</vt:lpstr>
      <vt:lpstr>Accessor Methods</vt:lpstr>
      <vt:lpstr>Mutator Methods</vt:lpstr>
      <vt:lpstr>Mutator Methods</vt:lpstr>
      <vt:lpstr>Inheritance</vt:lpstr>
      <vt:lpstr>Class Diagram</vt:lpstr>
      <vt:lpstr>game.py</vt:lpstr>
      <vt:lpstr>game.py</vt:lpstr>
      <vt:lpstr>game.py(continue from last slide)</vt:lpstr>
      <vt:lpstr>Is-A Relationship</vt:lpstr>
      <vt:lpstr>isinstance</vt:lpstr>
      <vt:lpstr>isinstance</vt:lpstr>
      <vt:lpstr>Inheritance</vt:lpstr>
      <vt:lpstr>Inheritance</vt:lpstr>
      <vt:lpstr>Lab 1</vt:lpstr>
      <vt:lpstr>Lab 2</vt:lpstr>
      <vt:lpstr>Lab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2019-11-20T13:19:17Z</dcterms:modified>
</cp:coreProperties>
</file>