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95" r:id="rId4"/>
    <p:sldId id="313" r:id="rId5"/>
    <p:sldId id="296" r:id="rId6"/>
    <p:sldId id="297" r:id="rId7"/>
    <p:sldId id="298" r:id="rId8"/>
    <p:sldId id="303" r:id="rId9"/>
    <p:sldId id="304" r:id="rId10"/>
    <p:sldId id="305" r:id="rId11"/>
    <p:sldId id="308" r:id="rId12"/>
    <p:sldId id="309" r:id="rId13"/>
    <p:sldId id="310" r:id="rId14"/>
    <p:sldId id="311" r:id="rId15"/>
    <p:sldId id="312" r:id="rId16"/>
    <p:sldId id="302" r:id="rId17"/>
    <p:sldId id="306" r:id="rId18"/>
    <p:sldId id="307" r:id="rId19"/>
    <p:sldId id="284" r:id="rId20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4A5039-9BC6-1548-AC61-7314DB675A9D}" v="187" dt="2019-09-23T12:06:41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7"/>
    <p:restoredTop sz="93692"/>
  </p:normalViewPr>
  <p:slideViewPr>
    <p:cSldViewPr snapToGrid="0" snapToObjects="1">
      <p:cViewPr varScale="1">
        <p:scale>
          <a:sx n="127" d="100"/>
          <a:sy n="127" d="100"/>
        </p:scale>
        <p:origin x="1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3T12:06:41.861" v="1992"/>
      <pc:docMkLst>
        <pc:docMk/>
      </pc:docMkLst>
      <pc:sldChg chg="modSp">
        <pc:chgData name="Long B Nguyen" userId="f59fb8f3-a021-417a-8bc1-65c8d471c621" providerId="ADAL" clId="{A54A5039-9BC6-1548-AC61-7314DB675A9D}" dt="2019-09-19T14:18:51.512" v="27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19T14:18:51.512" v="27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55.358" v="1831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0:43.614" v="1829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5BF62A1-4F8A-BC49-8FD7-ABEA3D28ED25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For Loops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Definite Loop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for loop is an example of a </a:t>
            </a:r>
            <a:r>
              <a:rPr lang="en-US" b="1" dirty="0">
                <a:latin typeface="Gill Sans MT" panose="020B0502020104020203" pitchFamily="34" charset="77"/>
              </a:rPr>
              <a:t>definite</a:t>
            </a:r>
            <a:r>
              <a:rPr lang="en-US" dirty="0">
                <a:latin typeface="Gill Sans MT" panose="020B0502020104020203" pitchFamily="34" charset="77"/>
              </a:rPr>
              <a:t> loop. We can determine ahead of time the number of times the loop repeats. Later, we will talk about </a:t>
            </a:r>
            <a:r>
              <a:rPr lang="en-US" b="1" dirty="0">
                <a:latin typeface="Gill Sans MT" panose="020B0502020104020203" pitchFamily="34" charset="77"/>
              </a:rPr>
              <a:t>indefinite loop</a:t>
            </a:r>
            <a:r>
              <a:rPr lang="en-US" dirty="0">
                <a:latin typeface="Gill Sans MT" panose="020B0502020104020203" pitchFamily="34" charset="77"/>
              </a:rPr>
              <a:t>, a loop where we cannot predict the number of times it repeats.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print("*")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*****</a:t>
            </a:r>
          </a:p>
          <a:p>
            <a:pPr marL="0" indent="0">
              <a:buNone/>
            </a:pPr>
            <a:br>
              <a:rPr lang="en-US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The loop above prints five *'s. We can determine this from the for loop statement.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39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Summing Values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solve the problem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dirty="0">
                <a:latin typeface="Gill Sans MT" panose="020B0502020104020203" pitchFamily="34" charset="77"/>
              </a:rPr>
              <a:t>1 + 2 + 3 + … + 98 + 99 + 100.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sum = 0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sum +=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795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 that are multiples of 3.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sum = 0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(0,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101, 3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sum +=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Or equivalently, we can use a conditional to select the numbers to add: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sum = 0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if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    sum +=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7243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Conditional Summing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100. However: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3, double it before adding, 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5, triple it before adding,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both, quadruple it before adding.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</a:t>
            </a: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88965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Is the following a correct solution?</a:t>
            </a:r>
            <a:endParaRPr lang="en-US" sz="18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sum = 0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latin typeface="Inconsolata Medium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800" b="1" dirty="0">
                <a:latin typeface="Inconsolata Medium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</a:t>
            </a:r>
            <a:r>
              <a:rPr lang="en-US" sz="18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if i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2 *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</a:t>
            </a:r>
            <a:r>
              <a:rPr lang="en-US" sz="1800" b="1" dirty="0" err="1">
                <a:latin typeface="Inconsolata Medium" panose="020B0609030003000000" pitchFamily="49" charset="77"/>
              </a:rPr>
              <a:t>elif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3 *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</a:t>
            </a:r>
            <a:r>
              <a:rPr lang="en-US" sz="1800" b="1" dirty="0" err="1">
                <a:latin typeface="Inconsolata Medium" panose="020B0609030003000000" pitchFamily="49" charset="77"/>
              </a:rPr>
              <a:t>elif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3 == 0 and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4 * i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No! Why not?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      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584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Gill Sans MT" panose="020B0502020104020203" pitchFamily="34" charset="77"/>
              </a:rPr>
              <a:t>The following is correct.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sum = 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latin typeface="Inconsolata Medium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800" b="1" dirty="0">
                <a:latin typeface="Inconsolata Medium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</a:t>
            </a:r>
            <a:r>
              <a:rPr lang="en-US" sz="18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if i % 3 == 0 and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4 *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</a:t>
            </a:r>
            <a:r>
              <a:rPr lang="en-US" sz="1800" b="1" dirty="0" err="1">
                <a:latin typeface="Inconsolata Medium" panose="020B0609030003000000" pitchFamily="49" charset="77"/>
              </a:rPr>
              <a:t>elif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2 *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</a:t>
            </a:r>
            <a:r>
              <a:rPr lang="en-US" sz="1800" b="1" dirty="0" err="1">
                <a:latin typeface="Inconsolata Medium" panose="020B0609030003000000" pitchFamily="49" charset="77"/>
              </a:rPr>
              <a:t>elif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5 == 0 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3 * i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3627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</a:t>
            </a:r>
            <a:r>
              <a:rPr lang="en-US" i="1" dirty="0">
                <a:latin typeface="Gill Sans MT" panose="020B0502020104020203" pitchFamily="34" charset="77"/>
              </a:rPr>
              <a:t>nested loop</a:t>
            </a:r>
            <a:r>
              <a:rPr lang="en-US" dirty="0">
                <a:latin typeface="Gill Sans MT" panose="020B0502020104020203" pitchFamily="34" charset="77"/>
              </a:rPr>
              <a:t> is a loop inside of another loop.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1, 4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j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1, 5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* j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1 2 3 4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2 4 6 8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3 6 9 12 </a:t>
            </a: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870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Nested Loops Example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1, 6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j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i+1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print</a:t>
            </a:r>
            <a:r>
              <a:rPr lang="en-US" b="1" dirty="0">
                <a:latin typeface="Inconsolata Medium" panose="020B0609030003000000" pitchFamily="49" charset="77"/>
              </a:rPr>
              <a:t>(j,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1 2 </a:t>
            </a:r>
          </a:p>
          <a:p>
            <a:pPr marL="0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1 2 3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1 2 3 4 </a:t>
            </a:r>
          </a:p>
          <a:p>
            <a:pPr marL="0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1 2 3 4 5</a:t>
            </a:r>
          </a:p>
        </p:txBody>
      </p:sp>
    </p:spTree>
    <p:extLst>
      <p:ext uri="{BB962C8B-B14F-4D97-AF65-F5344CB8AC3E}">
        <p14:creationId xmlns:p14="http://schemas.microsoft.com/office/powerpoint/2010/main" val="361482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Nested Loops Example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1, 6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j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6, </a:t>
            </a:r>
            <a:r>
              <a:rPr lang="en-US" b="1" dirty="0" err="1">
                <a:solidFill>
                  <a:srgbClr val="FF66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, -1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print</a:t>
            </a:r>
            <a:r>
              <a:rPr lang="en-US" b="1" dirty="0">
                <a:latin typeface="Inconsolata Medium" panose="020B0609030003000000" pitchFamily="49" charset="77"/>
              </a:rPr>
              <a:t>(j,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6 5 4 3 2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6 5 4 3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6 5 4</a:t>
            </a:r>
          </a:p>
          <a:p>
            <a:pPr marL="0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6 5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6</a:t>
            </a:r>
            <a:endParaRPr lang="en-US" sz="21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59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For Loops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Break vs. Continue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Nested Loops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general, a loop allows a sequence of instructions to execute repeatedly until some condition is met.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list, string or tuple) and process them with some code.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sequence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block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latin typeface="Inconsolata Medium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sz="2000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“ ”</a:t>
            </a:r>
            <a:r>
              <a:rPr lang="en-US" sz="2000" b="1" dirty="0">
                <a:latin typeface="Inconsolata Medium" panose="020B0609030003000000" pitchFamily="49" charset="77"/>
              </a:rPr>
              <a:t>)   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print all on same line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2 3 5 7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D888D-2F6F-BB43-86CA-1A3B376061A2}"/>
              </a:ext>
            </a:extLst>
          </p:cNvPr>
          <p:cNvSpPr txBox="1"/>
          <p:nvPr/>
        </p:nvSpPr>
        <p:spPr>
          <a:xfrm>
            <a:off x="3915263" y="3434532"/>
            <a:ext cx="4744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This is a list. More on lists in a later lecture.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A56ED4-EC25-B14C-B73E-DC4E17ADBF86}"/>
              </a:ext>
            </a:extLst>
          </p:cNvPr>
          <p:cNvCxnSpPr>
            <a:cxnSpLocks/>
          </p:cNvCxnSpPr>
          <p:nvPr/>
        </p:nvCxnSpPr>
        <p:spPr>
          <a:xfrm flipH="1">
            <a:off x="3790684" y="3768132"/>
            <a:ext cx="520059" cy="3014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94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latin typeface="Inconsolata Medium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latin typeface="Inconsolata Medium" panose="020B0609030003000000" pitchFamily="49" charset="77"/>
              </a:rPr>
              <a:t>)    </a:t>
            </a: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3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5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7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970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simple use of a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runs some code a specified number of times using the </a:t>
            </a:r>
            <a:r>
              <a:rPr lang="en-US" i="1" dirty="0">
                <a:latin typeface="Gill Sans MT" panose="020B0502020104020203" pitchFamily="34" charset="77"/>
              </a:rPr>
              <a:t>range()</a:t>
            </a:r>
            <a:r>
              <a:rPr lang="en-US" dirty="0">
                <a:latin typeface="Gill Sans MT" panose="020B0502020104020203" pitchFamily="34" charset="77"/>
              </a:rPr>
              <a:t> function.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range(stop): returns sequence of numbers from 0 (default) up to but not including stop. Increment by 1 (default).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 "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0 1 2 3 4 5 6 7 8 9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530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range(start, 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stop): from start up to but not including stop. Increment by 1(default).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‘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2 3 4 5 6 7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061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range(start, stop, step)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stop, step): from start up to but not including stop, increment by step.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10, 2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'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1 3 5 7 9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If step is negative, a list can be traversed backwards.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-1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'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10 9 8 7 6 5 4 3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5055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continue vs. break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</a:t>
            </a:r>
            <a:r>
              <a:rPr lang="en-US" b="1" dirty="0">
                <a:latin typeface="Gill Sans MT" panose="020B0502020104020203" pitchFamily="34" charset="77"/>
              </a:rPr>
              <a:t>continue</a:t>
            </a:r>
            <a:r>
              <a:rPr lang="en-US" dirty="0">
                <a:latin typeface="Gill Sans MT" panose="020B0502020104020203" pitchFamily="34" charset="77"/>
              </a:rPr>
              <a:t> statement is used to skip the current iteration and move to the next iteration whereas the </a:t>
            </a:r>
            <a:r>
              <a:rPr lang="en-US" b="1" dirty="0">
                <a:latin typeface="Gill Sans MT" panose="020B0502020104020203" pitchFamily="34" charset="77"/>
              </a:rPr>
              <a:t>break</a:t>
            </a:r>
            <a:r>
              <a:rPr lang="en-US" dirty="0">
                <a:latin typeface="Gill Sans MT" panose="020B0502020104020203" pitchFamily="34" charset="77"/>
              </a:rPr>
              <a:t> statement is used to exit a for loop.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if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%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continue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1 3 5 7 9 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7594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continue vs. break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</a:t>
            </a:r>
            <a:r>
              <a:rPr lang="en-US" b="1" dirty="0">
                <a:latin typeface="Gill Sans MT" panose="020B0502020104020203" pitchFamily="34" charset="77"/>
              </a:rPr>
              <a:t>continue</a:t>
            </a:r>
            <a:r>
              <a:rPr lang="en-US" dirty="0">
                <a:latin typeface="Gill Sans MT" panose="020B0502020104020203" pitchFamily="34" charset="77"/>
              </a:rPr>
              <a:t> statement is used to skip the current iteration and move to the next iteration whereas the </a:t>
            </a:r>
            <a:r>
              <a:rPr lang="en-US" b="1" dirty="0">
                <a:latin typeface="Gill Sans MT" panose="020B0502020104020203" pitchFamily="34" charset="77"/>
              </a:rPr>
              <a:t>break</a:t>
            </a:r>
            <a:r>
              <a:rPr lang="en-US" dirty="0">
                <a:latin typeface="Gill Sans MT" panose="020B0502020104020203" pitchFamily="34" charset="77"/>
              </a:rPr>
              <a:t> statement is used to exit a loop.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if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break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0 1 2 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677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1641</TotalTime>
  <Words>622</Words>
  <Application>Microsoft Macintosh PowerPoint</Application>
  <PresentationFormat>On-screen Show (16:10)</PresentationFormat>
  <Paragraphs>169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UbuntuMono</vt:lpstr>
      <vt:lpstr>Arial</vt:lpstr>
      <vt:lpstr>Gill Sans MT</vt:lpstr>
      <vt:lpstr>Inconsolata Medium</vt:lpstr>
      <vt:lpstr>Office Theme</vt:lpstr>
      <vt:lpstr>Introduction to Python</vt:lpstr>
      <vt:lpstr>Topics</vt:lpstr>
      <vt:lpstr>For Loops</vt:lpstr>
      <vt:lpstr>For Loops</vt:lpstr>
      <vt:lpstr>range(stop)</vt:lpstr>
      <vt:lpstr>range(start, stop)</vt:lpstr>
      <vt:lpstr>range(start, stop, step)</vt:lpstr>
      <vt:lpstr>continue vs. break</vt:lpstr>
      <vt:lpstr>continue vs. break</vt:lpstr>
      <vt:lpstr>Definite Loop</vt:lpstr>
      <vt:lpstr>Summing Values</vt:lpstr>
      <vt:lpstr>Conditional Summing</vt:lpstr>
      <vt:lpstr>Conditional Summing Example</vt:lpstr>
      <vt:lpstr>Conditional Summing Solution?</vt:lpstr>
      <vt:lpstr>Conditional Summing Solution</vt:lpstr>
      <vt:lpstr>Nested Loops</vt:lpstr>
      <vt:lpstr>Nested Loops Example 1</vt:lpstr>
      <vt:lpstr>Nested Loops Example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2019-09-23T12:06:44Z</dcterms:modified>
</cp:coreProperties>
</file>