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286" r:id="rId3"/>
    <p:sldId id="257" r:id="rId4"/>
    <p:sldId id="287" r:id="rId5"/>
    <p:sldId id="288" r:id="rId6"/>
    <p:sldId id="289" r:id="rId7"/>
    <p:sldId id="295" r:id="rId8"/>
    <p:sldId id="290" r:id="rId9"/>
    <p:sldId id="291" r:id="rId10"/>
    <p:sldId id="296" r:id="rId11"/>
    <p:sldId id="292" r:id="rId12"/>
    <p:sldId id="297" r:id="rId13"/>
    <p:sldId id="293" r:id="rId14"/>
    <p:sldId id="298" r:id="rId15"/>
    <p:sldId id="299" r:id="rId16"/>
    <p:sldId id="294" r:id="rId17"/>
    <p:sldId id="300" r:id="rId18"/>
    <p:sldId id="284" r:id="rId19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96133F-0C64-EC42-922B-94F16C0DE057}" v="117" dt="2019-09-17T13:57:41.4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90"/>
    <p:restoredTop sz="93692"/>
  </p:normalViewPr>
  <p:slideViewPr>
    <p:cSldViewPr snapToGrid="0" snapToObjects="1">
      <p:cViewPr varScale="1">
        <p:scale>
          <a:sx n="120" d="100"/>
          <a:sy n="120" d="100"/>
        </p:scale>
        <p:origin x="19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359527BD-9D28-FA41-9B76-D4C412CACD55}"/>
  </pc:docChgLst>
  <pc:docChgLst>
    <pc:chgData name="Long B Nguyen" userId="f59fb8f3-a021-417a-8bc1-65c8d471c621" providerId="ADAL" clId="{E5BF62A1-4F8A-BC49-8FD7-ABEA3D28ED25}"/>
  </pc:docChgLst>
  <pc:docChgLst>
    <pc:chgData name="Long B Nguyen" userId="f59fb8f3-a021-417a-8bc1-65c8d471c621" providerId="ADAL" clId="{6CD83B71-C243-244B-B302-DE2E82069201}"/>
  </pc:docChgLst>
  <pc:docChgLst>
    <pc:chgData name="Long B Nguyen" userId="f59fb8f3-a021-417a-8bc1-65c8d471c621" providerId="ADAL" clId="{2296133F-0C64-EC42-922B-94F16C0DE057}"/>
    <pc:docChg chg="undo custSel addSld delSld modSld">
      <pc:chgData name="Long B Nguyen" userId="f59fb8f3-a021-417a-8bc1-65c8d471c621" providerId="ADAL" clId="{2296133F-0C64-EC42-922B-94F16C0DE057}" dt="2019-09-17T13:57:41.470" v="1716"/>
      <pc:docMkLst>
        <pc:docMk/>
      </pc:docMkLst>
      <pc:sldChg chg="modSp">
        <pc:chgData name="Long B Nguyen" userId="f59fb8f3-a021-417a-8bc1-65c8d471c621" providerId="ADAL" clId="{2296133F-0C64-EC42-922B-94F16C0DE057}" dt="2019-09-08T04:07:33.316" v="1042" actId="20577"/>
        <pc:sldMkLst>
          <pc:docMk/>
          <pc:sldMk cId="4247104139" sldId="256"/>
        </pc:sldMkLst>
        <pc:spChg chg="mod">
          <ac:chgData name="Long B Nguyen" userId="f59fb8f3-a021-417a-8bc1-65c8d471c621" providerId="ADAL" clId="{2296133F-0C64-EC42-922B-94F16C0DE057}" dt="2019-09-08T04:07:33.316" v="1042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2296133F-0C64-EC42-922B-94F16C0DE057}" dt="2019-09-17T02:27:44.387" v="1642"/>
        <pc:sldMkLst>
          <pc:docMk/>
          <pc:sldMk cId="278045358" sldId="257"/>
        </pc:sldMkLst>
        <pc:spChg chg="mod">
          <ac:chgData name="Long B Nguyen" userId="f59fb8f3-a021-417a-8bc1-65c8d471c621" providerId="ADAL" clId="{2296133F-0C64-EC42-922B-94F16C0DE057}" dt="2019-09-08T02:45:08.930" v="30" actId="113"/>
          <ac:spMkLst>
            <pc:docMk/>
            <pc:sldMk cId="278045358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2296133F-0C64-EC42-922B-94F16C0DE057}" dt="2019-09-08T04:03:14.253" v="1029" actId="20577"/>
        <pc:sldMkLst>
          <pc:docMk/>
          <pc:sldMk cId="1438711869" sldId="284"/>
        </pc:sldMkLst>
        <pc:spChg chg="mod">
          <ac:chgData name="Long B Nguyen" userId="f59fb8f3-a021-417a-8bc1-65c8d471c621" providerId="ADAL" clId="{2296133F-0C64-EC42-922B-94F16C0DE057}" dt="2019-09-08T04:03:14.253" v="1029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2296133F-0C64-EC42-922B-94F16C0DE057}" dt="2019-09-08T13:44:50.943" v="1043" actId="20577"/>
        <pc:sldMkLst>
          <pc:docMk/>
          <pc:sldMk cId="131840209" sldId="286"/>
        </pc:sldMkLst>
        <pc:spChg chg="mod">
          <ac:chgData name="Long B Nguyen" userId="f59fb8f3-a021-417a-8bc1-65c8d471c621" providerId="ADAL" clId="{2296133F-0C64-EC42-922B-94F16C0DE057}" dt="2019-09-08T13:44:50.943" v="1043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296133F-0C64-EC42-922B-94F16C0DE057}" dt="2019-09-17T02:28:20.439" v="1666" actId="207"/>
        <pc:sldMkLst>
          <pc:docMk/>
          <pc:sldMk cId="1313115290" sldId="287"/>
        </pc:sldMkLst>
        <pc:spChg chg="mod">
          <ac:chgData name="Long B Nguyen" userId="f59fb8f3-a021-417a-8bc1-65c8d471c621" providerId="ADAL" clId="{2296133F-0C64-EC42-922B-94F16C0DE057}" dt="2019-09-17T02:28:20.439" v="1666" actId="207"/>
          <ac:spMkLst>
            <pc:docMk/>
            <pc:sldMk cId="1313115290" sldId="28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296133F-0C64-EC42-922B-94F16C0DE057}" dt="2019-09-17T02:29:14.728" v="1688"/>
        <pc:sldMkLst>
          <pc:docMk/>
          <pc:sldMk cId="2339437966" sldId="288"/>
        </pc:sldMkLst>
        <pc:spChg chg="mod">
          <ac:chgData name="Long B Nguyen" userId="f59fb8f3-a021-417a-8bc1-65c8d471c621" providerId="ADAL" clId="{2296133F-0C64-EC42-922B-94F16C0DE057}" dt="2019-09-17T02:28:34.948" v="1687" actId="207"/>
          <ac:spMkLst>
            <pc:docMk/>
            <pc:sldMk cId="2339437966" sldId="288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296133F-0C64-EC42-922B-94F16C0DE057}" dt="2019-09-17T02:29:32.819" v="1689"/>
        <pc:sldMkLst>
          <pc:docMk/>
          <pc:sldMk cId="1454012366" sldId="289"/>
        </pc:sldMkLst>
        <pc:spChg chg="mod">
          <ac:chgData name="Long B Nguyen" userId="f59fb8f3-a021-417a-8bc1-65c8d471c621" providerId="ADAL" clId="{2296133F-0C64-EC42-922B-94F16C0DE057}" dt="2019-09-16T13:31:22.313" v="1054" actId="20577"/>
          <ac:spMkLst>
            <pc:docMk/>
            <pc:sldMk cId="1454012366" sldId="289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296133F-0C64-EC42-922B-94F16C0DE057}" dt="2019-09-17T02:30:09.696" v="1692"/>
        <pc:sldMkLst>
          <pc:docMk/>
          <pc:sldMk cId="3872931043" sldId="290"/>
        </pc:sldMkLst>
        <pc:spChg chg="mod">
          <ac:chgData name="Long B Nguyen" userId="f59fb8f3-a021-417a-8bc1-65c8d471c621" providerId="ADAL" clId="{2296133F-0C64-EC42-922B-94F16C0DE057}" dt="2019-09-16T13:35:20.395" v="1195" actId="113"/>
          <ac:spMkLst>
            <pc:docMk/>
            <pc:sldMk cId="3872931043" sldId="290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296133F-0C64-EC42-922B-94F16C0DE057}" dt="2019-09-17T02:30:21.127" v="1694"/>
        <pc:sldMkLst>
          <pc:docMk/>
          <pc:sldMk cId="3525539036" sldId="291"/>
        </pc:sldMkLst>
        <pc:spChg chg="mod">
          <ac:chgData name="Long B Nguyen" userId="f59fb8f3-a021-417a-8bc1-65c8d471c621" providerId="ADAL" clId="{2296133F-0C64-EC42-922B-94F16C0DE057}" dt="2019-09-16T13:34:30.453" v="1144" actId="207"/>
          <ac:spMkLst>
            <pc:docMk/>
            <pc:sldMk cId="3525539036" sldId="291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296133F-0C64-EC42-922B-94F16C0DE057}" dt="2019-09-17T02:30:44.122" v="1698"/>
        <pc:sldMkLst>
          <pc:docMk/>
          <pc:sldMk cId="4245538547" sldId="292"/>
        </pc:sldMkLst>
        <pc:spChg chg="mod">
          <ac:chgData name="Long B Nguyen" userId="f59fb8f3-a021-417a-8bc1-65c8d471c621" providerId="ADAL" clId="{2296133F-0C64-EC42-922B-94F16C0DE057}" dt="2019-09-16T13:36:27.508" v="1217" actId="20577"/>
          <ac:spMkLst>
            <pc:docMk/>
            <pc:sldMk cId="4245538547" sldId="292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2296133F-0C64-EC42-922B-94F16C0DE057}" dt="2019-09-17T02:30:58.989" v="1701"/>
        <pc:sldMkLst>
          <pc:docMk/>
          <pc:sldMk cId="439805773" sldId="293"/>
        </pc:sldMkLst>
      </pc:sldChg>
      <pc:sldChg chg="modSp modAnim">
        <pc:chgData name="Long B Nguyen" userId="f59fb8f3-a021-417a-8bc1-65c8d471c621" providerId="ADAL" clId="{2296133F-0C64-EC42-922B-94F16C0DE057}" dt="2019-09-17T13:57:41.470" v="1716"/>
        <pc:sldMkLst>
          <pc:docMk/>
          <pc:sldMk cId="3539054576" sldId="294"/>
        </pc:sldMkLst>
        <pc:spChg chg="mod">
          <ac:chgData name="Long B Nguyen" userId="f59fb8f3-a021-417a-8bc1-65c8d471c621" providerId="ADAL" clId="{2296133F-0C64-EC42-922B-94F16C0DE057}" dt="2019-09-17T02:31:29.360" v="1705" actId="20577"/>
          <ac:spMkLst>
            <pc:docMk/>
            <pc:sldMk cId="3539054576" sldId="29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296133F-0C64-EC42-922B-94F16C0DE057}" dt="2019-09-17T02:29:56.440" v="1690"/>
        <pc:sldMkLst>
          <pc:docMk/>
          <pc:sldMk cId="4293870304" sldId="295"/>
        </pc:sldMkLst>
        <pc:spChg chg="mod">
          <ac:chgData name="Long B Nguyen" userId="f59fb8f3-a021-417a-8bc1-65c8d471c621" providerId="ADAL" clId="{2296133F-0C64-EC42-922B-94F16C0DE057}" dt="2019-09-16T13:31:28.982" v="1056" actId="20577"/>
          <ac:spMkLst>
            <pc:docMk/>
            <pc:sldMk cId="4293870304" sldId="29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296133F-0C64-EC42-922B-94F16C0DE057}" dt="2019-09-17T13:56:31.165" v="1713" actId="20577"/>
        <pc:sldMkLst>
          <pc:docMk/>
          <pc:sldMk cId="2255397433" sldId="296"/>
        </pc:sldMkLst>
        <pc:spChg chg="mod">
          <ac:chgData name="Long B Nguyen" userId="f59fb8f3-a021-417a-8bc1-65c8d471c621" providerId="ADAL" clId="{2296133F-0C64-EC42-922B-94F16C0DE057}" dt="2019-09-17T13:56:31.165" v="1713" actId="20577"/>
          <ac:spMkLst>
            <pc:docMk/>
            <pc:sldMk cId="2255397433" sldId="29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296133F-0C64-EC42-922B-94F16C0DE057}" dt="2019-09-17T02:30:48.341" v="1699"/>
        <pc:sldMkLst>
          <pc:docMk/>
          <pc:sldMk cId="3118285161" sldId="297"/>
        </pc:sldMkLst>
        <pc:spChg chg="mod">
          <ac:chgData name="Long B Nguyen" userId="f59fb8f3-a021-417a-8bc1-65c8d471c621" providerId="ADAL" clId="{2296133F-0C64-EC42-922B-94F16C0DE057}" dt="2019-09-16T13:36:30.258" v="1219" actId="20577"/>
          <ac:spMkLst>
            <pc:docMk/>
            <pc:sldMk cId="3118285161" sldId="297"/>
            <ac:spMk id="9" creationId="{E3B2E017-30B2-884B-A113-B419A2ED51AD}"/>
          </ac:spMkLst>
        </pc:spChg>
      </pc:sldChg>
      <pc:sldChg chg="addSp modSp add modAnim">
        <pc:chgData name="Long B Nguyen" userId="f59fb8f3-a021-417a-8bc1-65c8d471c621" providerId="ADAL" clId="{2296133F-0C64-EC42-922B-94F16C0DE057}" dt="2019-09-17T02:31:15.588" v="1702"/>
        <pc:sldMkLst>
          <pc:docMk/>
          <pc:sldMk cId="925425861" sldId="298"/>
        </pc:sldMkLst>
        <pc:spChg chg="add mod">
          <ac:chgData name="Long B Nguyen" userId="f59fb8f3-a021-417a-8bc1-65c8d471c621" providerId="ADAL" clId="{2296133F-0C64-EC42-922B-94F16C0DE057}" dt="2019-09-16T13:44:37.960" v="1604" actId="20577"/>
          <ac:spMkLst>
            <pc:docMk/>
            <pc:sldMk cId="925425861" sldId="298"/>
            <ac:spMk id="3" creationId="{7968007C-C812-5642-9F6E-4BE6D9130B23}"/>
          </ac:spMkLst>
        </pc:spChg>
        <pc:spChg chg="mod">
          <ac:chgData name="Long B Nguyen" userId="f59fb8f3-a021-417a-8bc1-65c8d471c621" providerId="ADAL" clId="{2296133F-0C64-EC42-922B-94F16C0DE057}" dt="2019-09-16T13:43:58.195" v="1573" actId="14100"/>
          <ac:spMkLst>
            <pc:docMk/>
            <pc:sldMk cId="925425861" sldId="29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296133F-0C64-EC42-922B-94F16C0DE057}" dt="2019-09-17T02:31:20.183" v="1703"/>
        <pc:sldMkLst>
          <pc:docMk/>
          <pc:sldMk cId="705650197" sldId="299"/>
        </pc:sldMkLst>
        <pc:spChg chg="mod">
          <ac:chgData name="Long B Nguyen" userId="f59fb8f3-a021-417a-8bc1-65c8d471c621" providerId="ADAL" clId="{2296133F-0C64-EC42-922B-94F16C0DE057}" dt="2019-09-16T13:45:06.881" v="1623" actId="20577"/>
          <ac:spMkLst>
            <pc:docMk/>
            <pc:sldMk cId="705650197" sldId="299"/>
            <ac:spMk id="3" creationId="{7968007C-C812-5642-9F6E-4BE6D9130B23}"/>
          </ac:spMkLst>
        </pc:spChg>
        <pc:spChg chg="mod">
          <ac:chgData name="Long B Nguyen" userId="f59fb8f3-a021-417a-8bc1-65c8d471c621" providerId="ADAL" clId="{2296133F-0C64-EC42-922B-94F16C0DE057}" dt="2019-09-16T13:45:02.811" v="1613" actId="20577"/>
          <ac:spMkLst>
            <pc:docMk/>
            <pc:sldMk cId="705650197" sldId="29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296133F-0C64-EC42-922B-94F16C0DE057}" dt="2019-09-17T02:31:37.317" v="1707"/>
        <pc:sldMkLst>
          <pc:docMk/>
          <pc:sldMk cId="3463737959" sldId="300"/>
        </pc:sldMkLst>
        <pc:spChg chg="mod">
          <ac:chgData name="Long B Nguyen" userId="f59fb8f3-a021-417a-8bc1-65c8d471c621" providerId="ADAL" clId="{2296133F-0C64-EC42-922B-94F16C0DE057}" dt="2019-09-16T13:45:45.444" v="1639" actId="20577"/>
          <ac:spMkLst>
            <pc:docMk/>
            <pc:sldMk cId="3463737959" sldId="300"/>
            <ac:spMk id="9" creationId="{E3B2E017-30B2-884B-A113-B419A2ED51A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9/17/19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9/17/19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9/17/19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9/17/19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9/17/19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821" y="2550187"/>
            <a:ext cx="5414104" cy="1277135"/>
          </a:xfrm>
        </p:spPr>
        <p:txBody>
          <a:bodyPr>
            <a:normAutofit/>
          </a:bodyPr>
          <a:lstStyle/>
          <a:p>
            <a:pPr algn="l"/>
            <a:r>
              <a:rPr lang="en-US" sz="2400" b="1"/>
              <a:t>Conditionals</a:t>
            </a:r>
            <a:endParaRPr lang="en-US" sz="24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if-</a:t>
            </a:r>
            <a:r>
              <a:rPr lang="en-US" dirty="0" err="1"/>
              <a:t>elif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1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if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less than 5”</a:t>
            </a:r>
            <a:r>
              <a:rPr lang="en-US" sz="20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  </a:t>
            </a:r>
            <a:r>
              <a:rPr lang="en-US" sz="2000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sz="20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less than 10”</a:t>
            </a:r>
            <a:r>
              <a:rPr lang="en-US" sz="20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</a:t>
            </a:r>
            <a:r>
              <a:rPr lang="en-US" sz="2000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15</a:t>
            </a:r>
            <a:r>
              <a:rPr lang="en-US" sz="20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less than 15”</a:t>
            </a:r>
            <a:r>
              <a:rPr lang="en-US" sz="20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sz="2000" dirty="0">
              <a:latin typeface="UbuntuMono"/>
            </a:endParaRPr>
          </a:p>
          <a:p>
            <a:pPr marL="342900" lvl="1" indent="0">
              <a:buNone/>
            </a:pPr>
            <a:r>
              <a:rPr lang="en-US" sz="2000" dirty="0">
                <a:latin typeface="UbuntuMono"/>
              </a:rPr>
              <a:t>x is less than 5</a:t>
            </a:r>
          </a:p>
          <a:p>
            <a:pPr marL="342900" lvl="1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Note that only the first if block is executed, even though all three conditions are true.</a:t>
            </a:r>
          </a:p>
          <a:p>
            <a:pPr marL="342900" lvl="1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5539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if-</a:t>
            </a:r>
            <a:r>
              <a:rPr lang="en-US" dirty="0" err="1"/>
              <a:t>elif</a:t>
            </a:r>
            <a:r>
              <a:rPr lang="en-US" dirty="0"/>
              <a:t>-else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An `if` statement followed by a sequence of `</a:t>
            </a:r>
            <a:r>
              <a:rPr lang="en-US" dirty="0" err="1">
                <a:latin typeface="Gill Sans MT" panose="020B0502020104020203" pitchFamily="34" charset="77"/>
              </a:rPr>
              <a:t>elif</a:t>
            </a:r>
            <a:r>
              <a:rPr lang="en-US" dirty="0">
                <a:latin typeface="Gill Sans MT" panose="020B0502020104020203" pitchFamily="34" charset="77"/>
              </a:rPr>
              <a:t>` statements and ending in an `else` statement will execute the first block whose condition evaluates to `True`. If all conditions evaluate to `False`, it will execute the default `else` block.</a:t>
            </a: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0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if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sz="20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negative”</a:t>
            </a:r>
            <a:r>
              <a:rPr lang="en-US" sz="20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  </a:t>
            </a:r>
            <a:r>
              <a:rPr lang="en-US" sz="2000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&gt;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sz="20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positive”</a:t>
            </a:r>
            <a:r>
              <a:rPr lang="en-US" sz="20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else</a:t>
            </a:r>
            <a:r>
              <a:rPr lang="en-US" sz="20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zero”</a:t>
            </a:r>
            <a:r>
              <a:rPr lang="en-US" sz="20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100" dirty="0">
                <a:latin typeface="Gill Sans MT" panose="020B0502020104020203" pitchFamily="34" charset="77"/>
              </a:rPr>
              <a:t>x is zero</a:t>
            </a: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4553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if-</a:t>
            </a:r>
            <a:r>
              <a:rPr lang="en-US" dirty="0" err="1"/>
              <a:t>elif</a:t>
            </a:r>
            <a:r>
              <a:rPr lang="en-US" dirty="0"/>
              <a:t>-else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]: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10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if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sz="20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negative”</a:t>
            </a:r>
            <a:r>
              <a:rPr lang="en-US" sz="20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  </a:t>
            </a:r>
            <a:r>
              <a:rPr lang="en-US" sz="2000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&gt;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sz="20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positive”</a:t>
            </a:r>
            <a:r>
              <a:rPr lang="en-US" sz="20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else</a:t>
            </a:r>
            <a:r>
              <a:rPr lang="en-US" sz="20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zero”</a:t>
            </a:r>
            <a:r>
              <a:rPr lang="en-US" sz="20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r>
              <a:rPr lang="en-US" sz="2100" dirty="0">
                <a:latin typeface="Gill Sans MT" panose="020B0502020104020203" pitchFamily="34" charset="77"/>
              </a:rPr>
              <a:t>x is positive</a:t>
            </a: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1828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and, or, not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Use </a:t>
            </a:r>
            <a:r>
              <a:rPr lang="en-US" i="1" dirty="0">
                <a:latin typeface="Gill Sans MT" panose="020B0502020104020203" pitchFamily="34" charset="77"/>
              </a:rPr>
              <a:t>and, or,</a:t>
            </a:r>
            <a:r>
              <a:rPr lang="en-US" dirty="0">
                <a:latin typeface="Gill Sans MT" panose="020B0502020104020203" pitchFamily="34" charset="77"/>
              </a:rPr>
              <a:t> and </a:t>
            </a:r>
            <a:r>
              <a:rPr lang="en-US" i="1" dirty="0">
                <a:latin typeface="Gill Sans MT" panose="020B0502020104020203" pitchFamily="34" charset="77"/>
              </a:rPr>
              <a:t>not</a:t>
            </a:r>
            <a:r>
              <a:rPr lang="en-US" dirty="0">
                <a:latin typeface="Gill Sans MT" panose="020B0502020104020203" pitchFamily="34" charset="77"/>
              </a:rPr>
              <a:t> Boolean operators to simplify conditionals.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following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&gt;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sz="20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if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10: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 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sz="20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is equivalent to</a:t>
            </a:r>
            <a:endParaRPr lang="en-US" sz="18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if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&gt;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&lt;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</a:p>
          <a:p>
            <a:pPr marL="3429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3980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and, or, not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59679"/>
            <a:ext cx="8051725" cy="4521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following code prints the quadrant of an ordered (</a:t>
            </a:r>
            <a:r>
              <a:rPr lang="en-US" dirty="0" err="1">
                <a:latin typeface="Gill Sans MT" panose="020B0502020104020203" pitchFamily="34" charset="77"/>
              </a:rPr>
              <a:t>x,y</a:t>
            </a:r>
            <a:r>
              <a:rPr lang="en-US" dirty="0">
                <a:latin typeface="Gill Sans MT" panose="020B0502020104020203" pitchFamily="34" charset="77"/>
              </a:rPr>
              <a:t>) on the Cartesian plane.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  x = 4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  y = 7</a:t>
            </a:r>
          </a:p>
          <a:p>
            <a:pPr marL="3429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if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&gt;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y &gt;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</a:p>
          <a:p>
            <a:pPr marL="3429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“first quadrant.”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elif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&lt;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y &gt;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</a:p>
          <a:p>
            <a:pPr marL="342900" lvl="1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“second quadrant.”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elif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&lt;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y &lt;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</a:p>
          <a:p>
            <a:pPr marL="342900" lvl="1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“third quadrant.”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elif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&gt;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y &lt;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</a:p>
          <a:p>
            <a:pPr marL="342900" lvl="1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“fourth quadrant.”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else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“on x or y axis.”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endParaRPr lang="en-US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8007C-C812-5642-9F6E-4BE6D9130B23}"/>
              </a:ext>
            </a:extLst>
          </p:cNvPr>
          <p:cNvSpPr txBox="1"/>
          <p:nvPr/>
        </p:nvSpPr>
        <p:spPr>
          <a:xfrm>
            <a:off x="5583666" y="3179036"/>
            <a:ext cx="1818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Output:</a:t>
            </a:r>
          </a:p>
          <a:p>
            <a:r>
              <a:rPr lang="en-US" sz="2000" b="1" dirty="0"/>
              <a:t>first quadrant</a:t>
            </a:r>
          </a:p>
        </p:txBody>
      </p:sp>
    </p:spTree>
    <p:extLst>
      <p:ext uri="{BB962C8B-B14F-4D97-AF65-F5344CB8AC3E}">
        <p14:creationId xmlns:p14="http://schemas.microsoft.com/office/powerpoint/2010/main" val="92542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and, or, not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59679"/>
            <a:ext cx="8051725" cy="4521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following code prints the quadrant of an ordered (</a:t>
            </a:r>
            <a:r>
              <a:rPr lang="en-US" dirty="0" err="1">
                <a:latin typeface="Gill Sans MT" panose="020B0502020104020203" pitchFamily="34" charset="77"/>
              </a:rPr>
              <a:t>x,y</a:t>
            </a:r>
            <a:r>
              <a:rPr lang="en-US" dirty="0">
                <a:latin typeface="Gill Sans MT" panose="020B0502020104020203" pitchFamily="34" charset="77"/>
              </a:rPr>
              <a:t>) on the Cartesian plane.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  x = -26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  y = -31</a:t>
            </a:r>
          </a:p>
          <a:p>
            <a:pPr marL="3429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if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&gt;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y &gt;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</a:p>
          <a:p>
            <a:pPr marL="3429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“first quadrant.”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elif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&lt;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y &gt;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</a:p>
          <a:p>
            <a:pPr marL="342900" lvl="1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“second quadrant.”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elif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&lt;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y &lt;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</a:p>
          <a:p>
            <a:pPr marL="342900" lvl="1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“third quadrant.”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elif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&gt;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y &lt;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</a:p>
          <a:p>
            <a:pPr marL="342900" lvl="1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“fourth quadrant.”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else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“on x or y axis.”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endParaRPr lang="en-US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8007C-C812-5642-9F6E-4BE6D9130B23}"/>
              </a:ext>
            </a:extLst>
          </p:cNvPr>
          <p:cNvSpPr txBox="1"/>
          <p:nvPr/>
        </p:nvSpPr>
        <p:spPr>
          <a:xfrm>
            <a:off x="5583666" y="3179036"/>
            <a:ext cx="19264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Output:</a:t>
            </a:r>
          </a:p>
          <a:p>
            <a:r>
              <a:rPr lang="en-US" sz="2000" b="1" dirty="0"/>
              <a:t>third quadrant</a:t>
            </a:r>
          </a:p>
        </p:txBody>
      </p:sp>
    </p:spTree>
    <p:extLst>
      <p:ext uri="{BB962C8B-B14F-4D97-AF65-F5344CB8AC3E}">
        <p14:creationId xmlns:p14="http://schemas.microsoft.com/office/powerpoint/2010/main" val="70565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Ternary Operators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 </a:t>
            </a:r>
            <a:r>
              <a:rPr lang="en-US" i="1" dirty="0">
                <a:latin typeface="Gill Sans MT" panose="020B0502020104020203" pitchFamily="34" charset="77"/>
              </a:rPr>
              <a:t>ternary operator</a:t>
            </a:r>
            <a:r>
              <a:rPr lang="en-US" dirty="0">
                <a:latin typeface="Gill Sans MT" panose="020B0502020104020203" pitchFamily="34" charset="77"/>
              </a:rPr>
              <a:t> evaluates an expression based on the value of a </a:t>
            </a:r>
            <a:r>
              <a:rPr lang="en-US" dirty="0" err="1">
                <a:latin typeface="Gill Sans MT" panose="020B0502020104020203" pitchFamily="34" charset="77"/>
              </a:rPr>
              <a:t>boolean</a:t>
            </a:r>
            <a:r>
              <a:rPr lang="en-US" dirty="0">
                <a:latin typeface="Gill Sans MT" panose="020B0502020104020203" pitchFamily="34" charset="77"/>
              </a:rPr>
              <a:t> condition. This is sometimes called </a:t>
            </a:r>
            <a:r>
              <a:rPr lang="en-US" i="1" dirty="0">
                <a:latin typeface="Gill Sans MT" panose="020B0502020104020203" pitchFamily="34" charset="77"/>
              </a:rPr>
              <a:t>conditional expression</a:t>
            </a:r>
            <a:r>
              <a:rPr lang="en-US" dirty="0">
                <a:latin typeface="Gill Sans MT" panose="020B0502020104020203" pitchFamily="34" charset="77"/>
              </a:rPr>
              <a:t> or an </a:t>
            </a:r>
            <a:r>
              <a:rPr lang="en-US" i="1" dirty="0">
                <a:latin typeface="Gill Sans MT" panose="020B0502020104020203" pitchFamily="34" charset="77"/>
              </a:rPr>
              <a:t>inline if-else</a:t>
            </a:r>
            <a:r>
              <a:rPr lang="en-US" dirty="0">
                <a:latin typeface="Gill Sans MT" panose="020B0502020104020203" pitchFamily="34" charset="77"/>
              </a:rPr>
              <a:t> statement.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= 50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grade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=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“pass”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&gt;= 60 else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“fail” 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grade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sz="20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100" dirty="0">
                <a:latin typeface="Gill Sans MT" panose="020B0502020104020203" pitchFamily="34" charset="77"/>
              </a:rPr>
              <a:t>fail</a:t>
            </a: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3905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Ternary Operators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= 60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grade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=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“pass”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&gt;= 60 else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“fail” 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grade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sz="20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100" dirty="0">
                <a:latin typeface="Gill Sans MT" panose="020B0502020104020203" pitchFamily="34" charset="77"/>
              </a:rPr>
              <a:t>pass</a:t>
            </a: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6373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457200" indent="-457200">
              <a:buAutoNum type="arabicParenR"/>
            </a:pPr>
            <a:r>
              <a:rPr lang="en-US" dirty="0"/>
              <a:t>Richard </a:t>
            </a:r>
            <a:r>
              <a:rPr lang="en-US" dirty="0" err="1"/>
              <a:t>Halterman</a:t>
            </a:r>
            <a:r>
              <a:rPr lang="en-US" dirty="0"/>
              <a:t>, Fundamental of Python Programming.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Conditionals</a:t>
            </a:r>
          </a:p>
          <a:p>
            <a:pPr marL="685800" lvl="1" indent="-342900">
              <a:buFont typeface="+mj-lt"/>
              <a:buAutoNum type="alphaLcParenR"/>
            </a:pPr>
            <a:r>
              <a:rPr lang="en-US" sz="2000" dirty="0">
                <a:latin typeface="Gill Sans MT" panose="020B0502020104020203" pitchFamily="34" charset="77"/>
              </a:rPr>
              <a:t>if, if-if, if-</a:t>
            </a:r>
            <a:r>
              <a:rPr lang="en-US" sz="2000" dirty="0" err="1">
                <a:latin typeface="Gill Sans MT" panose="020B0502020104020203" pitchFamily="34" charset="77"/>
              </a:rPr>
              <a:t>elif</a:t>
            </a:r>
            <a:r>
              <a:rPr lang="en-US" sz="2000" dirty="0">
                <a:latin typeface="Gill Sans MT" panose="020B0502020104020203" pitchFamily="34" charset="77"/>
              </a:rPr>
              <a:t>, if-</a:t>
            </a:r>
            <a:r>
              <a:rPr lang="en-US" sz="2000" dirty="0" err="1">
                <a:latin typeface="Gill Sans MT" panose="020B0502020104020203" pitchFamily="34" charset="77"/>
              </a:rPr>
              <a:t>elif</a:t>
            </a:r>
            <a:r>
              <a:rPr lang="en-US" sz="2000" dirty="0">
                <a:latin typeface="Gill Sans MT" panose="020B0502020104020203" pitchFamily="34" charset="77"/>
              </a:rPr>
              <a:t>-else</a:t>
            </a:r>
          </a:p>
          <a:p>
            <a:pPr marL="685800" lvl="1" indent="-342900">
              <a:buFont typeface="+mj-lt"/>
              <a:buAutoNum type="alphaLcParenR"/>
            </a:pPr>
            <a:r>
              <a:rPr lang="en-US" sz="2000" dirty="0">
                <a:latin typeface="Gill Sans MT" panose="020B0502020104020203" pitchFamily="34" charset="77"/>
              </a:rPr>
              <a:t>Ternary operator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Conditionals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reserved word </a:t>
            </a:r>
            <a:r>
              <a:rPr lang="en-US" b="1" dirty="0"/>
              <a:t>if</a:t>
            </a:r>
            <a:r>
              <a:rPr lang="en-US" dirty="0"/>
              <a:t> begins an conditional block.</a:t>
            </a:r>
          </a:p>
          <a:p>
            <a:pPr marL="342900" lvl="1" indent="0">
              <a:buNone/>
            </a:pPr>
            <a:endParaRPr lang="en-US" sz="21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if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condition</a:t>
            </a:r>
            <a:r>
              <a:rPr lang="en-US" sz="2100" b="1" dirty="0">
                <a:latin typeface="Inconsolata Medium" panose="020B0609030003000000" pitchFamily="49" charset="77"/>
              </a:rPr>
              <a:t>:</a:t>
            </a:r>
            <a:br>
              <a:rPr lang="en-US" sz="2100" b="1" dirty="0">
                <a:latin typeface="Inconsolata Medium" panose="020B0609030003000000" pitchFamily="49" charset="77"/>
              </a:rPr>
            </a:br>
            <a:r>
              <a:rPr lang="en-US" sz="2100" b="1" dirty="0">
                <a:latin typeface="Inconsolata Medium" panose="020B0609030003000000" pitchFamily="49" charset="77"/>
              </a:rPr>
              <a:t>	</a:t>
            </a: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block</a:t>
            </a:r>
            <a:r>
              <a:rPr lang="en-US" sz="21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condition determines if the block is to be executed.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block contains one or more statements.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statements inside of a block must be indented the same number of spaces from the left. The standard is 4 spaces.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804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If block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What's the output?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-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if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1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&gt; 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sz="2100" b="1" dirty="0">
                <a:latin typeface="Inconsolata Medium" panose="020B0609030003000000" pitchFamily="49" charset="77"/>
              </a:rPr>
              <a:t>:</a:t>
            </a:r>
            <a:br>
              <a:rPr lang="en-US" sz="2100" b="1" dirty="0">
                <a:latin typeface="Inconsolata Medium" panose="020B0609030003000000" pitchFamily="49" charset="77"/>
              </a:rPr>
            </a:br>
            <a:r>
              <a:rPr lang="en-US" sz="2100" b="1" dirty="0">
                <a:latin typeface="Inconsolata Medium" panose="020B0609030003000000" pitchFamily="49" charset="77"/>
              </a:rPr>
              <a:t>	 	</a:t>
            </a: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sz="21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100" b="1" dirty="0">
                <a:latin typeface="Inconsolata Medium" panose="020B0609030003000000" pitchFamily="49" charset="77"/>
              </a:rPr>
              <a:t>		</a:t>
            </a: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positive”</a:t>
            </a:r>
            <a:r>
              <a:rPr lang="en-US" sz="21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100" b="1" dirty="0">
                <a:latin typeface="Inconsolata Medium" panose="020B0609030003000000" pitchFamily="49" charset="77"/>
              </a:rPr>
              <a:t>	  </a:t>
            </a: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“outside of block”) </a:t>
            </a:r>
          </a:p>
          <a:p>
            <a:pPr marL="342900" lvl="1" indent="0">
              <a:buNone/>
            </a:pPr>
            <a:endParaRPr lang="en-US" sz="21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400" dirty="0">
                <a:latin typeface="UbuntuMono"/>
              </a:rPr>
              <a:t>outside of block</a:t>
            </a:r>
            <a:endParaRPr lang="en-US" sz="21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311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If block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What's the output?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if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1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&gt; 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sz="2100" b="1" dirty="0">
                <a:latin typeface="Inconsolata Medium" panose="020B0609030003000000" pitchFamily="49" charset="77"/>
              </a:rPr>
              <a:t>:</a:t>
            </a:r>
            <a:br>
              <a:rPr lang="en-US" sz="2100" b="1" dirty="0">
                <a:latin typeface="Inconsolata Medium" panose="020B0609030003000000" pitchFamily="49" charset="77"/>
              </a:rPr>
            </a:br>
            <a:r>
              <a:rPr lang="en-US" sz="2100" b="1" dirty="0">
                <a:latin typeface="Inconsolata Medium" panose="020B0609030003000000" pitchFamily="49" charset="77"/>
              </a:rPr>
              <a:t>	 	</a:t>
            </a: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sz="21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100" b="1" dirty="0">
                <a:latin typeface="Inconsolata Medium" panose="020B0609030003000000" pitchFamily="49" charset="77"/>
              </a:rPr>
              <a:t>		</a:t>
            </a: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positive”</a:t>
            </a:r>
            <a:r>
              <a:rPr lang="en-US" sz="21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100" b="1" dirty="0">
                <a:latin typeface="Inconsolata Medium" panose="020B0609030003000000" pitchFamily="49" charset="77"/>
              </a:rPr>
              <a:t>	  </a:t>
            </a: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“outside of block”) </a:t>
            </a:r>
          </a:p>
          <a:p>
            <a:pPr marL="342900" lvl="1" indent="0">
              <a:buNone/>
            </a:pPr>
            <a:endParaRPr lang="en-US" sz="21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100" dirty="0">
                <a:latin typeface="Gill Sans MT" panose="020B0502020104020203" pitchFamily="34" charset="77"/>
              </a:rPr>
              <a:t>5</a:t>
            </a:r>
          </a:p>
          <a:p>
            <a:pPr marL="342900" lvl="1" indent="0">
              <a:buNone/>
            </a:pPr>
            <a:r>
              <a:rPr lang="en-US" sz="2100" dirty="0">
                <a:latin typeface="Gill Sans MT" panose="020B0502020104020203" pitchFamily="34" charset="77"/>
              </a:rPr>
              <a:t>x is positive</a:t>
            </a:r>
          </a:p>
          <a:p>
            <a:pPr marL="342900" lvl="1" indent="0">
              <a:buNone/>
            </a:pPr>
            <a:r>
              <a:rPr lang="en-US" sz="2100" dirty="0">
                <a:latin typeface="Gill Sans MT" panose="020B0502020104020203" pitchFamily="34" charset="77"/>
              </a:rPr>
              <a:t>outside of block</a:t>
            </a:r>
            <a:endParaRPr lang="en-US" sz="2100" b="1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3943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Sequence of Ifs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 sequence of consecutive if statements are independent. None, some or all of them can be executed.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4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if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1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% 2 == 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sz="21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100" b="1" dirty="0">
                <a:latin typeface="Inconsolata Medium" panose="020B0609030003000000" pitchFamily="49" charset="77"/>
              </a:rPr>
              <a:t>		</a:t>
            </a: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even”</a:t>
            </a:r>
            <a:r>
              <a:rPr lang="en-US" sz="21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100" b="1" dirty="0">
                <a:latin typeface="Inconsolata Medium" panose="020B0609030003000000" pitchFamily="49" charset="77"/>
              </a:rPr>
              <a:t>	  </a:t>
            </a: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if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1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&gt; 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sz="21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100" b="1" dirty="0">
                <a:latin typeface="Inconsolata Medium" panose="020B0609030003000000" pitchFamily="49" charset="77"/>
              </a:rPr>
              <a:t>		</a:t>
            </a: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positive”</a:t>
            </a:r>
            <a:r>
              <a:rPr lang="en-US" sz="21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sz="21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400" dirty="0">
                <a:latin typeface="UbuntuMono"/>
              </a:rPr>
              <a:t>x is even</a:t>
            </a:r>
          </a:p>
          <a:p>
            <a:pPr marL="342900" lvl="1" indent="0">
              <a:buNone/>
            </a:pPr>
            <a:r>
              <a:rPr lang="en-US" sz="2400" dirty="0">
                <a:latin typeface="UbuntuMono"/>
              </a:rPr>
              <a:t>x is positive</a:t>
            </a:r>
            <a:endParaRPr lang="en-US" sz="21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5401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Sequence of Ifs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-8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if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1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% 2 == 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sz="21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100" b="1" dirty="0">
                <a:latin typeface="Inconsolata Medium" panose="020B0609030003000000" pitchFamily="49" charset="77"/>
              </a:rPr>
              <a:t>		</a:t>
            </a: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even”</a:t>
            </a:r>
            <a:r>
              <a:rPr lang="en-US" sz="21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100" b="1" dirty="0">
                <a:latin typeface="Inconsolata Medium" panose="020B0609030003000000" pitchFamily="49" charset="77"/>
              </a:rPr>
              <a:t>	  </a:t>
            </a: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if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1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&gt; 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sz="21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100" b="1" dirty="0">
                <a:latin typeface="Inconsolata Medium" panose="020B0609030003000000" pitchFamily="49" charset="77"/>
              </a:rPr>
              <a:t>		</a:t>
            </a: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positive”</a:t>
            </a:r>
            <a:r>
              <a:rPr lang="en-US" sz="21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sz="21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400" dirty="0">
                <a:latin typeface="UbuntuMono"/>
              </a:rPr>
              <a:t>x is even</a:t>
            </a:r>
          </a:p>
        </p:txBody>
      </p:sp>
    </p:spTree>
    <p:extLst>
      <p:ext uri="{BB962C8B-B14F-4D97-AF65-F5344CB8AC3E}">
        <p14:creationId xmlns:p14="http://schemas.microsoft.com/office/powerpoint/2010/main" val="429387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if-</a:t>
            </a:r>
            <a:r>
              <a:rPr lang="en-US" dirty="0" err="1"/>
              <a:t>elif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An if block followed by a sequence of </a:t>
            </a:r>
            <a:r>
              <a:rPr lang="en-US" dirty="0" err="1">
                <a:latin typeface="Gill Sans MT" panose="020B0502020104020203" pitchFamily="34" charset="77"/>
              </a:rPr>
              <a:t>elif</a:t>
            </a:r>
            <a:r>
              <a:rPr lang="en-US" dirty="0">
                <a:latin typeface="Gill Sans MT" panose="020B0502020104020203" pitchFamily="34" charset="77"/>
              </a:rPr>
              <a:t> blocks will execute the </a:t>
            </a:r>
            <a:r>
              <a:rPr lang="en-US" b="1" dirty="0">
                <a:latin typeface="Gill Sans MT" panose="020B0502020104020203" pitchFamily="34" charset="77"/>
              </a:rPr>
              <a:t>first </a:t>
            </a:r>
            <a:r>
              <a:rPr lang="en-US" dirty="0">
                <a:latin typeface="Gill Sans MT" panose="020B0502020104020203" pitchFamily="34" charset="77"/>
              </a:rPr>
              <a:t>block whose condition evaluates to True. No block is executed if all conditions evaluate to False.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25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if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less than 5”</a:t>
            </a:r>
            <a:r>
              <a:rPr lang="en-US" sz="20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  </a:t>
            </a:r>
            <a:r>
              <a:rPr lang="en-US" sz="2000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sz="20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less than 10”</a:t>
            </a:r>
            <a:r>
              <a:rPr lang="en-US" sz="20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</a:t>
            </a:r>
            <a:r>
              <a:rPr lang="en-US" sz="2000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15</a:t>
            </a:r>
            <a:r>
              <a:rPr lang="en-US" sz="20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less than 15”</a:t>
            </a:r>
            <a:r>
              <a:rPr lang="en-US" sz="2000" b="1" dirty="0">
                <a:latin typeface="Inconsolata Medium" panose="020B0609030003000000" pitchFamily="49" charset="77"/>
              </a:rPr>
              <a:t>)</a:t>
            </a: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Note that all of the above conditions are false and thus no block is executed.</a:t>
            </a:r>
          </a:p>
          <a:p>
            <a:pPr marL="342900" lvl="1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7293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if-</a:t>
            </a:r>
            <a:r>
              <a:rPr lang="en-US" dirty="0" err="1"/>
              <a:t>elif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7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if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less than 5”</a:t>
            </a:r>
            <a:r>
              <a:rPr lang="en-US" sz="20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  </a:t>
            </a:r>
            <a:r>
              <a:rPr lang="en-US" sz="2000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sz="20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less than 10”</a:t>
            </a:r>
            <a:r>
              <a:rPr lang="en-US" sz="20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</a:t>
            </a:r>
            <a:r>
              <a:rPr lang="en-US" sz="2000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15</a:t>
            </a:r>
            <a:r>
              <a:rPr lang="en-US" sz="20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less than 15”</a:t>
            </a:r>
            <a:r>
              <a:rPr lang="en-US" sz="20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sz="2000" dirty="0">
              <a:latin typeface="UbuntuMono"/>
            </a:endParaRPr>
          </a:p>
          <a:p>
            <a:pPr marL="342900" lvl="1" indent="0">
              <a:buNone/>
            </a:pPr>
            <a:endParaRPr lang="en-US" sz="2000" dirty="0">
              <a:latin typeface="UbuntuMono"/>
            </a:endParaRPr>
          </a:p>
          <a:p>
            <a:pPr marL="342900" lvl="1" indent="0">
              <a:buNone/>
            </a:pPr>
            <a:r>
              <a:rPr lang="en-US" sz="2000" dirty="0">
                <a:latin typeface="UbuntuMono"/>
              </a:rPr>
              <a:t>x is less than 10</a:t>
            </a:r>
          </a:p>
          <a:p>
            <a:pPr marL="342900" lvl="1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Note that only the middle </a:t>
            </a:r>
            <a:r>
              <a:rPr lang="en-US" sz="2000" b="1" dirty="0" err="1">
                <a:latin typeface="Inconsolata Medium" panose="020B0609030003000000" pitchFamily="49" charset="77"/>
              </a:rPr>
              <a:t>elif</a:t>
            </a:r>
            <a:r>
              <a:rPr lang="en-US" sz="2000" b="1" dirty="0">
                <a:latin typeface="Inconsolata Medium" panose="020B0609030003000000" pitchFamily="49" charset="77"/>
              </a:rPr>
              <a:t> block is executed!</a:t>
            </a:r>
          </a:p>
          <a:p>
            <a:pPr marL="342900" lvl="1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2553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1664</TotalTime>
  <Words>429</Words>
  <Application>Microsoft Macintosh PowerPoint</Application>
  <PresentationFormat>On-screen Show (16:10)</PresentationFormat>
  <Paragraphs>190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UbuntuMono</vt:lpstr>
      <vt:lpstr>Arial</vt:lpstr>
      <vt:lpstr>Gill Sans MT</vt:lpstr>
      <vt:lpstr>Inconsolata Medium</vt:lpstr>
      <vt:lpstr>Office Theme</vt:lpstr>
      <vt:lpstr>Introduction to Python</vt:lpstr>
      <vt:lpstr>Topics</vt:lpstr>
      <vt:lpstr>Conditionals</vt:lpstr>
      <vt:lpstr>If block</vt:lpstr>
      <vt:lpstr>If block</vt:lpstr>
      <vt:lpstr>Sequence of Ifs</vt:lpstr>
      <vt:lpstr>Sequence of Ifs</vt:lpstr>
      <vt:lpstr>if-elif</vt:lpstr>
      <vt:lpstr>if-elif</vt:lpstr>
      <vt:lpstr>if-elif</vt:lpstr>
      <vt:lpstr>if-elif-else</vt:lpstr>
      <vt:lpstr>if-elif-else</vt:lpstr>
      <vt:lpstr>and, or, not</vt:lpstr>
      <vt:lpstr>and, or, not</vt:lpstr>
      <vt:lpstr>and, or, not</vt:lpstr>
      <vt:lpstr>Ternary Operators</vt:lpstr>
      <vt:lpstr>Ternary Operators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dcterms:created xsi:type="dcterms:W3CDTF">2019-05-29T16:38:51Z</dcterms:created>
  <dcterms:modified xsi:type="dcterms:W3CDTF">2019-09-17T13:57:45Z</dcterms:modified>
</cp:coreProperties>
</file>