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56" r:id="rId2"/>
    <p:sldId id="300" r:id="rId3"/>
    <p:sldId id="297" r:id="rId4"/>
    <p:sldId id="258" r:id="rId5"/>
    <p:sldId id="321" r:id="rId6"/>
    <p:sldId id="322" r:id="rId7"/>
    <p:sldId id="323" r:id="rId8"/>
    <p:sldId id="263" r:id="rId9"/>
    <p:sldId id="270" r:id="rId10"/>
    <p:sldId id="268" r:id="rId11"/>
    <p:sldId id="298" r:id="rId12"/>
    <p:sldId id="276" r:id="rId13"/>
    <p:sldId id="279" r:id="rId14"/>
    <p:sldId id="319" r:id="rId15"/>
    <p:sldId id="320" r:id="rId16"/>
    <p:sldId id="277" r:id="rId17"/>
    <p:sldId id="278" r:id="rId18"/>
    <p:sldId id="289" r:id="rId19"/>
    <p:sldId id="290" r:id="rId20"/>
    <p:sldId id="282" r:id="rId21"/>
    <p:sldId id="295" r:id="rId22"/>
    <p:sldId id="286" r:id="rId23"/>
    <p:sldId id="287" r:id="rId24"/>
    <p:sldId id="299" r:id="rId25"/>
    <p:sldId id="301" r:id="rId26"/>
    <p:sldId id="324" r:id="rId27"/>
    <p:sldId id="302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\text{period}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{1}{\text{frequency}}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9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2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6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y=\sin(2\pi t), t\in[0,2\pi]\text{ (one cycle in } 2\pi \text{ seconds)}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1: Audio </a:t>
            </a:r>
            <a:r>
              <a:rPr lang="en-US" b="1" dirty="0">
                <a:solidFill>
                  <a:srgbClr val="FFFFFF"/>
                </a:solidFill>
              </a:rPr>
              <a:t>Basics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Sine </a:t>
            </a:r>
            <a:r>
              <a:rPr lang="en-US" dirty="0"/>
              <a:t>and Cosine Wave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67DA-2E87-1747-BA41-E0CE9AEB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7" y="3072473"/>
            <a:ext cx="3975284" cy="138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BDFC-6F05-874E-B5E7-BF50D59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9" y="2231242"/>
            <a:ext cx="17907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ADE00-0058-4947-8D40-FB406315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35" y="3087970"/>
            <a:ext cx="4026470" cy="138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D228-5349-514D-9C6F-361E809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33" y="2191735"/>
            <a:ext cx="172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Sinusoids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Both the		     and		    completes one cycle in      seconds: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86FE-71FE-DC44-93A3-8D5B3DA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47" y="1122352"/>
            <a:ext cx="135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7FCF-1104-304A-9837-86405E38B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15" y="1114523"/>
            <a:ext cx="1397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F4AF-3AD8-7340-96EF-1F5DABDD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30" y="1160267"/>
            <a:ext cx="3175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86FB-43A9-7F48-86B4-2D1AEC4C0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11" y="3371900"/>
            <a:ext cx="7581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CF33A-820E-3F46-8BD4-32CBD1E76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865" y="2404943"/>
            <a:ext cx="6604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174B4-0A4B-B74A-A472-32BBCA7FA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11" y="4383939"/>
            <a:ext cx="745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In general, the sinusoids				   and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has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Note: For simplicity, we'll ignore the phase of the sinusoids although the phase is an important attribute in digital audio/signal processing.  Here's the full sinusoid with phase "phi":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Real Sinusoids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83E22-FB1C-D745-A437-4DA16967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6" y="2499350"/>
            <a:ext cx="35306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B9056-0D2C-7943-B079-1A13BF02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07" y="1984453"/>
            <a:ext cx="2286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1A55-C5EA-8743-85A0-1FC2A23A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52" y="1993187"/>
            <a:ext cx="30861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19512-B1A8-B442-8170-31E17570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10" y="1111517"/>
            <a:ext cx="2108662" cy="33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7DCB-74F8-4C4A-9AE0-23EB7452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91" y="1097714"/>
            <a:ext cx="2108662" cy="32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4E86E-FB70-704E-A0BC-4CB261EF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337" y="4941279"/>
            <a:ext cx="2806598" cy="3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Suppose you have the signal	                                  .</a:t>
            </a:r>
          </a:p>
          <a:p>
            <a:pPr marL="0" indent="0">
              <a:buNone/>
            </a:pPr>
            <a:r>
              <a:rPr lang="en-US" sz="2200" cap="none" dirty="0"/>
              <a:t>		</a:t>
            </a:r>
          </a:p>
          <a:p>
            <a:pPr marL="0" indent="0">
              <a:buNone/>
            </a:pPr>
            <a:r>
              <a:rPr lang="en-US" sz="2400" cap="none" dirty="0"/>
              <a:t>Find the amplitude, frequency</a:t>
            </a:r>
            <a:r>
              <a:rPr lang="en-US" sz="2400" dirty="0"/>
              <a:t> </a:t>
            </a:r>
            <a:r>
              <a:rPr lang="en-US" sz="2400" cap="none" dirty="0"/>
              <a:t>and period.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amplitude = 3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frequency = 4 Hz</a:t>
            </a:r>
          </a:p>
          <a:p>
            <a:pPr marL="0" indent="0">
              <a:buNone/>
            </a:pPr>
            <a:r>
              <a:rPr lang="en-US" sz="2400" cap="none" dirty="0"/>
              <a:t>period = 1/4 sec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49D9E-DB0C-5B4A-BBEF-383EFCE1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95" y="1474986"/>
            <a:ext cx="2681083" cy="4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" y="249720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Plotting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918859"/>
            <a:ext cx="8294914" cy="4619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In the previous lectures, we used the Python and the matplotlib library to plot images. Now we will use it to plot functions. </a:t>
            </a:r>
          </a:p>
          <a:p>
            <a:pPr marL="0" indent="0">
              <a:buNone/>
            </a:pPr>
            <a:r>
              <a:rPr lang="en-US" sz="2200" dirty="0"/>
              <a:t>Let's plot				 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generate 5 equal-spaced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samples in interval [0, 2*pi]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more samples = better graph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apply the sin function to samples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plot it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80B87-C89C-E64E-AEF5-4221ED13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45" y="1642859"/>
            <a:ext cx="2363275" cy="328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CFCF0-339F-594C-B0F2-1569605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19" y="2971225"/>
            <a:ext cx="3867706" cy="2244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AB78-8FF2-BA4B-824C-08253509C06E}"/>
              </a:ext>
            </a:extLst>
          </p:cNvPr>
          <p:cNvSpPr txBox="1"/>
          <p:nvPr/>
        </p:nvSpPr>
        <p:spPr>
          <a:xfrm>
            <a:off x="5496673" y="1807111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five points include the two endpoints.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269F9-4090-594A-A269-2E06136C24DD}"/>
              </a:ext>
            </a:extLst>
          </p:cNvPr>
          <p:cNvCxnSpPr>
            <a:cxnSpLocks/>
          </p:cNvCxnSpPr>
          <p:nvPr/>
        </p:nvCxnSpPr>
        <p:spPr>
          <a:xfrm flipH="1">
            <a:off x="5610386" y="2647919"/>
            <a:ext cx="827365" cy="120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2AF68-73EB-D140-BDD3-2E7CACC989BC}"/>
              </a:ext>
            </a:extLst>
          </p:cNvPr>
          <p:cNvCxnSpPr>
            <a:cxnSpLocks/>
          </p:cNvCxnSpPr>
          <p:nvPr/>
        </p:nvCxnSpPr>
        <p:spPr>
          <a:xfrm>
            <a:off x="6744983" y="2493176"/>
            <a:ext cx="1326561" cy="1361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More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Increasing the number of samples generate a smoother graph. Below uses 50 equally-spaced samples.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50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5D6D-3F56-9648-9039-31F986D0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03" y="2327878"/>
            <a:ext cx="4352797" cy="25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Middle C (or C4) has the frequency 261.6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We'll simulate the above sound using Python in the lab for this lecture and will hear that it simulates the sound generated by a tuning fork.</a:t>
            </a: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Middle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C66E-E661-9D4D-B053-65D2BEE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6" y="1764694"/>
            <a:ext cx="51181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E512B-2EEE-AC48-A10F-7BB70B77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37" y="3429000"/>
            <a:ext cx="4070388" cy="2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cap="none" dirty="0"/>
              <a:t>The C major chord C-E-G has frequencies 261.6 Hz, 329.6 Hz, 392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analog signal for this chord is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We will simulate these sounds in Python in the next lecture.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C Major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F1AEF-BCC4-A843-8521-809C54D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" y="3164884"/>
            <a:ext cx="803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Loudness vs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Loudness</a:t>
            </a:r>
            <a:r>
              <a:rPr lang="en-US" sz="2400" cap="none" dirty="0"/>
              <a:t> is our brain’s perception of amplitude.</a:t>
            </a:r>
            <a:endParaRPr lang="en-US" sz="2400" b="1" cap="none" dirty="0"/>
          </a:p>
          <a:p>
            <a:pPr marL="0" indent="0">
              <a:buNone/>
            </a:pPr>
            <a:endParaRPr lang="en-US" sz="2400" b="1" cap="none" dirty="0"/>
          </a:p>
          <a:p>
            <a:pPr marL="0" indent="0">
              <a:buNone/>
            </a:pPr>
            <a:r>
              <a:rPr lang="en-US" sz="2400" b="1" cap="none" dirty="0"/>
              <a:t>Pitch</a:t>
            </a:r>
            <a:r>
              <a:rPr lang="en-US" sz="2400" cap="none" dirty="0"/>
              <a:t> is our brain’s perception of frequency. </a:t>
            </a:r>
          </a:p>
          <a:p>
            <a:r>
              <a:rPr lang="en-US" sz="2400" cap="none" dirty="0"/>
              <a:t>Our perception of pitch is based on the logarithm of frequency.</a:t>
            </a:r>
          </a:p>
          <a:p>
            <a:r>
              <a:rPr lang="en-US" sz="2400" cap="none" dirty="0"/>
              <a:t>The </a:t>
            </a:r>
            <a:r>
              <a:rPr lang="en-US" sz="2400" b="1" cap="none" dirty="0"/>
              <a:t>interval</a:t>
            </a:r>
            <a:r>
              <a:rPr lang="en-US" sz="2400" cap="none" dirty="0"/>
              <a:t> between two notes is the perceived difference between the two pitches.</a:t>
            </a:r>
          </a:p>
          <a:p>
            <a:r>
              <a:rPr lang="en-US" sz="2400" cap="none" dirty="0"/>
              <a:t>As a result, the interval we hear from two notes depends on the ratio of their frequencies, not the difference.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96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 and Overtones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none" dirty="0"/>
              <a:t>pure tone</a:t>
            </a:r>
            <a:r>
              <a:rPr lang="en-US" sz="2200" cap="none" dirty="0"/>
              <a:t> = one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Most sounds are more complex.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E4 piano note = supposition of many frequencies: 330 Hz, 660 Hz, 990 Hz, 1320 Hz and 1650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b="1" cap="none" dirty="0"/>
              <a:t>Fundamental frequency </a:t>
            </a:r>
            <a:r>
              <a:rPr lang="en-US" sz="2200" cap="none" dirty="0"/>
              <a:t>= 330 Hz.</a:t>
            </a:r>
          </a:p>
          <a:p>
            <a:pPr marL="0" indent="0">
              <a:buNone/>
            </a:pPr>
            <a:r>
              <a:rPr lang="en-US" sz="2200" b="1" cap="none" dirty="0"/>
              <a:t>Overtones</a:t>
            </a:r>
            <a:r>
              <a:rPr lang="en-US" sz="2200" cap="none" dirty="0"/>
              <a:t> or </a:t>
            </a:r>
            <a:r>
              <a:rPr lang="en-US" sz="2200" b="1" cap="none" dirty="0"/>
              <a:t>Harmonics </a:t>
            </a:r>
            <a:r>
              <a:rPr lang="en-US" sz="2200" cap="none" dirty="0"/>
              <a:t>= 660 Hz, 990 Hz, 1320 Hz, 1650 Hz.</a:t>
            </a:r>
          </a:p>
        </p:txBody>
      </p:sp>
    </p:spTree>
    <p:extLst>
      <p:ext uri="{BB962C8B-B14F-4D97-AF65-F5344CB8AC3E}">
        <p14:creationId xmlns:p14="http://schemas.microsoft.com/office/powerpoint/2010/main" val="31431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399478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0D26-4903-2741-82A2-D1AFC8B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5" y="1016119"/>
            <a:ext cx="6702016" cy="3693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0F3EE-2D8A-5C4C-9589-369697740A33}"/>
              </a:ext>
            </a:extLst>
          </p:cNvPr>
          <p:cNvSpPr txBox="1"/>
          <p:nvPr/>
        </p:nvSpPr>
        <p:spPr>
          <a:xfrm>
            <a:off x="2920598" y="4753390"/>
            <a:ext cx="3563022" cy="104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taken from [</a:t>
            </a:r>
            <a:r>
              <a:rPr lang="en-US" sz="1600" b="1" dirty="0" err="1"/>
              <a:t>Meinard</a:t>
            </a:r>
            <a:r>
              <a:rPr lang="en-US" sz="1600" b="1" dirty="0"/>
              <a:t> Müller, Fundamentals of Music Processing, Figure 1.17, Springer 2015]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time domain</a:t>
            </a:r>
            <a:r>
              <a:rPr lang="en-US" sz="2200" cap="none" dirty="0"/>
              <a:t>, the voltage/current signal is a function of time.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frequency domain</a:t>
            </a:r>
            <a:r>
              <a:rPr lang="en-US" sz="2200" cap="none" dirty="0"/>
              <a:t>, the signal is represented as a function of frequencies that are present in the signal.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vs Frequency Domains</a:t>
            </a:r>
          </a:p>
        </p:txBody>
      </p:sp>
    </p:spTree>
    <p:extLst>
      <p:ext uri="{BB962C8B-B14F-4D97-AF65-F5344CB8AC3E}">
        <p14:creationId xmlns:p14="http://schemas.microsoft.com/office/powerpoint/2010/main" val="5058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signal in the time domain is very difficult to analyze. It is hard to know what sound is generated by the plot below.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right plot is the zoomed in version of the left.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2FC3-3A1D-BE44-B364-D1FA433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20" y="2906298"/>
            <a:ext cx="3821988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577F6-D3AE-5247-A4D2-989B0EDB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819798"/>
            <a:ext cx="3821987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Converting the signal into</a:t>
            </a:r>
          </a:p>
          <a:p>
            <a:pPr marL="0" indent="0">
              <a:buNone/>
            </a:pPr>
            <a:r>
              <a:rPr lang="en-US" sz="2200" cap="none" dirty="0"/>
              <a:t>its frequency domain allows</a:t>
            </a:r>
          </a:p>
          <a:p>
            <a:pPr marL="0" indent="0">
              <a:buNone/>
            </a:pPr>
            <a:r>
              <a:rPr lang="en-US" sz="2200" dirty="0"/>
              <a:t>us to understand its frequency</a:t>
            </a:r>
          </a:p>
          <a:p>
            <a:pPr marL="0" indent="0">
              <a:buNone/>
            </a:pPr>
            <a:r>
              <a:rPr lang="en-US" sz="2200" cap="none" dirty="0"/>
              <a:t>content.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What chord is this?</a:t>
            </a:r>
          </a:p>
          <a:p>
            <a:pPr marL="0" indent="0">
              <a:buNone/>
            </a:pPr>
            <a:r>
              <a:rPr lang="en-US" sz="2200" cap="none" dirty="0"/>
              <a:t>440 Hz = A4, 880 Hz = A5, </a:t>
            </a:r>
          </a:p>
          <a:p>
            <a:pPr marL="0" indent="0">
              <a:buNone/>
            </a:pPr>
            <a:r>
              <a:rPr lang="en-US" sz="2200" cap="none" dirty="0"/>
              <a:t>1320 Hz = E6, 1760 Hz = A6,</a:t>
            </a:r>
          </a:p>
          <a:p>
            <a:pPr marL="0" indent="0">
              <a:buNone/>
            </a:pPr>
            <a:r>
              <a:rPr lang="en-US" sz="2200" cap="none" dirty="0"/>
              <a:t>2200 Hz = C#7</a:t>
            </a:r>
          </a:p>
          <a:p>
            <a:pPr marL="0" indent="0">
              <a:buNone/>
            </a:pPr>
            <a:r>
              <a:rPr lang="en-US" sz="2200" cap="none" dirty="0"/>
              <a:t>The set of frequencies in a signal and their magnitudes is called the </a:t>
            </a:r>
            <a:r>
              <a:rPr lang="en-US" sz="2200" b="1" cap="none" dirty="0"/>
              <a:t>spectrum</a:t>
            </a:r>
            <a:r>
              <a:rPr lang="en-US" sz="2200" cap="none" dirty="0"/>
              <a:t> of the signal.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Frequency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73" y="1307387"/>
            <a:ext cx="4876086" cy="33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The Discrete Fourier Transform is an equation that converts </a:t>
            </a:r>
            <a:r>
              <a:rPr lang="en-US" sz="2400" dirty="0"/>
              <a:t>the </a:t>
            </a:r>
            <a:r>
              <a:rPr lang="en-US" sz="2400" cap="none" dirty="0"/>
              <a:t>time domain signal into its frequency domain equivalence. The Inverse Discrete Fourier Transform is its inverse.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Discrete Fourier Transform (DFT)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22" y="2608522"/>
            <a:ext cx="3537036" cy="24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A6B2E-8C92-6A4F-B347-0B0B5C7D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8" y="2552515"/>
            <a:ext cx="3212513" cy="2384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CF9EA-DFEA-1749-9565-5BCE4BDAFA3C}"/>
              </a:ext>
            </a:extLst>
          </p:cNvPr>
          <p:cNvCxnSpPr>
            <a:cxnSpLocks/>
          </p:cNvCxnSpPr>
          <p:nvPr/>
        </p:nvCxnSpPr>
        <p:spPr>
          <a:xfrm>
            <a:off x="3839224" y="343722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E861C-357F-144B-BD56-E7B680D1B9CE}"/>
              </a:ext>
            </a:extLst>
          </p:cNvPr>
          <p:cNvSpPr txBox="1"/>
          <p:nvPr/>
        </p:nvSpPr>
        <p:spPr>
          <a:xfrm>
            <a:off x="3801654" y="2825655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721-1479-6E41-9600-CAF5CA823452}"/>
              </a:ext>
            </a:extLst>
          </p:cNvPr>
          <p:cNvSpPr txBox="1"/>
          <p:nvPr/>
        </p:nvSpPr>
        <p:spPr>
          <a:xfrm>
            <a:off x="3785317" y="4428089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IDFT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B244-CFE7-E348-934F-DD24C3233891}"/>
              </a:ext>
            </a:extLst>
          </p:cNvPr>
          <p:cNvCxnSpPr>
            <a:cxnSpLocks/>
          </p:cNvCxnSpPr>
          <p:nvPr/>
        </p:nvCxnSpPr>
        <p:spPr>
          <a:xfrm flipH="1">
            <a:off x="3801654" y="4428089"/>
            <a:ext cx="7594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D8AA64-CCD3-9C4D-B7C6-8BD3150C7E7E}"/>
              </a:ext>
            </a:extLst>
          </p:cNvPr>
          <p:cNvSpPr txBox="1"/>
          <p:nvPr/>
        </p:nvSpPr>
        <p:spPr>
          <a:xfrm>
            <a:off x="937292" y="5208869"/>
            <a:ext cx="2036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Time Domain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A137D-D8E4-0549-95A5-E1F831CEA446}"/>
              </a:ext>
            </a:extLst>
          </p:cNvPr>
          <p:cNvSpPr txBox="1"/>
          <p:nvPr/>
        </p:nvSpPr>
        <p:spPr>
          <a:xfrm>
            <a:off x="5380232" y="5218438"/>
            <a:ext cx="2796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773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Spectrum Analyzers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7066-3738-B047-BDDB-CAE1D88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82" y="1906660"/>
            <a:ext cx="4606157" cy="2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6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1) Digital audio is simply sampling from a continuous, analog function at some sampling rate producing an array or list of numbers.</a:t>
            </a:r>
          </a:p>
          <a:p>
            <a:pPr marL="0" indent="0">
              <a:buNone/>
            </a:pPr>
            <a:r>
              <a:rPr lang="en-US" sz="2200" cap="none" dirty="0"/>
              <a:t>2) Sinusoids take on the form 				       .</a:t>
            </a:r>
          </a:p>
          <a:p>
            <a:pPr marL="0" indent="0">
              <a:buNone/>
            </a:pPr>
            <a:r>
              <a:rPr lang="en-US" sz="2200" cap="none" dirty="0"/>
              <a:t>3) Pitch is our brain’s perception of frequency. (logarithm scale)</a:t>
            </a:r>
          </a:p>
          <a:p>
            <a:pPr lvl="1"/>
            <a:r>
              <a:rPr lang="en-US" sz="2050" cap="none" dirty="0"/>
              <a:t>fundamental frequency vs harmonics</a:t>
            </a:r>
          </a:p>
          <a:p>
            <a:pPr marL="0" indent="0">
              <a:buNone/>
            </a:pPr>
            <a:r>
              <a:rPr lang="en-US" sz="2200" cap="none" dirty="0"/>
              <a:t>4) Time and Frequency domains are two equivalent representations of a signal. </a:t>
            </a:r>
          </a:p>
          <a:p>
            <a:pPr marL="0" indent="0">
              <a:buNone/>
            </a:pPr>
            <a:r>
              <a:rPr lang="en-US" sz="2200" cap="none" dirty="0"/>
              <a:t>5) The Discrete Fourier Transform and the Inverse Discrete Fourier Transform allows us to go back and forth between representations.</a:t>
            </a:r>
          </a:p>
          <a:p>
            <a:endParaRPr lang="en-US" sz="2200" cap="none" dirty="0"/>
          </a:p>
          <a:p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Important Take </a:t>
            </a:r>
            <a:r>
              <a:rPr lang="en-US" cap="none" dirty="0" err="1"/>
              <a:t>Aways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9F25-6139-A346-97C8-92CA7FFC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08" y="2206480"/>
            <a:ext cx="274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/>
          </a:p>
          <a:p>
            <a:pPr marL="0" indent="0">
              <a:buNone/>
            </a:pPr>
            <a:r>
              <a:rPr lang="en-US" sz="2200" cap="none"/>
              <a:t>Download </a:t>
            </a:r>
            <a:r>
              <a:rPr lang="en-US" sz="2200" cap="none" dirty="0"/>
              <a:t>the </a:t>
            </a:r>
            <a:r>
              <a:rPr lang="en-US" sz="2200" cap="none" dirty="0" err="1"/>
              <a:t>Jupyter</a:t>
            </a:r>
            <a:r>
              <a:rPr lang="en-US" sz="2200" cap="none" dirty="0"/>
              <a:t> Notebook from my website and work through the problems.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1316936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577" y="1043499"/>
            <a:ext cx="8766749" cy="44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C0EC-2FC7-0542-9DFD-CAB71C8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" y="1237703"/>
            <a:ext cx="4492973" cy="253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2938717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3" y="1043498"/>
            <a:ext cx="3600343" cy="259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0ABB-F8EE-7343-9152-922FD46BD67F}"/>
              </a:ext>
            </a:extLst>
          </p:cNvPr>
          <p:cNvSpPr txBox="1"/>
          <p:nvPr/>
        </p:nvSpPr>
        <p:spPr>
          <a:xfrm>
            <a:off x="6002210" y="434073"/>
            <a:ext cx="217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Sampling the analog signal s(t)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3669-EB12-3545-B1AB-7576343DE7AC}"/>
              </a:ext>
            </a:extLst>
          </p:cNvPr>
          <p:cNvSpPr txBox="1"/>
          <p:nvPr/>
        </p:nvSpPr>
        <p:spPr>
          <a:xfrm>
            <a:off x="70217" y="4102101"/>
            <a:ext cx="2640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microphone converts acoustic energy to electrical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630-AFF5-E24D-993B-02CD7BD33B00}"/>
              </a:ext>
            </a:extLst>
          </p:cNvPr>
          <p:cNvSpPr txBox="1"/>
          <p:nvPr/>
        </p:nvSpPr>
        <p:spPr>
          <a:xfrm>
            <a:off x="6202879" y="3642946"/>
            <a:ext cx="294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array of sampled values from the electrical signal is </a:t>
            </a:r>
            <a:r>
              <a:rPr lang="en-US" sz="2200" b="1" dirty="0">
                <a:solidFill>
                  <a:srgbClr val="FF0000"/>
                </a:solidFill>
              </a:rPr>
              <a:t>digital audio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A311-5895-1042-92C5-20EF30E49E91}"/>
              </a:ext>
            </a:extLst>
          </p:cNvPr>
          <p:cNvSpPr txBox="1"/>
          <p:nvPr/>
        </p:nvSpPr>
        <p:spPr>
          <a:xfrm>
            <a:off x="2898182" y="3966419"/>
            <a:ext cx="3554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Electrical analog signal is sampled and convert to an array of numbers via ADC(Analog to Digital Converter).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8E2A1-444E-6E48-9C56-5A5784A2EBDF}"/>
              </a:ext>
            </a:extLst>
          </p:cNvPr>
          <p:cNvCxnSpPr>
            <a:cxnSpLocks/>
          </p:cNvCxnSpPr>
          <p:nvPr/>
        </p:nvCxnSpPr>
        <p:spPr>
          <a:xfrm flipV="1">
            <a:off x="1017142" y="2776283"/>
            <a:ext cx="256854" cy="1275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9E9D-C623-814B-BE06-9895CF47CFD9}"/>
              </a:ext>
            </a:extLst>
          </p:cNvPr>
          <p:cNvCxnSpPr>
            <a:cxnSpLocks/>
          </p:cNvCxnSpPr>
          <p:nvPr/>
        </p:nvCxnSpPr>
        <p:spPr>
          <a:xfrm flipH="1" flipV="1">
            <a:off x="3272263" y="2505640"/>
            <a:ext cx="788294" cy="14607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A2A21-4515-B547-8944-1AE6BA0A52B7}"/>
              </a:ext>
            </a:extLst>
          </p:cNvPr>
          <p:cNvCxnSpPr>
            <a:cxnSpLocks/>
          </p:cNvCxnSpPr>
          <p:nvPr/>
        </p:nvCxnSpPr>
        <p:spPr>
          <a:xfrm flipH="1" flipV="1">
            <a:off x="6803756" y="2776283"/>
            <a:ext cx="123987" cy="742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/>
              <a:t>Sampling rate = 44,100 samples per second (CD quality)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" y="2532094"/>
            <a:ext cx="3600343" cy="259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D82B4-F39D-514D-8DEB-B8FAA0C3C34F}"/>
              </a:ext>
            </a:extLst>
          </p:cNvPr>
          <p:cNvSpPr txBox="1"/>
          <p:nvPr/>
        </p:nvSpPr>
        <p:spPr>
          <a:xfrm>
            <a:off x="4585561" y="3201316"/>
            <a:ext cx="4023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array of 16-bit values(</a:t>
            </a:r>
            <a:r>
              <a:rPr lang="en-US" sz="2200" b="1" dirty="0"/>
              <a:t>bit depth</a:t>
            </a:r>
            <a:r>
              <a:rPr lang="en-US" sz="2200" dirty="0"/>
              <a:t>)</a:t>
            </a:r>
          </a:p>
          <a:p>
            <a:r>
              <a:rPr lang="en-US" sz="2200" dirty="0"/>
              <a:t>(1 bit for sign, 15 bits for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82514-665F-C842-A4A1-85C6A81B584A}"/>
              </a:ext>
            </a:extLst>
          </p:cNvPr>
          <p:cNvSpPr txBox="1"/>
          <p:nvPr/>
        </p:nvSpPr>
        <p:spPr>
          <a:xfrm>
            <a:off x="1577174" y="2389800"/>
            <a:ext cx="217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analog signal 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F3AEE-0965-2B4E-95F9-F42F7CFF24F0}"/>
              </a:ext>
            </a:extLst>
          </p:cNvPr>
          <p:cNvSpPr txBox="1"/>
          <p:nvPr/>
        </p:nvSpPr>
        <p:spPr>
          <a:xfrm>
            <a:off x="5160912" y="2389800"/>
            <a:ext cx="23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digital signal </a:t>
            </a:r>
          </a:p>
          <a:p>
            <a:r>
              <a:rPr lang="en-US" sz="2200" dirty="0"/>
              <a:t>{y0, y1, y2,…,</a:t>
            </a:r>
            <a:r>
              <a:rPr lang="en-US" sz="2200" dirty="0" err="1"/>
              <a:t>yn</a:t>
            </a:r>
            <a:r>
              <a:rPr lang="en-US" sz="22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2707-538E-7743-888D-5CECE6FDE1F8}"/>
              </a:ext>
            </a:extLst>
          </p:cNvPr>
          <p:cNvCxnSpPr>
            <a:cxnSpLocks/>
          </p:cNvCxnSpPr>
          <p:nvPr/>
        </p:nvCxnSpPr>
        <p:spPr>
          <a:xfrm>
            <a:off x="3813131" y="2605243"/>
            <a:ext cx="8965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AC6CFC-8D03-C54E-A130-AC5FA56C011A}"/>
              </a:ext>
            </a:extLst>
          </p:cNvPr>
          <p:cNvSpPr txBox="1"/>
          <p:nvPr/>
        </p:nvSpPr>
        <p:spPr>
          <a:xfrm>
            <a:off x="4546748" y="4068765"/>
            <a:ext cx="4023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allows for easy recording (just stores a list of numbers) of audio!</a:t>
            </a:r>
          </a:p>
        </p:txBody>
      </p:sp>
    </p:spTree>
    <p:extLst>
      <p:ext uri="{BB962C8B-B14F-4D97-AF65-F5344CB8AC3E}">
        <p14:creationId xmlns:p14="http://schemas.microsoft.com/office/powerpoint/2010/main" val="41363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is amazing that a digital sound file is </a:t>
            </a:r>
          </a:p>
          <a:p>
            <a:pPr marL="0" indent="0">
              <a:buNone/>
            </a:pPr>
            <a:r>
              <a:rPr lang="en-US" sz="2400" dirty="0"/>
              <a:t>simply an array or list of numbers!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"</a:t>
            </a:r>
            <a:r>
              <a:rPr lang="en-US" sz="2400" dirty="0" err="1"/>
              <a:t>file.txt</a:t>
            </a:r>
            <a:r>
              <a:rPr lang="en-US" sz="2400" dirty="0"/>
              <a:t>" file on the right is a list </a:t>
            </a:r>
          </a:p>
          <a:p>
            <a:pPr marL="0" indent="0">
              <a:buNone/>
            </a:pPr>
            <a:r>
              <a:rPr lang="en-US" sz="2400" dirty="0"/>
              <a:t>of numbers sampled from an audio </a:t>
            </a:r>
          </a:p>
          <a:p>
            <a:pPr marL="0" indent="0">
              <a:buNone/>
            </a:pPr>
            <a:r>
              <a:rPr lang="en-US" sz="2400" dirty="0"/>
              <a:t>recording at the rate of 44,100 </a:t>
            </a:r>
          </a:p>
          <a:p>
            <a:pPr marL="0" indent="0">
              <a:buNone/>
            </a:pPr>
            <a:r>
              <a:rPr lang="en-US" sz="2400" dirty="0"/>
              <a:t>samples per second.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Let's load them using Python. Then </a:t>
            </a:r>
          </a:p>
          <a:p>
            <a:pPr marL="0" indent="0">
              <a:buNone/>
            </a:pPr>
            <a:r>
              <a:rPr lang="en-US" sz="2400" dirty="0"/>
              <a:t>send them to the speakers!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83" y="951549"/>
            <a:ext cx="4111158" cy="41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136" y="1095555"/>
            <a:ext cx="8365601" cy="46194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from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IPython.display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import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Audio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as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 = </a:t>
            </a:r>
            <a:r>
              <a:rPr lang="en-US" sz="2400" b="1" dirty="0" err="1">
                <a:latin typeface="Inconsolata Medium" panose="020B0609030003000000" pitchFamily="49" charset="77"/>
              </a:rPr>
              <a:t>np.loadtxt</a:t>
            </a:r>
            <a:r>
              <a:rPr lang="en-US" sz="2400" b="1" dirty="0">
                <a:latin typeface="Inconsolata Medium" panose="020B0609030003000000" pitchFamily="49" charset="77"/>
              </a:rPr>
              <a:t>("</a:t>
            </a:r>
            <a:r>
              <a:rPr lang="en-US" sz="2400" b="1" dirty="0" err="1">
                <a:latin typeface="Inconsolata Medium" panose="020B0609030003000000" pitchFamily="49" charset="77"/>
              </a:rPr>
              <a:t>file.txt</a:t>
            </a:r>
            <a:r>
              <a:rPr lang="en-US" sz="2400" b="1" dirty="0"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print(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array([ 37., 36., 34., ..., 246., 262., 275.])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Audio(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, rate = 44100)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the </a:t>
            </a:r>
            <a:r>
              <a:rPr lang="en-US" sz="2400" dirty="0" err="1"/>
              <a:t>Jupter</a:t>
            </a:r>
            <a:r>
              <a:rPr lang="en-US" sz="2400" dirty="0"/>
              <a:t> Notebook Lab for this lecture to play the above audio.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Play A List of Numbers as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77F3-3EF1-8B42-8377-9CB91BE8F1AC}"/>
              </a:ext>
            </a:extLst>
          </p:cNvPr>
          <p:cNvSpPr txBox="1"/>
          <p:nvPr/>
        </p:nvSpPr>
        <p:spPr>
          <a:xfrm>
            <a:off x="5894743" y="1410950"/>
            <a:ext cx="2941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following code is best run in a </a:t>
            </a:r>
            <a:r>
              <a:rPr lang="en-US" sz="2200" dirty="0" err="1">
                <a:solidFill>
                  <a:srgbClr val="FF0000"/>
                </a:solidFill>
              </a:rPr>
              <a:t>Jupyter</a:t>
            </a:r>
            <a:r>
              <a:rPr lang="en-US" sz="2200" dirty="0">
                <a:solidFill>
                  <a:srgbClr val="FF0000"/>
                </a:solidFill>
              </a:rPr>
              <a:t> notebook. </a:t>
            </a:r>
          </a:p>
        </p:txBody>
      </p:sp>
    </p:spTree>
    <p:extLst>
      <p:ext uri="{BB962C8B-B14F-4D97-AF65-F5344CB8AC3E}">
        <p14:creationId xmlns:p14="http://schemas.microsoft.com/office/powerpoint/2010/main" val="568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Physics behind the following explanation</a:t>
            </a:r>
          </a:p>
          <a:p>
            <a:pPr marL="0" indent="0">
              <a:buNone/>
            </a:pPr>
            <a:r>
              <a:rPr lang="en-US" sz="2200" dirty="0"/>
              <a:t>is beyond the scope of this course.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numbers here are proportional to the </a:t>
            </a:r>
          </a:p>
          <a:p>
            <a:pPr marL="0" indent="0">
              <a:buNone/>
            </a:pPr>
            <a:r>
              <a:rPr lang="en-US" sz="2200" dirty="0"/>
              <a:t>instantaneous velocities of the speaker cone. </a:t>
            </a:r>
          </a:p>
          <a:p>
            <a:pPr marL="0" indent="0">
              <a:buNone/>
            </a:pPr>
            <a:r>
              <a:rPr lang="en-US" sz="2200" dirty="0"/>
              <a:t>(Smith)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means that your speaker has to move 44,100 </a:t>
            </a:r>
          </a:p>
          <a:p>
            <a:pPr marL="0" indent="0">
              <a:buNone/>
            </a:pPr>
            <a:r>
              <a:rPr lang="en-US" sz="2200" dirty="0"/>
              <a:t>times a second to faithfully reproduce this </a:t>
            </a:r>
          </a:p>
          <a:p>
            <a:pPr marL="0" indent="0">
              <a:buNone/>
            </a:pPr>
            <a:r>
              <a:rPr lang="en-US" sz="2200" dirty="0"/>
              <a:t>piano note sound!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72" y="1095555"/>
            <a:ext cx="2952708" cy="38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Period, Amplitude and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A signal that exhibits the same repeated pattern(cycle) is </a:t>
            </a:r>
            <a:r>
              <a:rPr lang="en-US" sz="2200" b="1" cap="none" dirty="0"/>
              <a:t>periodic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3DB2-6432-9B42-80A2-B0F00DE0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0" y="3963951"/>
            <a:ext cx="2429367" cy="659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6C36-CDDE-2244-BD7B-A652A90C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1" y="1764694"/>
            <a:ext cx="648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Period = 1/3 sec per cycle		Frequency = 3 cycles per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72677-2522-534D-9D6F-AE2C5E3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2" y="1961324"/>
            <a:ext cx="6216598" cy="2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1842</Words>
  <Application>Microsoft Macintosh PowerPoint</Application>
  <PresentationFormat>On-screen Show (16:10)</PresentationFormat>
  <Paragraphs>258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Inconsolata Medium</vt:lpstr>
      <vt:lpstr>Office Theme</vt:lpstr>
      <vt:lpstr>Understanding Data</vt:lpstr>
      <vt:lpstr>Sound</vt:lpstr>
      <vt:lpstr>Analog to Digital Audio</vt:lpstr>
      <vt:lpstr>Analog to Digital Audio</vt:lpstr>
      <vt:lpstr>Play A List of Numbers as Audio</vt:lpstr>
      <vt:lpstr>Play A List of Numbers as Audio</vt:lpstr>
      <vt:lpstr>Play A List of Numbers as Audio</vt:lpstr>
      <vt:lpstr>Period, Amplitude and Frequency</vt:lpstr>
      <vt:lpstr>An Example</vt:lpstr>
      <vt:lpstr>Sine and Cosine Wave</vt:lpstr>
      <vt:lpstr>Sinusoids</vt:lpstr>
      <vt:lpstr>Real Sinusoids</vt:lpstr>
      <vt:lpstr>An Example </vt:lpstr>
      <vt:lpstr>Plotting Functions</vt:lpstr>
      <vt:lpstr>More Samples</vt:lpstr>
      <vt:lpstr>Middle C</vt:lpstr>
      <vt:lpstr>C Major</vt:lpstr>
      <vt:lpstr>Loudness vs Pitch</vt:lpstr>
      <vt:lpstr>Fundamental Frequency and Overtones</vt:lpstr>
      <vt:lpstr>Time vs Frequency Domains</vt:lpstr>
      <vt:lpstr>Time Domain</vt:lpstr>
      <vt:lpstr>Frequency Domain</vt:lpstr>
      <vt:lpstr>Discrete Fourier Transform (DFT)</vt:lpstr>
      <vt:lpstr>Spectrum Analyzers</vt:lpstr>
      <vt:lpstr>Important Take Aways</vt:lpstr>
      <vt:lpstr>Labs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72</cp:revision>
  <dcterms:created xsi:type="dcterms:W3CDTF">2020-01-25T14:46:43Z</dcterms:created>
  <dcterms:modified xsi:type="dcterms:W3CDTF">2020-02-11T13:17:07Z</dcterms:modified>
</cp:coreProperties>
</file>