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57" r:id="rId3"/>
    <p:sldId id="285" r:id="rId4"/>
    <p:sldId id="258" r:id="rId5"/>
    <p:sldId id="259" r:id="rId6"/>
    <p:sldId id="260" r:id="rId7"/>
    <p:sldId id="261" r:id="rId8"/>
    <p:sldId id="264" r:id="rId9"/>
    <p:sldId id="298" r:id="rId10"/>
    <p:sldId id="299" r:id="rId11"/>
    <p:sldId id="296" r:id="rId12"/>
    <p:sldId id="300" r:id="rId13"/>
    <p:sldId id="265" r:id="rId14"/>
    <p:sldId id="267" r:id="rId15"/>
    <p:sldId id="269" r:id="rId16"/>
    <p:sldId id="270" r:id="rId17"/>
    <p:sldId id="271" r:id="rId18"/>
    <p:sldId id="272" r:id="rId19"/>
    <p:sldId id="293" r:id="rId20"/>
    <p:sldId id="284"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11430-C232-BB4B-AD26-649DB56977B5}" v="123" dt="2019-08-18T20:31:23.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52"/>
    <p:restoredTop sz="93692"/>
  </p:normalViewPr>
  <p:slideViewPr>
    <p:cSldViewPr snapToGrid="0" snapToObjects="1">
      <p:cViewPr varScale="1">
        <p:scale>
          <a:sx n="149" d="100"/>
          <a:sy n="149" d="100"/>
        </p:scale>
        <p:origin x="4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1T17:21:53.328" v="4147" actId="2711"/>
      <pc:docMkLst>
        <pc:docMk/>
      </pc:docMkLst>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sldChg chg="modSp add">
        <pc:chgData name="Long B Nguyen" userId="f59fb8f3-a021-417a-8bc1-65c8d471c621" providerId="ADAL" clId="{6CD83B71-C243-244B-B302-DE2E82069201}" dt="2019-05-31T14:23:05.031" v="3634" actId="20577"/>
        <pc:sldMkLst>
          <pc:docMk/>
          <pc:sldMk cId="3974060782" sldId="289"/>
        </pc:sldMkLst>
        <pc:spChg chg="mod">
          <ac:chgData name="Long B Nguyen" userId="f59fb8f3-a021-417a-8bc1-65c8d471c621" providerId="ADAL" clId="{6CD83B71-C243-244B-B302-DE2E82069201}" dt="2019-05-31T14:23:05.031" v="3634" actId="20577"/>
          <ac:spMkLst>
            <pc:docMk/>
            <pc:sldMk cId="3974060782" sldId="289"/>
            <ac:spMk id="3" creationId="{1BDC47C8-6776-7B44-9CD4-95FC91452D62}"/>
          </ac:spMkLst>
        </pc:spChg>
      </pc:sldChg>
    </pc:docChg>
  </pc:docChgLst>
  <pc:docChgLst>
    <pc:chgData name="Long B Nguyen" userId="f59fb8f3-a021-417a-8bc1-65c8d471c621" providerId="ADAL" clId="{A2B9980D-0FF0-CA43-9CAC-D70036623538}"/>
    <pc:docChg chg="custSel addSld delSld modSld">
      <pc:chgData name="Long B Nguyen" userId="f59fb8f3-a021-417a-8bc1-65c8d471c621" providerId="ADAL" clId="{A2B9980D-0FF0-CA43-9CAC-D70036623538}" dt="2019-06-03T12:17:44.069" v="34" actId="2696"/>
      <pc:docMkLst>
        <pc:docMk/>
      </pc:docMkLst>
      <pc:sldChg chg="add">
        <pc:chgData name="Long B Nguyen" userId="f59fb8f3-a021-417a-8bc1-65c8d471c621" providerId="ADAL" clId="{A2B9980D-0FF0-CA43-9CAC-D70036623538}" dt="2019-06-03T12:17:05.033" v="28"/>
        <pc:sldMkLst>
          <pc:docMk/>
          <pc:sldMk cId="2207246265" sldId="257"/>
        </pc:sldMkLst>
      </pc:sldChg>
      <pc:sldChg chg="add">
        <pc:chgData name="Long B Nguyen" userId="f59fb8f3-a021-417a-8bc1-65c8d471c621" providerId="ADAL" clId="{A2B9980D-0FF0-CA43-9CAC-D70036623538}" dt="2019-06-03T12:17:05.033" v="28"/>
        <pc:sldMkLst>
          <pc:docMk/>
          <pc:sldMk cId="216453293" sldId="258"/>
        </pc:sldMkLst>
      </pc:sldChg>
      <pc:sldChg chg="add">
        <pc:chgData name="Long B Nguyen" userId="f59fb8f3-a021-417a-8bc1-65c8d471c621" providerId="ADAL" clId="{A2B9980D-0FF0-CA43-9CAC-D70036623538}" dt="2019-06-03T12:17:05.033" v="28"/>
        <pc:sldMkLst>
          <pc:docMk/>
          <pc:sldMk cId="1889908786" sldId="259"/>
        </pc:sldMkLst>
      </pc:sldChg>
      <pc:sldChg chg="add">
        <pc:chgData name="Long B Nguyen" userId="f59fb8f3-a021-417a-8bc1-65c8d471c621" providerId="ADAL" clId="{A2B9980D-0FF0-CA43-9CAC-D70036623538}" dt="2019-06-03T12:17:05.033" v="28"/>
        <pc:sldMkLst>
          <pc:docMk/>
          <pc:sldMk cId="3958537657" sldId="260"/>
        </pc:sldMkLst>
      </pc:sldChg>
      <pc:sldChg chg="add">
        <pc:chgData name="Long B Nguyen" userId="f59fb8f3-a021-417a-8bc1-65c8d471c621" providerId="ADAL" clId="{A2B9980D-0FF0-CA43-9CAC-D70036623538}" dt="2019-06-03T12:17:05.033" v="28"/>
        <pc:sldMkLst>
          <pc:docMk/>
          <pc:sldMk cId="4103067120" sldId="261"/>
        </pc:sldMkLst>
      </pc:sldChg>
      <pc:sldChg chg="add">
        <pc:chgData name="Long B Nguyen" userId="f59fb8f3-a021-417a-8bc1-65c8d471c621" providerId="ADAL" clId="{A2B9980D-0FF0-CA43-9CAC-D70036623538}" dt="2019-06-03T12:17:05.033" v="28"/>
        <pc:sldMkLst>
          <pc:docMk/>
          <pc:sldMk cId="1690910164" sldId="267"/>
        </pc:sldMkLst>
      </pc:sldChg>
      <pc:sldChg chg="add">
        <pc:chgData name="Long B Nguyen" userId="f59fb8f3-a021-417a-8bc1-65c8d471c621" providerId="ADAL" clId="{A2B9980D-0FF0-CA43-9CAC-D70036623538}" dt="2019-06-03T12:17:05.033" v="28"/>
        <pc:sldMkLst>
          <pc:docMk/>
          <pc:sldMk cId="3290810672" sldId="269"/>
        </pc:sldMkLst>
      </pc:sldChg>
      <pc:sldChg chg="add">
        <pc:chgData name="Long B Nguyen" userId="f59fb8f3-a021-417a-8bc1-65c8d471c621" providerId="ADAL" clId="{A2B9980D-0FF0-CA43-9CAC-D70036623538}" dt="2019-06-03T12:17:05.033" v="28"/>
        <pc:sldMkLst>
          <pc:docMk/>
          <pc:sldMk cId="4224307978" sldId="270"/>
        </pc:sldMkLst>
      </pc:sldChg>
      <pc:sldChg chg="add">
        <pc:chgData name="Long B Nguyen" userId="f59fb8f3-a021-417a-8bc1-65c8d471c621" providerId="ADAL" clId="{A2B9980D-0FF0-CA43-9CAC-D70036623538}" dt="2019-06-03T12:17:05.033" v="28"/>
        <pc:sldMkLst>
          <pc:docMk/>
          <pc:sldMk cId="2130507588" sldId="271"/>
        </pc:sldMkLst>
      </pc:sldChg>
      <pc:sldChg chg="add">
        <pc:chgData name="Long B Nguyen" userId="f59fb8f3-a021-417a-8bc1-65c8d471c621" providerId="ADAL" clId="{A2B9980D-0FF0-CA43-9CAC-D70036623538}" dt="2019-06-03T12:17:05.033" v="28"/>
        <pc:sldMkLst>
          <pc:docMk/>
          <pc:sldMk cId="587435069" sldId="272"/>
        </pc:sldMkLst>
      </pc:sldChg>
      <pc:sldChg chg="add">
        <pc:chgData name="Long B Nguyen" userId="f59fb8f3-a021-417a-8bc1-65c8d471c621" providerId="ADAL" clId="{A2B9980D-0FF0-CA43-9CAC-D70036623538}" dt="2019-06-03T12:17:05.033" v="28"/>
        <pc:sldMkLst>
          <pc:docMk/>
          <pc:sldMk cId="558223950" sldId="285"/>
        </pc:sldMkLst>
      </pc:sldChg>
    </pc:docChg>
  </pc:docChgLst>
  <pc:docChgLst>
    <pc:chgData name="Long B Nguyen" userId="f59fb8f3-a021-417a-8bc1-65c8d471c621" providerId="ADAL" clId="{1AE11430-C232-BB4B-AD26-649DB56977B5}"/>
    <pc:docChg chg="undo custSel addSld delSld modSld">
      <pc:chgData name="Long B Nguyen" userId="f59fb8f3-a021-417a-8bc1-65c8d471c621" providerId="ADAL" clId="{1AE11430-C232-BB4B-AD26-649DB56977B5}" dt="2019-08-25T11:28:10.897" v="1749" actId="20577"/>
      <pc:docMkLst>
        <pc:docMk/>
      </pc:docMkLst>
      <pc:sldChg chg="modSp">
        <pc:chgData name="Long B Nguyen" userId="f59fb8f3-a021-417a-8bc1-65c8d471c621" providerId="ADAL" clId="{1AE11430-C232-BB4B-AD26-649DB56977B5}" dt="2019-08-18T19:00:13.630" v="1335" actId="20577"/>
        <pc:sldMkLst>
          <pc:docMk/>
          <pc:sldMk cId="2207246265" sldId="257"/>
        </pc:sldMkLst>
        <pc:spChg chg="mod">
          <ac:chgData name="Long B Nguyen" userId="f59fb8f3-a021-417a-8bc1-65c8d471c621" providerId="ADAL" clId="{1AE11430-C232-BB4B-AD26-649DB56977B5}" dt="2019-08-18T19:00:13.630" v="1335" actId="20577"/>
          <ac:spMkLst>
            <pc:docMk/>
            <pc:sldMk cId="2207246265" sldId="257"/>
            <ac:spMk id="9" creationId="{E3B2E017-30B2-884B-A113-B419A2ED51AD}"/>
          </ac:spMkLst>
        </pc:spChg>
      </pc:sldChg>
      <pc:sldChg chg="modSp">
        <pc:chgData name="Long B Nguyen" userId="f59fb8f3-a021-417a-8bc1-65c8d471c621" providerId="ADAL" clId="{1AE11430-C232-BB4B-AD26-649DB56977B5}" dt="2019-08-18T17:31:33.798" v="932" actId="1035"/>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pc:chgData name="Long B Nguyen" userId="f59fb8f3-a021-417a-8bc1-65c8d471c621" providerId="ADAL" clId="{1AE11430-C232-BB4B-AD26-649DB56977B5}" dt="2019-08-18T20:25:07.767" v="1514"/>
        <pc:sldMkLst>
          <pc:docMk/>
          <pc:sldMk cId="3625497833" sldId="265"/>
        </pc:sldMkLst>
      </pc:sldChg>
      <pc:sldChg chg="modSp">
        <pc:chgData name="Long B Nguyen" userId="f59fb8f3-a021-417a-8bc1-65c8d471c621" providerId="ADAL" clId="{1AE11430-C232-BB4B-AD26-649DB56977B5}" dt="2019-08-18T12:12:25.863" v="146" actId="313"/>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Sp">
        <pc:chgData name="Long B Nguyen" userId="f59fb8f3-a021-417a-8bc1-65c8d471c621" providerId="ADAL" clId="{1AE11430-C232-BB4B-AD26-649DB56977B5}" dt="2019-08-25T11:28:10.897" v="1749" actId="20577"/>
        <pc:sldMkLst>
          <pc:docMk/>
          <pc:sldMk cId="3974060782" sldId="289"/>
        </pc:sldMkLst>
        <pc:spChg chg="mod">
          <ac:chgData name="Long B Nguyen" userId="f59fb8f3-a021-417a-8bc1-65c8d471c621" providerId="ADAL" clId="{1AE11430-C232-BB4B-AD26-649DB56977B5}" dt="2019-08-25T11:28:10.897" v="1749" actId="20577"/>
          <ac:spMkLst>
            <pc:docMk/>
            <pc:sldMk cId="3974060782" sldId="289"/>
            <ac:spMk id="3" creationId="{1BDC47C8-6776-7B44-9CD4-95FC91452D62}"/>
          </ac:spMkLst>
        </pc:spChg>
      </pc:sldChg>
      <pc:sldChg chg="modSp">
        <pc:chgData name="Long B Nguyen" userId="f59fb8f3-a021-417a-8bc1-65c8d471c621" providerId="ADAL" clId="{1AE11430-C232-BB4B-AD26-649DB56977B5}" dt="2019-08-18T12:13:18.755" v="157" actId="20577"/>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modSp">
        <pc:chgData name="Long B Nguyen" userId="f59fb8f3-a021-417a-8bc1-65c8d471c621" providerId="ADAL" clId="{1AE11430-C232-BB4B-AD26-649DB56977B5}" dt="2019-08-18T20:06:16.104" v="1479" actId="20577"/>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sldChg>
      <pc:sldChg chg="addSp delSp modSp add">
        <pc:chgData name="Long B Nguyen" userId="f59fb8f3-a021-417a-8bc1-65c8d471c621" providerId="ADAL" clId="{1AE11430-C232-BB4B-AD26-649DB56977B5}" dt="2019-08-18T20:03:45.932" v="1366" actId="20577"/>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8-18T20:03:45.932" v="1366" actId="20577"/>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pc:chgData name="Long B Nguyen" userId="f59fb8f3-a021-417a-8bc1-65c8d471c621" providerId="ADAL" clId="{1AE11430-C232-BB4B-AD26-649DB56977B5}" dt="2019-08-18T20:06:02.005" v="1477" actId="20577"/>
        <pc:sldMkLst>
          <pc:docMk/>
          <pc:sldMk cId="1822161854" sldId="299"/>
        </pc:sldMkLst>
        <pc:spChg chg="mod">
          <ac:chgData name="Long B Nguyen" userId="f59fb8f3-a021-417a-8bc1-65c8d471c621" providerId="ADAL" clId="{1AE11430-C232-BB4B-AD26-649DB56977B5}" dt="2019-08-18T20:06:02.005" v="1477" actId="20577"/>
          <ac:spMkLst>
            <pc:docMk/>
            <pc:sldMk cId="1822161854" sldId="299"/>
            <ac:spMk id="9" creationId="{E3B2E017-30B2-884B-A113-B419A2ED51AD}"/>
          </ac:spMkLst>
        </pc:spChg>
      </pc:sldChg>
      <pc:sldChg chg="addSp modSp add">
        <pc:chgData name="Long B Nguyen" userId="f59fb8f3-a021-417a-8bc1-65c8d471c621" providerId="ADAL" clId="{1AE11430-C232-BB4B-AD26-649DB56977B5}" dt="2019-08-18T20:31:23.436" v="1739" actId="20577"/>
        <pc:sldMkLst>
          <pc:docMk/>
          <pc:sldMk cId="3705756631" sldId="300"/>
        </pc:sldMkLst>
        <pc:spChg chg="mod">
          <ac:chgData name="Long B Nguyen" userId="f59fb8f3-a021-417a-8bc1-65c8d471c621" providerId="ADAL" clId="{1AE11430-C232-BB4B-AD26-649DB56977B5}" dt="2019-08-18T20:31:23.436" v="1739" actId="20577"/>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8-18T20:27:47.456" v="1602" actId="1076"/>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8-18T20:28:19.589" v="1657" actId="1036"/>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8-18T20:28:19.589" v="1657" actId="1036"/>
          <ac:cxnSpMkLst>
            <pc:docMk/>
            <pc:sldMk cId="3705756631" sldId="300"/>
            <ac:cxnSpMk id="11" creationId="{920B4F76-EF34-AD42-BD9F-440FD65CBAA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8/25/19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8/25/19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8/25/19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8/25/19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8/25/19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8/25/19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8/25/19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055475" cy="1277135"/>
          </a:xfrm>
        </p:spPr>
        <p:txBody>
          <a:bodyPr>
            <a:normAutofit/>
          </a:bodyPr>
          <a:lstStyle/>
          <a:p>
            <a:pPr algn="l"/>
            <a:r>
              <a:rPr lang="en-US" sz="2400" b="1"/>
              <a:t>Basic Syntax </a:t>
            </a:r>
            <a:endParaRPr lang="en-US" sz="2400" b="1" dirty="0"/>
          </a:p>
          <a:p>
            <a:pPr algn="l"/>
            <a:r>
              <a:rPr lang="en-US" sz="2400" b="1" dirty="0"/>
              <a:t>Datatypes I: Integers and Floats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normAutofit/>
          </a:bodyPr>
          <a:lstStyle/>
          <a:p>
            <a:pPr algn="ctr"/>
            <a:r>
              <a:rPr lang="en-US" sz="2800" b="1" dirty="0">
                <a:latin typeface="Inconsolata Medium" panose="020B0609030003000000" pitchFamily="49" charset="77"/>
              </a:rPr>
              <a:t>print(*objects, </a:t>
            </a:r>
            <a:r>
              <a:rPr lang="en-US" sz="2800" b="1" dirty="0" err="1">
                <a:latin typeface="Inconsolata Medium" panose="020B0609030003000000" pitchFamily="49" charset="77"/>
              </a:rPr>
              <a:t>sep</a:t>
            </a:r>
            <a:r>
              <a:rPr lang="en-US" sz="2800" b="1" dirty="0">
                <a:latin typeface="Inconsolata Medium" panose="020B0609030003000000" pitchFamily="49" charset="77"/>
              </a:rPr>
              <a:t>=‘ ’, end=‘\n’)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lgn="ctr">
              <a:buNone/>
            </a:pPr>
            <a:endParaRPr lang="en-US" sz="2000" dirty="0"/>
          </a:p>
          <a:p>
            <a:pPr marL="0" indent="0" algn="ctr">
              <a:buNone/>
            </a:pP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"mon"</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a:t>
            </a:r>
            <a:r>
              <a:rPr lang="en-US" sz="1800" dirty="0" err="1">
                <a:solidFill>
                  <a:srgbClr val="A31515"/>
                </a:solidFill>
                <a:latin typeface="Menlo" panose="020B0609030804020204" pitchFamily="49" charset="0"/>
              </a:rPr>
              <a:t>tues</a:t>
            </a:r>
            <a:r>
              <a:rPr lang="en-US" sz="1800" dirty="0">
                <a:solidFill>
                  <a:srgbClr val="A31515"/>
                </a:solidFill>
                <a:latin typeface="Menlo" panose="020B0609030804020204" pitchFamily="49" charset="0"/>
              </a:rPr>
              <a:t>”, </a:t>
            </a:r>
            <a:r>
              <a:rPr lang="en-US" sz="1800" dirty="0" err="1">
                <a:solidFill>
                  <a:srgbClr val="000000"/>
                </a:solidFill>
                <a:latin typeface="Menlo" panose="020B0609030804020204" pitchFamily="49" charset="0"/>
              </a:rPr>
              <a:t>sep</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 ", </a:t>
            </a:r>
            <a:r>
              <a:rPr lang="en-US" sz="1800" dirty="0">
                <a:solidFill>
                  <a:srgbClr val="000000"/>
                </a:solidFill>
                <a:latin typeface="Menlo" panose="020B0609030804020204" pitchFamily="49" charset="0"/>
              </a:rPr>
              <a:t>end=</a:t>
            </a:r>
            <a:r>
              <a:rPr lang="en-US" sz="1800" dirty="0">
                <a:solidFill>
                  <a:srgbClr val="A31515"/>
                </a:solidFill>
                <a:latin typeface="Menlo" panose="020B0609030804020204" pitchFamily="49" charset="0"/>
              </a:rPr>
              <a:t>", "</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"wed"</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a:t>
            </a:r>
            <a:r>
              <a:rPr lang="en-US" sz="1800" dirty="0" err="1">
                <a:solidFill>
                  <a:srgbClr val="A31515"/>
                </a:solidFill>
                <a:latin typeface="Menlo" panose="020B0609030804020204" pitchFamily="49" charset="0"/>
              </a:rPr>
              <a:t>thurs</a:t>
            </a:r>
            <a:r>
              <a:rPr lang="en-US" sz="1800" dirty="0">
                <a:solidFill>
                  <a:srgbClr val="A31515"/>
                </a:solidFill>
                <a:latin typeface="Menlo" panose="020B0609030804020204" pitchFamily="49" charset="0"/>
              </a:rPr>
              <a:t>"</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sep</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 </a:t>
            </a:r>
            <a:r>
              <a:rPr lang="en-US" sz="1800" dirty="0">
                <a:solidFill>
                  <a:srgbClr val="000000"/>
                </a:solidFill>
                <a:latin typeface="Menlo" panose="020B0609030804020204" pitchFamily="49" charset="0"/>
              </a:rPr>
              <a:t>end=</a:t>
            </a:r>
            <a:r>
              <a:rPr lang="en-US" sz="1800" dirty="0">
                <a:solidFill>
                  <a:srgbClr val="A31515"/>
                </a:solidFill>
                <a:latin typeface="Menlo" panose="020B0609030804020204" pitchFamily="49" charset="0"/>
              </a:rPr>
              <a:t>", "</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a:t>
            </a:r>
            <a:r>
              <a:rPr lang="en-US" sz="1800" dirty="0" err="1">
                <a:solidFill>
                  <a:srgbClr val="A31515"/>
                </a:solidFill>
                <a:latin typeface="Menlo" panose="020B0609030804020204" pitchFamily="49" charset="0"/>
              </a:rPr>
              <a:t>fri</a:t>
            </a:r>
            <a:r>
              <a:rPr lang="en-US" sz="1800" dirty="0">
                <a:solidFill>
                  <a:srgbClr val="A31515"/>
                </a:solidFill>
                <a:latin typeface="Menlo" panose="020B0609030804020204" pitchFamily="49" charset="0"/>
              </a:rPr>
              <a:t>"</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"sat"</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"sun"</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sep</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 "</a:t>
            </a:r>
            <a:r>
              <a:rPr lang="en-US" sz="1800" dirty="0">
                <a:solidFill>
                  <a:srgbClr val="000000"/>
                </a:solidFill>
                <a:latin typeface="Menlo" panose="020B0609030804020204" pitchFamily="49" charset="0"/>
              </a:rPr>
              <a:t>)</a:t>
            </a:r>
          </a:p>
          <a:p>
            <a:pPr marL="0" indent="0">
              <a:buNone/>
            </a:pPr>
            <a:r>
              <a:rPr lang="en-US" sz="2000" dirty="0">
                <a:solidFill>
                  <a:srgbClr val="0000FF"/>
                </a:solidFill>
                <a:latin typeface="Menlo" panose="020B0609030804020204" pitchFamily="49" charset="0"/>
              </a:rPr>
              <a:t>print</a:t>
            </a:r>
            <a:r>
              <a:rPr lang="en-US" sz="20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"cursor is now here"</a:t>
            </a:r>
            <a:r>
              <a:rPr lang="en-US" sz="2000" dirty="0">
                <a:solidFill>
                  <a:srgbClr val="000000"/>
                </a:solidFill>
                <a:latin typeface="Menlo" panose="020B0609030804020204" pitchFamily="49" charset="0"/>
              </a:rPr>
              <a:t>)</a:t>
            </a:r>
          </a:p>
          <a:p>
            <a:pPr marL="0" indent="0">
              <a:buNone/>
            </a:pPr>
            <a:endParaRPr lang="en-US" sz="2000" dirty="0">
              <a:solidFill>
                <a:srgbClr val="000000"/>
              </a:solidFill>
              <a:latin typeface="Gill Sans MT" panose="020B0502020104020203" pitchFamily="34" charset="77"/>
            </a:endParaRPr>
          </a:p>
          <a:p>
            <a:pPr marL="0" indent="0">
              <a:buNone/>
            </a:pPr>
            <a:r>
              <a:rPr lang="en-US" sz="2000" dirty="0">
                <a:solidFill>
                  <a:srgbClr val="000000"/>
                </a:solidFill>
                <a:latin typeface="Gill Sans MT" panose="020B0502020104020203" pitchFamily="34" charset="77"/>
              </a:rPr>
              <a:t>Output:</a:t>
            </a:r>
          </a:p>
          <a:p>
            <a:pPr marL="0" indent="0">
              <a:buNone/>
            </a:pPr>
            <a:r>
              <a:rPr lang="en-US" sz="2400" dirty="0">
                <a:solidFill>
                  <a:srgbClr val="000000"/>
                </a:solidFill>
                <a:latin typeface="Gill Sans MT" panose="020B0502020104020203" pitchFamily="34" charset="77"/>
              </a:rPr>
              <a:t>mon, </a:t>
            </a:r>
            <a:r>
              <a:rPr lang="en-US" sz="2400" dirty="0" err="1">
                <a:solidFill>
                  <a:srgbClr val="000000"/>
                </a:solidFill>
                <a:latin typeface="Gill Sans MT" panose="020B0502020104020203" pitchFamily="34" charset="77"/>
              </a:rPr>
              <a:t>tues</a:t>
            </a:r>
            <a:r>
              <a:rPr lang="en-US" sz="2400" dirty="0">
                <a:solidFill>
                  <a:srgbClr val="000000"/>
                </a:solidFill>
                <a:latin typeface="Gill Sans MT" panose="020B0502020104020203" pitchFamily="34" charset="77"/>
              </a:rPr>
              <a:t>, wed, </a:t>
            </a:r>
            <a:r>
              <a:rPr lang="en-US" sz="2400" dirty="0" err="1">
                <a:solidFill>
                  <a:srgbClr val="000000"/>
                </a:solidFill>
                <a:latin typeface="Gill Sans MT" panose="020B0502020104020203" pitchFamily="34" charset="77"/>
              </a:rPr>
              <a:t>thurs</a:t>
            </a:r>
            <a:r>
              <a:rPr lang="en-US" sz="2400" dirty="0">
                <a:solidFill>
                  <a:srgbClr val="000000"/>
                </a:solidFill>
                <a:latin typeface="Gill Sans MT" panose="020B0502020104020203" pitchFamily="34" charset="77"/>
              </a:rPr>
              <a:t>, </a:t>
            </a:r>
            <a:r>
              <a:rPr lang="en-US" sz="2400" dirty="0" err="1">
                <a:solidFill>
                  <a:srgbClr val="000000"/>
                </a:solidFill>
                <a:latin typeface="Gill Sans MT" panose="020B0502020104020203" pitchFamily="34" charset="77"/>
              </a:rPr>
              <a:t>fri</a:t>
            </a:r>
            <a:r>
              <a:rPr lang="en-US" sz="2400" dirty="0">
                <a:solidFill>
                  <a:srgbClr val="000000"/>
                </a:solidFill>
                <a:latin typeface="Gill Sans MT" panose="020B0502020104020203" pitchFamily="34" charset="77"/>
              </a:rPr>
              <a:t>, sat, sun</a:t>
            </a:r>
          </a:p>
          <a:p>
            <a:pPr marL="0" indent="0">
              <a:buNone/>
            </a:pPr>
            <a:r>
              <a:rPr lang="en-US" sz="2400" dirty="0">
                <a:solidFill>
                  <a:srgbClr val="000000"/>
                </a:solidFill>
                <a:latin typeface="Gill Sans MT" panose="020B0502020104020203" pitchFamily="34" charset="77"/>
              </a:rPr>
              <a:t>cursor is now here</a:t>
            </a:r>
          </a:p>
        </p:txBody>
      </p:sp>
      <p:sp>
        <p:nvSpPr>
          <p:cNvPr id="8" name="TextBox 7">
            <a:extLst>
              <a:ext uri="{FF2B5EF4-FFF2-40B4-BE49-F238E27FC236}">
                <a16:creationId xmlns:a16="http://schemas.microsoft.com/office/drawing/2014/main" id="{89664AE0-03B1-F343-A3F2-F049D077AF98}"/>
              </a:ext>
            </a:extLst>
          </p:cNvPr>
          <p:cNvSpPr txBox="1"/>
          <p:nvPr/>
        </p:nvSpPr>
        <p:spPr>
          <a:xfrm>
            <a:off x="757313" y="1309735"/>
            <a:ext cx="2609730" cy="707886"/>
          </a:xfrm>
          <a:prstGeom prst="rect">
            <a:avLst/>
          </a:prstGeom>
          <a:noFill/>
        </p:spPr>
        <p:txBody>
          <a:bodyPr wrap="square" rtlCol="0">
            <a:spAutoFit/>
          </a:bodyPr>
          <a:lstStyle/>
          <a:p>
            <a:r>
              <a:rPr lang="en-US" sz="2000" dirty="0">
                <a:solidFill>
                  <a:srgbClr val="FF0000"/>
                </a:solidFill>
              </a:rPr>
              <a:t>any number of positional arguments</a:t>
            </a:r>
          </a:p>
        </p:txBody>
      </p:sp>
      <p:cxnSp>
        <p:nvCxnSpPr>
          <p:cNvPr id="10" name="Straight Arrow Connector 9">
            <a:extLst>
              <a:ext uri="{FF2B5EF4-FFF2-40B4-BE49-F238E27FC236}">
                <a16:creationId xmlns:a16="http://schemas.microsoft.com/office/drawing/2014/main" id="{7B79EDEB-21CF-C34B-A2E5-A09E60D29E45}"/>
              </a:ext>
            </a:extLst>
          </p:cNvPr>
          <p:cNvCxnSpPr>
            <a:cxnSpLocks/>
          </p:cNvCxnSpPr>
          <p:nvPr/>
        </p:nvCxnSpPr>
        <p:spPr>
          <a:xfrm flipV="1">
            <a:off x="2035629" y="1008173"/>
            <a:ext cx="446823"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E970F2-C39B-7749-9FEC-3601AB1AE7E6}"/>
              </a:ext>
            </a:extLst>
          </p:cNvPr>
          <p:cNvSpPr txBox="1"/>
          <p:nvPr/>
        </p:nvSpPr>
        <p:spPr>
          <a:xfrm>
            <a:off x="3267135" y="1309735"/>
            <a:ext cx="2609730" cy="1015663"/>
          </a:xfrm>
          <a:prstGeom prst="rect">
            <a:avLst/>
          </a:prstGeom>
          <a:noFill/>
        </p:spPr>
        <p:txBody>
          <a:bodyPr wrap="square" rtlCol="0">
            <a:spAutoFit/>
          </a:bodyPr>
          <a:lstStyle/>
          <a:p>
            <a:r>
              <a:rPr lang="en-US" sz="2000" dirty="0">
                <a:solidFill>
                  <a:srgbClr val="FF0000"/>
                </a:solidFill>
              </a:rPr>
              <a:t>specify separator character; defaults to space</a:t>
            </a:r>
          </a:p>
        </p:txBody>
      </p:sp>
      <p:cxnSp>
        <p:nvCxnSpPr>
          <p:cNvPr id="14" name="Straight Arrow Connector 13">
            <a:extLst>
              <a:ext uri="{FF2B5EF4-FFF2-40B4-BE49-F238E27FC236}">
                <a16:creationId xmlns:a16="http://schemas.microsoft.com/office/drawing/2014/main" id="{67BD5D1A-21FF-5E44-BC9A-F45708385466}"/>
              </a:ext>
            </a:extLst>
          </p:cNvPr>
          <p:cNvCxnSpPr>
            <a:cxnSpLocks/>
          </p:cNvCxnSpPr>
          <p:nvPr/>
        </p:nvCxnSpPr>
        <p:spPr>
          <a:xfrm flipV="1">
            <a:off x="4128931" y="1008173"/>
            <a:ext cx="345931" cy="301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E2D77A-5904-7544-B8AE-F3CD3EA5A4E0}"/>
              </a:ext>
            </a:extLst>
          </p:cNvPr>
          <p:cNvSpPr txBox="1"/>
          <p:nvPr/>
        </p:nvSpPr>
        <p:spPr>
          <a:xfrm>
            <a:off x="5869479" y="1362327"/>
            <a:ext cx="2609730" cy="707886"/>
          </a:xfrm>
          <a:prstGeom prst="rect">
            <a:avLst/>
          </a:prstGeom>
          <a:noFill/>
        </p:spPr>
        <p:txBody>
          <a:bodyPr wrap="square" rtlCol="0">
            <a:spAutoFit/>
          </a:bodyPr>
          <a:lstStyle/>
          <a:p>
            <a:r>
              <a:rPr lang="en-US" sz="2000" dirty="0">
                <a:solidFill>
                  <a:srgbClr val="FF0000"/>
                </a:solidFill>
              </a:rPr>
              <a:t>specify end character; defaults to newline</a:t>
            </a:r>
          </a:p>
        </p:txBody>
      </p:sp>
      <p:cxnSp>
        <p:nvCxnSpPr>
          <p:cNvPr id="19" name="Straight Arrow Connector 18">
            <a:extLst>
              <a:ext uri="{FF2B5EF4-FFF2-40B4-BE49-F238E27FC236}">
                <a16:creationId xmlns:a16="http://schemas.microsoft.com/office/drawing/2014/main" id="{F27838C9-39D0-B347-A820-EEA046CD6709}"/>
              </a:ext>
            </a:extLst>
          </p:cNvPr>
          <p:cNvCxnSpPr>
            <a:cxnSpLocks/>
          </p:cNvCxnSpPr>
          <p:nvPr/>
        </p:nvCxnSpPr>
        <p:spPr>
          <a:xfrm flipH="1" flipV="1">
            <a:off x="6302829" y="1008173"/>
            <a:ext cx="335924"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16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Scripts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endParaRPr lang="en-US" b="1" dirty="0">
              <a:solidFill>
                <a:srgbClr val="0000FF"/>
              </a:solidFill>
              <a:latin typeface="Inconsolata Medium" panose="020B0609030003000000" pitchFamily="49" charset="77"/>
            </a:endParaRPr>
          </a:p>
          <a:p>
            <a:pPr marL="0" indent="0">
              <a:buNone/>
            </a:pPr>
            <a:r>
              <a:rPr lang="en-US" b="1" dirty="0">
                <a:solidFill>
                  <a:srgbClr val="0000FF"/>
                </a:solidFill>
                <a:latin typeface="Inconsolata Medium" panose="020B0609030003000000" pitchFamily="49" charset="77"/>
              </a:rPr>
              <a:t>print</a:t>
            </a:r>
            <a:r>
              <a:rPr lang="en-US" b="1" dirty="0">
                <a:solidFill>
                  <a:srgbClr val="000000"/>
                </a:solidFill>
                <a:latin typeface="Inconsolata Medium" panose="020B0609030003000000" pitchFamily="49" charset="77"/>
              </a:rPr>
              <a:t>(</a:t>
            </a:r>
            <a:r>
              <a:rPr lang="en-US" b="1" dirty="0">
                <a:solidFill>
                  <a:srgbClr val="A31515"/>
                </a:solidFill>
                <a:latin typeface="Inconsolata Medium" panose="020B0609030003000000" pitchFamily="49" charset="77"/>
              </a:rPr>
              <a:t>"Hello, World!"</a:t>
            </a:r>
            <a:r>
              <a:rPr lang="en-US" b="1" dirty="0">
                <a:solidFill>
                  <a:srgbClr val="000000"/>
                </a:solidFill>
                <a:latin typeface="Inconsolata Medium" panose="020B0609030003000000" pitchFamily="49" charset="77"/>
              </a:rPr>
              <a:t>)</a:t>
            </a:r>
          </a:p>
        </p:txBody>
      </p:sp>
      <p:sp>
        <p:nvSpPr>
          <p:cNvPr id="6" name="TextBox 5">
            <a:extLst>
              <a:ext uri="{FF2B5EF4-FFF2-40B4-BE49-F238E27FC236}">
                <a16:creationId xmlns:a16="http://schemas.microsoft.com/office/drawing/2014/main" id="{76E456FD-D331-974E-9966-139D852DE6B8}"/>
              </a:ext>
            </a:extLst>
          </p:cNvPr>
          <p:cNvSpPr txBox="1"/>
          <p:nvPr/>
        </p:nvSpPr>
        <p:spPr>
          <a:xfrm>
            <a:off x="4295297" y="808970"/>
            <a:ext cx="3700800" cy="2554545"/>
          </a:xfrm>
          <a:prstGeom prst="rect">
            <a:avLst/>
          </a:prstGeom>
          <a:noFill/>
        </p:spPr>
        <p:txBody>
          <a:bodyPr wrap="square" rtlCol="0">
            <a:spAutoFit/>
          </a:bodyPr>
          <a:lstStyle/>
          <a:p>
            <a:r>
              <a:rPr lang="en-US" sz="2000" dirty="0" err="1"/>
              <a:t>repl.it</a:t>
            </a:r>
            <a:r>
              <a:rPr lang="en-US" sz="2000" dirty="0"/>
              <a:t>: Create a new </a:t>
            </a:r>
            <a:r>
              <a:rPr lang="en-US" sz="2000" dirty="0" err="1"/>
              <a:t>repl</a:t>
            </a:r>
            <a:r>
              <a:rPr lang="en-US" sz="2000" dirty="0"/>
              <a:t> and pick Python as the language, name the repl. </a:t>
            </a:r>
          </a:p>
          <a:p>
            <a:endParaRPr lang="en-US" sz="2000" dirty="0"/>
          </a:p>
          <a:p>
            <a:r>
              <a:rPr lang="en-US" sz="2000" dirty="0"/>
              <a:t>Type in the code in the file </a:t>
            </a:r>
            <a:r>
              <a:rPr lang="en-US" sz="2000" dirty="0" err="1"/>
              <a:t>main.py</a:t>
            </a:r>
            <a:r>
              <a:rPr lang="en-US" sz="2000" dirty="0"/>
              <a:t>. Click on run.</a:t>
            </a:r>
          </a:p>
          <a:p>
            <a:endParaRPr lang="en-US" sz="2000" dirty="0"/>
          </a:p>
          <a:p>
            <a:endParaRPr lang="en-US" sz="2000" dirty="0"/>
          </a:p>
        </p:txBody>
      </p:sp>
      <p:pic>
        <p:nvPicPr>
          <p:cNvPr id="3" name="Picture 2">
            <a:extLst>
              <a:ext uri="{FF2B5EF4-FFF2-40B4-BE49-F238E27FC236}">
                <a16:creationId xmlns:a16="http://schemas.microsoft.com/office/drawing/2014/main" id="{9A8E9CD0-D9B3-8E4C-9599-C519FA3BF22B}"/>
              </a:ext>
            </a:extLst>
          </p:cNvPr>
          <p:cNvPicPr>
            <a:picLocks noChangeAspect="1"/>
          </p:cNvPicPr>
          <p:nvPr/>
        </p:nvPicPr>
        <p:blipFill>
          <a:blip r:embed="rId2"/>
          <a:stretch>
            <a:fillRect/>
          </a:stretch>
        </p:blipFill>
        <p:spPr>
          <a:xfrm>
            <a:off x="483848" y="2989457"/>
            <a:ext cx="5117255" cy="1206812"/>
          </a:xfrm>
          <a:prstGeom prst="rect">
            <a:avLst/>
          </a:prstGeom>
        </p:spPr>
      </p:pic>
      <p:pic>
        <p:nvPicPr>
          <p:cNvPr id="7" name="Picture 6">
            <a:extLst>
              <a:ext uri="{FF2B5EF4-FFF2-40B4-BE49-F238E27FC236}">
                <a16:creationId xmlns:a16="http://schemas.microsoft.com/office/drawing/2014/main" id="{09184722-0D16-5E47-A514-4348651A24BB}"/>
              </a:ext>
            </a:extLst>
          </p:cNvPr>
          <p:cNvPicPr>
            <a:picLocks noChangeAspect="1"/>
          </p:cNvPicPr>
          <p:nvPr/>
        </p:nvPicPr>
        <p:blipFill>
          <a:blip r:embed="rId3"/>
          <a:stretch>
            <a:fillRect/>
          </a:stretch>
        </p:blipFill>
        <p:spPr>
          <a:xfrm>
            <a:off x="483848" y="4402223"/>
            <a:ext cx="3873619" cy="988168"/>
          </a:xfrm>
          <a:prstGeom prst="rect">
            <a:avLst/>
          </a:prstGeom>
        </p:spPr>
      </p:pic>
      <p:pic>
        <p:nvPicPr>
          <p:cNvPr id="8" name="Picture 7">
            <a:extLst>
              <a:ext uri="{FF2B5EF4-FFF2-40B4-BE49-F238E27FC236}">
                <a16:creationId xmlns:a16="http://schemas.microsoft.com/office/drawing/2014/main" id="{778F82F4-110D-C843-8F5C-71BDAE030887}"/>
              </a:ext>
            </a:extLst>
          </p:cNvPr>
          <p:cNvPicPr>
            <a:picLocks noChangeAspect="1"/>
          </p:cNvPicPr>
          <p:nvPr/>
        </p:nvPicPr>
        <p:blipFill>
          <a:blip r:embed="rId4"/>
          <a:stretch>
            <a:fillRect/>
          </a:stretch>
        </p:blipFill>
        <p:spPr>
          <a:xfrm>
            <a:off x="5443992" y="2989457"/>
            <a:ext cx="1469733" cy="872654"/>
          </a:xfrm>
          <a:prstGeom prst="rect">
            <a:avLst/>
          </a:prstGeom>
        </p:spPr>
      </p:pic>
    </p:spTree>
    <p:extLst>
      <p:ext uri="{BB962C8B-B14F-4D97-AF65-F5344CB8AC3E}">
        <p14:creationId xmlns:p14="http://schemas.microsoft.com/office/powerpoint/2010/main" val="2081483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 Syntax 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92275" y="1150913"/>
            <a:ext cx="8051725" cy="4440590"/>
          </a:xfrm>
        </p:spPr>
        <p:txBody>
          <a:bodyPr>
            <a:noAutofit/>
          </a:bodyPr>
          <a:lstStyle/>
          <a:p>
            <a:pPr marL="0" indent="0">
              <a:buNone/>
            </a:pPr>
            <a:r>
              <a:rPr lang="en-US" sz="2000" dirty="0">
                <a:solidFill>
                  <a:srgbClr val="000087"/>
                </a:solidFill>
                <a:latin typeface="UbuntuMono"/>
              </a:rPr>
              <a:t>In </a:t>
            </a:r>
            <a:r>
              <a:rPr lang="en-US" sz="2000" dirty="0">
                <a:latin typeface="UbuntuMono"/>
              </a:rPr>
              <a:t>[</a:t>
            </a:r>
            <a:r>
              <a:rPr lang="en-US" sz="2000" dirty="0">
                <a:solidFill>
                  <a:srgbClr val="FF6600"/>
                </a:solidFill>
                <a:latin typeface="UbuntuMono"/>
              </a:rPr>
              <a:t>4</a:t>
            </a:r>
            <a:r>
              <a:rPr lang="en-US" sz="2000" dirty="0">
                <a:latin typeface="UbuntuMono"/>
              </a:rPr>
              <a:t>]: </a:t>
            </a:r>
          </a:p>
          <a:p>
            <a:pPr marL="342900" lvl="1" indent="0">
              <a:buNone/>
            </a:pPr>
            <a:r>
              <a:rPr lang="en-US" sz="1700" b="1" dirty="0">
                <a:solidFill>
                  <a:srgbClr val="33566B"/>
                </a:solidFill>
                <a:latin typeface="Inconsolata Medium" panose="020B0609030003000000" pitchFamily="49" charset="77"/>
              </a:rPr>
              <a:t># set the midpoint </a:t>
            </a:r>
          </a:p>
          <a:p>
            <a:pPr marL="342900" lvl="1" indent="0">
              <a:buNone/>
            </a:pPr>
            <a:r>
              <a:rPr lang="en-US" sz="1700" b="1" dirty="0">
                <a:solidFill>
                  <a:srgbClr val="000087"/>
                </a:solidFill>
                <a:latin typeface="Inconsolata Medium" panose="020B0609030003000000" pitchFamily="49" charset="77"/>
              </a:rPr>
              <a:t>midpoint </a:t>
            </a:r>
            <a:r>
              <a:rPr lang="en-US" sz="1700" b="1" dirty="0">
                <a:solidFill>
                  <a:srgbClr val="545454"/>
                </a:solidFill>
                <a:latin typeface="Inconsolata Medium" panose="020B0609030003000000" pitchFamily="49" charset="77"/>
              </a:rPr>
              <a:t>= </a:t>
            </a:r>
            <a:r>
              <a:rPr lang="en-US" sz="1700" b="1" dirty="0">
                <a:solidFill>
                  <a:srgbClr val="FF6600"/>
                </a:solidFill>
                <a:latin typeface="Inconsolata Medium" panose="020B0609030003000000" pitchFamily="49" charset="77"/>
              </a:rPr>
              <a:t>5 </a:t>
            </a:r>
            <a:endParaRPr lang="en-US" sz="1700" b="1" dirty="0">
              <a:latin typeface="Inconsolata Medium" panose="020B0609030003000000" pitchFamily="49" charset="77"/>
            </a:endParaRPr>
          </a:p>
          <a:p>
            <a:pPr marL="342900" lvl="1" indent="0">
              <a:buNone/>
            </a:pPr>
            <a:r>
              <a:rPr lang="en-US" sz="1700" b="1" dirty="0">
                <a:solidFill>
                  <a:srgbClr val="33566B"/>
                </a:solidFill>
                <a:latin typeface="Inconsolata Medium" panose="020B0609030003000000" pitchFamily="49" charset="77"/>
              </a:rPr>
              <a:t># make two empty lists </a:t>
            </a:r>
          </a:p>
          <a:p>
            <a:pPr marL="342900" lvl="1" indent="0">
              <a:buNone/>
            </a:pPr>
            <a:r>
              <a:rPr lang="en-US" sz="1700" b="1" dirty="0">
                <a:solidFill>
                  <a:srgbClr val="000087"/>
                </a:solidFill>
                <a:latin typeface="Inconsolata Medium" panose="020B0609030003000000" pitchFamily="49" charset="77"/>
              </a:rPr>
              <a:t>lower </a:t>
            </a:r>
            <a:r>
              <a:rPr lang="en-US" sz="1700" b="1" dirty="0">
                <a:solidFill>
                  <a:srgbClr val="545454"/>
                </a:solidFill>
                <a:latin typeface="Inconsolata Medium" panose="020B0609030003000000" pitchFamily="49" charset="77"/>
              </a:rPr>
              <a:t>= </a:t>
            </a:r>
            <a:r>
              <a:rPr lang="en-US" sz="1700" b="1" dirty="0">
                <a:latin typeface="Inconsolata Medium" panose="020B0609030003000000" pitchFamily="49" charset="77"/>
              </a:rPr>
              <a:t>[]</a:t>
            </a:r>
          </a:p>
          <a:p>
            <a:pPr marL="342900" lvl="1" indent="0">
              <a:buNone/>
            </a:pPr>
            <a:r>
              <a:rPr lang="en-US" sz="1700" b="1" dirty="0">
                <a:solidFill>
                  <a:srgbClr val="000087"/>
                </a:solidFill>
                <a:latin typeface="Inconsolata Medium" panose="020B0609030003000000" pitchFamily="49" charset="77"/>
              </a:rPr>
              <a:t>upper </a:t>
            </a:r>
            <a:r>
              <a:rPr lang="en-US" sz="1700" b="1" dirty="0">
                <a:solidFill>
                  <a:srgbClr val="545454"/>
                </a:solidFill>
                <a:latin typeface="Inconsolata Medium" panose="020B0609030003000000" pitchFamily="49" charset="77"/>
              </a:rPr>
              <a:t>= </a:t>
            </a:r>
            <a:r>
              <a:rPr lang="en-US" sz="1700" b="1" dirty="0">
                <a:latin typeface="Inconsolata Medium" panose="020B0609030003000000" pitchFamily="49" charset="77"/>
              </a:rPr>
              <a:t>[] </a:t>
            </a:r>
          </a:p>
          <a:p>
            <a:pPr marL="342900" lvl="1" indent="0">
              <a:buNone/>
            </a:pPr>
            <a:r>
              <a:rPr lang="en-US" sz="1700" b="1" dirty="0">
                <a:solidFill>
                  <a:srgbClr val="33566B"/>
                </a:solidFill>
                <a:latin typeface="Inconsolata Medium" panose="020B0609030003000000" pitchFamily="49" charset="77"/>
              </a:rPr>
              <a:t># split the numbers into lower and upper </a:t>
            </a:r>
          </a:p>
          <a:p>
            <a:pPr marL="342900" lvl="1" indent="0">
              <a:buNone/>
            </a:pPr>
            <a:r>
              <a:rPr lang="en-US" sz="1700" b="1" dirty="0">
                <a:solidFill>
                  <a:srgbClr val="006699"/>
                </a:solidFill>
                <a:latin typeface="Inconsolata Medium" panose="020B0609030003000000" pitchFamily="49" charset="77"/>
              </a:rPr>
              <a:t>for </a:t>
            </a:r>
            <a:r>
              <a:rPr lang="en-US" sz="1700" b="1" dirty="0" err="1">
                <a:solidFill>
                  <a:srgbClr val="000087"/>
                </a:solidFill>
                <a:latin typeface="Inconsolata Medium" panose="020B0609030003000000" pitchFamily="49" charset="77"/>
              </a:rPr>
              <a:t>i</a:t>
            </a:r>
            <a:r>
              <a:rPr lang="en-US" sz="1700" b="1" dirty="0">
                <a:solidFill>
                  <a:srgbClr val="000087"/>
                </a:solidFill>
                <a:latin typeface="Inconsolata Medium" panose="020B0609030003000000" pitchFamily="49" charset="77"/>
              </a:rPr>
              <a:t> </a:t>
            </a:r>
            <a:r>
              <a:rPr lang="en-US" sz="1700" b="1" dirty="0">
                <a:latin typeface="Inconsolata Medium" panose="020B0609030003000000" pitchFamily="49" charset="77"/>
              </a:rPr>
              <a:t>in </a:t>
            </a:r>
            <a:r>
              <a:rPr lang="en-US" sz="1700" b="1" dirty="0">
                <a:solidFill>
                  <a:srgbClr val="336666"/>
                </a:solidFill>
                <a:latin typeface="Inconsolata Medium" panose="020B0609030003000000" pitchFamily="49" charset="77"/>
              </a:rPr>
              <a:t>range</a:t>
            </a:r>
            <a:r>
              <a:rPr lang="en-US" sz="1700" b="1" dirty="0">
                <a:latin typeface="Inconsolata Medium" panose="020B0609030003000000" pitchFamily="49" charset="77"/>
              </a:rPr>
              <a:t>(</a:t>
            </a:r>
            <a:r>
              <a:rPr lang="en-US" sz="1700" b="1" dirty="0">
                <a:solidFill>
                  <a:srgbClr val="FF6600"/>
                </a:solidFill>
                <a:latin typeface="Inconsolata Medium" panose="020B0609030003000000" pitchFamily="49" charset="77"/>
              </a:rPr>
              <a:t>10</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    if </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solidFill>
                  <a:srgbClr val="000087"/>
                </a:solidFill>
                <a:latin typeface="Inconsolata Medium" panose="020B0609030003000000" pitchFamily="49" charset="77"/>
              </a:rPr>
              <a:t> </a:t>
            </a:r>
            <a:r>
              <a:rPr lang="en-US" sz="1700" b="1" dirty="0">
                <a:solidFill>
                  <a:srgbClr val="545454"/>
                </a:solidFill>
                <a:latin typeface="Inconsolata Medium" panose="020B0609030003000000" pitchFamily="49" charset="77"/>
              </a:rPr>
              <a:t>&lt; </a:t>
            </a:r>
            <a:r>
              <a:rPr lang="en-US" sz="1700" b="1" dirty="0">
                <a:solidFill>
                  <a:srgbClr val="000087"/>
                </a:solidFill>
                <a:latin typeface="Inconsolata Medium" panose="020B0609030003000000" pitchFamily="49" charset="77"/>
              </a:rPr>
              <a:t>midpoint</a:t>
            </a:r>
            <a:r>
              <a:rPr lang="en-US" sz="1700" b="1" dirty="0">
                <a:latin typeface="Inconsolata Medium" panose="020B0609030003000000" pitchFamily="49" charset="77"/>
              </a:rPr>
              <a:t>): </a:t>
            </a:r>
          </a:p>
          <a:p>
            <a:pPr marL="342900" lvl="1" indent="0">
              <a:buNone/>
            </a:pPr>
            <a:r>
              <a:rPr lang="en-US" sz="1700" b="1" dirty="0">
                <a:solidFill>
                  <a:srgbClr val="000087"/>
                </a:solidFill>
                <a:latin typeface="Inconsolata Medium" panose="020B0609030003000000" pitchFamily="49" charset="77"/>
              </a:rPr>
              <a:t>	    </a:t>
            </a:r>
            <a:r>
              <a:rPr lang="en-US" sz="1700" b="1" dirty="0" err="1">
                <a:solidFill>
                  <a:srgbClr val="000087"/>
                </a:solidFill>
                <a:latin typeface="Inconsolata Medium" panose="020B0609030003000000" pitchFamily="49" charset="77"/>
              </a:rPr>
              <a:t>lower</a:t>
            </a:r>
            <a:r>
              <a:rPr lang="en-US" sz="1700" b="1" dirty="0" err="1">
                <a:solidFill>
                  <a:srgbClr val="545454"/>
                </a:solidFill>
                <a:latin typeface="Inconsolata Medium" panose="020B0609030003000000" pitchFamily="49" charset="77"/>
              </a:rPr>
              <a:t>.</a:t>
            </a:r>
            <a:r>
              <a:rPr lang="en-US" sz="1700" b="1" dirty="0" err="1">
                <a:solidFill>
                  <a:srgbClr val="000087"/>
                </a:solidFill>
                <a:latin typeface="Inconsolata Medium" panose="020B0609030003000000" pitchFamily="49" charset="77"/>
              </a:rPr>
              <a:t>append</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    else</a:t>
            </a:r>
            <a:r>
              <a:rPr lang="en-US" sz="1700" b="1" dirty="0">
                <a:latin typeface="Inconsolata Medium" panose="020B0609030003000000" pitchFamily="49" charset="77"/>
              </a:rPr>
              <a:t>: </a:t>
            </a:r>
          </a:p>
          <a:p>
            <a:pPr marL="342900" lvl="1" indent="0">
              <a:buNone/>
            </a:pPr>
            <a:r>
              <a:rPr lang="en-US" sz="1700" b="1" dirty="0">
                <a:solidFill>
                  <a:srgbClr val="000087"/>
                </a:solidFill>
                <a:latin typeface="Inconsolata Medium" panose="020B0609030003000000" pitchFamily="49" charset="77"/>
              </a:rPr>
              <a:t>	    </a:t>
            </a:r>
            <a:r>
              <a:rPr lang="en-US" sz="1700" b="1" dirty="0" err="1">
                <a:solidFill>
                  <a:srgbClr val="000087"/>
                </a:solidFill>
                <a:latin typeface="Inconsolata Medium" panose="020B0609030003000000" pitchFamily="49" charset="77"/>
              </a:rPr>
              <a:t>upper</a:t>
            </a:r>
            <a:r>
              <a:rPr lang="en-US" sz="1700" b="1" dirty="0" err="1">
                <a:solidFill>
                  <a:srgbClr val="545454"/>
                </a:solidFill>
                <a:latin typeface="Inconsolata Medium" panose="020B0609030003000000" pitchFamily="49" charset="77"/>
              </a:rPr>
              <a:t>.</a:t>
            </a:r>
            <a:r>
              <a:rPr lang="en-US" sz="1700" b="1" dirty="0" err="1">
                <a:solidFill>
                  <a:srgbClr val="000087"/>
                </a:solidFill>
                <a:latin typeface="Inconsolata Medium" panose="020B0609030003000000" pitchFamily="49" charset="77"/>
              </a:rPr>
              <a:t>append</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print</a:t>
            </a:r>
            <a:r>
              <a:rPr lang="en-US" sz="1700" b="1" dirty="0">
                <a:latin typeface="Inconsolata Medium" panose="020B0609030003000000" pitchFamily="49" charset="77"/>
              </a:rPr>
              <a:t>(</a:t>
            </a:r>
            <a:r>
              <a:rPr lang="en-US" sz="1700" b="1" dirty="0">
                <a:solidFill>
                  <a:srgbClr val="CC3300"/>
                </a:solidFill>
                <a:latin typeface="Inconsolata Medium" panose="020B0609030003000000" pitchFamily="49" charset="77"/>
              </a:rPr>
              <a:t>"lower:"</a:t>
            </a:r>
            <a:r>
              <a:rPr lang="en-US" sz="1700" b="1" dirty="0">
                <a:latin typeface="Inconsolata Medium" panose="020B0609030003000000" pitchFamily="49" charset="77"/>
              </a:rPr>
              <a:t>, </a:t>
            </a:r>
            <a:r>
              <a:rPr lang="en-US" sz="1700" b="1" dirty="0">
                <a:solidFill>
                  <a:srgbClr val="000087"/>
                </a:solidFill>
                <a:latin typeface="Inconsolata Medium" panose="020B0609030003000000" pitchFamily="49" charset="77"/>
              </a:rPr>
              <a:t>lower</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print</a:t>
            </a:r>
            <a:r>
              <a:rPr lang="en-US" sz="1700" b="1" dirty="0">
                <a:latin typeface="Inconsolata Medium" panose="020B0609030003000000" pitchFamily="49" charset="77"/>
              </a:rPr>
              <a:t>(</a:t>
            </a:r>
            <a:r>
              <a:rPr lang="en-US" sz="1700" b="1" dirty="0">
                <a:solidFill>
                  <a:srgbClr val="CC3300"/>
                </a:solidFill>
                <a:latin typeface="Inconsolata Medium" panose="020B0609030003000000" pitchFamily="49" charset="77"/>
              </a:rPr>
              <a:t>"upper:"</a:t>
            </a:r>
            <a:r>
              <a:rPr lang="en-US" sz="1700" b="1" dirty="0">
                <a:latin typeface="Inconsolata Medium" panose="020B0609030003000000" pitchFamily="49" charset="77"/>
              </a:rPr>
              <a:t>, </a:t>
            </a:r>
            <a:r>
              <a:rPr lang="en-US" sz="1700" b="1" dirty="0">
                <a:solidFill>
                  <a:srgbClr val="000087"/>
                </a:solidFill>
                <a:latin typeface="Inconsolata Medium" panose="020B0609030003000000" pitchFamily="49" charset="77"/>
              </a:rPr>
              <a:t>upper</a:t>
            </a:r>
            <a:r>
              <a:rPr lang="en-US" sz="1700" b="1" dirty="0">
                <a:latin typeface="Inconsolata Medium" panose="020B0609030003000000" pitchFamily="49" charset="77"/>
              </a:rPr>
              <a:t>)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p:txBody>
      </p:sp>
      <p:pic>
        <p:nvPicPr>
          <p:cNvPr id="4" name="Picture 3">
            <a:extLst>
              <a:ext uri="{FF2B5EF4-FFF2-40B4-BE49-F238E27FC236}">
                <a16:creationId xmlns:a16="http://schemas.microsoft.com/office/drawing/2014/main" id="{D25370B2-DE41-AD4B-BC83-7E699BF3BBAC}"/>
              </a:ext>
            </a:extLst>
          </p:cNvPr>
          <p:cNvPicPr>
            <a:picLocks noChangeAspect="1"/>
          </p:cNvPicPr>
          <p:nvPr/>
        </p:nvPicPr>
        <p:blipFill>
          <a:blip r:embed="rId2"/>
          <a:stretch>
            <a:fillRect/>
          </a:stretch>
        </p:blipFill>
        <p:spPr>
          <a:xfrm>
            <a:off x="4806237" y="1443810"/>
            <a:ext cx="2599340" cy="421515"/>
          </a:xfrm>
          <a:prstGeom prst="rect">
            <a:avLst/>
          </a:prstGeom>
        </p:spPr>
      </p:pic>
      <p:pic>
        <p:nvPicPr>
          <p:cNvPr id="5" name="Picture 4">
            <a:extLst>
              <a:ext uri="{FF2B5EF4-FFF2-40B4-BE49-F238E27FC236}">
                <a16:creationId xmlns:a16="http://schemas.microsoft.com/office/drawing/2014/main" id="{A95D34AC-544E-0747-85EC-3132C6002DB7}"/>
              </a:ext>
            </a:extLst>
          </p:cNvPr>
          <p:cNvPicPr>
            <a:picLocks noChangeAspect="1"/>
          </p:cNvPicPr>
          <p:nvPr/>
        </p:nvPicPr>
        <p:blipFill>
          <a:blip r:embed="rId3"/>
          <a:stretch>
            <a:fillRect/>
          </a:stretch>
        </p:blipFill>
        <p:spPr>
          <a:xfrm>
            <a:off x="3971272" y="2318135"/>
            <a:ext cx="3319351" cy="362618"/>
          </a:xfrm>
          <a:prstGeom prst="rect">
            <a:avLst/>
          </a:prstGeom>
        </p:spPr>
      </p:pic>
      <p:sp>
        <p:nvSpPr>
          <p:cNvPr id="6" name="TextBox 5">
            <a:extLst>
              <a:ext uri="{FF2B5EF4-FFF2-40B4-BE49-F238E27FC236}">
                <a16:creationId xmlns:a16="http://schemas.microsoft.com/office/drawing/2014/main" id="{6BAD279A-662B-2340-A1DC-179A92D4104E}"/>
              </a:ext>
            </a:extLst>
          </p:cNvPr>
          <p:cNvSpPr txBox="1"/>
          <p:nvPr/>
        </p:nvSpPr>
        <p:spPr>
          <a:xfrm>
            <a:off x="4506204" y="3148313"/>
            <a:ext cx="2249486" cy="2616101"/>
          </a:xfrm>
          <a:prstGeom prst="rect">
            <a:avLst/>
          </a:prstGeom>
          <a:noFill/>
        </p:spPr>
        <p:txBody>
          <a:bodyPr wrap="square" rtlCol="0">
            <a:spAutoFit/>
          </a:bodyPr>
          <a:lstStyle/>
          <a:p>
            <a:r>
              <a:rPr lang="en-US" sz="1600" b="1" dirty="0"/>
              <a:t>a </a:t>
            </a:r>
            <a:r>
              <a:rPr lang="en-US" sz="1600" b="1" i="1" dirty="0"/>
              <a:t>block </a:t>
            </a:r>
            <a:r>
              <a:rPr lang="en-US" sz="1600" b="1" dirty="0"/>
              <a:t>of code is a set of statements that should be treated as a unit.</a:t>
            </a:r>
          </a:p>
          <a:p>
            <a:endParaRPr lang="en-US" sz="1600" b="1" dirty="0"/>
          </a:p>
          <a:p>
            <a:r>
              <a:rPr lang="en-US" sz="1600" b="1" dirty="0"/>
              <a:t>indented code are always preceded by a colon on the previous line. </a:t>
            </a:r>
          </a:p>
          <a:p>
            <a:endParaRPr lang="en-US" sz="2000" b="1" dirty="0"/>
          </a:p>
        </p:txBody>
      </p:sp>
      <p:sp>
        <p:nvSpPr>
          <p:cNvPr id="8" name="TextBox 7">
            <a:extLst>
              <a:ext uri="{FF2B5EF4-FFF2-40B4-BE49-F238E27FC236}">
                <a16:creationId xmlns:a16="http://schemas.microsoft.com/office/drawing/2014/main" id="{D6E9479C-6E60-544B-AB53-771C1DA554BF}"/>
              </a:ext>
            </a:extLst>
          </p:cNvPr>
          <p:cNvSpPr txBox="1"/>
          <p:nvPr/>
        </p:nvSpPr>
        <p:spPr>
          <a:xfrm>
            <a:off x="0" y="3794645"/>
            <a:ext cx="1580972" cy="1323439"/>
          </a:xfrm>
          <a:prstGeom prst="rect">
            <a:avLst/>
          </a:prstGeom>
          <a:noFill/>
        </p:spPr>
        <p:txBody>
          <a:bodyPr wrap="square" rtlCol="0">
            <a:spAutoFit/>
          </a:bodyPr>
          <a:lstStyle/>
          <a:p>
            <a:r>
              <a:rPr lang="en-US" sz="1600" b="1" dirty="0"/>
              <a:t>code blocks </a:t>
            </a:r>
          </a:p>
          <a:p>
            <a:r>
              <a:rPr lang="en-US" sz="1600" b="1" dirty="0"/>
              <a:t>are denoted by </a:t>
            </a:r>
            <a:r>
              <a:rPr lang="en-US" sz="1600" b="1" i="1" dirty="0"/>
              <a:t>indentation</a:t>
            </a:r>
          </a:p>
          <a:p>
            <a:r>
              <a:rPr lang="en-US" sz="1600" b="1" i="1" dirty="0"/>
              <a:t>(4 spaces)</a:t>
            </a:r>
            <a:r>
              <a:rPr lang="en-US" sz="1600" b="1" dirty="0"/>
              <a:t> </a:t>
            </a:r>
          </a:p>
          <a:p>
            <a:endParaRPr lang="en-US" sz="1600" b="1" dirty="0"/>
          </a:p>
        </p:txBody>
      </p:sp>
      <p:cxnSp>
        <p:nvCxnSpPr>
          <p:cNvPr id="10" name="Straight Arrow Connector 9">
            <a:extLst>
              <a:ext uri="{FF2B5EF4-FFF2-40B4-BE49-F238E27FC236}">
                <a16:creationId xmlns:a16="http://schemas.microsoft.com/office/drawing/2014/main" id="{C00F6DEC-900C-7547-B9DF-066B1FC4F965}"/>
              </a:ext>
            </a:extLst>
          </p:cNvPr>
          <p:cNvCxnSpPr>
            <a:cxnSpLocks/>
            <a:stCxn id="4" idx="1"/>
          </p:cNvCxnSpPr>
          <p:nvPr/>
        </p:nvCxnSpPr>
        <p:spPr>
          <a:xfrm flipH="1">
            <a:off x="3717425" y="1654568"/>
            <a:ext cx="10888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20B4F76-EF34-AD42-BD9F-440FD65CBAAF}"/>
              </a:ext>
            </a:extLst>
          </p:cNvPr>
          <p:cNvCxnSpPr>
            <a:cxnSpLocks/>
          </p:cNvCxnSpPr>
          <p:nvPr/>
        </p:nvCxnSpPr>
        <p:spPr>
          <a:xfrm flipH="1">
            <a:off x="2887052" y="2490634"/>
            <a:ext cx="10888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75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Dynamic Typing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Python is </a:t>
            </a:r>
            <a:r>
              <a:rPr lang="en-US" i="1" dirty="0"/>
              <a:t>dynamically typed</a:t>
            </a:r>
            <a:r>
              <a:rPr lang="en-US" dirty="0"/>
              <a:t>: variable names can point to objects of any type. </a:t>
            </a:r>
          </a:p>
          <a:p>
            <a:pPr marL="0" indent="0">
              <a:buNone/>
            </a:pPr>
            <a:endParaRPr lang="en-US" sz="2000" dirty="0"/>
          </a:p>
          <a:p>
            <a:pPr marL="0" indent="0">
              <a:buNone/>
            </a:pPr>
            <a:r>
              <a:rPr lang="en-US" sz="2000" dirty="0"/>
              <a:t>Unlike Java or C, there is no need to “declare” the variable.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i="1" dirty="0">
                <a:solidFill>
                  <a:srgbClr val="33566B"/>
                </a:solidFill>
                <a:latin typeface="Inconsolata Medium" panose="020B0609030003000000" pitchFamily="49" charset="77"/>
              </a:rPr>
              <a:t># x is an integer </a:t>
            </a:r>
          </a:p>
          <a:p>
            <a:pPr marL="0" indent="0">
              <a:buNone/>
            </a:pPr>
            <a:r>
              <a:rPr lang="en-US" b="1" dirty="0">
                <a:solidFill>
                  <a:srgbClr val="000087"/>
                </a:solidFill>
                <a:latin typeface="Inconsolata Medium" panose="020B0609030003000000" pitchFamily="49" charset="77"/>
              </a:rPr>
              <a:t> 	   x </a:t>
            </a:r>
            <a:r>
              <a:rPr lang="en-US" b="1">
                <a:solidFill>
                  <a:srgbClr val="545454"/>
                </a:solidFill>
                <a:latin typeface="Inconsolata Medium" panose="020B0609030003000000" pitchFamily="49" charset="77"/>
              </a:rPr>
              <a:t>= </a:t>
            </a:r>
            <a:r>
              <a:rPr lang="en-US" b="1">
                <a:solidFill>
                  <a:srgbClr val="CC3300"/>
                </a:solidFill>
                <a:latin typeface="Inconsolata Medium" panose="020B0609030003000000" pitchFamily="49" charset="77"/>
              </a:rPr>
              <a:t>‘hello’ </a:t>
            </a:r>
            <a:r>
              <a:rPr lang="en-US" b="1" dirty="0">
                <a:solidFill>
                  <a:srgbClr val="CC3300"/>
                </a:solidFill>
                <a:latin typeface="Inconsolata Medium" panose="020B0609030003000000" pitchFamily="49" charset="77"/>
              </a:rPr>
              <a:t>	</a:t>
            </a:r>
            <a:r>
              <a:rPr lang="en-US" b="1" i="1" dirty="0">
                <a:solidFill>
                  <a:srgbClr val="33566B"/>
                </a:solidFill>
                <a:latin typeface="Inconsolata Medium" panose="020B0609030003000000" pitchFamily="49" charset="77"/>
              </a:rPr>
              <a:t># now x is a string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now x is a list </a:t>
            </a:r>
            <a:endParaRPr lang="en-US"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3625497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Basic Built-In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Medium" panose="020B0609030003000000" pitchFamily="49" charset="77"/>
            </a:endParaRPr>
          </a:p>
        </p:txBody>
      </p:sp>
      <p:pic>
        <p:nvPicPr>
          <p:cNvPr id="4" name="Picture 3">
            <a:extLst>
              <a:ext uri="{FF2B5EF4-FFF2-40B4-BE49-F238E27FC236}">
                <a16:creationId xmlns:a16="http://schemas.microsoft.com/office/drawing/2014/main" id="{8F08BDCA-BAC1-7948-A2C1-4A8DA04059D3}"/>
              </a:ext>
            </a:extLst>
          </p:cNvPr>
          <p:cNvPicPr>
            <a:picLocks noChangeAspect="1"/>
          </p:cNvPicPr>
          <p:nvPr/>
        </p:nvPicPr>
        <p:blipFill>
          <a:blip r:embed="rId2"/>
          <a:stretch>
            <a:fillRect/>
          </a:stretch>
        </p:blipFill>
        <p:spPr>
          <a:xfrm>
            <a:off x="0" y="1492527"/>
            <a:ext cx="9144000" cy="3226777"/>
          </a:xfrm>
          <a:prstGeom prst="rect">
            <a:avLst/>
          </a:prstGeom>
        </p:spPr>
      </p:pic>
    </p:spTree>
    <p:extLst>
      <p:ext uri="{BB962C8B-B14F-4D97-AF65-F5344CB8AC3E}">
        <p14:creationId xmlns:p14="http://schemas.microsoft.com/office/powerpoint/2010/main" val="1690910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Built-In Function type()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4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[7]: </a:t>
            </a:r>
            <a:r>
              <a:rPr lang="en-US" b="1" dirty="0" err="1">
                <a:latin typeface="Inconsolata Medium" panose="020B0609030003000000" pitchFamily="49" charset="77"/>
              </a:rPr>
              <a:t>int</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‘hello’ </a:t>
            </a:r>
          </a:p>
          <a:p>
            <a:pPr marL="0" indent="0">
              <a:buNone/>
            </a:pPr>
            <a:r>
              <a:rPr lang="en-US" b="1" dirty="0">
                <a:solidFill>
                  <a:srgbClr val="336666"/>
                </a:solidFill>
                <a:latin typeface="Inconsolata Medium" panose="020B0609030003000000" pitchFamily="49" charset="77"/>
              </a:rPr>
              <a:t>	   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[8]: </a:t>
            </a:r>
            <a:r>
              <a:rPr lang="en-US" b="1" dirty="0" err="1">
                <a:latin typeface="Inconsolata Medium" panose="020B0609030003000000" pitchFamily="49" charset="77"/>
              </a:rPr>
              <a:t>str</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3.14159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float </a:t>
            </a:r>
          </a:p>
        </p:txBody>
      </p:sp>
    </p:spTree>
    <p:extLst>
      <p:ext uri="{BB962C8B-B14F-4D97-AF65-F5344CB8AC3E}">
        <p14:creationId xmlns:p14="http://schemas.microsoft.com/office/powerpoint/2010/main" val="329081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Integers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most basic numerical type is the integer. </a:t>
            </a:r>
          </a:p>
          <a:p>
            <a:pPr marL="0" indent="0">
              <a:buNone/>
            </a:pPr>
            <a:r>
              <a:rPr lang="en-US" dirty="0"/>
              <a:t>Any number without a decimal point is an integer.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 </a:t>
            </a:r>
            <a:r>
              <a:rPr lang="en-US" b="1" dirty="0" err="1">
                <a:latin typeface="Inconsolata Medium" panose="020B0609030003000000" pitchFamily="49" charset="77"/>
              </a:rPr>
              <a:t>int</a:t>
            </a:r>
            <a:r>
              <a:rPr lang="en-US" b="1" dirty="0">
                <a:latin typeface="Inconsolata Medium" panose="020B0609030003000000" pitchFamily="49" charset="77"/>
              </a:rPr>
              <a:t> </a:t>
            </a:r>
          </a:p>
          <a:p>
            <a:pPr marL="0" indent="0">
              <a:buNone/>
            </a:pPr>
            <a:endParaRPr lang="en-US" sz="2000" dirty="0"/>
          </a:p>
          <a:p>
            <a:pPr marL="0" indent="0">
              <a:buNone/>
            </a:pPr>
            <a:r>
              <a:rPr lang="en-US" dirty="0"/>
              <a:t>Python integers are variable-precision, so you can do computations that would overflow in other languages. </a:t>
            </a:r>
          </a:p>
          <a:p>
            <a:pPr marL="0" indent="0">
              <a:buNone/>
            </a:pPr>
            <a:endParaRPr lang="en-US" sz="2000" dirty="0"/>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2 </a:t>
            </a:r>
            <a:r>
              <a:rPr lang="en-US" sz="1900" b="1" dirty="0">
                <a:solidFill>
                  <a:srgbClr val="545454"/>
                </a:solidFill>
                <a:latin typeface="Inconsolata Medium" panose="020B0609030003000000" pitchFamily="49" charset="77"/>
              </a:rPr>
              <a:t>** </a:t>
            </a:r>
            <a:r>
              <a:rPr lang="en-US" sz="1900" b="1" dirty="0">
                <a:solidFill>
                  <a:srgbClr val="FF6600"/>
                </a:solidFill>
                <a:latin typeface="Inconsolata Medium" panose="020B0609030003000000" pitchFamily="49" charset="77"/>
              </a:rPr>
              <a:t>200 </a:t>
            </a:r>
          </a:p>
          <a:p>
            <a:pPr marL="0" indent="0">
              <a:buNone/>
            </a:pPr>
            <a:r>
              <a:rPr lang="en-US" sz="1900" b="1" dirty="0">
                <a:latin typeface="Inconsolata Medium" panose="020B0609030003000000" pitchFamily="49" charset="77"/>
              </a:rPr>
              <a:t>Out [2]: 1606938044258990275541962092341162602522202993782792835301376 </a:t>
            </a:r>
          </a:p>
          <a:p>
            <a:pPr marL="0" indent="0">
              <a:buNone/>
            </a:pPr>
            <a:endParaRPr lang="en-US" sz="2000" dirty="0"/>
          </a:p>
        </p:txBody>
      </p:sp>
    </p:spTree>
    <p:extLst>
      <p:ext uri="{BB962C8B-B14F-4D97-AF65-F5344CB8AC3E}">
        <p14:creationId xmlns:p14="http://schemas.microsoft.com/office/powerpoint/2010/main" val="4224307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Integers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r>
              <a:rPr lang="en-US" dirty="0"/>
              <a:t>By default, division </a:t>
            </a:r>
            <a:r>
              <a:rPr lang="en-US" dirty="0" err="1"/>
              <a:t>upcasts</a:t>
            </a:r>
            <a:r>
              <a:rPr lang="en-US" dirty="0"/>
              <a:t> integers to floating-point type:</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[3]: 2.5</a:t>
            </a:r>
            <a:r>
              <a:rPr lang="en-US" sz="2400" dirty="0">
                <a:latin typeface="UbuntuMono"/>
              </a:rPr>
              <a:t> </a:t>
            </a:r>
            <a:endParaRPr lang="en-US" dirty="0"/>
          </a:p>
          <a:p>
            <a:pPr marL="0" indent="0">
              <a:buNone/>
            </a:pPr>
            <a:endParaRPr lang="en-US" dirty="0"/>
          </a:p>
          <a:p>
            <a:pPr marL="0" indent="0">
              <a:buNone/>
            </a:pPr>
            <a:r>
              <a:rPr lang="en-US" dirty="0"/>
              <a:t>You can use the floor-division operator //: </a:t>
            </a:r>
          </a:p>
          <a:p>
            <a:pPr marL="0" indent="0">
              <a:buNone/>
            </a:pPr>
            <a:endParaRPr lang="en-US" sz="2400" dirty="0">
              <a:solidFill>
                <a:srgbClr val="000087"/>
              </a:solidFill>
              <a:latin typeface="UbuntuMono"/>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[4]: 2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0507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Floating Point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floating-point type can store fractional numbers. </a:t>
            </a:r>
          </a:p>
          <a:p>
            <a:pPr marL="0" indent="0">
              <a:buNone/>
            </a:pPr>
            <a:r>
              <a:rPr lang="en-US" dirty="0"/>
              <a:t>They can be defined either in standard decimal notation, or in exponential notation: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0.000005 </a:t>
            </a:r>
          </a:p>
          <a:p>
            <a:pPr marL="0" indent="0">
              <a:buNone/>
            </a:pPr>
            <a:r>
              <a:rPr lang="en-US" b="1" dirty="0">
                <a:solidFill>
                  <a:srgbClr val="FF6600"/>
                </a:solidFill>
                <a:latin typeface="Inconsolata Medium" panose="020B0609030003000000" pitchFamily="49" charset="77"/>
              </a:rPr>
              <a:t>	   </a:t>
            </a:r>
            <a:r>
              <a:rPr lang="en-US" b="1" dirty="0">
                <a:solidFill>
                  <a:srgbClr val="000087"/>
                </a:solidFill>
                <a:latin typeface="Inconsolata Medium" panose="020B0609030003000000" pitchFamily="49" charset="77"/>
              </a:rPr>
              <a:t>y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5e-6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True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1400000.00 </a:t>
            </a:r>
          </a:p>
          <a:p>
            <a:pPr marL="0" indent="0">
              <a:buNone/>
            </a:pPr>
            <a:r>
              <a:rPr lang="en-US" b="1" dirty="0">
                <a:solidFill>
                  <a:srgbClr val="FF6600"/>
                </a:solidFill>
                <a:latin typeface="Inconsolata Medium" panose="020B0609030003000000" pitchFamily="49" charset="77"/>
              </a:rPr>
              <a:t>	   </a:t>
            </a:r>
            <a:r>
              <a:rPr lang="en-US" b="1" dirty="0">
                <a:solidFill>
                  <a:srgbClr val="000087"/>
                </a:solidFill>
                <a:latin typeface="Inconsolata Medium" panose="020B0609030003000000" pitchFamily="49" charset="77"/>
              </a:rPr>
              <a:t>y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1.4e6 </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True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743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Floating Point Precision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One thing to be aware of with floating-point arithmetic is that its precision is limited, which can cause equality tests to be unstable.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0.1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0.3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[8]: False </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(f</a:t>
            </a:r>
            <a:r>
              <a:rPr lang="en-US" b="1" dirty="0">
                <a:solidFill>
                  <a:srgbClr val="CC3300"/>
                </a:solidFill>
                <a:latin typeface="Inconsolata Medium" panose="020B0609030003000000" pitchFamily="49" charset="77"/>
              </a:rPr>
              <a:t>‘0.1 = {0.1:.17f}’</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this is an f-string</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(f</a:t>
            </a:r>
            <a:r>
              <a:rPr lang="en-US" b="1" dirty="0">
                <a:solidFill>
                  <a:srgbClr val="CC3300"/>
                </a:solidFill>
                <a:latin typeface="Inconsolata Medium" panose="020B0609030003000000" pitchFamily="49" charset="77"/>
              </a:rPr>
              <a:t>‘0.2 = {0.2:.17f}’</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prints 17 characters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(f</a:t>
            </a:r>
            <a:r>
              <a:rPr lang="en-US" b="1" dirty="0">
                <a:solidFill>
                  <a:srgbClr val="CC3300"/>
                </a:solidFill>
                <a:latin typeface="Inconsolata Medium" panose="020B0609030003000000" pitchFamily="49" charset="77"/>
              </a:rPr>
              <a:t>‘0.3 = {0.3:.17f}’</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after decimal point</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0.1 = 0.10000000000000001 </a:t>
            </a:r>
          </a:p>
          <a:p>
            <a:pPr marL="0" indent="0">
              <a:buNone/>
            </a:pPr>
            <a:r>
              <a:rPr lang="en-US" b="1" dirty="0">
                <a:latin typeface="Inconsolata Medium" panose="020B0609030003000000" pitchFamily="49" charset="77"/>
              </a:rPr>
              <a:t>0.2 = 0.20000000000000001    </a:t>
            </a:r>
          </a:p>
          <a:p>
            <a:pPr marL="0" indent="0">
              <a:buNone/>
            </a:pPr>
            <a:r>
              <a:rPr lang="en-US" b="1" dirty="0">
                <a:latin typeface="Inconsolata Medium" panose="020B0609030003000000" pitchFamily="49" charset="77"/>
              </a:rPr>
              <a:t>0.3 = 0.29999999999999999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3" name="TextBox 2">
            <a:extLst>
              <a:ext uri="{FF2B5EF4-FFF2-40B4-BE49-F238E27FC236}">
                <a16:creationId xmlns:a16="http://schemas.microsoft.com/office/drawing/2014/main" id="{4D0CDBB4-7D15-3740-9E57-F40B8D812406}"/>
              </a:ext>
            </a:extLst>
          </p:cNvPr>
          <p:cNvSpPr txBox="1"/>
          <p:nvPr/>
        </p:nvSpPr>
        <p:spPr>
          <a:xfrm>
            <a:off x="5059109" y="4426970"/>
            <a:ext cx="2965392" cy="1061829"/>
          </a:xfrm>
          <a:prstGeom prst="rect">
            <a:avLst/>
          </a:prstGeom>
          <a:noFill/>
        </p:spPr>
        <p:txBody>
          <a:bodyPr wrap="square" rtlCol="0">
            <a:spAutoFit/>
          </a:bodyPr>
          <a:lstStyle/>
          <a:p>
            <a:r>
              <a:rPr lang="en-US" sz="2100" b="1" dirty="0"/>
              <a:t>We will cover f-strings later in another lecture.</a:t>
            </a:r>
          </a:p>
        </p:txBody>
      </p:sp>
    </p:spTree>
    <p:extLst>
      <p:ext uri="{BB962C8B-B14F-4D97-AF65-F5344CB8AC3E}">
        <p14:creationId xmlns:p14="http://schemas.microsoft.com/office/powerpoint/2010/main" val="158196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Python interpreters</a:t>
            </a:r>
          </a:p>
          <a:p>
            <a:pPr marL="457200" indent="-457200">
              <a:buAutoNum type="arabicParenR"/>
            </a:pPr>
            <a:r>
              <a:rPr lang="en-US" dirty="0">
                <a:latin typeface="Gill Sans MT" panose="020B0502020104020203" pitchFamily="34" charset="77"/>
              </a:rPr>
              <a:t>Python Scripts</a:t>
            </a:r>
          </a:p>
          <a:p>
            <a:pPr marL="457200" indent="-457200">
              <a:buAutoNum type="arabicParenR"/>
            </a:pPr>
            <a:r>
              <a:rPr lang="en-US" dirty="0">
                <a:latin typeface="Gill Sans MT" panose="020B0502020104020203" pitchFamily="34" charset="77"/>
              </a:rPr>
              <a:t>Printing with print()</a:t>
            </a:r>
          </a:p>
          <a:p>
            <a:pPr marL="457200" indent="-457200">
              <a:buAutoNum type="arabicParenR"/>
            </a:pPr>
            <a:r>
              <a:rPr lang="en-US" dirty="0">
                <a:latin typeface="Gill Sans MT" panose="020B0502020104020203" pitchFamily="34" charset="77"/>
              </a:rPr>
              <a:t>Basic Built-In Number Types</a:t>
            </a:r>
          </a:p>
          <a:p>
            <a:pPr marL="800100" lvl="1" indent="-457200">
              <a:buFont typeface="+mj-lt"/>
              <a:buAutoNum type="alphaLcParenR"/>
            </a:pPr>
            <a:r>
              <a:rPr lang="en-US" dirty="0">
                <a:latin typeface="Gill Sans MT" panose="020B0502020104020203" pitchFamily="34" charset="77"/>
              </a:rPr>
              <a:t>Integers</a:t>
            </a:r>
          </a:p>
          <a:p>
            <a:pPr marL="800100" lvl="1" indent="-457200">
              <a:buFont typeface="+mj-lt"/>
              <a:buAutoNum type="alphaLcParenR"/>
            </a:pPr>
            <a:r>
              <a:rPr lang="en-US" dirty="0">
                <a:latin typeface="Gill Sans MT" panose="020B0502020104020203" pitchFamily="34" charset="77"/>
              </a:rPr>
              <a:t>Floats</a:t>
            </a: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2207246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a:p>
            <a:pPr marL="0" indent="0">
              <a:buNone/>
            </a:pPr>
            <a:r>
              <a:rPr lang="en-US" dirty="0"/>
              <a:t>This book is completely free and can be downloaded online at </a:t>
            </a:r>
            <a:r>
              <a:rPr lang="en-US" dirty="0" err="1"/>
              <a:t>O’reilly’s</a:t>
            </a:r>
            <a:r>
              <a:rPr lang="en-US" dirty="0"/>
              <a:t> site. </a:t>
            </a:r>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rPr>
              <a:t>The most basic way to execute Python code is line by line within the </a:t>
            </a:r>
            <a:r>
              <a:rPr lang="en-US" i="1" dirty="0">
                <a:latin typeface="Gill Sans MT" panose="020B0502020104020203" pitchFamily="34" charset="77"/>
              </a:rPr>
              <a:t>Python interpreter</a:t>
            </a:r>
            <a:r>
              <a:rPr lang="en-US" dirty="0">
                <a:latin typeface="Gill Sans MT" panose="020B0502020104020203" pitchFamily="34" charset="77"/>
              </a:rPr>
              <a:t>.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Assuming that Python is already installed, typing “python” at the command prompt (Terminal on Mac OS X and Unix/Linux systems,  Command Prompt in Windows): </a:t>
            </a: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pic>
        <p:nvPicPr>
          <p:cNvPr id="10" name="Picture 9">
            <a:extLst>
              <a:ext uri="{FF2B5EF4-FFF2-40B4-BE49-F238E27FC236}">
                <a16:creationId xmlns:a16="http://schemas.microsoft.com/office/drawing/2014/main" id="{0DE7622C-475C-9249-A79F-BAF9F8E7E6F1}"/>
              </a:ext>
            </a:extLst>
          </p:cNvPr>
          <p:cNvPicPr>
            <a:picLocks noChangeAspect="1"/>
          </p:cNvPicPr>
          <p:nvPr/>
        </p:nvPicPr>
        <p:blipFill>
          <a:blip r:embed="rId2"/>
          <a:stretch>
            <a:fillRect/>
          </a:stretch>
        </p:blipFill>
        <p:spPr>
          <a:xfrm>
            <a:off x="157586" y="3710969"/>
            <a:ext cx="8986414" cy="1438202"/>
          </a:xfrm>
          <a:prstGeom prst="rect">
            <a:avLst/>
          </a:prstGeom>
        </p:spPr>
      </p:pic>
    </p:spTree>
    <p:extLst>
      <p:ext uri="{BB962C8B-B14F-4D97-AF65-F5344CB8AC3E}">
        <p14:creationId xmlns:p14="http://schemas.microsoft.com/office/powerpoint/2010/main" val="55822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rPr>
              <a:t>With Python interpreter, we can execute Python code line by line.</a:t>
            </a:r>
          </a:p>
          <a:p>
            <a:pPr marL="0" indent="0">
              <a:buNone/>
            </a:pPr>
            <a:endParaRPr lang="en-US" sz="2400" dirty="0">
              <a:solidFill>
                <a:srgbClr val="545454"/>
              </a:solidFill>
              <a:latin typeface="UbuntuMono"/>
            </a:endParaRPr>
          </a:p>
          <a:p>
            <a:pPr marL="0" indent="0">
              <a:buNone/>
            </a:pPr>
            <a:r>
              <a:rPr lang="en-US" sz="2400" dirty="0">
                <a:solidFill>
                  <a:srgbClr val="545454"/>
                </a:solidFill>
                <a:latin typeface="UbuntuMono"/>
              </a:rPr>
              <a:t>&gt;&gt;&gt; </a:t>
            </a:r>
            <a:r>
              <a:rPr lang="en-US" sz="2400" dirty="0">
                <a:solidFill>
                  <a:srgbClr val="FF6600"/>
                </a:solidFill>
                <a:latin typeface="UbuntuMono"/>
              </a:rPr>
              <a:t>1 </a:t>
            </a:r>
            <a:r>
              <a:rPr lang="en-US" sz="2400" dirty="0">
                <a:solidFill>
                  <a:srgbClr val="545454"/>
                </a:solidFill>
                <a:latin typeface="UbuntuMono"/>
              </a:rPr>
              <a:t>+ </a:t>
            </a:r>
            <a:r>
              <a:rPr lang="en-US" sz="2400" dirty="0">
                <a:solidFill>
                  <a:srgbClr val="FF6600"/>
                </a:solidFill>
                <a:latin typeface="UbuntuMono"/>
              </a:rPr>
              <a:t>1 </a:t>
            </a:r>
          </a:p>
          <a:p>
            <a:pPr marL="0" indent="0">
              <a:buNone/>
            </a:pPr>
            <a:r>
              <a:rPr lang="en-US" sz="2400" dirty="0">
                <a:solidFill>
                  <a:srgbClr val="FF6600"/>
                </a:solidFill>
                <a:latin typeface="UbuntuMono"/>
              </a:rPr>
              <a:t>2 </a:t>
            </a:r>
          </a:p>
          <a:p>
            <a:pPr marL="0" indent="0">
              <a:buNone/>
            </a:pPr>
            <a:r>
              <a:rPr lang="en-US" sz="2400" dirty="0">
                <a:solidFill>
                  <a:srgbClr val="545454"/>
                </a:solidFill>
                <a:latin typeface="UbuntuMono"/>
              </a:rPr>
              <a:t>&gt;&gt;&gt; </a:t>
            </a:r>
            <a:r>
              <a:rPr lang="en-US" sz="2400" dirty="0">
                <a:solidFill>
                  <a:srgbClr val="000087"/>
                </a:solidFill>
                <a:latin typeface="UbuntuMono"/>
              </a:rPr>
              <a:t>x </a:t>
            </a:r>
            <a:r>
              <a:rPr lang="en-US" sz="2400" dirty="0">
                <a:solidFill>
                  <a:srgbClr val="545454"/>
                </a:solidFill>
                <a:latin typeface="UbuntuMono"/>
              </a:rPr>
              <a:t>= </a:t>
            </a:r>
            <a:r>
              <a:rPr lang="en-US" sz="2400" dirty="0">
                <a:solidFill>
                  <a:srgbClr val="FF6600"/>
                </a:solidFill>
                <a:latin typeface="UbuntuMono"/>
              </a:rPr>
              <a:t>5 </a:t>
            </a:r>
          </a:p>
          <a:p>
            <a:pPr marL="0" indent="0">
              <a:buNone/>
            </a:pPr>
            <a:endParaRPr lang="en-US" sz="2400" dirty="0">
              <a:solidFill>
                <a:srgbClr val="FF6600"/>
              </a:solidFill>
              <a:latin typeface="UbuntuMono"/>
            </a:endParaRPr>
          </a:p>
          <a:p>
            <a:pPr marL="0" indent="0">
              <a:buNone/>
            </a:pPr>
            <a:r>
              <a:rPr lang="en-US" sz="2400" dirty="0">
                <a:solidFill>
                  <a:srgbClr val="545454"/>
                </a:solidFill>
                <a:latin typeface="UbuntuMono"/>
              </a:rPr>
              <a:t>&gt;&gt;&gt; </a:t>
            </a:r>
            <a:r>
              <a:rPr lang="en-US" sz="2400" dirty="0">
                <a:solidFill>
                  <a:srgbClr val="000087"/>
                </a:solidFill>
                <a:latin typeface="UbuntuMono"/>
              </a:rPr>
              <a:t>x </a:t>
            </a:r>
            <a:r>
              <a:rPr lang="en-US" sz="2400" dirty="0">
                <a:solidFill>
                  <a:srgbClr val="545454"/>
                </a:solidFill>
                <a:latin typeface="UbuntuMono"/>
              </a:rPr>
              <a:t>* </a:t>
            </a:r>
            <a:r>
              <a:rPr lang="en-US" sz="2400" dirty="0">
                <a:solidFill>
                  <a:srgbClr val="FF6600"/>
                </a:solidFill>
                <a:latin typeface="UbuntuMono"/>
              </a:rPr>
              <a:t>3 </a:t>
            </a:r>
          </a:p>
          <a:p>
            <a:pPr marL="0" indent="0">
              <a:buNone/>
            </a:pPr>
            <a:r>
              <a:rPr lang="en-US" sz="2400" dirty="0">
                <a:solidFill>
                  <a:srgbClr val="FF6600"/>
                </a:solidFill>
                <a:latin typeface="UbuntuMono"/>
              </a:rPr>
              <a:t>15 </a:t>
            </a:r>
            <a:endParaRPr lang="en-US" dirty="0"/>
          </a:p>
          <a:p>
            <a:pPr marL="0" indent="0">
              <a:buNone/>
            </a:pPr>
            <a:endParaRPr lang="en-US" dirty="0">
              <a:latin typeface="MinionPro"/>
            </a:endParaRPr>
          </a:p>
          <a:p>
            <a:pPr marL="0" indent="0">
              <a:buNone/>
            </a:pPr>
            <a:endParaRPr lang="en-US" dirty="0"/>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164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IPython</a:t>
            </a:r>
            <a:r>
              <a:rPr lang="en-US" dirty="0"/>
              <a:t>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ea typeface="Tahoma" panose="020B0604030504040204" pitchFamily="34" charset="0"/>
                <a:cs typeface="Tahoma" panose="020B0604030504040204" pitchFamily="34" charset="0"/>
              </a:rPr>
              <a:t>It is recommended that you install Anaconda distribution which includes Python and many useful packages for scientific computing and data science.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Bundled with Anaconda is the </a:t>
            </a:r>
            <a:r>
              <a:rPr lang="en-US" dirty="0" err="1">
                <a:latin typeface="Gill Sans MT" panose="020B0502020104020203" pitchFamily="34" charset="77"/>
              </a:rPr>
              <a:t>IPython</a:t>
            </a:r>
            <a:r>
              <a:rPr lang="en-US" dirty="0">
                <a:latin typeface="Gill Sans MT" panose="020B0502020104020203" pitchFamily="34" charset="77"/>
              </a:rPr>
              <a:t> interpreter. </a:t>
            </a:r>
          </a:p>
          <a:p>
            <a:pPr marL="0" indent="0">
              <a:buNone/>
            </a:pPr>
            <a:r>
              <a:rPr lang="en-US" dirty="0">
                <a:latin typeface="Gill Sans MT" panose="020B0502020104020203" pitchFamily="34" charset="77"/>
              </a:rPr>
              <a:t>Type “</a:t>
            </a:r>
            <a:r>
              <a:rPr lang="en-US" dirty="0" err="1">
                <a:latin typeface="Gill Sans MT" panose="020B0502020104020203" pitchFamily="34" charset="77"/>
              </a:rPr>
              <a:t>ipython</a:t>
            </a:r>
            <a:r>
              <a:rPr lang="en-US" dirty="0">
                <a:latin typeface="Gill Sans MT" panose="020B0502020104020203" pitchFamily="34" charset="77"/>
              </a:rPr>
              <a:t>” on your terminal(Mac) or command prompt(Windows).</a:t>
            </a: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pic>
        <p:nvPicPr>
          <p:cNvPr id="4" name="Picture 3">
            <a:extLst>
              <a:ext uri="{FF2B5EF4-FFF2-40B4-BE49-F238E27FC236}">
                <a16:creationId xmlns:a16="http://schemas.microsoft.com/office/drawing/2014/main" id="{73F37A0B-B0EE-6844-BD8E-4A35679250DE}"/>
              </a:ext>
            </a:extLst>
          </p:cNvPr>
          <p:cNvPicPr>
            <a:picLocks noChangeAspect="1"/>
          </p:cNvPicPr>
          <p:nvPr/>
        </p:nvPicPr>
        <p:blipFill>
          <a:blip r:embed="rId2"/>
          <a:stretch>
            <a:fillRect/>
          </a:stretch>
        </p:blipFill>
        <p:spPr>
          <a:xfrm>
            <a:off x="483848" y="3937667"/>
            <a:ext cx="8429625" cy="1628775"/>
          </a:xfrm>
          <a:prstGeom prst="rect">
            <a:avLst/>
          </a:prstGeom>
        </p:spPr>
      </p:pic>
    </p:spTree>
    <p:extLst>
      <p:ext uri="{BB962C8B-B14F-4D97-AF65-F5344CB8AC3E}">
        <p14:creationId xmlns:p14="http://schemas.microsoft.com/office/powerpoint/2010/main" val="188990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IPython</a:t>
            </a:r>
            <a:r>
              <a:rPr lang="en-US" dirty="0"/>
              <a:t>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t>The main difference between the Python interpreter and the enhanced </a:t>
            </a:r>
            <a:r>
              <a:rPr lang="en-US" dirty="0" err="1"/>
              <a:t>IPython</a:t>
            </a:r>
            <a:r>
              <a:rPr lang="en-US" dirty="0"/>
              <a:t> interpreter lies in the command prompt: </a:t>
            </a:r>
          </a:p>
          <a:p>
            <a:pPr marL="0" indent="0">
              <a:buNone/>
            </a:pPr>
            <a:endParaRPr lang="en-US" dirty="0"/>
          </a:p>
          <a:p>
            <a:pPr marL="0" indent="0">
              <a:buNone/>
            </a:pPr>
            <a:r>
              <a:rPr lang="en-US" dirty="0"/>
              <a:t>Python uses &gt;&gt;&gt; by default, while </a:t>
            </a:r>
            <a:r>
              <a:rPr lang="en-US" dirty="0" err="1"/>
              <a:t>IPython</a:t>
            </a:r>
            <a:r>
              <a:rPr lang="en-US" dirty="0"/>
              <a:t> uses numbered commands.</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p>
          <a:p>
            <a:pPr marL="0" indent="0">
              <a:buNone/>
            </a:pPr>
            <a:r>
              <a:rPr lang="en-US" b="1" dirty="0">
                <a:solidFill>
                  <a:srgbClr val="000087"/>
                </a:solidFill>
                <a:latin typeface="Inconsolata Medium" panose="020B0609030003000000" pitchFamily="49" charset="77"/>
              </a:rPr>
              <a:t>Out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5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Out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15 </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95853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Scripts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t>Running Python snippets line by line is useful in some cases, but for more complicated programs it is more convenient to save code to file, and execute it all at once. </a:t>
            </a:r>
          </a:p>
          <a:p>
            <a:pPr marL="0" indent="0">
              <a:buNone/>
            </a:pPr>
            <a:r>
              <a:rPr lang="en-US" dirty="0"/>
              <a:t>By convention, Python scripts are saved in files with a </a:t>
            </a:r>
            <a:r>
              <a:rPr lang="en-US" i="1" dirty="0"/>
              <a:t>.</a:t>
            </a:r>
            <a:r>
              <a:rPr lang="en-US" i="1" dirty="0" err="1"/>
              <a:t>py</a:t>
            </a:r>
            <a:r>
              <a:rPr lang="en-US" i="1" dirty="0"/>
              <a:t> </a:t>
            </a:r>
            <a:r>
              <a:rPr lang="en-US" dirty="0"/>
              <a:t>extension. </a:t>
            </a:r>
          </a:p>
          <a:p>
            <a:pPr marL="0" indent="0">
              <a:buNone/>
            </a:pPr>
            <a:endParaRPr lang="en-US" dirty="0"/>
          </a:p>
          <a:p>
            <a:pPr marL="0" indent="0">
              <a:buNone/>
            </a:pPr>
            <a:r>
              <a:rPr lang="en-US" dirty="0"/>
              <a:t>Scripts are written using an IDE(Integrated Development Environment). We will initially use an online IDE (</a:t>
            </a:r>
            <a:r>
              <a:rPr lang="en-US" dirty="0" err="1"/>
              <a:t>repl.it</a:t>
            </a:r>
            <a:r>
              <a:rPr lang="en-US" dirty="0"/>
              <a:t>, login with your Google account) to learn the basics of Python.</a:t>
            </a:r>
          </a:p>
          <a:p>
            <a:pPr marL="0" indent="0">
              <a:buNone/>
            </a:pPr>
            <a:endParaRPr lang="en-US" dirty="0"/>
          </a:p>
          <a:p>
            <a:pPr marL="0" indent="0">
              <a:buNone/>
            </a:pPr>
            <a:r>
              <a:rPr lang="en-US" dirty="0"/>
              <a:t>Then later, when we start writing games, we will use a popular local IDE called Visual Studio Code.</a:t>
            </a:r>
          </a:p>
          <a:p>
            <a:pPr marL="0" indent="0">
              <a:buNone/>
            </a:pPr>
            <a:endParaRPr lang="en-US" dirty="0">
              <a:latin typeface="MinionPro"/>
            </a:endParaRPr>
          </a:p>
          <a:p>
            <a:pPr marL="0" indent="0">
              <a:buNone/>
            </a:pPr>
            <a:endParaRPr lang="en-US" dirty="0"/>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410306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Our First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b="1" dirty="0">
              <a:solidFill>
                <a:srgbClr val="33566B"/>
              </a:solidFill>
              <a:latin typeface="Inconsolata Medium" panose="020B0609030003000000" pitchFamily="49" charset="77"/>
            </a:endParaRPr>
          </a:p>
          <a:p>
            <a:pPr marL="0" indent="0">
              <a:buNone/>
            </a:pPr>
            <a:endParaRPr lang="en-US" sz="2000" b="1" dirty="0">
              <a:solidFill>
                <a:srgbClr val="33566B"/>
              </a:solidFill>
              <a:latin typeface="Inconsolata Medium" panose="020B0609030003000000" pitchFamily="49" charset="77"/>
            </a:endParaRPr>
          </a:p>
          <a:p>
            <a:pPr marL="0" indent="0">
              <a:buNone/>
            </a:pPr>
            <a:endParaRPr lang="en-US" sz="2000" b="1" dirty="0">
              <a:solidFill>
                <a:srgbClr val="33566B"/>
              </a:solidFill>
              <a:latin typeface="Inconsolata Medium" panose="020B0609030003000000" pitchFamily="49" charset="77"/>
            </a:endParaRPr>
          </a:p>
          <a:p>
            <a:pPr marL="0" indent="0">
              <a:buNone/>
            </a:pPr>
            <a:endParaRPr lang="en-US" sz="2000" b="1" dirty="0">
              <a:solidFill>
                <a:srgbClr val="0000FF"/>
              </a:solidFill>
              <a:latin typeface="Inconsolata Medium" panose="020B0609030003000000" pitchFamily="49" charset="77"/>
            </a:endParaRPr>
          </a:p>
          <a:p>
            <a:pPr marL="0" indent="0">
              <a:buNone/>
            </a:pPr>
            <a:r>
              <a:rPr lang="en-US" sz="2000" b="1" dirty="0">
                <a:solidFill>
                  <a:srgbClr val="0000FF"/>
                </a:solidFill>
                <a:latin typeface="Inconsolata Medium" panose="020B0609030003000000" pitchFamily="49" charset="77"/>
              </a:rPr>
              <a:t>print</a:t>
            </a:r>
            <a:r>
              <a:rPr lang="en-US" sz="2000" b="1" dirty="0">
                <a:solidFill>
                  <a:srgbClr val="000000"/>
                </a:solidFill>
                <a:latin typeface="Inconsolata Medium" panose="020B0609030003000000" pitchFamily="49" charset="77"/>
              </a:rPr>
              <a:t>(</a:t>
            </a:r>
            <a:r>
              <a:rPr lang="en-US" sz="2000" b="1" dirty="0">
                <a:solidFill>
                  <a:srgbClr val="A31515"/>
                </a:solidFill>
                <a:latin typeface="Inconsolata Medium" panose="020B0609030003000000" pitchFamily="49" charset="77"/>
              </a:rPr>
              <a:t>"Hello, World!"</a:t>
            </a:r>
            <a:r>
              <a:rPr lang="en-US" sz="2000" b="1" dirty="0">
                <a:solidFill>
                  <a:srgbClr val="000000"/>
                </a:solidFill>
                <a:latin typeface="Inconsolata Medium" panose="020B0609030003000000" pitchFamily="49" charset="77"/>
              </a:rPr>
              <a:t>)</a:t>
            </a:r>
          </a:p>
          <a:p>
            <a:pPr marL="0" indent="0">
              <a:buNone/>
            </a:pPr>
            <a:endParaRPr lang="en-US" sz="2000" b="1" dirty="0">
              <a:latin typeface="Inconsolata Medium" panose="020B0609030003000000" pitchFamily="49" charset="77"/>
            </a:endParaRPr>
          </a:p>
        </p:txBody>
      </p:sp>
      <p:sp>
        <p:nvSpPr>
          <p:cNvPr id="3" name="TextBox 2">
            <a:extLst>
              <a:ext uri="{FF2B5EF4-FFF2-40B4-BE49-F238E27FC236}">
                <a16:creationId xmlns:a16="http://schemas.microsoft.com/office/drawing/2014/main" id="{9851CEEB-B8D2-EA41-9A10-1BC744107E4C}"/>
              </a:ext>
            </a:extLst>
          </p:cNvPr>
          <p:cNvSpPr txBox="1"/>
          <p:nvPr/>
        </p:nvSpPr>
        <p:spPr>
          <a:xfrm>
            <a:off x="4010619" y="1265517"/>
            <a:ext cx="3372911" cy="707886"/>
          </a:xfrm>
          <a:prstGeom prst="rect">
            <a:avLst/>
          </a:prstGeom>
          <a:noFill/>
        </p:spPr>
        <p:txBody>
          <a:bodyPr wrap="square" rtlCol="0">
            <a:spAutoFit/>
          </a:bodyPr>
          <a:lstStyle/>
          <a:p>
            <a:r>
              <a:rPr lang="en-US" sz="2000" dirty="0"/>
              <a:t>1) The print() function prints messages on the console. </a:t>
            </a:r>
          </a:p>
        </p:txBody>
      </p:sp>
      <p:sp>
        <p:nvSpPr>
          <p:cNvPr id="5" name="TextBox 4">
            <a:extLst>
              <a:ext uri="{FF2B5EF4-FFF2-40B4-BE49-F238E27FC236}">
                <a16:creationId xmlns:a16="http://schemas.microsoft.com/office/drawing/2014/main" id="{3E8F7CED-693F-5A43-87EB-5E21C02FDA13}"/>
              </a:ext>
            </a:extLst>
          </p:cNvPr>
          <p:cNvSpPr txBox="1"/>
          <p:nvPr/>
        </p:nvSpPr>
        <p:spPr>
          <a:xfrm>
            <a:off x="4010619" y="2107333"/>
            <a:ext cx="3372911" cy="1015663"/>
          </a:xfrm>
          <a:prstGeom prst="rect">
            <a:avLst/>
          </a:prstGeom>
          <a:noFill/>
        </p:spPr>
        <p:txBody>
          <a:bodyPr wrap="square" rtlCol="0">
            <a:spAutoFit/>
          </a:bodyPr>
          <a:lstStyle/>
          <a:p>
            <a:r>
              <a:rPr lang="en-US" sz="2000" dirty="0"/>
              <a:t>2) Characters enclosed in quotes(single or double) forms a </a:t>
            </a:r>
            <a:r>
              <a:rPr lang="en-US" sz="2000" b="1" dirty="0"/>
              <a:t>literal string</a:t>
            </a:r>
            <a:r>
              <a:rPr lang="en-US" sz="2000" dirty="0"/>
              <a:t>.</a:t>
            </a:r>
          </a:p>
        </p:txBody>
      </p:sp>
      <p:pic>
        <p:nvPicPr>
          <p:cNvPr id="6" name="Picture 5">
            <a:extLst>
              <a:ext uri="{FF2B5EF4-FFF2-40B4-BE49-F238E27FC236}">
                <a16:creationId xmlns:a16="http://schemas.microsoft.com/office/drawing/2014/main" id="{4FD3269E-CE30-EB4E-AFDF-1494248BF8F8}"/>
              </a:ext>
            </a:extLst>
          </p:cNvPr>
          <p:cNvPicPr>
            <a:picLocks noChangeAspect="1"/>
          </p:cNvPicPr>
          <p:nvPr/>
        </p:nvPicPr>
        <p:blipFill>
          <a:blip r:embed="rId2"/>
          <a:stretch>
            <a:fillRect/>
          </a:stretch>
        </p:blipFill>
        <p:spPr>
          <a:xfrm>
            <a:off x="608427" y="4070003"/>
            <a:ext cx="3873619" cy="988168"/>
          </a:xfrm>
          <a:prstGeom prst="rect">
            <a:avLst/>
          </a:prstGeom>
        </p:spPr>
      </p:pic>
      <p:sp>
        <p:nvSpPr>
          <p:cNvPr id="7" name="TextBox 6">
            <a:extLst>
              <a:ext uri="{FF2B5EF4-FFF2-40B4-BE49-F238E27FC236}">
                <a16:creationId xmlns:a16="http://schemas.microsoft.com/office/drawing/2014/main" id="{C56845F4-C671-F849-8613-50BD132A5D50}"/>
              </a:ext>
            </a:extLst>
          </p:cNvPr>
          <p:cNvSpPr txBox="1"/>
          <p:nvPr/>
        </p:nvSpPr>
        <p:spPr>
          <a:xfrm>
            <a:off x="4010619" y="3275727"/>
            <a:ext cx="3372911" cy="707886"/>
          </a:xfrm>
          <a:prstGeom prst="rect">
            <a:avLst/>
          </a:prstGeom>
          <a:noFill/>
        </p:spPr>
        <p:txBody>
          <a:bodyPr wrap="square" rtlCol="0">
            <a:spAutoFit/>
          </a:bodyPr>
          <a:lstStyle/>
          <a:p>
            <a:r>
              <a:rPr lang="en-US" sz="2000" dirty="0"/>
              <a:t>3) The console output string does not include the quotes.</a:t>
            </a:r>
          </a:p>
        </p:txBody>
      </p:sp>
    </p:spTree>
    <p:extLst>
      <p:ext uri="{BB962C8B-B14F-4D97-AF65-F5344CB8AC3E}">
        <p14:creationId xmlns:p14="http://schemas.microsoft.com/office/powerpoint/2010/main" val="90511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normAutofit/>
          </a:bodyPr>
          <a:lstStyle/>
          <a:p>
            <a:pPr algn="ctr"/>
            <a:r>
              <a:rPr lang="en-US" sz="2800" b="1" dirty="0">
                <a:latin typeface="Inconsolata Medium" panose="020B0609030003000000" pitchFamily="49" charset="77"/>
              </a:rPr>
              <a:t>print(*objects, </a:t>
            </a:r>
            <a:r>
              <a:rPr lang="en-US" sz="2800" b="1" dirty="0" err="1">
                <a:latin typeface="Inconsolata Medium" panose="020B0609030003000000" pitchFamily="49" charset="77"/>
              </a:rPr>
              <a:t>sep</a:t>
            </a:r>
            <a:r>
              <a:rPr lang="en-US" sz="2800" b="1" dirty="0">
                <a:latin typeface="Inconsolata Medium" panose="020B0609030003000000" pitchFamily="49" charset="77"/>
              </a:rPr>
              <a:t>=‘ ’, end=‘\n’)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lgn="ctr">
              <a:buNone/>
            </a:pPr>
            <a:endParaRPr lang="en-US" sz="2000" dirty="0"/>
          </a:p>
          <a:p>
            <a:pPr marL="0" indent="0" algn="ctr">
              <a:buNone/>
            </a:pP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"hello"</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"hello"</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"Mike"</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"hello"</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"Mike"</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"how are you?"</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sep</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a:t>
            </a:r>
            <a:r>
              <a:rPr lang="en-US" sz="1800" dirty="0">
                <a:solidFill>
                  <a:srgbClr val="000000"/>
                </a:solidFill>
                <a:latin typeface="Menlo" panose="020B0609030804020204" pitchFamily="49" charset="0"/>
              </a:rPr>
              <a:t>)</a:t>
            </a:r>
          </a:p>
          <a:p>
            <a:pPr marL="0" indent="0">
              <a:buNone/>
            </a:pPr>
            <a:r>
              <a:rPr lang="en-US" sz="1800" dirty="0">
                <a:solidFill>
                  <a:srgbClr val="0000FF"/>
                </a:solidFill>
                <a:latin typeface="Menlo" panose="020B0609030804020204" pitchFamily="49" charset="0"/>
              </a:rPr>
              <a:t>print</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"home"</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"user"</a:t>
            </a:r>
            <a:r>
              <a:rPr lang="en-US" sz="1800" dirty="0">
                <a:solidFill>
                  <a:srgbClr val="000000"/>
                </a:solidFill>
                <a:latin typeface="Menlo" panose="020B0609030804020204" pitchFamily="49" charset="0"/>
              </a:rPr>
              <a:t>, </a:t>
            </a:r>
            <a:r>
              <a:rPr lang="en-US" sz="1800" dirty="0">
                <a:solidFill>
                  <a:srgbClr val="A31515"/>
                </a:solidFill>
                <a:latin typeface="Menlo" panose="020B0609030804020204" pitchFamily="49" charset="0"/>
              </a:rPr>
              <a:t>"documents"</a:t>
            </a:r>
            <a:r>
              <a:rPr lang="en-US" sz="1800" dirty="0">
                <a:solidFill>
                  <a:srgbClr val="000000"/>
                </a:solidFill>
                <a:latin typeface="Menlo" panose="020B0609030804020204" pitchFamily="49" charset="0"/>
              </a:rPr>
              <a:t>, </a:t>
            </a:r>
            <a:r>
              <a:rPr lang="en-US" sz="1800" dirty="0" err="1">
                <a:solidFill>
                  <a:srgbClr val="000000"/>
                </a:solidFill>
                <a:latin typeface="Menlo" panose="020B0609030804020204" pitchFamily="49" charset="0"/>
              </a:rPr>
              <a:t>sep</a:t>
            </a:r>
            <a:r>
              <a:rPr lang="en-US" sz="1800" dirty="0">
                <a:solidFill>
                  <a:srgbClr val="000000"/>
                </a:solidFill>
                <a:latin typeface="Menlo" panose="020B0609030804020204" pitchFamily="49" charset="0"/>
              </a:rPr>
              <a:t>=</a:t>
            </a:r>
            <a:r>
              <a:rPr lang="en-US" sz="1800" dirty="0">
                <a:solidFill>
                  <a:srgbClr val="A31515"/>
                </a:solidFill>
                <a:latin typeface="Menlo" panose="020B0609030804020204" pitchFamily="49" charset="0"/>
              </a:rPr>
              <a:t>"/"</a:t>
            </a:r>
            <a:r>
              <a:rPr lang="en-US" sz="1800" dirty="0">
                <a:solidFill>
                  <a:srgbClr val="000000"/>
                </a:solidFill>
                <a:latin typeface="Menlo" panose="020B0609030804020204" pitchFamily="49" charset="0"/>
              </a:rPr>
              <a:t>)</a:t>
            </a:r>
          </a:p>
          <a:p>
            <a:pPr marL="0" indent="0">
              <a:buNone/>
            </a:pPr>
            <a:r>
              <a:rPr lang="en-US" sz="2000" dirty="0">
                <a:solidFill>
                  <a:srgbClr val="000000"/>
                </a:solidFill>
                <a:latin typeface="Gill Sans MT" panose="020B0502020104020203" pitchFamily="34" charset="77"/>
              </a:rPr>
              <a:t>Output:</a:t>
            </a:r>
          </a:p>
          <a:p>
            <a:pPr marL="0" indent="0">
              <a:buNone/>
            </a:pPr>
            <a:r>
              <a:rPr lang="en-US" sz="2000" dirty="0">
                <a:solidFill>
                  <a:srgbClr val="000000"/>
                </a:solidFill>
                <a:latin typeface="Gill Sans MT" panose="020B0502020104020203" pitchFamily="34" charset="77"/>
              </a:rPr>
              <a:t>hello</a:t>
            </a:r>
          </a:p>
          <a:p>
            <a:pPr marL="0" indent="0">
              <a:buNone/>
            </a:pPr>
            <a:r>
              <a:rPr lang="en-US" sz="2000" dirty="0">
                <a:solidFill>
                  <a:srgbClr val="000000"/>
                </a:solidFill>
                <a:latin typeface="Gill Sans MT" panose="020B0502020104020203" pitchFamily="34" charset="77"/>
              </a:rPr>
              <a:t>hello Mike</a:t>
            </a:r>
          </a:p>
          <a:p>
            <a:pPr marL="0" indent="0">
              <a:buNone/>
            </a:pPr>
            <a:r>
              <a:rPr lang="en-US" sz="2000" dirty="0" err="1">
                <a:solidFill>
                  <a:srgbClr val="000000"/>
                </a:solidFill>
                <a:latin typeface="Gill Sans MT" panose="020B0502020104020203" pitchFamily="34" charset="77"/>
              </a:rPr>
              <a:t>hello,Mike,how</a:t>
            </a:r>
            <a:r>
              <a:rPr lang="en-US" sz="2000" dirty="0">
                <a:solidFill>
                  <a:srgbClr val="000000"/>
                </a:solidFill>
                <a:latin typeface="Gill Sans MT" panose="020B0502020104020203" pitchFamily="34" charset="77"/>
              </a:rPr>
              <a:t> are you?</a:t>
            </a:r>
          </a:p>
          <a:p>
            <a:pPr marL="0" indent="0">
              <a:buNone/>
            </a:pPr>
            <a:r>
              <a:rPr lang="en-US" sz="2000" dirty="0">
                <a:solidFill>
                  <a:srgbClr val="000000"/>
                </a:solidFill>
                <a:latin typeface="Gill Sans MT" panose="020B0502020104020203" pitchFamily="34" charset="77"/>
              </a:rPr>
              <a:t>home/user/documents</a:t>
            </a:r>
          </a:p>
          <a:p>
            <a:pPr marL="0" indent="0">
              <a:buNone/>
            </a:pPr>
            <a:endParaRPr lang="en-US" sz="2000" b="1" dirty="0">
              <a:solidFill>
                <a:srgbClr val="33566B"/>
              </a:solidFill>
              <a:latin typeface="Inconsolata Medium" panose="020B0609030003000000" pitchFamily="49" charset="77"/>
            </a:endParaRPr>
          </a:p>
        </p:txBody>
      </p:sp>
      <p:sp>
        <p:nvSpPr>
          <p:cNvPr id="8" name="TextBox 7">
            <a:extLst>
              <a:ext uri="{FF2B5EF4-FFF2-40B4-BE49-F238E27FC236}">
                <a16:creationId xmlns:a16="http://schemas.microsoft.com/office/drawing/2014/main" id="{89664AE0-03B1-F343-A3F2-F049D077AF98}"/>
              </a:ext>
            </a:extLst>
          </p:cNvPr>
          <p:cNvSpPr txBox="1"/>
          <p:nvPr/>
        </p:nvSpPr>
        <p:spPr>
          <a:xfrm>
            <a:off x="757313" y="1309735"/>
            <a:ext cx="2772100" cy="707886"/>
          </a:xfrm>
          <a:prstGeom prst="rect">
            <a:avLst/>
          </a:prstGeom>
          <a:noFill/>
        </p:spPr>
        <p:txBody>
          <a:bodyPr wrap="square" rtlCol="0">
            <a:spAutoFit/>
          </a:bodyPr>
          <a:lstStyle/>
          <a:p>
            <a:r>
              <a:rPr lang="en-US" sz="2000" dirty="0">
                <a:solidFill>
                  <a:srgbClr val="FF0000"/>
                </a:solidFill>
              </a:rPr>
              <a:t>any number of </a:t>
            </a:r>
            <a:r>
              <a:rPr lang="en-US" sz="2000" b="1" dirty="0">
                <a:solidFill>
                  <a:srgbClr val="FF0000"/>
                </a:solidFill>
              </a:rPr>
              <a:t>positional arguments</a:t>
            </a:r>
          </a:p>
        </p:txBody>
      </p:sp>
      <p:cxnSp>
        <p:nvCxnSpPr>
          <p:cNvPr id="10" name="Straight Arrow Connector 9">
            <a:extLst>
              <a:ext uri="{FF2B5EF4-FFF2-40B4-BE49-F238E27FC236}">
                <a16:creationId xmlns:a16="http://schemas.microsoft.com/office/drawing/2014/main" id="{7B79EDEB-21CF-C34B-A2E5-A09E60D29E45}"/>
              </a:ext>
            </a:extLst>
          </p:cNvPr>
          <p:cNvCxnSpPr>
            <a:cxnSpLocks/>
          </p:cNvCxnSpPr>
          <p:nvPr/>
        </p:nvCxnSpPr>
        <p:spPr>
          <a:xfrm flipV="1">
            <a:off x="2035629" y="1008173"/>
            <a:ext cx="446823"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E970F2-C39B-7749-9FEC-3601AB1AE7E6}"/>
              </a:ext>
            </a:extLst>
          </p:cNvPr>
          <p:cNvSpPr txBox="1"/>
          <p:nvPr/>
        </p:nvSpPr>
        <p:spPr>
          <a:xfrm>
            <a:off x="3523512" y="1309735"/>
            <a:ext cx="2609730" cy="1015663"/>
          </a:xfrm>
          <a:prstGeom prst="rect">
            <a:avLst/>
          </a:prstGeom>
          <a:noFill/>
        </p:spPr>
        <p:txBody>
          <a:bodyPr wrap="square" rtlCol="0">
            <a:spAutoFit/>
          </a:bodyPr>
          <a:lstStyle/>
          <a:p>
            <a:r>
              <a:rPr lang="en-US" sz="2000" dirty="0">
                <a:solidFill>
                  <a:srgbClr val="FF0000"/>
                </a:solidFill>
              </a:rPr>
              <a:t>specify separator character; defaults to space</a:t>
            </a:r>
          </a:p>
        </p:txBody>
      </p:sp>
      <p:cxnSp>
        <p:nvCxnSpPr>
          <p:cNvPr id="14" name="Straight Arrow Connector 13">
            <a:extLst>
              <a:ext uri="{FF2B5EF4-FFF2-40B4-BE49-F238E27FC236}">
                <a16:creationId xmlns:a16="http://schemas.microsoft.com/office/drawing/2014/main" id="{67BD5D1A-21FF-5E44-BC9A-F45708385466}"/>
              </a:ext>
            </a:extLst>
          </p:cNvPr>
          <p:cNvCxnSpPr>
            <a:cxnSpLocks/>
          </p:cNvCxnSpPr>
          <p:nvPr/>
        </p:nvCxnSpPr>
        <p:spPr>
          <a:xfrm flipV="1">
            <a:off x="4128931" y="1008173"/>
            <a:ext cx="345931" cy="301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2E2D77A-5904-7544-B8AE-F3CD3EA5A4E0}"/>
              </a:ext>
            </a:extLst>
          </p:cNvPr>
          <p:cNvSpPr txBox="1"/>
          <p:nvPr/>
        </p:nvSpPr>
        <p:spPr>
          <a:xfrm>
            <a:off x="5869479" y="1362327"/>
            <a:ext cx="2609730" cy="707886"/>
          </a:xfrm>
          <a:prstGeom prst="rect">
            <a:avLst/>
          </a:prstGeom>
          <a:noFill/>
        </p:spPr>
        <p:txBody>
          <a:bodyPr wrap="square" rtlCol="0">
            <a:spAutoFit/>
          </a:bodyPr>
          <a:lstStyle/>
          <a:p>
            <a:r>
              <a:rPr lang="en-US" sz="2000" dirty="0">
                <a:solidFill>
                  <a:srgbClr val="FF0000"/>
                </a:solidFill>
              </a:rPr>
              <a:t>specify end character; defaults to newline</a:t>
            </a:r>
          </a:p>
        </p:txBody>
      </p:sp>
      <p:cxnSp>
        <p:nvCxnSpPr>
          <p:cNvPr id="19" name="Straight Arrow Connector 18">
            <a:extLst>
              <a:ext uri="{FF2B5EF4-FFF2-40B4-BE49-F238E27FC236}">
                <a16:creationId xmlns:a16="http://schemas.microsoft.com/office/drawing/2014/main" id="{F27838C9-39D0-B347-A820-EEA046CD6709}"/>
              </a:ext>
            </a:extLst>
          </p:cNvPr>
          <p:cNvCxnSpPr>
            <a:cxnSpLocks/>
          </p:cNvCxnSpPr>
          <p:nvPr/>
        </p:nvCxnSpPr>
        <p:spPr>
          <a:xfrm flipH="1" flipV="1">
            <a:off x="6302829" y="1008173"/>
            <a:ext cx="335924" cy="301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0256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837</TotalTime>
  <Words>936</Words>
  <Application>Microsoft Macintosh PowerPoint</Application>
  <PresentationFormat>On-screen Show (16:10)</PresentationFormat>
  <Paragraphs>204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MinionPro</vt:lpstr>
      <vt:lpstr>UbuntuMono</vt:lpstr>
      <vt:lpstr>Arial</vt:lpstr>
      <vt:lpstr>Gill Sans MT</vt:lpstr>
      <vt:lpstr>Inconsolata Medium</vt:lpstr>
      <vt:lpstr>Menlo</vt:lpstr>
      <vt:lpstr>Office Theme</vt:lpstr>
      <vt:lpstr>Introduction to Python</vt:lpstr>
      <vt:lpstr>Topics</vt:lpstr>
      <vt:lpstr>Python Interpreter</vt:lpstr>
      <vt:lpstr>Python Interpreter</vt:lpstr>
      <vt:lpstr>IPython Interpreter</vt:lpstr>
      <vt:lpstr>IPython Interpreter</vt:lpstr>
      <vt:lpstr>Python Scripts</vt:lpstr>
      <vt:lpstr>Our First Program</vt:lpstr>
      <vt:lpstr>print(*objects, sep=‘ ’, end=‘\n’) </vt:lpstr>
      <vt:lpstr>print(*objects, sep=‘ ’, end=‘\n’) </vt:lpstr>
      <vt:lpstr>Python Scripts</vt:lpstr>
      <vt:lpstr>A Syntax Example</vt:lpstr>
      <vt:lpstr>Dynamic Typing</vt:lpstr>
      <vt:lpstr>Basic Built-In Types</vt:lpstr>
      <vt:lpstr>Built-In Function type()</vt:lpstr>
      <vt:lpstr>Integers</vt:lpstr>
      <vt:lpstr>Integers</vt:lpstr>
      <vt:lpstr>Floating Point</vt:lpstr>
      <vt:lpstr>Floating Point Precision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2019-08-25T11:28:13Z</dcterms:modified>
</cp:coreProperties>
</file>