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428" r:id="rId22"/>
    <p:sldId id="308" r:id="rId23"/>
    <p:sldId id="311" r:id="rId24"/>
    <p:sldId id="414" r:id="rId25"/>
    <p:sldId id="415" r:id="rId26"/>
    <p:sldId id="416" r:id="rId27"/>
    <p:sldId id="337" r:id="rId28"/>
    <p:sldId id="423" r:id="rId29"/>
    <p:sldId id="424" r:id="rId30"/>
    <p:sldId id="427" r:id="rId31"/>
    <p:sldId id="330" r:id="rId32"/>
    <p:sldId id="325" r:id="rId33"/>
    <p:sldId id="429" r:id="rId34"/>
    <p:sldId id="398" r:id="rId35"/>
    <p:sldId id="417" r:id="rId36"/>
    <p:sldId id="399" r:id="rId37"/>
    <p:sldId id="284"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1358" dt="2021-10-07T11:55:39.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0" d="100"/>
          <a:sy n="120" d="100"/>
        </p:scale>
        <p:origin x="18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7T12:45:52.728" v="3636" actId="1036"/>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pc:chgData name="Long B Nguyen" userId="f59fb8f3-a021-417a-8bc1-65c8d471c621" providerId="ADAL" clId="{7CF42801-12ED-E04E-AC69-6FCBFB1E8006}" dt="2021-10-07T00:47:17.703" v="2011" actId="2057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6T23:50:03.124" v="1139" actId="20577"/>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7T11:47:15.248" v="2759" actId="20577"/>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7T11:47:15.248" v="2759"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sldChg>
      <pc:sldChg chg="addSp modSp mod">
        <pc:chgData name="Long B Nguyen" userId="f59fb8f3-a021-417a-8bc1-65c8d471c621" providerId="ADAL" clId="{7CF42801-12ED-E04E-AC69-6FCBFB1E8006}" dt="2021-10-07T11:47:20.737" v="2763"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7T11:47:20.737" v="2763"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7T11:47:17.976" v="2761" actId="20577"/>
        <pc:sldMkLst>
          <pc:docMk/>
          <pc:sldMk cId="1811896604" sldId="417"/>
        </pc:sldMkLst>
        <pc:spChg chg="mod">
          <ac:chgData name="Long B Nguyen" userId="f59fb8f3-a021-417a-8bc1-65c8d471c621" providerId="ADAL" clId="{7CF42801-12ED-E04E-AC69-6FCBFB1E8006}" dt="2021-10-07T11:47:17.976" v="2761"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pc:chgData name="Long B Nguyen" userId="f59fb8f3-a021-417a-8bc1-65c8d471c621" providerId="ADAL" clId="{7CF42801-12ED-E04E-AC69-6FCBFB1E8006}" dt="2021-10-06T23:50:20.631" v="1153" actId="20577"/>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pc:chgData name="Long B Nguyen" userId="f59fb8f3-a021-417a-8bc1-65c8d471c621" providerId="ADAL" clId="{7CF42801-12ED-E04E-AC69-6FCBFB1E8006}" dt="2021-10-07T00:08:54.719" v="1503" actId="2057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00:08:54.719" v="1503" actId="2057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00:36:32.647" v="1995" actId="207"/>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sldChg>
      <pc:sldChg chg="modSp add mod modAnim">
        <pc:chgData name="Long B Nguyen" userId="f59fb8f3-a021-417a-8bc1-65c8d471c621" providerId="ADAL" clId="{7CF42801-12ED-E04E-AC69-6FCBFB1E8006}" dt="2021-10-07T11:44:43.682" v="2757"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1:44:43.682" v="2757"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10/7/21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36</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Why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7" y="817895"/>
            <a:ext cx="8725851" cy="4763097"/>
          </a:xfrm>
        </p:spPr>
        <p:txBody>
          <a:bodyPr>
            <a:normAutofit/>
          </a:bodyPr>
          <a:lstStyle/>
          <a:p>
            <a:pPr marL="0" indent="0">
              <a:buNone/>
            </a:pPr>
            <a:r>
              <a:rPr lang="en-US" dirty="0"/>
              <a:t>Using keyword arguments is encouraged since it makes calling functions more forgiving. It lifts the restriction on the order of the arguments.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cost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print("There are", </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 "left.") </a:t>
            </a: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cost(6, "apples") 		</a:t>
            </a:r>
            <a:r>
              <a:rPr lang="en-US" b="1" dirty="0">
                <a:solidFill>
                  <a:srgbClr val="00B050"/>
                </a:solidFill>
                <a:latin typeface="Inconsolata" panose="020B0609030003000000" pitchFamily="49" charset="77"/>
              </a:rPr>
              <a:t># There are 6 apples left.</a:t>
            </a:r>
            <a:endParaRPr lang="en-US" b="1" dirty="0">
              <a:latin typeface="Inconsolata" panose="020B0609030003000000" pitchFamily="49" charset="77"/>
            </a:endParaRPr>
          </a:p>
          <a:p>
            <a:pPr marL="0" indent="0">
              <a:buNone/>
            </a:pPr>
            <a:r>
              <a:rPr lang="en-US" b="1" dirty="0">
                <a:solidFill>
                  <a:srgbClr val="00B050"/>
                </a:solidFill>
                <a:latin typeface="Inconsolata" panose="020B0609030003000000" pitchFamily="49" charset="77"/>
              </a:rPr>
              <a:t># if we don't remember the order of the arguments, we can</a:t>
            </a:r>
          </a:p>
          <a:p>
            <a:pPr marL="0" indent="0">
              <a:buNone/>
            </a:pPr>
            <a:r>
              <a:rPr lang="en-US" b="1" dirty="0">
                <a:solidFill>
                  <a:srgbClr val="00B050"/>
                </a:solidFill>
                <a:latin typeface="Inconsolata" panose="020B0609030003000000" pitchFamily="49" charset="77"/>
              </a:rPr>
              <a:t># use keyword arguments, for example:</a:t>
            </a:r>
          </a:p>
          <a:p>
            <a:pPr marL="0" indent="0">
              <a:buNone/>
            </a:pPr>
            <a:r>
              <a:rPr lang="en-US" b="1" dirty="0">
                <a:latin typeface="Inconsolata" panose="020B0609030003000000" pitchFamily="49" charset="77"/>
              </a:rPr>
              <a:t>cost(item="bananas", </a:t>
            </a:r>
            <a:r>
              <a:rPr lang="en-US" b="1" dirty="0" err="1">
                <a:latin typeface="Inconsolata" panose="020B0609030003000000" pitchFamily="49" charset="77"/>
              </a:rPr>
              <a:t>qnty</a:t>
            </a:r>
            <a:r>
              <a:rPr lang="en-US" b="1" dirty="0">
                <a:latin typeface="Inconsolata" panose="020B0609030003000000" pitchFamily="49" charset="77"/>
              </a:rPr>
              <a:t>=10)	</a:t>
            </a:r>
            <a:r>
              <a:rPr lang="en-US" b="1" dirty="0">
                <a:solidFill>
                  <a:srgbClr val="00B050"/>
                </a:solidFill>
                <a:latin typeface="Inconsolata" panose="020B0609030003000000" pitchFamily="49" charset="77"/>
              </a:rPr>
              <a:t># There are 10 bananas left.</a:t>
            </a:r>
          </a:p>
          <a:p>
            <a:pPr marL="0" indent="0">
              <a:buNone/>
            </a:pPr>
            <a:endParaRPr lang="en-US" b="1" dirty="0">
              <a:solidFill>
                <a:srgbClr val="00B050"/>
              </a:solidFill>
              <a:latin typeface="Inconsolata" panose="020B0609030003000000" pitchFamily="49" charset="77"/>
            </a:endParaRPr>
          </a:p>
          <a:p>
            <a:pPr marL="0" indent="0">
              <a:buNone/>
            </a:pPr>
            <a:r>
              <a:rPr lang="en-US" dirty="0"/>
              <a:t>We will see later why this is useful later when we use Python libraries with complex functions.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43813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6544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022128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 </a:t>
            </a:r>
            <a:r>
              <a:rPr lang="en-US" sz="1800" b="1" dirty="0" err="1">
                <a:latin typeface="Inconsolata" panose="020B0609030003000000" pitchFamily="49" charset="77"/>
              </a:rPr>
              <a:t>NameError</a:t>
            </a:r>
            <a:r>
              <a:rPr lang="en-US" sz="1800" b="1" dirty="0">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44130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30</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2: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2: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3685</TotalTime>
  <Words>3934</Words>
  <Application>Microsoft Macintosh PowerPoint</Application>
  <PresentationFormat>On-screen Show (16:10)</PresentationFormat>
  <Paragraphs>572</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Why 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2: Day Of the Week</vt:lpstr>
      <vt:lpstr>Lab 2: Day Of the Week</vt:lpstr>
      <vt:lpstr>Lab 2: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2021-10-07T12:45:55Z</dcterms:modified>
</cp:coreProperties>
</file>