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37" r:id="rId21"/>
    <p:sldId id="423" r:id="rId22"/>
    <p:sldId id="424" r:id="rId23"/>
    <p:sldId id="427" r:id="rId24"/>
    <p:sldId id="330" r:id="rId25"/>
    <p:sldId id="325" r:id="rId26"/>
    <p:sldId id="300" r:id="rId27"/>
    <p:sldId id="358" r:id="rId28"/>
    <p:sldId id="303" r:id="rId29"/>
    <p:sldId id="292" r:id="rId30"/>
    <p:sldId id="310" r:id="rId31"/>
    <p:sldId id="429" r:id="rId32"/>
    <p:sldId id="432" r:id="rId33"/>
    <p:sldId id="431" r:id="rId34"/>
    <p:sldId id="398" r:id="rId35"/>
    <p:sldId id="417" r:id="rId36"/>
    <p:sldId id="399" r:id="rId37"/>
    <p:sldId id="284"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6D54B-FF8F-6841-9C88-C9AE42364541}" v="228" dt="2022-09-28T18:07:0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Nguyen" userId="f59fb8f3-a021-417a-8bc1-65c8d471c621" providerId="ADAL" clId="{EDD6D54B-FF8F-6841-9C88-C9AE42364541}"/>
    <pc:docChg chg="undo custSel addSld delSld modSld">
      <pc:chgData name="Long Nguyen" userId="f59fb8f3-a021-417a-8bc1-65c8d471c621" providerId="ADAL" clId="{EDD6D54B-FF8F-6841-9C88-C9AE42364541}" dt="2022-09-28T18:07:06.752" v="936" actId="14100"/>
      <pc:docMkLst>
        <pc:docMk/>
      </pc:docMkLst>
      <pc:sldChg chg="modSp mod">
        <pc:chgData name="Long Nguyen" userId="f59fb8f3-a021-417a-8bc1-65c8d471c621" providerId="ADAL" clId="{EDD6D54B-FF8F-6841-9C88-C9AE42364541}" dt="2022-09-28T18:01:14.804" v="702" actId="20577"/>
        <pc:sldMkLst>
          <pc:docMk/>
          <pc:sldMk cId="131840209" sldId="286"/>
        </pc:sldMkLst>
        <pc:spChg chg="mod">
          <ac:chgData name="Long Nguyen" userId="f59fb8f3-a021-417a-8bc1-65c8d471c621" providerId="ADAL" clId="{EDD6D54B-FF8F-6841-9C88-C9AE42364541}" dt="2022-09-28T18:01:14.804" v="702" actId="20577"/>
          <ac:spMkLst>
            <pc:docMk/>
            <pc:sldMk cId="131840209" sldId="286"/>
            <ac:spMk id="9" creationId="{E3B2E017-30B2-884B-A113-B419A2ED51AD}"/>
          </ac:spMkLst>
        </pc:spChg>
      </pc:sldChg>
      <pc:sldChg chg="add">
        <pc:chgData name="Long Nguyen" userId="f59fb8f3-a021-417a-8bc1-65c8d471c621" providerId="ADAL" clId="{EDD6D54B-FF8F-6841-9C88-C9AE42364541}" dt="2022-09-28T18:01:55.773" v="703"/>
        <pc:sldMkLst>
          <pc:docMk/>
          <pc:sldMk cId="847072393" sldId="292"/>
        </pc:sldMkLst>
      </pc:sldChg>
      <pc:sldChg chg="addSp delSp modSp add mod">
        <pc:chgData name="Long Nguyen" userId="f59fb8f3-a021-417a-8bc1-65c8d471c621" providerId="ADAL" clId="{EDD6D54B-FF8F-6841-9C88-C9AE42364541}" dt="2022-09-28T18:03:41.601" v="733" actId="113"/>
        <pc:sldMkLst>
          <pc:docMk/>
          <pc:sldMk cId="1511080215" sldId="300"/>
        </pc:sldMkLst>
        <pc:spChg chg="mod">
          <ac:chgData name="Long Nguyen" userId="f59fb8f3-a021-417a-8bc1-65c8d471c621" providerId="ADAL" clId="{EDD6D54B-FF8F-6841-9C88-C9AE42364541}" dt="2022-09-28T17:46:02.533" v="106" actId="20577"/>
          <ac:spMkLst>
            <pc:docMk/>
            <pc:sldMk cId="1511080215" sldId="300"/>
            <ac:spMk id="2" creationId="{AA3A228F-61D0-D949-A5E7-F83756230BF8}"/>
          </ac:spMkLst>
        </pc:spChg>
        <pc:spChg chg="mod">
          <ac:chgData name="Long Nguyen" userId="f59fb8f3-a021-417a-8bc1-65c8d471c621" providerId="ADAL" clId="{EDD6D54B-FF8F-6841-9C88-C9AE42364541}" dt="2022-09-28T18:03:41.601" v="733" actId="113"/>
          <ac:spMkLst>
            <pc:docMk/>
            <pc:sldMk cId="1511080215" sldId="300"/>
            <ac:spMk id="9" creationId="{E3B2E017-30B2-884B-A113-B419A2ED51AD}"/>
          </ac:spMkLst>
        </pc:spChg>
        <pc:graphicFrameChg chg="del">
          <ac:chgData name="Long Nguyen" userId="f59fb8f3-a021-417a-8bc1-65c8d471c621" providerId="ADAL" clId="{EDD6D54B-FF8F-6841-9C88-C9AE42364541}" dt="2022-09-28T17:45:51.979" v="76" actId="478"/>
          <ac:graphicFrameMkLst>
            <pc:docMk/>
            <pc:sldMk cId="1511080215" sldId="300"/>
            <ac:graphicFrameMk id="3" creationId="{57EBABBC-BF53-D54B-B535-A6EEF3CDBAF8}"/>
          </ac:graphicFrameMkLst>
        </pc:graphicFrameChg>
        <pc:graphicFrameChg chg="add del mod">
          <ac:chgData name="Long Nguyen" userId="f59fb8f3-a021-417a-8bc1-65c8d471c621" providerId="ADAL" clId="{EDD6D54B-FF8F-6841-9C88-C9AE42364541}" dt="2022-09-28T17:50:06.092" v="218" actId="478"/>
          <ac:graphicFrameMkLst>
            <pc:docMk/>
            <pc:sldMk cId="1511080215" sldId="300"/>
            <ac:graphicFrameMk id="4" creationId="{EC617BD9-088E-7BF2-FFC1-82A9284622EA}"/>
          </ac:graphicFrameMkLst>
        </pc:graphicFrameChg>
        <pc:graphicFrameChg chg="add del mod">
          <ac:chgData name="Long Nguyen" userId="f59fb8f3-a021-417a-8bc1-65c8d471c621" providerId="ADAL" clId="{EDD6D54B-FF8F-6841-9C88-C9AE42364541}" dt="2022-09-28T17:54:12.344" v="449" actId="478"/>
          <ac:graphicFrameMkLst>
            <pc:docMk/>
            <pc:sldMk cId="1511080215" sldId="300"/>
            <ac:graphicFrameMk id="5" creationId="{F53BB0C4-5F9B-AF8D-0B0C-8A5BBF64D27C}"/>
          </ac:graphicFrameMkLst>
        </pc:graphicFrameChg>
        <pc:graphicFrameChg chg="add mod modGraphic">
          <ac:chgData name="Long Nguyen" userId="f59fb8f3-a021-417a-8bc1-65c8d471c621" providerId="ADAL" clId="{EDD6D54B-FF8F-6841-9C88-C9AE42364541}" dt="2022-09-28T17:59:34.203" v="662" actId="1076"/>
          <ac:graphicFrameMkLst>
            <pc:docMk/>
            <pc:sldMk cId="1511080215" sldId="300"/>
            <ac:graphicFrameMk id="6" creationId="{E1F30250-355C-0CB0-3F56-19C16156370E}"/>
          </ac:graphicFrameMkLst>
        </pc:graphicFrameChg>
      </pc:sldChg>
      <pc:sldChg chg="modSp add modAnim">
        <pc:chgData name="Long Nguyen" userId="f59fb8f3-a021-417a-8bc1-65c8d471c621" providerId="ADAL" clId="{EDD6D54B-FF8F-6841-9C88-C9AE42364541}" dt="2022-09-28T18:00:30.164" v="681" actId="20577"/>
        <pc:sldMkLst>
          <pc:docMk/>
          <pc:sldMk cId="885822507" sldId="303"/>
        </pc:sldMkLst>
        <pc:spChg chg="mod">
          <ac:chgData name="Long Nguyen" userId="f59fb8f3-a021-417a-8bc1-65c8d471c621" providerId="ADAL" clId="{EDD6D54B-FF8F-6841-9C88-C9AE42364541}" dt="2022-09-28T18:00:30.164" v="681" actId="20577"/>
          <ac:spMkLst>
            <pc:docMk/>
            <pc:sldMk cId="885822507" sldId="303"/>
            <ac:spMk id="9" creationId="{E3B2E017-30B2-884B-A113-B419A2ED51AD}"/>
          </ac:spMkLst>
        </pc:spChg>
      </pc:sldChg>
      <pc:sldChg chg="del">
        <pc:chgData name="Long Nguyen" userId="f59fb8f3-a021-417a-8bc1-65c8d471c621" providerId="ADAL" clId="{EDD6D54B-FF8F-6841-9C88-C9AE42364541}" dt="2022-09-28T15:53:53.106" v="6" actId="2696"/>
        <pc:sldMkLst>
          <pc:docMk/>
          <pc:sldMk cId="3672999173" sldId="308"/>
        </pc:sldMkLst>
      </pc:sldChg>
      <pc:sldChg chg="add">
        <pc:chgData name="Long Nguyen" userId="f59fb8f3-a021-417a-8bc1-65c8d471c621" providerId="ADAL" clId="{EDD6D54B-FF8F-6841-9C88-C9AE42364541}" dt="2022-09-28T18:01:55.773" v="703"/>
        <pc:sldMkLst>
          <pc:docMk/>
          <pc:sldMk cId="4013144405" sldId="310"/>
        </pc:sldMkLst>
      </pc:sldChg>
      <pc:sldChg chg="del">
        <pc:chgData name="Long Nguyen" userId="f59fb8f3-a021-417a-8bc1-65c8d471c621" providerId="ADAL" clId="{EDD6D54B-FF8F-6841-9C88-C9AE42364541}" dt="2022-09-28T15:53:48.313" v="4" actId="2696"/>
        <pc:sldMkLst>
          <pc:docMk/>
          <pc:sldMk cId="4055245160" sldId="310"/>
        </pc:sldMkLst>
      </pc:sldChg>
      <pc:sldChg chg="del">
        <pc:chgData name="Long Nguyen" userId="f59fb8f3-a021-417a-8bc1-65c8d471c621" providerId="ADAL" clId="{EDD6D54B-FF8F-6841-9C88-C9AE42364541}" dt="2022-09-28T15:53:55.015" v="7" actId="2696"/>
        <pc:sldMkLst>
          <pc:docMk/>
          <pc:sldMk cId="4210029770" sldId="311"/>
        </pc:sldMkLst>
      </pc:sldChg>
      <pc:sldChg chg="modSp add mod modAnim">
        <pc:chgData name="Long Nguyen" userId="f59fb8f3-a021-417a-8bc1-65c8d471c621" providerId="ADAL" clId="{EDD6D54B-FF8F-6841-9C88-C9AE42364541}" dt="2022-09-28T18:07:06.752" v="936" actId="14100"/>
        <pc:sldMkLst>
          <pc:docMk/>
          <pc:sldMk cId="3041297697" sldId="358"/>
        </pc:sldMkLst>
        <pc:spChg chg="mod">
          <ac:chgData name="Long Nguyen" userId="f59fb8f3-a021-417a-8bc1-65c8d471c621" providerId="ADAL" clId="{EDD6D54B-FF8F-6841-9C88-C9AE42364541}" dt="2022-09-28T18:07:06.752" v="936" actId="14100"/>
          <ac:spMkLst>
            <pc:docMk/>
            <pc:sldMk cId="3041297697" sldId="358"/>
            <ac:spMk id="9" creationId="{E3B2E017-30B2-884B-A113-B419A2ED51AD}"/>
          </ac:spMkLst>
        </pc:spChg>
      </pc:sldChg>
      <pc:sldChg chg="del">
        <pc:chgData name="Long Nguyen" userId="f59fb8f3-a021-417a-8bc1-65c8d471c621" providerId="ADAL" clId="{EDD6D54B-FF8F-6841-9C88-C9AE42364541}" dt="2022-09-28T15:54:00.982" v="8" actId="2696"/>
        <pc:sldMkLst>
          <pc:docMk/>
          <pc:sldMk cId="3536221410" sldId="414"/>
        </pc:sldMkLst>
      </pc:sldChg>
      <pc:sldChg chg="del">
        <pc:chgData name="Long Nguyen" userId="f59fb8f3-a021-417a-8bc1-65c8d471c621" providerId="ADAL" clId="{EDD6D54B-FF8F-6841-9C88-C9AE42364541}" dt="2022-09-28T15:54:02.821" v="9" actId="2696"/>
        <pc:sldMkLst>
          <pc:docMk/>
          <pc:sldMk cId="976150634" sldId="415"/>
        </pc:sldMkLst>
      </pc:sldChg>
      <pc:sldChg chg="del">
        <pc:chgData name="Long Nguyen" userId="f59fb8f3-a021-417a-8bc1-65c8d471c621" providerId="ADAL" clId="{EDD6D54B-FF8F-6841-9C88-C9AE42364541}" dt="2022-09-28T15:54:03.781" v="10" actId="2696"/>
        <pc:sldMkLst>
          <pc:docMk/>
          <pc:sldMk cId="1551984946" sldId="416"/>
        </pc:sldMkLst>
      </pc:sldChg>
      <pc:sldChg chg="modSp mod">
        <pc:chgData name="Long Nguyen" userId="f59fb8f3-a021-417a-8bc1-65c8d471c621" providerId="ADAL" clId="{EDD6D54B-FF8F-6841-9C88-C9AE42364541}" dt="2022-09-28T15:53:42.274" v="3" actId="20577"/>
        <pc:sldMkLst>
          <pc:docMk/>
          <pc:sldMk cId="3612472641" sldId="418"/>
        </pc:sldMkLst>
        <pc:spChg chg="mod">
          <ac:chgData name="Long Nguyen" userId="f59fb8f3-a021-417a-8bc1-65c8d471c621" providerId="ADAL" clId="{EDD6D54B-FF8F-6841-9C88-C9AE42364541}" dt="2022-09-28T15:53:42.274" v="3" actId="20577"/>
          <ac:spMkLst>
            <pc:docMk/>
            <pc:sldMk cId="3612472641" sldId="418"/>
            <ac:spMk id="3" creationId="{FEFA68FB-503E-B144-9FA2-2B3EF2748204}"/>
          </ac:spMkLst>
        </pc:spChg>
      </pc:sldChg>
      <pc:sldChg chg="addSp modSp mod modAnim">
        <pc:chgData name="Long Nguyen" userId="f59fb8f3-a021-417a-8bc1-65c8d471c621" providerId="ADAL" clId="{EDD6D54B-FF8F-6841-9C88-C9AE42364541}" dt="2022-09-28T15:57:43.863" v="71"/>
        <pc:sldMkLst>
          <pc:docMk/>
          <pc:sldMk cId="2920365265" sldId="427"/>
        </pc:sldMkLst>
        <pc:spChg chg="add mod">
          <ac:chgData name="Long Nguyen" userId="f59fb8f3-a021-417a-8bc1-65c8d471c621" providerId="ADAL" clId="{EDD6D54B-FF8F-6841-9C88-C9AE42364541}" dt="2022-09-28T15:57:38.769" v="70" actId="14100"/>
          <ac:spMkLst>
            <pc:docMk/>
            <pc:sldMk cId="2920365265" sldId="427"/>
            <ac:spMk id="4" creationId="{F34589A3-1303-4060-2803-AD24967656AF}"/>
          </ac:spMkLst>
        </pc:spChg>
        <pc:spChg chg="mod">
          <ac:chgData name="Long Nguyen" userId="f59fb8f3-a021-417a-8bc1-65c8d471c621" providerId="ADAL" clId="{EDD6D54B-FF8F-6841-9C88-C9AE42364541}" dt="2022-09-28T15:55:56.125" v="39" actId="20577"/>
          <ac:spMkLst>
            <pc:docMk/>
            <pc:sldMk cId="2920365265" sldId="427"/>
            <ac:spMk id="9" creationId="{E3B2E017-30B2-884B-A113-B419A2ED51AD}"/>
          </ac:spMkLst>
        </pc:spChg>
      </pc:sldChg>
      <pc:sldChg chg="del">
        <pc:chgData name="Long Nguyen" userId="f59fb8f3-a021-417a-8bc1-65c8d471c621" providerId="ADAL" clId="{EDD6D54B-FF8F-6841-9C88-C9AE42364541}" dt="2022-09-28T15:53:50.986" v="5" actId="2696"/>
        <pc:sldMkLst>
          <pc:docMk/>
          <pc:sldMk cId="3438132956" sldId="428"/>
        </pc:sldMkLst>
      </pc:sldChg>
      <pc:sldChg chg="new del">
        <pc:chgData name="Long Nguyen" userId="f59fb8f3-a021-417a-8bc1-65c8d471c621" providerId="ADAL" clId="{EDD6D54B-FF8F-6841-9C88-C9AE42364541}" dt="2022-09-28T17:45:49.319" v="75" actId="2696"/>
        <pc:sldMkLst>
          <pc:docMk/>
          <pc:sldMk cId="262268063" sldId="433"/>
        </pc:sldMkLst>
      </pc:sldChg>
      <pc:sldChg chg="add del">
        <pc:chgData name="Long Nguyen" userId="f59fb8f3-a021-417a-8bc1-65c8d471c621" providerId="ADAL" clId="{EDD6D54B-FF8F-6841-9C88-C9AE42364541}" dt="2022-09-28T17:59:48.695" v="663" actId="2696"/>
        <pc:sldMkLst>
          <pc:docMk/>
          <pc:sldMk cId="2456088912" sldId="434"/>
        </pc:sldMkLst>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9/28/22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31</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32</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36</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9/28/22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9/28/22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9/28/22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9/28/22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9/28/22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9/28/22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457200" indent="-457200">
              <a:buAutoNum type="arabicParenR"/>
            </a:pPr>
            <a:r>
              <a:rPr lang="en-US" dirty="0">
                <a:latin typeface="Gill Sans MT" panose="020B0502020104020203" pitchFamily="34" charset="77"/>
              </a:rPr>
              <a:t>Flow of Program</a:t>
            </a:r>
          </a:p>
          <a:p>
            <a:pPr marL="457200" indent="-457200">
              <a:buAutoNum type="arabicParenR"/>
            </a:pPr>
            <a:r>
              <a:rPr lang="en-US" dirty="0">
                <a:latin typeface="Gill Sans MT" panose="020B0502020104020203" pitchFamily="34" charset="77"/>
              </a:rPr>
              <a:t>Template for programs</a:t>
            </a:r>
          </a:p>
          <a:p>
            <a:pPr marL="457200" indent="-457200">
              <a:buAutoNum type="arabicParenR"/>
            </a:pPr>
            <a:r>
              <a:rPr lang="en-US" dirty="0">
                <a:latin typeface="Gill Sans MT" panose="020B0502020104020203" pitchFamily="34" charset="77"/>
              </a:rPr>
              <a:t>String Methods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int(input())</a:t>
            </a:r>
          </a:p>
          <a:p>
            <a:pPr marL="0" indent="0">
              <a:buNone/>
            </a:pPr>
            <a:r>
              <a:rPr lang="en-US" sz="1800" b="1" dirty="0">
                <a:latin typeface="Inconsolata" panose="020B0609030003000000" pitchFamily="49" charset="77"/>
              </a:rPr>
              <a:t>b = int(input())</a:t>
            </a:r>
          </a:p>
          <a:p>
            <a:pPr marL="0" indent="0">
              <a:buNone/>
            </a:pPr>
            <a:r>
              <a:rPr lang="en-US" sz="1800" b="1" dirty="0">
                <a:latin typeface="Inconsolata" panose="020B0609030003000000" pitchFamily="49" charset="77"/>
              </a:rPr>
              <a:t>c = int(input())</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endParaRPr lang="en-US" sz="1800" b="1" dirty="0">
              <a:solidFill>
                <a:srgbClr val="00B050"/>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589A3-1303-4060-2803-AD24967656AF}"/>
              </a:ext>
            </a:extLst>
          </p:cNvPr>
          <p:cNvSpPr txBox="1"/>
          <p:nvPr/>
        </p:nvSpPr>
        <p:spPr>
          <a:xfrm>
            <a:off x="5548045" y="4230799"/>
            <a:ext cx="1345915" cy="1172757"/>
          </a:xfrm>
          <a:prstGeom prst="rect">
            <a:avLst/>
          </a:prstGeom>
          <a:noFill/>
        </p:spPr>
        <p:txBody>
          <a:bodyPr wrap="square" rtlCol="0">
            <a:spAutoFit/>
          </a:bodyPr>
          <a:lstStyle/>
          <a:p>
            <a:r>
              <a:rPr lang="en-US"/>
              <a:t>Sample Run:</a:t>
            </a:r>
          </a:p>
          <a:p>
            <a:r>
              <a:rPr lang="en-US"/>
              <a:t>-3</a:t>
            </a:r>
          </a:p>
          <a:p>
            <a:r>
              <a:rPr lang="en-US"/>
              <a:t>4</a:t>
            </a:r>
          </a:p>
          <a:p>
            <a:r>
              <a:rPr lang="en-US"/>
              <a:t>5</a:t>
            </a:r>
          </a:p>
          <a:p>
            <a:r>
              <a:rPr lang="en-US"/>
              <a:t>50</a:t>
            </a:r>
          </a:p>
        </p:txBody>
      </p: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6055" y="123497"/>
            <a:ext cx="7053542" cy="683886"/>
          </a:xfrm>
        </p:spPr>
        <p:txBody>
          <a:bodyPr/>
          <a:lstStyle/>
          <a:p>
            <a:r>
              <a:rPr lang="en-US" dirty="0"/>
              <a:t>Functions on 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6056" y="807383"/>
            <a:ext cx="8329518" cy="4784120"/>
          </a:xfrm>
        </p:spPr>
        <p:txBody>
          <a:bodyPr>
            <a:noAutofit/>
          </a:bodyPr>
          <a:lstStyle/>
          <a:p>
            <a:pPr marL="0" indent="0">
              <a:buNone/>
            </a:pPr>
            <a:r>
              <a:rPr lang="en-US" dirty="0"/>
              <a:t>Functions we discussed so far are isolated, independent entities. Sometimes functions are associated with some object and operates on the data of that object.  In this context, functions are called </a:t>
            </a:r>
            <a:r>
              <a:rPr lang="en-US" b="1" dirty="0"/>
              <a:t>methods</a:t>
            </a:r>
            <a:r>
              <a:rPr lang="en-US" dirty="0"/>
              <a:t>.</a:t>
            </a:r>
          </a:p>
          <a:p>
            <a:pPr marL="0" indent="0">
              <a:buNone/>
            </a:pPr>
            <a:endParaRPr lang="en-US" dirty="0"/>
          </a:p>
          <a:p>
            <a:pPr marL="0" indent="0">
              <a:buNone/>
            </a:pPr>
            <a:r>
              <a:rPr lang="en-US" dirty="0"/>
              <a:t>Strings is an example of a type of objects which contains methods. These methods can be accessed through the </a:t>
            </a:r>
            <a:r>
              <a:rPr lang="en-US" b="1" dirty="0"/>
              <a:t>dot notation </a:t>
            </a:r>
            <a:r>
              <a:rPr lang="en-US" dirty="0"/>
              <a:t>applied to a string variable or literal.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E1F30250-355C-0CB0-3F56-19C16156370E}"/>
              </a:ext>
            </a:extLst>
          </p:cNvPr>
          <p:cNvGraphicFramePr>
            <a:graphicFrameLocks noGrp="1"/>
          </p:cNvGraphicFramePr>
          <p:nvPr>
            <p:extLst>
              <p:ext uri="{D42A27DB-BD31-4B8C-83A1-F6EECF244321}">
                <p14:modId xmlns:p14="http://schemas.microsoft.com/office/powerpoint/2010/main" val="759785260"/>
              </p:ext>
            </p:extLst>
          </p:nvPr>
        </p:nvGraphicFramePr>
        <p:xfrm>
          <a:off x="269302" y="3425474"/>
          <a:ext cx="8203026" cy="1402080"/>
        </p:xfrm>
        <a:graphic>
          <a:graphicData uri="http://schemas.openxmlformats.org/drawingml/2006/table">
            <a:tbl>
              <a:tblPr firstRow="1" bandRow="1">
                <a:tableStyleId>{5940675A-B579-460E-94D1-54222C63F5DA}</a:tableStyleId>
              </a:tblPr>
              <a:tblGrid>
                <a:gridCol w="2460930">
                  <a:extLst>
                    <a:ext uri="{9D8B030D-6E8A-4147-A177-3AD203B41FA5}">
                      <a16:colId xmlns:a16="http://schemas.microsoft.com/office/drawing/2014/main" val="1372689344"/>
                    </a:ext>
                  </a:extLst>
                </a:gridCol>
                <a:gridCol w="5742096">
                  <a:extLst>
                    <a:ext uri="{9D8B030D-6E8A-4147-A177-3AD203B41FA5}">
                      <a16:colId xmlns:a16="http://schemas.microsoft.com/office/drawing/2014/main" val="25896437"/>
                    </a:ext>
                  </a:extLst>
                </a:gridCol>
              </a:tblGrid>
              <a:tr h="633198">
                <a:tc>
                  <a:txBody>
                    <a:bodyPr/>
                    <a:lstStyle/>
                    <a:p>
                      <a:r>
                        <a:rPr lang="en-US" sz="2000" dirty="0">
                          <a:solidFill>
                            <a:srgbClr val="FF0000"/>
                          </a:solidFill>
                        </a:rPr>
                        <a:t>find(value)</a:t>
                      </a:r>
                    </a:p>
                  </a:txBody>
                  <a:tcPr/>
                </a:tc>
                <a:tc>
                  <a:txBody>
                    <a:bodyPr/>
                    <a:lstStyle/>
                    <a:p>
                      <a:r>
                        <a:rPr lang="en-US" sz="2000" dirty="0"/>
                        <a:t>returns the lowest index of a substring value in a string. If substring is not found, returns -1.</a:t>
                      </a:r>
                    </a:p>
                  </a:txBody>
                  <a:tcPr/>
                </a:tc>
                <a:extLst>
                  <a:ext uri="{0D108BD9-81ED-4DB2-BD59-A6C34878D82A}">
                    <a16:rowId xmlns:a16="http://schemas.microsoft.com/office/drawing/2014/main" val="3567364839"/>
                  </a:ext>
                </a:extLst>
              </a:tr>
              <a:tr h="633198">
                <a:tc>
                  <a:txBody>
                    <a:bodyPr/>
                    <a:lstStyle/>
                    <a:p>
                      <a:r>
                        <a:rPr lang="en-US" sz="2000" dirty="0">
                          <a:solidFill>
                            <a:srgbClr val="FF0000"/>
                          </a:solidFill>
                        </a:rPr>
                        <a:t>upper() and lower()</a:t>
                      </a:r>
                    </a:p>
                  </a:txBody>
                  <a:tcPr/>
                </a:tc>
                <a:tc>
                  <a:txBody>
                    <a:bodyPr/>
                    <a:lstStyle/>
                    <a:p>
                      <a:r>
                        <a:rPr lang="en-US" sz="2000" dirty="0"/>
                        <a:t>returns a copy of the string capitalizing(or lower casing) all characters in the  string</a:t>
                      </a:r>
                    </a:p>
                  </a:txBody>
                  <a:tcPr/>
                </a:tc>
                <a:extLst>
                  <a:ext uri="{0D108BD9-81ED-4DB2-BD59-A6C34878D82A}">
                    <a16:rowId xmlns:a16="http://schemas.microsoft.com/office/drawing/2014/main" val="2059888123"/>
                  </a:ext>
                </a:extLst>
              </a:tr>
            </a:tbl>
          </a:graphicData>
        </a:graphic>
      </p:graphicFrame>
    </p:spTree>
    <p:extLst>
      <p:ext uri="{BB962C8B-B14F-4D97-AF65-F5344CB8AC3E}">
        <p14:creationId xmlns:p14="http://schemas.microsoft.com/office/powerpoint/2010/main" val="151108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630" y="123497"/>
            <a:ext cx="7053542" cy="683886"/>
          </a:xfrm>
        </p:spPr>
        <p:txBody>
          <a:bodyPr/>
          <a:lstStyle/>
          <a:p>
            <a:r>
              <a:rPr lang="en-US" dirty="0"/>
              <a:t>String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33377" y="807382"/>
            <a:ext cx="8687333" cy="4907617"/>
          </a:xfrm>
        </p:spPr>
        <p:txBody>
          <a:bodyPr>
            <a:noAutofit/>
          </a:bodyPr>
          <a:lstStyle/>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 = "Hi, Mike!"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index =</a:t>
            </a:r>
            <a:r>
              <a:rPr lang="en-US" b="1" dirty="0">
                <a:latin typeface="Inconsolata" panose="020B0609030003000000" pitchFamily="49" charset="77"/>
              </a:rPr>
              <a:t> </a:t>
            </a:r>
            <a:r>
              <a:rPr lang="en-US" b="1" dirty="0" err="1">
                <a:latin typeface="Inconsolata" panose="020B0609030003000000" pitchFamily="49" charset="77"/>
              </a:rPr>
              <a:t>s.find</a:t>
            </a:r>
            <a:r>
              <a:rPr lang="en-US" b="1" dirty="0">
                <a:latin typeface="Inconsolata" panose="020B0609030003000000" pitchFamily="49" charset="77"/>
              </a:rPr>
              <a:t>("Hi")</a:t>
            </a:r>
            <a:endParaRPr lang="en-US" b="1" i="1" dirty="0">
              <a:solidFill>
                <a:srgbClr val="33566B"/>
              </a:solidFill>
              <a:latin typeface="Inconsolata" panose="020B0609030003000000" pitchFamily="49" charset="77"/>
            </a:endParaRPr>
          </a:p>
          <a:p>
            <a:pPr marL="0" indent="0">
              <a:buNone/>
            </a:pPr>
            <a:r>
              <a:rPr lang="en-US" b="1" dirty="0">
                <a:latin typeface="Inconsolata" panose="020B0609030003000000" pitchFamily="49" charset="77"/>
              </a:rPr>
              <a:t>print(index)  			</a:t>
            </a:r>
            <a:r>
              <a:rPr lang="en-US" b="1" dirty="0">
                <a:solidFill>
                  <a:schemeClr val="accent1"/>
                </a:solidFill>
                <a:latin typeface="Inconsolata" panose="020B0609030003000000" pitchFamily="49" charset="77"/>
              </a:rPr>
              <a:t># 0, first letter’s index is 0.</a:t>
            </a:r>
          </a:p>
          <a:p>
            <a:pPr marL="0" indent="0">
              <a:buNone/>
            </a:pPr>
            <a:r>
              <a:rPr lang="en-US" b="1" dirty="0">
                <a:solidFill>
                  <a:srgbClr val="000087"/>
                </a:solidFill>
                <a:latin typeface="Inconsolata" panose="020B0609030003000000" pitchFamily="49" charset="77"/>
              </a:rPr>
              <a:t>print(</a:t>
            </a:r>
            <a:r>
              <a:rPr lang="en-US" b="1" dirty="0" err="1">
                <a:latin typeface="Inconsolata" panose="020B0609030003000000" pitchFamily="49" charset="77"/>
              </a:rPr>
              <a:t>s.find</a:t>
            </a:r>
            <a:r>
              <a:rPr lang="en-US" b="1" dirty="0">
                <a:latin typeface="Inconsolata" panose="020B0609030003000000" pitchFamily="49" charset="77"/>
              </a:rPr>
              <a:t>(" "))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err="1">
                <a:latin typeface="Inconsolata" panose="020B0609030003000000" pitchFamily="49" charset="77"/>
              </a:rPr>
              <a:t>s.find</a:t>
            </a:r>
            <a:r>
              <a:rPr lang="en-US" b="1" dirty="0">
                <a:latin typeface="Inconsolata" panose="020B0609030003000000" pitchFamily="49" charset="77"/>
              </a:rPr>
              <a:t>("Mike"))	</a:t>
            </a:r>
            <a:r>
              <a:rPr lang="en-US" b="1" dirty="0">
                <a:solidFill>
                  <a:schemeClr val="accent1"/>
                </a:solidFill>
                <a:latin typeface="Inconsolata" panose="020B0609030003000000" pitchFamily="49" charset="77"/>
              </a:rPr>
              <a:t># 4</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index2 = </a:t>
            </a:r>
            <a:r>
              <a:rPr lang="en-US" b="1" dirty="0" err="1">
                <a:latin typeface="Inconsolata" panose="020B0609030003000000" pitchFamily="49" charset="77"/>
              </a:rPr>
              <a:t>s.find</a:t>
            </a:r>
            <a:r>
              <a:rPr lang="en-US" b="1" dirty="0">
                <a:latin typeface="Inconsolata" panose="020B0609030003000000" pitchFamily="49" charset="77"/>
              </a:rPr>
              <a:t>("mike") 	</a:t>
            </a:r>
            <a:r>
              <a:rPr lang="en-US" b="1" dirty="0">
                <a:solidFill>
                  <a:schemeClr val="accent1"/>
                </a:solidFill>
                <a:latin typeface="Inconsolata" panose="020B0609030003000000" pitchFamily="49" charset="77"/>
              </a:rPr>
              <a:t># -1, not found</a:t>
            </a:r>
            <a:endParaRPr lang="en-US" b="1" dirty="0">
              <a:latin typeface="Inconsolata" panose="020B0609030003000000" pitchFamily="49" charset="77"/>
            </a:endParaRPr>
          </a:p>
          <a:p>
            <a:pPr marL="0" indent="0">
              <a:buNone/>
            </a:pPr>
            <a:r>
              <a:rPr lang="en-US" b="1" dirty="0">
                <a:latin typeface="Inconsolata" panose="020B0609030003000000" pitchFamily="49" charset="77"/>
              </a:rPr>
              <a:t>b = "python"</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b.upper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PYTHON</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JAVA".lower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java</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endParaRPr lang="en-US" dirty="0"/>
          </a:p>
        </p:txBody>
      </p:sp>
    </p:spTree>
    <p:extLst>
      <p:ext uri="{BB962C8B-B14F-4D97-AF65-F5344CB8AC3E}">
        <p14:creationId xmlns:p14="http://schemas.microsoft.com/office/powerpoint/2010/main" val="30412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630" y="123497"/>
            <a:ext cx="7053542" cy="683886"/>
          </a:xfrm>
        </p:spPr>
        <p:txBody>
          <a:bodyPr/>
          <a:lstStyle/>
          <a:p>
            <a:r>
              <a:rPr lang="en-US" dirty="0"/>
              <a:t>String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0977" y="807383"/>
            <a:ext cx="8745393" cy="4784120"/>
          </a:xfrm>
        </p:spPr>
        <p:txBody>
          <a:bodyPr>
            <a:noAutofit/>
          </a:bodyPr>
          <a:lstStyle/>
          <a:p>
            <a:pPr marL="0" indent="0">
              <a:buNone/>
            </a:pPr>
            <a:r>
              <a:rPr lang="en-US" dirty="0">
                <a:latin typeface="Gill Sans MT" panose="020B0502020104020203" pitchFamily="34" charset="77"/>
              </a:rPr>
              <a:t>Note that upper(), lower() do not modify the original string but rather returns a new copy of the string.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 = "HI MIKE"</a:t>
            </a:r>
          </a:p>
          <a:p>
            <a:pPr marL="0" indent="0">
              <a:buNone/>
            </a:pPr>
            <a:r>
              <a:rPr lang="en-US" b="1" dirty="0" err="1">
                <a:latin typeface="Inconsolata" panose="020B0609030003000000" pitchFamily="49" charset="77"/>
              </a:rPr>
              <a:t>s.lower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"hi mike" is lost</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				</a:t>
            </a:r>
            <a:r>
              <a:rPr lang="en-US" b="1" dirty="0">
                <a:solidFill>
                  <a:schemeClr val="accent1"/>
                </a:solidFill>
                <a:latin typeface="Inconsolata" panose="020B0609030003000000" pitchFamily="49" charset="77"/>
              </a:rPr>
              <a:t># HI MIKE (s is unchanged)</a:t>
            </a:r>
          </a:p>
          <a:p>
            <a:pPr marL="0" indent="0">
              <a:buNone/>
            </a:pPr>
            <a:endParaRPr lang="en-US" b="1" dirty="0">
              <a:solidFill>
                <a:srgbClr val="FF0000"/>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s = </a:t>
            </a:r>
            <a:r>
              <a:rPr lang="en-US" b="1" dirty="0" err="1">
                <a:solidFill>
                  <a:srgbClr val="FF0000"/>
                </a:solidFill>
                <a:latin typeface="Inconsolata" panose="020B0609030003000000" pitchFamily="49" charset="77"/>
              </a:rPr>
              <a:t>s.lower</a:t>
            </a:r>
            <a:r>
              <a:rPr lang="en-US" b="1" dirty="0">
                <a:solidFill>
                  <a:srgbClr val="FF0000"/>
                </a:solidFill>
                <a:latin typeface="Inconsolata" panose="020B0609030003000000" pitchFamily="49" charset="77"/>
              </a:rPr>
              <a: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store </a:t>
            </a:r>
            <a:r>
              <a:rPr lang="en-US" b="1">
                <a:solidFill>
                  <a:schemeClr val="accent1"/>
                </a:solidFill>
                <a:latin typeface="Inconsolata" panose="020B0609030003000000" pitchFamily="49" charset="77"/>
              </a:rPr>
              <a:t>the modified, </a:t>
            </a:r>
            <a:r>
              <a:rPr lang="en-US" b="1" dirty="0">
                <a:solidFill>
                  <a:schemeClr val="accent1"/>
                </a:solidFill>
                <a:latin typeface="Inconsolata" panose="020B0609030003000000" pitchFamily="49" charset="77"/>
              </a:rPr>
              <a:t>returned string back in s</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		</a:t>
            </a:r>
            <a:r>
              <a:rPr lang="en-US" b="1" dirty="0">
                <a:solidFill>
                  <a:schemeClr val="accent1"/>
                </a:solidFill>
                <a:latin typeface="Inconsolata" panose="020B0609030003000000" pitchFamily="49" charset="77"/>
              </a:rPr>
              <a:t># hi mike</a:t>
            </a:r>
          </a:p>
          <a:p>
            <a:pPr marL="0" indent="0">
              <a:buNone/>
            </a:pPr>
            <a:endParaRPr lang="en-US" b="1" dirty="0">
              <a:solidFill>
                <a:schemeClr val="accent1"/>
              </a:solidFill>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endParaRPr lang="en-US" dirty="0"/>
          </a:p>
        </p:txBody>
      </p:sp>
    </p:spTree>
    <p:extLst>
      <p:ext uri="{BB962C8B-B14F-4D97-AF65-F5344CB8AC3E}">
        <p14:creationId xmlns:p14="http://schemas.microsoft.com/office/powerpoint/2010/main" val="88582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481" y="123497"/>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481" y="807383"/>
            <a:ext cx="8755038" cy="4784120"/>
          </a:xfrm>
        </p:spPr>
        <p:txBody>
          <a:bodyPr>
            <a:noAutofit/>
          </a:bodyPr>
          <a:lstStyle/>
          <a:p>
            <a:pPr marL="0" indent="0">
              <a:buNone/>
            </a:pPr>
            <a:r>
              <a:rPr lang="en-US" dirty="0">
                <a:latin typeface="Gill Sans MT" panose="020B0502020104020203" pitchFamily="34" charset="77"/>
              </a:rPr>
              <a:t>f-Strings is the new way to format strings in Python. (v 3.6) </a:t>
            </a:r>
          </a:p>
          <a:p>
            <a:pPr marL="0" indent="0">
              <a:buNone/>
            </a:pPr>
            <a:endParaRPr lang="en-US" dirty="0"/>
          </a:p>
          <a:p>
            <a:pPr marL="0" indent="0">
              <a:buNone/>
            </a:pPr>
            <a:r>
              <a:rPr lang="en-US" dirty="0"/>
              <a:t>Also called “formatted string literals,” f-strings are string literals that have an f at the beginning and curly braces containing expressions that will be replaced with their values.</a:t>
            </a:r>
          </a:p>
          <a:p>
            <a:pPr marL="0" indent="0">
              <a:buNone/>
            </a:pPr>
            <a:endParaRPr lang="en-US" sz="19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name = </a:t>
            </a:r>
            <a:r>
              <a:rPr lang="en-US" b="1" dirty="0">
                <a:solidFill>
                  <a:srgbClr val="CC3300"/>
                </a:solidFill>
                <a:latin typeface="Inconsolata" panose="020B0609030003000000" pitchFamily="49" charset="77"/>
              </a:rPr>
              <a:t>“Mike” </a:t>
            </a:r>
          </a:p>
          <a:p>
            <a:pPr marL="0" indent="0">
              <a:buNone/>
            </a:pPr>
            <a:r>
              <a:rPr lang="en-US" b="1" dirty="0" err="1">
                <a:solidFill>
                  <a:srgbClr val="000087"/>
                </a:solidFill>
                <a:latin typeface="Inconsolata" panose="020B0609030003000000" pitchFamily="49" charset="77"/>
              </a:rPr>
              <a:t>gpa</a:t>
            </a:r>
            <a:r>
              <a:rPr lang="en-US" b="1" dirty="0">
                <a:solidFill>
                  <a:srgbClr val="000087"/>
                </a:solidFill>
                <a:latin typeface="Inconsolata" panose="020B0609030003000000" pitchFamily="49" charset="77"/>
              </a:rPr>
              <a:t> = </a:t>
            </a:r>
            <a:r>
              <a:rPr lang="en-US" b="1" dirty="0">
                <a:solidFill>
                  <a:srgbClr val="CC3300"/>
                </a:solidFill>
                <a:latin typeface="Inconsolata" panose="020B0609030003000000" pitchFamily="49" charset="77"/>
              </a:rPr>
              <a:t>3.2 	</a:t>
            </a:r>
          </a:p>
          <a:p>
            <a:pPr marL="0" indent="0">
              <a:buNone/>
            </a:pPr>
            <a:r>
              <a:rPr lang="en-US" b="1" dirty="0" err="1">
                <a:solidFill>
                  <a:srgbClr val="000087"/>
                </a:solidFill>
                <a:latin typeface="Inconsolata" panose="020B0609030003000000" pitchFamily="49" charset="77"/>
              </a:rPr>
              <a:t>f_str</a:t>
            </a:r>
            <a:r>
              <a:rPr lang="en-US" b="1" dirty="0">
                <a:solidFill>
                  <a:srgbClr val="000087"/>
                </a:solidFill>
                <a:latin typeface="Inconsolata" panose="020B0609030003000000" pitchFamily="49" charset="77"/>
              </a:rPr>
              <a:t> = </a:t>
            </a:r>
            <a:r>
              <a:rPr lang="en-US" b="1" dirty="0" err="1">
                <a:solidFill>
                  <a:srgbClr val="000087"/>
                </a:solidFill>
                <a:latin typeface="Inconsolata" panose="020B0609030003000000" pitchFamily="49" charset="77"/>
              </a:rPr>
              <a:t>f</a:t>
            </a:r>
            <a:r>
              <a:rPr lang="en-US" b="1" dirty="0" err="1">
                <a:solidFill>
                  <a:srgbClr val="CC3300"/>
                </a:solidFill>
                <a:latin typeface="Inconsolata" panose="020B0609030003000000" pitchFamily="49" charset="77"/>
              </a:rPr>
              <a:t>“I</a:t>
            </a:r>
            <a:r>
              <a:rPr lang="en-US" b="1" dirty="0">
                <a:solidFill>
                  <a:srgbClr val="CC3300"/>
                </a:solidFill>
                <a:latin typeface="Inconsolata" panose="020B0609030003000000" pitchFamily="49" charset="77"/>
              </a:rPr>
              <a:t> am {name} with a {</a:t>
            </a:r>
            <a:r>
              <a:rPr lang="en-US" b="1" dirty="0" err="1">
                <a:solidFill>
                  <a:srgbClr val="CC3300"/>
                </a:solidFill>
                <a:latin typeface="Inconsolata" panose="020B0609030003000000" pitchFamily="49" charset="77"/>
              </a:rPr>
              <a:t>gpa</a:t>
            </a:r>
            <a:r>
              <a:rPr lang="en-US" b="1" dirty="0">
                <a:solidFill>
                  <a:srgbClr val="CC3300"/>
                </a:solidFill>
                <a:latin typeface="Inconsolata" panose="020B0609030003000000" pitchFamily="49" charset="77"/>
              </a:rPr>
              <a:t>} </a:t>
            </a:r>
            <a:r>
              <a:rPr lang="en-US" b="1" dirty="0" err="1">
                <a:solidFill>
                  <a:srgbClr val="CC3300"/>
                </a:solidFill>
                <a:latin typeface="Inconsolata" panose="020B0609030003000000" pitchFamily="49" charset="77"/>
              </a:rPr>
              <a:t>gpa</a:t>
            </a:r>
            <a:r>
              <a:rPr lang="en-US" b="1" dirty="0">
                <a:solidFill>
                  <a:srgbClr val="CC3300"/>
                </a:solidFill>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t>
            </a:r>
            <a:r>
              <a:rPr lang="en-US" b="1" dirty="0" err="1">
                <a:solidFill>
                  <a:srgbClr val="000087"/>
                </a:solidFill>
                <a:latin typeface="Inconsolata" panose="020B0609030003000000" pitchFamily="49" charset="77"/>
              </a:rPr>
              <a:t>f_str</a:t>
            </a:r>
            <a:r>
              <a:rPr lang="en-US" b="1" dirty="0">
                <a:solidFill>
                  <a:srgbClr val="000087"/>
                </a:solidFill>
                <a:latin typeface="Inconsolata" panose="020B0609030003000000" pitchFamily="49" charset="77"/>
              </a:rPr>
              <a:t>)</a:t>
            </a:r>
          </a:p>
          <a:p>
            <a:pPr marL="0" indent="0">
              <a:buNone/>
            </a:pPr>
            <a:r>
              <a:rPr lang="en-US" b="1" dirty="0">
                <a:latin typeface="Inconsolata" panose="020B0609030003000000" pitchFamily="49" charset="77"/>
              </a:rPr>
              <a:t>I am Mike with a 3.2 </a:t>
            </a:r>
            <a:r>
              <a:rPr lang="en-US" b="1" dirty="0" err="1">
                <a:latin typeface="Inconsolata" panose="020B0609030003000000" pitchFamily="49" charset="77"/>
              </a:rPr>
              <a:t>gpa</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p:txBody>
      </p:sp>
    </p:spTree>
    <p:extLst>
      <p:ext uri="{BB962C8B-B14F-4D97-AF65-F5344CB8AC3E}">
        <p14:creationId xmlns:p14="http://schemas.microsoft.com/office/powerpoint/2010/main" val="84707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6056" y="223959"/>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6056" y="907845"/>
            <a:ext cx="8731887" cy="4583196"/>
          </a:xfrm>
        </p:spPr>
        <p:txBody>
          <a:bodyPr>
            <a:noAutofit/>
          </a:bodyPr>
          <a:lstStyle/>
          <a:p>
            <a:pPr marL="0" indent="0">
              <a:buNone/>
            </a:pPr>
            <a:r>
              <a:rPr lang="en-US" dirty="0"/>
              <a:t>An f-string is special because it permits us to write Python code </a:t>
            </a:r>
            <a:r>
              <a:rPr lang="en-US" i="1" dirty="0"/>
              <a:t>within</a:t>
            </a:r>
            <a:r>
              <a:rPr lang="en-US" dirty="0"/>
              <a:t> a string; any expression within curly brackets, {}, will be executed as Python code, and the resulting value will be converted to a string and inserted into the f-string at that position.</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grade1 = 1.5</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grade2 = 2.5</a:t>
            </a:r>
            <a:endParaRPr lang="en-US" b="1" dirty="0">
              <a:latin typeface="Inconsolata" panose="020B0609030003000000" pitchFamily="49" charset="77"/>
            </a:endParaRPr>
          </a:p>
          <a:p>
            <a:pPr marL="0" indent="0">
              <a:buNone/>
            </a:pPr>
            <a:r>
              <a:rPr lang="en-US" b="1" dirty="0" err="1">
                <a:solidFill>
                  <a:srgbClr val="000087"/>
                </a:solidFill>
                <a:latin typeface="Inconsolata" panose="020B0609030003000000" pitchFamily="49" charset="77"/>
              </a:rPr>
              <a:t>ave</a:t>
            </a:r>
            <a:r>
              <a:rPr lang="en-US" b="1" dirty="0">
                <a:solidFill>
                  <a:srgbClr val="000087"/>
                </a:solidFill>
                <a:latin typeface="Inconsolata" panose="020B0609030003000000" pitchFamily="49" charset="77"/>
              </a:rPr>
              <a:t> = </a:t>
            </a:r>
            <a:r>
              <a:rPr lang="en-US" b="1" dirty="0" err="1">
                <a:solidFill>
                  <a:srgbClr val="000087"/>
                </a:solidFill>
                <a:latin typeface="Inconsolata" panose="020B0609030003000000" pitchFamily="49" charset="77"/>
              </a:rPr>
              <a:t>f</a:t>
            </a:r>
            <a:r>
              <a:rPr lang="en-US" b="1" dirty="0" err="1">
                <a:solidFill>
                  <a:srgbClr val="CC3300"/>
                </a:solidFill>
                <a:latin typeface="Inconsolata" panose="020B0609030003000000" pitchFamily="49" charset="77"/>
              </a:rPr>
              <a:t>“average</a:t>
            </a:r>
            <a:r>
              <a:rPr lang="en-US" b="1" dirty="0">
                <a:solidFill>
                  <a:srgbClr val="CC3300"/>
                </a:solidFill>
                <a:latin typeface="Inconsolata" panose="020B0609030003000000" pitchFamily="49" charset="77"/>
              </a:rPr>
              <a:t> is {(grade1+grade2)/2}” </a:t>
            </a:r>
          </a:p>
          <a:p>
            <a:pPr marL="0" indent="0">
              <a:buNone/>
            </a:pPr>
            <a:r>
              <a:rPr lang="en-US" b="1" dirty="0">
                <a:solidFill>
                  <a:srgbClr val="000087"/>
                </a:solidFill>
                <a:latin typeface="Inconsolata" panose="020B0609030003000000" pitchFamily="49" charset="77"/>
              </a:rPr>
              <a:t>print(</a:t>
            </a:r>
            <a:r>
              <a:rPr lang="en-US" b="1" dirty="0" err="1">
                <a:solidFill>
                  <a:srgbClr val="000087"/>
                </a:solidFill>
                <a:latin typeface="Inconsolata" panose="020B0609030003000000" pitchFamily="49" charset="77"/>
              </a:rPr>
              <a:t>ave</a:t>
            </a:r>
            <a:r>
              <a:rPr lang="en-US" b="1" dirty="0">
                <a:solidFill>
                  <a:srgbClr val="000087"/>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solidFill>
                  <a:schemeClr val="accent1"/>
                </a:solidFill>
                <a:latin typeface="Inconsolata" panose="020B0609030003000000" pitchFamily="49" charset="77"/>
              </a:rPr>
              <a:t># average is 2.0</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This is equivalent but it is preferable to use an f-string.</a:t>
            </a:r>
          </a:p>
          <a:p>
            <a:pPr marL="0" indent="0">
              <a:buNone/>
            </a:pPr>
            <a:r>
              <a:rPr lang="en-US" sz="2000" b="1" dirty="0">
                <a:solidFill>
                  <a:srgbClr val="000087"/>
                </a:solidFill>
                <a:latin typeface="Inconsolata" panose="020B0609030003000000" pitchFamily="49" charset="77"/>
              </a:rPr>
              <a:t>average = </a:t>
            </a:r>
            <a:r>
              <a:rPr lang="en-US" sz="2000" b="1" dirty="0">
                <a:solidFill>
                  <a:srgbClr val="CC3300"/>
                </a:solidFill>
                <a:latin typeface="Inconsolata" panose="020B0609030003000000" pitchFamily="49" charset="77"/>
              </a:rPr>
              <a:t>“average is " + </a:t>
            </a:r>
            <a:r>
              <a:rPr lang="en-US" sz="2000" b="1" dirty="0">
                <a:latin typeface="Inconsolata" panose="020B0609030003000000" pitchFamily="49" charset="77"/>
              </a:rPr>
              <a:t>str((grade1+grade2)/2) </a:t>
            </a:r>
          </a:p>
          <a:p>
            <a:pPr marL="0" indent="0">
              <a:buNone/>
            </a:pPr>
            <a:endParaRPr lang="en-US" sz="1900" b="1" dirty="0">
              <a:latin typeface="Inconsolata" panose="020B0609030003000000" pitchFamily="49" charset="77"/>
            </a:endParaRPr>
          </a:p>
        </p:txBody>
      </p:sp>
    </p:spTree>
    <p:extLst>
      <p:ext uri="{BB962C8B-B14F-4D97-AF65-F5344CB8AC3E}">
        <p14:creationId xmlns:p14="http://schemas.microsoft.com/office/powerpoint/2010/main" val="401314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31</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3979</TotalTime>
  <Words>4110</Words>
  <Application>Microsoft Macintosh PowerPoint</Application>
  <PresentationFormat>On-screen Show (16:10)</PresentationFormat>
  <Paragraphs>616</Paragraphs>
  <Slides>37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Flow of a Program</vt:lpstr>
      <vt:lpstr>Flow of a Program</vt:lpstr>
      <vt:lpstr>Variables and Parameters are Local</vt:lpstr>
      <vt:lpstr>Functions calling other functions</vt:lpstr>
      <vt:lpstr>Python Program Template</vt:lpstr>
      <vt:lpstr>Writing a Simple Program: Quadratic Roots</vt:lpstr>
      <vt:lpstr>Functions on Strings</vt:lpstr>
      <vt:lpstr>String Methods</vt:lpstr>
      <vt:lpstr>String Methods</vt:lpstr>
      <vt:lpstr>f-Strings</vt:lpstr>
      <vt:lpstr>f-Strings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2022-09-28T18:07:07Z</dcterms:modified>
</cp:coreProperties>
</file>