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6"/>
  </p:notesMasterIdLst>
  <p:sldIdLst>
    <p:sldId id="256" r:id="rId2"/>
    <p:sldId id="286" r:id="rId3"/>
    <p:sldId id="264" r:id="rId4"/>
    <p:sldId id="265" r:id="rId5"/>
    <p:sldId id="266" r:id="rId6"/>
    <p:sldId id="291" r:id="rId7"/>
    <p:sldId id="290" r:id="rId8"/>
    <p:sldId id="288" r:id="rId9"/>
    <p:sldId id="289" r:id="rId10"/>
    <p:sldId id="330" r:id="rId11"/>
    <p:sldId id="323" r:id="rId12"/>
    <p:sldId id="339" r:id="rId13"/>
    <p:sldId id="341" r:id="rId14"/>
    <p:sldId id="340" r:id="rId15"/>
    <p:sldId id="322" r:id="rId16"/>
    <p:sldId id="318" r:id="rId17"/>
    <p:sldId id="312" r:id="rId18"/>
    <p:sldId id="333" r:id="rId19"/>
    <p:sldId id="315" r:id="rId20"/>
    <p:sldId id="276" r:id="rId21"/>
    <p:sldId id="338" r:id="rId22"/>
    <p:sldId id="342" r:id="rId23"/>
    <p:sldId id="343" r:id="rId24"/>
    <p:sldId id="302" r:id="rId25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A6D3-80E1-E648-9A65-3053C53C3489}" v="1" dt="2020-01-13T13:50:10.484"/>
    <p1510:client id="{6AC26564-89E3-E046-BFB4-F80582D7E17B}" v="2" dt="2020-01-13T13:46:19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66" d="100"/>
          <a:sy n="66" d="100"/>
        </p:scale>
        <p:origin x="19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E5BF62A1-4F8A-BC49-8FD7-ABEA3D28ED2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4t), t\in[0,1]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56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[y[0],y[1],…,y[N-1]]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=kf_1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\{0,f_1,2f_2,…,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/2,…,(N-1)f_1\}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78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[y[0],y[1],…,y[N-1]]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=kf_1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89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Y[k] = \sum_{n=0}^{N-1} y[n]e^{-i2\pi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/N},k=0,1,…,N-1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{2|Y[k]|}{N}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2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Y[k] = \sum_{n=0}^{N-1} y[n]e^{-i2\pi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/N},k=0,1,…,N-1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{2|Y[k]|}{N}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56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Y[k] = \sum_{n=0}^{N-1} y[n]e^{-i2\pi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/N},k=0,1,…,N-1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{2|Y[k]|}{N}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7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4t), t\in[0,1]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5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4t), t\in[0,1]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93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f_1=1/L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f_1=1/L=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y(t), t\in [0, L],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lfloor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{x}\right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rfloor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29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y(t), t\in [0, L],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lfloor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{x}\right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rfloor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8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\{f_0 = 0 \text{ Hz}, f_1=1/2\text{ Hz}, f_2=1 \text{ Hz},…, f_7=7/2\text{ Hz}\}.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96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\{f_0 = 0 \text{ Hz}, f_1=1/2\text{ Hz}, f_2=1 \text{ Hz},…, f_7=7/2\text{ Hz}\}.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02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1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72577"/>
            <a:ext cx="7772870" cy="2853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.emf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35.emf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470" y="1329785"/>
            <a:ext cx="5661060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054" y="3113571"/>
            <a:ext cx="5429892" cy="7137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Digital Audio Processing with Python</a:t>
            </a:r>
          </a:p>
          <a:p>
            <a:r>
              <a:rPr lang="en-US" b="1">
                <a:solidFill>
                  <a:srgbClr val="FFFFFF"/>
                </a:solidFill>
              </a:rPr>
              <a:t>Part 2: </a:t>
            </a:r>
            <a:r>
              <a:rPr lang="en-US" b="1" dirty="0">
                <a:solidFill>
                  <a:srgbClr val="FFFFFF"/>
                </a:solidFill>
              </a:rPr>
              <a:t>The Discrete </a:t>
            </a:r>
            <a:r>
              <a:rPr lang="en-US" b="1">
                <a:solidFill>
                  <a:srgbClr val="FFFFFF"/>
                </a:solidFill>
              </a:rPr>
              <a:t>Fourier Transform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Fundamental Frequency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Consider the interval [0, L] measured in seconds.</a:t>
            </a:r>
            <a:r>
              <a:rPr lang="en-US" sz="2200" dirty="0"/>
              <a:t> </a:t>
            </a:r>
            <a:r>
              <a:rPr lang="en-US" sz="2200" cap="none" dirty="0"/>
              <a:t>Define the frequency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This frequency is called the </a:t>
            </a:r>
            <a:r>
              <a:rPr lang="en-US" sz="2200" b="1" cap="none" dirty="0"/>
              <a:t>fundamental frequency</a:t>
            </a:r>
            <a:r>
              <a:rPr lang="en-US" sz="2200" cap="none" dirty="0"/>
              <a:t> for the interval [0, L]. A sinusoid with frequency     completes one cycle in the interval [0, L]. Note that since 		       , we also have	</a:t>
            </a:r>
          </a:p>
          <a:p>
            <a:pPr marL="0" indent="0">
              <a:buNone/>
            </a:pPr>
            <a:r>
              <a:rPr lang="en-US" sz="2200" dirty="0"/>
              <a:t>					</a:t>
            </a:r>
            <a:r>
              <a:rPr lang="en-US" sz="2200" cap="none" dirty="0"/>
              <a:t>		       . </a:t>
            </a:r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7EBDD5-98A5-E742-8C53-3E66B5114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076" y="2236121"/>
            <a:ext cx="266700" cy="30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AC7CA2-7369-B642-8B03-3AE0BCB38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648" y="1521326"/>
            <a:ext cx="13589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DE74D-8763-D146-80C1-A811794D0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018" y="2943381"/>
            <a:ext cx="2463800" cy="342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EE6B5A-A8F5-1F47-AF59-407DDDA2E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6209" y="3372015"/>
            <a:ext cx="5083734" cy="21523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F8BFD4-30AB-6949-A294-3FA67DF77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8744" y="2551195"/>
            <a:ext cx="1244600" cy="30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A0FE7A-676B-C744-9537-74F84A5EF82B}"/>
              </a:ext>
            </a:extLst>
          </p:cNvPr>
          <p:cNvSpPr txBox="1"/>
          <p:nvPr/>
        </p:nvSpPr>
        <p:spPr>
          <a:xfrm>
            <a:off x="6009382" y="3910528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7E335B-4BCB-CE45-A0A1-DFB8E8657626}"/>
              </a:ext>
            </a:extLst>
          </p:cNvPr>
          <p:cNvSpPr txBox="1"/>
          <p:nvPr/>
        </p:nvSpPr>
        <p:spPr>
          <a:xfrm>
            <a:off x="1877459" y="397309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0747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Multiples of the Fundamental Frequency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/>
              <a:t>If we sample a signal 			       and obtain a total of N samples, the Discret</a:t>
            </a:r>
            <a:r>
              <a:rPr lang="en-US" sz="2400" dirty="0"/>
              <a:t>e Fourier Transform will give us N coefficients that detects the presence of the following N harmonics: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dirty="0"/>
              <a:t>which are integer multiples of the fundamental frequency     . </a:t>
            </a:r>
          </a:p>
          <a:p>
            <a:pPr marL="0" indent="0">
              <a:buNone/>
            </a:pPr>
            <a:endParaRPr lang="en-US" sz="2400" cap="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A9D140-E152-A448-BDA2-02BC2C58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96" y="1106357"/>
            <a:ext cx="1917531" cy="347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97A6EB-E3F0-9D49-820D-08CD29349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18" y="2857500"/>
            <a:ext cx="56769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D5E5F5-9129-C747-A639-193C9D945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198" y="3847945"/>
            <a:ext cx="266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Spectrum of a Real Signal is Symmetric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A signal                           is a </a:t>
            </a:r>
            <a:r>
              <a:rPr lang="en-US" sz="2400" b="1" cap="none" dirty="0"/>
              <a:t>real signal</a:t>
            </a:r>
            <a:r>
              <a:rPr lang="en-US" sz="2400" cap="none" dirty="0"/>
              <a:t> if y(t) are real values. For example, audio signals are real signals.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The spectrum of every real signal 		         is symmetric around 0 Hz. That is, if a frequency f Hz is present in the signal, so is the frequency -f Hz.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The signal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contains the frequencies: {-4Hz, -3 Hz, -1 Hz, 1 Hz, 3 Hz, 4 Hz}.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89171B-DEC6-1C41-AC5A-98102029A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55" y="2303467"/>
            <a:ext cx="18923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994514-4F06-2E4D-8D97-7B33BC8BC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68" y="4203913"/>
            <a:ext cx="77089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7E76C8-1D0F-AE4E-873A-712216C73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018" y="1109675"/>
            <a:ext cx="1917531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4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Symmetric Spectrum of a C5 on a Piano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C1154-D938-F442-8545-CAD701655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71" y="1764694"/>
            <a:ext cx="8041387" cy="33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7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/>
              <a:t>The Discrete Fourier Transform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/>
              <a:t>If we sample a </a:t>
            </a:r>
            <a:r>
              <a:rPr lang="en-US" sz="2400" dirty="0"/>
              <a:t>signal at a sampling rate fs, the Discrete Fourier Transform can only detect frequencies between 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and 		.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Because a real signal has a </a:t>
            </a:r>
            <a:r>
              <a:rPr lang="en-US" sz="2400" b="1" cap="none" dirty="0"/>
              <a:t>symmetric spectrum</a:t>
            </a:r>
            <a:r>
              <a:rPr lang="en-US" sz="2400" cap="none" dirty="0"/>
              <a:t>. The DFT can detect frequencies between  </a:t>
            </a:r>
          </a:p>
          <a:p>
            <a:pPr marL="0" indent="0">
              <a:buNone/>
            </a:pPr>
            <a:r>
              <a:rPr lang="en-US" sz="2400" cap="none" dirty="0"/>
              <a:t>					and	        . </a:t>
            </a:r>
          </a:p>
          <a:p>
            <a:pPr marL="0" indent="0">
              <a:buNone/>
            </a:pPr>
            <a:endParaRPr lang="en-US" sz="2400" cap="none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Gill Sans MT" panose="020B0502020104020203" pitchFamily="34" charset="77"/>
                <a:cs typeface="Courier New" panose="02070309020205020404" pitchFamily="49" charset="0"/>
              </a:rPr>
              <a:t>The frequencies outside this range are </a:t>
            </a:r>
            <a:r>
              <a:rPr lang="en-US" sz="2400" b="1" cap="none" dirty="0">
                <a:latin typeface="Gill Sans MT" panose="020B0502020104020203" pitchFamily="34" charset="77"/>
                <a:cs typeface="Courier New" panose="02070309020205020404" pitchFamily="49" charset="0"/>
              </a:rPr>
              <a:t>redundant</a:t>
            </a:r>
            <a:r>
              <a:rPr lang="en-US" sz="2400" cap="none" dirty="0">
                <a:latin typeface="Gill Sans MT" panose="020B0502020104020203" pitchFamily="34" charset="77"/>
                <a:cs typeface="Courier New" panose="02070309020205020404" pitchFamily="49" charset="0"/>
              </a:rPr>
              <a:t> and does not contribute to our analysis of the signal.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07B5C-BBAF-F446-B811-FE80E46DE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480" y="1921621"/>
            <a:ext cx="9017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29A10E-CCFE-9449-BEBC-6F03A8E36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819" y="1911346"/>
            <a:ext cx="6096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B1D0E4-E23F-3D40-A839-51221E86D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534" y="3555450"/>
            <a:ext cx="152400" cy="24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2A6214-7952-2643-85BD-1434DD4DE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592" y="3485934"/>
            <a:ext cx="609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5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Suppose we have an audio signal for 2 seconds,</a:t>
            </a:r>
          </a:p>
          <a:p>
            <a:pPr marL="0" indent="0">
              <a:buNone/>
            </a:pPr>
            <a:r>
              <a:rPr lang="en-US" sz="2400" cap="none" dirty="0"/>
              <a:t>							      .</a:t>
            </a:r>
          </a:p>
          <a:p>
            <a:pPr marL="0" indent="0">
              <a:buNone/>
            </a:pPr>
            <a:r>
              <a:rPr lang="en-US" sz="2400" cap="none" dirty="0"/>
              <a:t>Sample at this signal at the rate fs = 4 Hz for a total of N = 8 samples.</a:t>
            </a:r>
          </a:p>
          <a:p>
            <a:pPr marL="0" indent="0">
              <a:buNone/>
            </a:pPr>
            <a:r>
              <a:rPr lang="en-US" sz="2400" cap="none" dirty="0"/>
              <a:t>The fundamental frequency is				   . </a:t>
            </a:r>
          </a:p>
          <a:p>
            <a:pPr marL="0" indent="0">
              <a:buNone/>
            </a:pPr>
            <a:r>
              <a:rPr lang="en-US" sz="2400" cap="none" dirty="0"/>
              <a:t>Note that </a:t>
            </a:r>
            <a:r>
              <a:rPr lang="en-US" sz="2400" dirty="0"/>
              <a:t>t</a:t>
            </a:r>
            <a:r>
              <a:rPr lang="en-US" sz="2400" cap="none" dirty="0"/>
              <a:t>he 8 harmonics in Hz are: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B5297-210F-D54F-AEDF-7197204F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144" y="1553636"/>
            <a:ext cx="29972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9717DC-CF0E-BF45-8336-5717DDAD8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734" y="2744228"/>
            <a:ext cx="27178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762C63-2FBE-8B4F-8EA6-80529E266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10" y="3934820"/>
            <a:ext cx="7393979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7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The 8 harmonics are {0 Hz, 0.5, 1, 1.5, 2, 2.5, 3, 3.5 }.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Since fs = 4 Hz, the Nyquist frequency is 2 Hz. </a:t>
            </a:r>
          </a:p>
          <a:p>
            <a:pPr marL="0" indent="0">
              <a:buNone/>
            </a:pPr>
            <a:r>
              <a:rPr lang="en-US" sz="2200" cap="none" dirty="0"/>
              <a:t>Aliasing: Frequencies above the Nyquist is </a:t>
            </a:r>
            <a:r>
              <a:rPr lang="en-US" sz="2200" b="1" cap="none" dirty="0"/>
              <a:t>folded over(by subtracting the sampling rate fs)</a:t>
            </a:r>
            <a:r>
              <a:rPr lang="en-US" sz="2200" cap="none" dirty="0"/>
              <a:t>. </a:t>
            </a:r>
          </a:p>
          <a:p>
            <a:pPr marL="0" indent="0">
              <a:buNone/>
            </a:pPr>
            <a:r>
              <a:rPr lang="en-US" sz="2200" cap="none" dirty="0"/>
              <a:t>{0, 0.5, 1, 1.5, 2, </a:t>
            </a:r>
            <a:r>
              <a:rPr lang="en-US" sz="2200" cap="none" dirty="0">
                <a:solidFill>
                  <a:srgbClr val="FF0000"/>
                </a:solidFill>
              </a:rPr>
              <a:t>2.5 - 4</a:t>
            </a:r>
            <a:r>
              <a:rPr lang="en-US" sz="2200" cap="none" dirty="0"/>
              <a:t>, </a:t>
            </a:r>
            <a:r>
              <a:rPr lang="en-US" sz="2200" cap="none" dirty="0">
                <a:solidFill>
                  <a:srgbClr val="FF0000"/>
                </a:solidFill>
              </a:rPr>
              <a:t>3 - 4</a:t>
            </a:r>
            <a:r>
              <a:rPr lang="en-US" sz="2200" cap="none" dirty="0"/>
              <a:t>, </a:t>
            </a:r>
            <a:r>
              <a:rPr lang="en-US" sz="2200" cap="none" dirty="0">
                <a:solidFill>
                  <a:srgbClr val="FF0000"/>
                </a:solidFill>
              </a:rPr>
              <a:t>3.5 - 4</a:t>
            </a:r>
            <a:r>
              <a:rPr lang="en-US" sz="2200" cap="none" dirty="0"/>
              <a:t>} =</a:t>
            </a:r>
          </a:p>
          <a:p>
            <a:pPr marL="0" indent="0">
              <a:buNone/>
            </a:pPr>
            <a:r>
              <a:rPr lang="en-US" sz="2200" dirty="0"/>
              <a:t>{0, 0.5, 1, 1.5, 2, </a:t>
            </a:r>
            <a:r>
              <a:rPr lang="en-US" sz="2200" dirty="0">
                <a:solidFill>
                  <a:srgbClr val="FF0000"/>
                </a:solidFill>
              </a:rPr>
              <a:t>-1.5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-1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-0.5</a:t>
            </a:r>
            <a:r>
              <a:rPr lang="en-US" sz="2200" dirty="0"/>
              <a:t>}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Symmetric Spectrum of a real signal(</a:t>
            </a:r>
            <a:r>
              <a:rPr lang="en-US" sz="2200" cap="none" dirty="0">
                <a:solidFill>
                  <a:srgbClr val="FF0000"/>
                </a:solidFill>
              </a:rPr>
              <a:t>remove redundant frequencies</a:t>
            </a:r>
            <a:r>
              <a:rPr lang="en-US" sz="2200" cap="none" dirty="0"/>
              <a:t>):</a:t>
            </a:r>
          </a:p>
          <a:p>
            <a:pPr marL="0" indent="0">
              <a:buNone/>
            </a:pPr>
            <a:r>
              <a:rPr lang="en-US" sz="2200" cap="none" dirty="0"/>
              <a:t>{</a:t>
            </a:r>
            <a:r>
              <a:rPr lang="en-US" sz="2200" cap="none" dirty="0">
                <a:solidFill>
                  <a:srgbClr val="FF0000"/>
                </a:solidFill>
              </a:rPr>
              <a:t>-1.5</a:t>
            </a:r>
            <a:r>
              <a:rPr lang="en-US" sz="2200" cap="none" dirty="0"/>
              <a:t>, </a:t>
            </a:r>
            <a:r>
              <a:rPr lang="en-US" sz="2200" cap="none" dirty="0">
                <a:solidFill>
                  <a:srgbClr val="FF0000"/>
                </a:solidFill>
              </a:rPr>
              <a:t>-1</a:t>
            </a:r>
            <a:r>
              <a:rPr lang="en-US" sz="2200" cap="none" dirty="0"/>
              <a:t>, </a:t>
            </a:r>
            <a:r>
              <a:rPr lang="en-US" sz="2200" cap="none" dirty="0">
                <a:solidFill>
                  <a:srgbClr val="FF0000"/>
                </a:solidFill>
              </a:rPr>
              <a:t>-0.5</a:t>
            </a:r>
            <a:r>
              <a:rPr lang="en-US" sz="2200" cap="none" dirty="0"/>
              <a:t>, 0, 0.5, 1, 1.5, 2} = {0, 0.5, 1, 1.5, 2}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</p:spTree>
    <p:extLst>
      <p:ext uri="{BB962C8B-B14F-4D97-AF65-F5344CB8AC3E}">
        <p14:creationId xmlns:p14="http://schemas.microsoft.com/office/powerpoint/2010/main" val="355839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AC88DC-6E83-2140-99B3-CB4AED6B5F85}"/>
              </a:ext>
            </a:extLst>
          </p:cNvPr>
          <p:cNvSpPr txBox="1"/>
          <p:nvPr/>
        </p:nvSpPr>
        <p:spPr>
          <a:xfrm>
            <a:off x="1803042" y="2163651"/>
            <a:ext cx="537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 Discrete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4088171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Given a signal  			       sample the signal at some sampling rate fs for a total of N samples:</a:t>
            </a:r>
            <a:endParaRPr lang="en-US" sz="28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CD Quality(fs = 4Hz)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Sampling An Analog Signal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C0C01-4E1A-8240-B31F-3D383E94B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49" y="2532873"/>
            <a:ext cx="4176883" cy="3015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2DD1B5-163D-6E48-A785-2B64A5039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675" y="1114789"/>
            <a:ext cx="20066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24BCC-4F7C-164E-A7EC-58F3D58FC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188" y="2829762"/>
            <a:ext cx="52070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CC2EE0-AB4B-AB4F-9E07-6AC369E62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7579" y="2006355"/>
            <a:ext cx="3251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4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451930" cy="4456159"/>
          </a:xfrm>
        </p:spPr>
        <p:txBody>
          <a:bodyPr/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Given an analog signal				sample it at the rate of fs to obtain		 samples   </a:t>
            </a:r>
          </a:p>
          <a:p>
            <a:pPr marL="0" indent="0">
              <a:buNone/>
            </a:pPr>
            <a:r>
              <a:rPr lang="en-US" sz="2200" cap="none" dirty="0"/>
              <a:t>								.</a:t>
            </a:r>
          </a:p>
          <a:p>
            <a:pPr marL="0" indent="0">
              <a:buNone/>
            </a:pPr>
            <a:r>
              <a:rPr lang="en-US" sz="2200" cap="none" dirty="0"/>
              <a:t>The </a:t>
            </a:r>
            <a:r>
              <a:rPr lang="en-US" sz="2200" b="1" cap="none" dirty="0"/>
              <a:t>Discrete Fourier Transform (DFT) </a:t>
            </a:r>
            <a:r>
              <a:rPr lang="en-US" sz="2200" cap="none" dirty="0"/>
              <a:t>is a frequency detector.               </a:t>
            </a:r>
          </a:p>
          <a:p>
            <a:pPr marL="0" indent="0">
              <a:buNone/>
            </a:pPr>
            <a:r>
              <a:rPr lang="en-US" sz="2200" cap="none" dirty="0"/>
              <a:t>Let the  fundamental frequency			       . The DFT detects the presence of the following frequencies in the signal,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which are integer multiples of     .   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The Discrete Fourier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CD862-C2CC-B940-9014-FF456D565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315" y="1483989"/>
            <a:ext cx="20066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7C4FA6-E787-9B4C-BF18-91D19ADDA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536" y="2198047"/>
            <a:ext cx="325120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B4AE6D-3D06-7441-9034-E6238DF66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834" y="1853106"/>
            <a:ext cx="12573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DA03AD-C5C5-6041-8C21-96880A690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8606" y="3037516"/>
            <a:ext cx="2463800" cy="342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CEA84C-8AD0-1B4D-A8F8-4FAD95DC1F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1668" y="4108371"/>
            <a:ext cx="266700" cy="30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B9CF42-5DD4-B248-ABF2-26DDD6E962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4974" y="3748296"/>
            <a:ext cx="5676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5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Aliasing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Given a continuous signal. Our discrete, sampled data, is approximate data.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When we only evaluate the signal at discrete times, we lose information on what happened between the samples.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This leads to a frequency ambiguity known as </a:t>
            </a:r>
            <a:r>
              <a:rPr lang="en-US" sz="2400" b="1" cap="none" dirty="0"/>
              <a:t>aliasing</a:t>
            </a:r>
            <a:r>
              <a:rPr lang="en-US" sz="2400" cap="none" dirty="0"/>
              <a:t>.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391779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451930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cap="none" dirty="0"/>
              <a:t>The </a:t>
            </a:r>
            <a:r>
              <a:rPr lang="en-US" sz="2200" b="1" cap="none" dirty="0"/>
              <a:t>Discrete Fourier Transform (DFT) </a:t>
            </a:r>
            <a:r>
              <a:rPr lang="en-US" sz="2200" cap="none" dirty="0"/>
              <a:t>converts the sequence of N samples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into another sequence of N complex numbers called </a:t>
            </a:r>
            <a:r>
              <a:rPr lang="en-US" sz="2200" b="1" cap="none" dirty="0"/>
              <a:t>Fourier coefficients</a:t>
            </a:r>
          </a:p>
          <a:p>
            <a:pPr marL="0" indent="0">
              <a:buNone/>
            </a:pPr>
            <a:r>
              <a:rPr lang="en-US" sz="2200" cap="none" dirty="0"/>
              <a:t>								  </a:t>
            </a:r>
          </a:p>
          <a:p>
            <a:pPr marL="0" indent="0">
              <a:buNone/>
            </a:pPr>
            <a:r>
              <a:rPr lang="en-US" sz="2200" cap="none" dirty="0"/>
              <a:t>where  	 expresses the degree to which the frequency</a:t>
            </a:r>
          </a:p>
          <a:p>
            <a:pPr marL="0" indent="0">
              <a:buNone/>
            </a:pPr>
            <a:r>
              <a:rPr lang="en-US" sz="2200" cap="none" dirty="0"/>
              <a:t>is present in the signal.	             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The Discrete Fourier Transform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C4FA6-E787-9B4C-BF18-91D19ADDA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961" y="1705538"/>
            <a:ext cx="3251200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932839-21A4-3E4C-8328-774017860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961" y="2748803"/>
            <a:ext cx="3530600" cy="342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876DF-DA29-6E4F-9678-BD3B6EB05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951" y="3329244"/>
            <a:ext cx="584200" cy="34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8C11BA-48C0-064C-A183-1DF81F103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540" y="3327299"/>
            <a:ext cx="1206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89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938463"/>
            <a:ext cx="8520108" cy="461325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The </a:t>
            </a:r>
            <a:r>
              <a:rPr lang="en-US" sz="2200" b="1" cap="none" dirty="0"/>
              <a:t>Discrete Fourier Transform</a:t>
            </a:r>
            <a:r>
              <a:rPr lang="en-US" sz="2200" cap="none" dirty="0"/>
              <a:t> converts</a:t>
            </a:r>
          </a:p>
          <a:p>
            <a:pPr marL="0" indent="0">
              <a:buNone/>
            </a:pPr>
            <a:r>
              <a:rPr lang="en-US" sz="2200" cap="none" dirty="0"/>
              <a:t>										    by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dirty="0"/>
              <a:t>where </a:t>
            </a:r>
            <a:r>
              <a:rPr lang="en-US" sz="2200" dirty="0" err="1"/>
              <a:t>i</a:t>
            </a:r>
            <a:r>
              <a:rPr lang="en-US" sz="2200" dirty="0"/>
              <a:t> is the square root of -1 and  </a:t>
            </a:r>
            <a:r>
              <a:rPr lang="en-US" sz="2200" cap="none" dirty="0"/>
              <a:t> 				     and </a:t>
            </a:r>
          </a:p>
          <a:p>
            <a:pPr marL="0" indent="0">
              <a:buNone/>
            </a:pPr>
            <a:r>
              <a:rPr lang="en-US" sz="2200" dirty="0"/>
              <a:t>         expresses the degree to which the frequency</a:t>
            </a:r>
          </a:p>
          <a:p>
            <a:pPr marL="0" indent="0">
              <a:buNone/>
            </a:pPr>
            <a:r>
              <a:rPr lang="en-US" sz="2200" dirty="0"/>
              <a:t>is present in the signal.	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(Python)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np.fft.rfft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(samples)</a:t>
            </a:r>
          </a:p>
          <a:p>
            <a:pPr marL="0" indent="0">
              <a:buNone/>
            </a:pPr>
            <a:r>
              <a:rPr lang="en-US" sz="2200" dirty="0"/>
              <a:t>        </a:t>
            </a:r>
          </a:p>
          <a:p>
            <a:pPr marL="0" indent="0">
              <a:buNone/>
            </a:pPr>
            <a:r>
              <a:rPr lang="en-US" sz="2400" cap="none" dirty="0"/>
              <a:t>									    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The Discrete Fourier Transform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5A79BA-8173-BF45-82A5-1976A2AF6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368" y="2950061"/>
            <a:ext cx="5795026" cy="87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926A24-1DBD-0443-8963-ED2D63955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35" y="2199330"/>
            <a:ext cx="6967622" cy="324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5DCC7C-6F83-DB49-B609-415C7938E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171" y="4165593"/>
            <a:ext cx="25527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D12F8E-2862-A84D-BA4C-224B3C10C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5002" y="4128488"/>
            <a:ext cx="355600" cy="31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F5B36F-73B5-D242-986A-A047A9FE7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817" y="4605087"/>
            <a:ext cx="584200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85F03B-1E12-514A-8B8D-BDF551ADB2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3873" y="4583365"/>
            <a:ext cx="1206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938463"/>
            <a:ext cx="8520108" cy="4613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A simple implementation of the DFT uses a for loop to sum a term-by-term product between the sample and the exponential to compute each Fourier coefficient.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To compute all coefficients, one can use a nested for loop, one for each coefficient.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However, such an implementation is VERY slow. The Fast Fourier Transform is a fast implementation of the computing the DFT.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Because of its many applications, the Fast Fourier Transform is considered one of the </a:t>
            </a:r>
            <a:r>
              <a:rPr lang="en-US" dirty="0"/>
              <a:t>Top 10 Algorithms of 20th Century by the IEEE magazine Computing in Science &amp; Engineering.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cap="none" dirty="0"/>
              <a:t>									    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The Discrete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719963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938463"/>
            <a:ext cx="8520108" cy="461325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dirty="0"/>
              <a:t>We will use </a:t>
            </a:r>
            <a:r>
              <a:rPr lang="en-US" sz="2400" dirty="0" err="1"/>
              <a:t>Numpy's</a:t>
            </a:r>
            <a:r>
              <a:rPr lang="en-US" sz="2400" dirty="0"/>
              <a:t> Fast Fourier Transform implementation in our next </a:t>
            </a:r>
            <a:r>
              <a:rPr lang="en-US" sz="2400" dirty="0" err="1"/>
              <a:t>Jupyter</a:t>
            </a:r>
            <a:r>
              <a:rPr lang="en-US" sz="2400" dirty="0"/>
              <a:t> notebook lab to analyze audio clips.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np.fft.rfft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(samples) </a:t>
            </a:r>
            <a:r>
              <a:rPr lang="en-US" sz="2400" dirty="0">
                <a:latin typeface="Gill Sans MT" panose="020B0502020104020203" pitchFamily="34" charset="77"/>
                <a:cs typeface="Courier New" panose="02070309020205020404" pitchFamily="49" charset="0"/>
              </a:rPr>
              <a:t>returns the Fourier coefficients given the samples. The "r" means that our signal is real and so it only return half of the coefficients ignoring the redundant half.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np.fft.fft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(samples) </a:t>
            </a:r>
            <a:r>
              <a:rPr lang="en-US" sz="2400" dirty="0">
                <a:latin typeface="Gill Sans MT" panose="020B0502020104020203" pitchFamily="34" charset="77"/>
                <a:cs typeface="Courier New" panose="02070309020205020404" pitchFamily="49" charset="0"/>
              </a:rPr>
              <a:t>returns the full set </a:t>
            </a:r>
            <a:r>
              <a:rPr lang="en-US" sz="2400">
                <a:latin typeface="Gill Sans MT" panose="020B0502020104020203" pitchFamily="34" charset="77"/>
                <a:cs typeface="Courier New" panose="02070309020205020404" pitchFamily="49" charset="0"/>
              </a:rPr>
              <a:t>of Fourier coefficients</a:t>
            </a:r>
            <a:r>
              <a:rPr lang="en-US" sz="2400" dirty="0">
                <a:latin typeface="Gill Sans MT" panose="020B0502020104020203" pitchFamily="34" charset="77"/>
                <a:cs typeface="Courier New" panose="02070309020205020404" pitchFamily="49" charset="0"/>
              </a:rPr>
              <a:t>. </a:t>
            </a:r>
            <a:endParaRPr lang="en-US" sz="2400" cap="none" dirty="0">
              <a:latin typeface="Gill Sans MT" panose="020B05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 err="1"/>
              <a:t>Numpy's</a:t>
            </a:r>
            <a:r>
              <a:rPr lang="en-US" cap="none" dirty="0"/>
              <a:t> FFT</a:t>
            </a:r>
          </a:p>
        </p:txBody>
      </p:sp>
    </p:spTree>
    <p:extLst>
      <p:ext uri="{BB962C8B-B14F-4D97-AF65-F5344CB8AC3E}">
        <p14:creationId xmlns:p14="http://schemas.microsoft.com/office/powerpoint/2010/main" val="391727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/>
              <a:t>1) </a:t>
            </a:r>
            <a:r>
              <a:rPr lang="en-US" sz="2200" cap="none" dirty="0"/>
              <a:t>Müller, </a:t>
            </a:r>
            <a:r>
              <a:rPr lang="en-US" sz="2200" cap="none" dirty="0" err="1"/>
              <a:t>Meinard</a:t>
            </a:r>
            <a:r>
              <a:rPr lang="en-US" sz="2200" cap="none" dirty="0"/>
              <a:t>, Fundamentals of Music Processing, Springer 2015.</a:t>
            </a:r>
          </a:p>
          <a:p>
            <a:pPr marL="0" indent="0">
              <a:buNone/>
            </a:pPr>
            <a:r>
              <a:rPr lang="en-US" sz="2200" cap="none" dirty="0"/>
              <a:t>2) Downey, Allen, </a:t>
            </a:r>
            <a:r>
              <a:rPr lang="en-US" sz="2200" cap="none" dirty="0" err="1"/>
              <a:t>ThinkDSP</a:t>
            </a:r>
            <a:r>
              <a:rPr lang="en-US" sz="2200" cap="none" dirty="0"/>
              <a:t>, Green Tea Press 2012.</a:t>
            </a:r>
          </a:p>
          <a:p>
            <a:pPr marL="0" indent="0">
              <a:buNone/>
            </a:pPr>
            <a:r>
              <a:rPr lang="en-US" sz="2200" cap="none" dirty="0"/>
              <a:t>3) Smith, Julius, The Mathematics of the Discrete Fourier Transform, W3K Publishing 2007.</a:t>
            </a:r>
          </a:p>
          <a:p>
            <a:pPr marL="0" indent="0">
              <a:buNone/>
            </a:pPr>
            <a:r>
              <a:rPr lang="en-US" sz="2200" cap="none" dirty="0"/>
              <a:t>4) Loy, Gareth, </a:t>
            </a:r>
            <a:r>
              <a:rPr lang="en-US" sz="2200" cap="none" dirty="0" err="1"/>
              <a:t>Musimathics</a:t>
            </a:r>
            <a:r>
              <a:rPr lang="en-US" sz="2200" cap="none" dirty="0"/>
              <a:t>, Volumes 1 and 2. The MIT Press 2011.</a:t>
            </a:r>
          </a:p>
          <a:p>
            <a:pPr marL="0" indent="0">
              <a:buNone/>
            </a:pPr>
            <a:r>
              <a:rPr lang="en-US" sz="2200" cap="none" dirty="0"/>
              <a:t>5) Newman, Mark, Computational Physics, </a:t>
            </a:r>
            <a:r>
              <a:rPr lang="en-US" sz="2200" cap="none" dirty="0" err="1"/>
              <a:t>Createspace</a:t>
            </a:r>
            <a:r>
              <a:rPr lang="en-US" sz="2200" cap="none" dirty="0"/>
              <a:t> Independent Publishing Platform 2012.</a:t>
            </a:r>
          </a:p>
          <a:p>
            <a:pPr marL="0" indent="0">
              <a:buNone/>
            </a:pPr>
            <a:r>
              <a:rPr lang="en-US" sz="2200" cap="none" dirty="0"/>
              <a:t>6) </a:t>
            </a:r>
            <a:r>
              <a:rPr lang="en-US" sz="2200" cap="none" dirty="0" err="1"/>
              <a:t>Soklaski</a:t>
            </a:r>
            <a:r>
              <a:rPr lang="en-US" sz="2200" cap="none" dirty="0"/>
              <a:t>, Ryan. MIT Lincoln Lab Researcher. Beaver Works Summer Institute. </a:t>
            </a:r>
          </a:p>
          <a:p>
            <a:pPr marL="457200" indent="-457200">
              <a:buAutoNum type="arabicParenR"/>
            </a:pPr>
            <a:endParaRPr lang="en-US" sz="2200" cap="none" dirty="0"/>
          </a:p>
          <a:p>
            <a:pPr marL="457200" indent="-457200">
              <a:buAutoNum type="arabicParenR"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1249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Aliasing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6 samples are taken from some signal. </a:t>
            </a:r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D835E-240D-FB46-BA28-F05AC765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29" y="1868610"/>
            <a:ext cx="6985000" cy="330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4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Aliasing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The original signal could be this red signal.</a:t>
            </a:r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3FD23-9586-4F44-A299-D091FC8C8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63" y="1908385"/>
            <a:ext cx="6962140" cy="338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9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Aliasing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Or this green signal. Aliasing is this ambiguity.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0C7C44-3917-4148-A700-976BFF924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29" y="1908385"/>
            <a:ext cx="6795419" cy="340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/>
              <a:t>The Sampling Theorem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The Sampling Theorem: A signal 			       can be perfectly reconstructed from its samples taken at the sampling rate       provided that signal contains ONLY frequencies less than          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The frequency          is called the </a:t>
            </a:r>
            <a:r>
              <a:rPr lang="en-US" sz="2400" b="1" cap="none" dirty="0"/>
              <a:t>Nyquist frequency or the folding frequency. </a:t>
            </a:r>
          </a:p>
          <a:p>
            <a:pPr marL="0" indent="0">
              <a:buNone/>
            </a:pPr>
            <a:endParaRPr lang="en-US" sz="2400" cap="non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ABBF33-52BF-C64F-924E-0BE5909D2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055" y="1540812"/>
            <a:ext cx="20066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B831E7-6DF3-0B42-823B-486739211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692" y="1869785"/>
            <a:ext cx="266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C87221-B539-F643-A510-AA06A1906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192" y="3090680"/>
            <a:ext cx="6096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699CB0-FC21-6044-9851-22FF7B8E6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400" y="2201092"/>
            <a:ext cx="609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7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Why 44100 Hz?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Range of human hearing is between 20 Hz and 20,000 Hz.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To guarantee that every frequency in this range is properly recorded, </a:t>
            </a:r>
            <a:r>
              <a:rPr lang="en-US" sz="2200" dirty="0"/>
              <a:t>t</a:t>
            </a:r>
            <a:r>
              <a:rPr lang="en-US" sz="2200" cap="none" dirty="0"/>
              <a:t>he Sampling Theorem states that a sampling rate of at least 40,000 Hz is necessary. CD quality standard sampling rate is 44100 Hz.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Before sampling is taken, a </a:t>
            </a:r>
            <a:r>
              <a:rPr lang="en-US" sz="2200" b="1" cap="none" dirty="0"/>
              <a:t>lowpass-filter</a:t>
            </a:r>
            <a:r>
              <a:rPr lang="en-US" sz="2200" cap="none" dirty="0"/>
              <a:t> is applied to remove all frequencies outside of the Nyquist frequency range. This prevents aliasing and corruption of the recording. These lowpass-filters are also called </a:t>
            </a:r>
            <a:r>
              <a:rPr lang="en-US" sz="2200" b="1" cap="none" dirty="0"/>
              <a:t>anti-aliasing filters</a:t>
            </a:r>
            <a:r>
              <a:rPr lang="en-US" sz="2200" cap="non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816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Reconstruction of a Signal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Consider a 1-second signal given by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with frequencies 1Hz, 3 Hz and 4 Hz.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400" cap="none" dirty="0"/>
              <a:t>Since the highest frequency component is 4 Hz, the sampling theorem says that this signal can be reconstructed without information loss if we sample, for example, at the sampling rate of 10 Hz.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12F56-0178-4A40-958A-D8083347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74" y="1514509"/>
            <a:ext cx="7708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3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Reconstruction of a Signal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Consider a 1-second signal given by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with frequencies 1Hz, 3 Hz and 4 Hz.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12F56-0178-4A40-958A-D8083347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48" y="1545331"/>
            <a:ext cx="77089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D99CC3-CBB7-1F4E-91F5-4DC819CAC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2" y="2685614"/>
            <a:ext cx="4159876" cy="2615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DA6CB-2A56-D94C-AFF2-CF9BC2298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580" y="2680658"/>
            <a:ext cx="4242025" cy="259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3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5071</TotalTime>
  <Words>1835</Words>
  <Application>Microsoft Macintosh PowerPoint</Application>
  <PresentationFormat>On-screen Show (16:10)</PresentationFormat>
  <Paragraphs>211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Gill Sans MT</vt:lpstr>
      <vt:lpstr>Office Theme</vt:lpstr>
      <vt:lpstr>Understanding Data</vt:lpstr>
      <vt:lpstr>Aliasing</vt:lpstr>
      <vt:lpstr>Aliasing</vt:lpstr>
      <vt:lpstr>Aliasing</vt:lpstr>
      <vt:lpstr>Aliasing</vt:lpstr>
      <vt:lpstr>The Sampling Theorem</vt:lpstr>
      <vt:lpstr>Why 44100 Hz?</vt:lpstr>
      <vt:lpstr>Reconstruction of a Signal</vt:lpstr>
      <vt:lpstr>Reconstruction of a Signal</vt:lpstr>
      <vt:lpstr>Fundamental Frequency</vt:lpstr>
      <vt:lpstr>Multiples of the Fundamental Frequency</vt:lpstr>
      <vt:lpstr>Spectrum of a Real Signal is Symmetric</vt:lpstr>
      <vt:lpstr>Symmetric Spectrum of a C5 on a Piano</vt:lpstr>
      <vt:lpstr>The Discrete Fourier Transform</vt:lpstr>
      <vt:lpstr>Example</vt:lpstr>
      <vt:lpstr>Example</vt:lpstr>
      <vt:lpstr>PowerPoint Presentation</vt:lpstr>
      <vt:lpstr>Sampling An Analog Signal</vt:lpstr>
      <vt:lpstr>The Discrete Fourier Transform</vt:lpstr>
      <vt:lpstr>The Discrete Fourier Transform</vt:lpstr>
      <vt:lpstr>The Discrete Fourier Transform</vt:lpstr>
      <vt:lpstr>The Discrete Fourier Transform</vt:lpstr>
      <vt:lpstr>Numpy's FFT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90</cp:revision>
  <dcterms:created xsi:type="dcterms:W3CDTF">2020-01-25T14:46:43Z</dcterms:created>
  <dcterms:modified xsi:type="dcterms:W3CDTF">2020-02-12T20:28:17Z</dcterms:modified>
</cp:coreProperties>
</file>