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545" r:id="rId4"/>
    <p:sldId id="257" r:id="rId5"/>
    <p:sldId id="342" r:id="rId6"/>
    <p:sldId id="341" r:id="rId7"/>
    <p:sldId id="339" r:id="rId8"/>
    <p:sldId id="340" r:id="rId9"/>
    <p:sldId id="547" r:id="rId10"/>
    <p:sldId id="324" r:id="rId11"/>
    <p:sldId id="328" r:id="rId12"/>
    <p:sldId id="333" r:id="rId13"/>
    <p:sldId id="335" r:id="rId14"/>
    <p:sldId id="548" r:id="rId15"/>
    <p:sldId id="332" r:id="rId16"/>
    <p:sldId id="336" r:id="rId17"/>
    <p:sldId id="321" r:id="rId18"/>
    <p:sldId id="331" r:id="rId19"/>
    <p:sldId id="334" r:id="rId20"/>
    <p:sldId id="346" r:id="rId21"/>
    <p:sldId id="347" r:id="rId22"/>
    <p:sldId id="348" r:id="rId23"/>
    <p:sldId id="351" r:id="rId24"/>
    <p:sldId id="349" r:id="rId25"/>
    <p:sldId id="350" r:id="rId26"/>
    <p:sldId id="553" r:id="rId27"/>
    <p:sldId id="337" r:id="rId28"/>
    <p:sldId id="338" r:id="rId29"/>
    <p:sldId id="549" r:id="rId30"/>
    <p:sldId id="551" r:id="rId31"/>
    <p:sldId id="546" r:id="rId32"/>
    <p:sldId id="552" r:id="rId33"/>
    <p:sldId id="284" r:id="rId3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B9C7B-CBC7-E549-B176-97F9C29CB310}" v="4072" dt="2019-11-13T16:02:48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0590"/>
  </p:normalViewPr>
  <p:slideViewPr>
    <p:cSldViewPr snapToGrid="0" snapToObjects="1">
      <p:cViewPr varScale="1">
        <p:scale>
          <a:sx n="134" d="100"/>
          <a:sy n="134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3T16:02:48.086" v="12552" actId="255"/>
      <pc:docMkLst>
        <pc:docMk/>
      </pc:docMkLst>
      <pc:sldChg chg="modSp">
        <pc:chgData name="Long B Nguyen" userId="f59fb8f3-a021-417a-8bc1-65c8d471c621" providerId="ADAL" clId="{59CB9C7B-CBC7-E549-B176-97F9C29CB310}" dt="2019-11-09T20:23:53.886" v="270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59CB9C7B-CBC7-E549-B176-97F9C29CB310}" dt="2019-11-09T20:23:53.886" v="270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59CB9C7B-CBC7-E549-B176-97F9C29CB310}" dt="2019-11-13T15:49:37.520" v="12034" actId="20577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">
        <pc:chgData name="Long B Nguyen" userId="f59fb8f3-a021-417a-8bc1-65c8d471c621" providerId="ADAL" clId="{59CB9C7B-CBC7-E549-B176-97F9C29CB310}" dt="2019-11-12T14:54:40.604" v="10805" actId="113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0T19:19:36.352" v="8862" actId="255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2T15:18:38.395" v="11977" actId="20577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">
        <pc:chgData name="Long B Nguyen" userId="f59fb8f3-a021-417a-8bc1-65c8d471c621" providerId="ADAL" clId="{59CB9C7B-CBC7-E549-B176-97F9C29CB310}" dt="2019-11-12T00:48:45.586" v="9289" actId="14100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">
        <pc:chgData name="Long B Nguyen" userId="f59fb8f3-a021-417a-8bc1-65c8d471c621" providerId="ADAL" clId="{59CB9C7B-CBC7-E549-B176-97F9C29CB310}" dt="2019-11-10T19:21:47.515" v="8902" actId="20577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0T19:21:47.515" v="8902" actId="20577"/>
          <ac:spMkLst>
            <pc:docMk/>
            <pc:sldMk cId="1776526477" sldId="332"/>
            <ac:spMk id="4" creationId="{BE66D76A-BB4F-8A4D-AB4B-A968E4D75F6C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0T19:21:05.339" v="8892" actId="1037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20:47.663" v="8878" actId="255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0T19:20:52.838" v="8879" actId="255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0T19:21:05.339" v="8892" actId="103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">
        <pc:chgData name="Long B Nguyen" userId="f59fb8f3-a021-417a-8bc1-65c8d471c621" providerId="ADAL" clId="{59CB9C7B-CBC7-E549-B176-97F9C29CB310}" dt="2019-11-10T19:21:20.365" v="8893" actId="113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0T19:21:20.365" v="8893" actId="113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">
        <pc:chgData name="Long B Nguyen" userId="f59fb8f3-a021-417a-8bc1-65c8d471c621" providerId="ADAL" clId="{59CB9C7B-CBC7-E549-B176-97F9C29CB310}" dt="2019-11-12T00:45:18.003" v="9033" actId="20577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2T00:50:29.296" v="9342" actId="20577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2T14:50:38.623" v="10523" actId="20577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2T01:01:37.390" v="9406" actId="20577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3T15:50:19.846" v="12040" actId="20577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3T15:50:02.213" v="12038" actId="114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59CB9C7B-CBC7-E549-B176-97F9C29CB310}" dt="2019-11-12T00:50:49.877" v="9343" actId="2696"/>
        <pc:sldMkLst>
          <pc:docMk/>
          <pc:sldMk cId="3683010979" sldId="345"/>
        </pc:sldMkLst>
        <pc:spChg chg="mod">
          <ac:chgData name="Long B Nguyen" userId="f59fb8f3-a021-417a-8bc1-65c8d471c621" providerId="ADAL" clId="{59CB9C7B-CBC7-E549-B176-97F9C29CB310}" dt="2019-11-10T13:12:16.917" v="6593" actId="20577"/>
          <ac:spMkLst>
            <pc:docMk/>
            <pc:sldMk cId="3683010979" sldId="345"/>
            <ac:spMk id="2" creationId="{AA3A228F-61D0-D949-A5E7-F83756230BF8}"/>
          </ac:spMkLst>
        </pc:spChg>
      </pc:sldChg>
      <pc:sldChg chg="modSp add modAnim">
        <pc:chgData name="Long B Nguyen" userId="f59fb8f3-a021-417a-8bc1-65c8d471c621" providerId="ADAL" clId="{59CB9C7B-CBC7-E549-B176-97F9C29CB310}" dt="2019-11-12T15:00:23.500" v="11132" actId="20577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2T00:43:16.595" v="9017" actId="2057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">
        <pc:chgData name="Long B Nguyen" userId="f59fb8f3-a021-417a-8bc1-65c8d471c621" providerId="ADAL" clId="{59CB9C7B-CBC7-E549-B176-97F9C29CB310}" dt="2019-11-12T00:43:34.297" v="9020" actId="20577"/>
        <pc:sldMkLst>
          <pc:docMk/>
          <pc:sldMk cId="4152312606" sldId="348"/>
        </pc:sldMkLst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0T19:12:59.751" v="8608" actId="20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0T19:12:59.751" v="8608" actId="20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0T19:14:01.220" v="8681" actId="1076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59CB9C7B-CBC7-E549-B176-97F9C29CB310}" dt="2019-11-13T15:56:36.302" v="12041" actId="2696"/>
        <pc:sldMkLst>
          <pc:docMk/>
          <pc:sldMk cId="2958718962" sldId="351"/>
        </pc:sldMkLst>
        <pc:spChg chg="mod">
          <ac:chgData name="Long B Nguyen" userId="f59fb8f3-a021-417a-8bc1-65c8d471c621" providerId="ADAL" clId="{59CB9C7B-CBC7-E549-B176-97F9C29CB310}" dt="2019-11-10T19:15:24.996" v="8776" actId="20577"/>
          <ac:spMkLst>
            <pc:docMk/>
            <pc:sldMk cId="2958718962" sldId="351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6:18.211" v="8777" actId="113"/>
          <ac:spMkLst>
            <pc:docMk/>
            <pc:sldMk cId="2958718962" sldId="351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59CB9C7B-CBC7-E549-B176-97F9C29CB310}" dt="2019-11-13T15:56:40.968" v="12042"/>
        <pc:sldMkLst>
          <pc:docMk/>
          <pc:sldMk cId="3420249496" sldId="351"/>
        </pc:sldMkLst>
      </pc:sldChg>
      <pc:sldChg chg="modSp add">
        <pc:chgData name="Long B Nguyen" userId="f59fb8f3-a021-417a-8bc1-65c8d471c621" providerId="ADAL" clId="{59CB9C7B-CBC7-E549-B176-97F9C29CB310}" dt="2019-11-12T00:41:44.199" v="8972" actId="20577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59CB9C7B-CBC7-E549-B176-97F9C29CB310}" dt="2019-11-12T14:50:45.874" v="10524" actId="2696"/>
        <pc:sldMkLst>
          <pc:docMk/>
          <pc:sldMk cId="276177095" sldId="547"/>
        </pc:sldMkLst>
        <pc:spChg chg="mod">
          <ac:chgData name="Long B Nguyen" userId="f59fb8f3-a021-417a-8bc1-65c8d471c621" providerId="ADAL" clId="{59CB9C7B-CBC7-E549-B176-97F9C29CB310}" dt="2019-11-12T14:39:55.703" v="10257" actId="20577"/>
          <ac:spMkLst>
            <pc:docMk/>
            <pc:sldMk cId="276177095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49:58.959" v="10513" actId="20577"/>
          <ac:spMkLst>
            <pc:docMk/>
            <pc:sldMk cId="276177095" sldId="54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2T14:57:25.508" v="10934" actId="20577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2T14:58:49.833" v="11089" actId="20577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2T14:56:41.221" v="10858" actId="2696"/>
        <pc:sldMkLst>
          <pc:docMk/>
          <pc:sldMk cId="3488794270" sldId="548"/>
        </pc:sldMkLst>
      </pc:sldChg>
      <pc:sldChg chg="delSp modSp add modAnim">
        <pc:chgData name="Long B Nguyen" userId="f59fb8f3-a021-417a-8bc1-65c8d471c621" providerId="ADAL" clId="{59CB9C7B-CBC7-E549-B176-97F9C29CB310}" dt="2019-11-12T15:10:57.849" v="11689" actId="20577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del modAnim">
        <pc:chgData name="Long B Nguyen" userId="f59fb8f3-a021-417a-8bc1-65c8d471c621" providerId="ADAL" clId="{59CB9C7B-CBC7-E549-B176-97F9C29CB310}" dt="2019-11-12T15:08:20.471" v="11684" actId="2696"/>
        <pc:sldMkLst>
          <pc:docMk/>
          <pc:sldMk cId="1757184278" sldId="550"/>
        </pc:sldMkLst>
        <pc:spChg chg="mod">
          <ac:chgData name="Long B Nguyen" userId="f59fb8f3-a021-417a-8bc1-65c8d471c621" providerId="ADAL" clId="{59CB9C7B-CBC7-E549-B176-97F9C29CB310}" dt="2019-11-12T15:05:39.185" v="11448"/>
          <ac:spMkLst>
            <pc:docMk/>
            <pc:sldMk cId="1757184278" sldId="55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2T15:08:50.392" v="11688" actId="20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59CB9C7B-CBC7-E549-B176-97F9C29CB310}" dt="2019-11-12T15:21:29.376" v="11990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3T16:02:48.086" v="12552" actId="255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D93B77CE-F394-FC41-B6D8-2FD1D9E1B7A2}"/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7CBD4C01-BEFF-0849-BF53-33422C5BC0A3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8"/>
            <a:ext cx="5381296" cy="100231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Object-Oriented Programming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Character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44008"/>
            <a:ext cx="8051725" cy="4158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 class is declared with the keyword class followed by the class name. </a:t>
            </a: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endParaRPr lang="en-US" sz="1900" b="1" dirty="0">
              <a:latin typeface="Inconsolata Medium" panose="020B0609030003000000" pitchFamily="49" charset="77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6F3D1F-4E4F-FA42-90BE-0487CC045C6E}"/>
              </a:ext>
            </a:extLst>
          </p:cNvPr>
          <p:cNvCxnSpPr>
            <a:cxnSpLocks/>
          </p:cNvCxnSpPr>
          <p:nvPr/>
        </p:nvCxnSpPr>
        <p:spPr>
          <a:xfrm flipH="1">
            <a:off x="2628900" y="2179083"/>
            <a:ext cx="1037247" cy="555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DFF59C-0607-DD47-93E1-3B5DBC7CB72D}"/>
              </a:ext>
            </a:extLst>
          </p:cNvPr>
          <p:cNvSpPr txBox="1"/>
          <p:nvPr/>
        </p:nvSpPr>
        <p:spPr>
          <a:xfrm>
            <a:off x="3666146" y="1608524"/>
            <a:ext cx="5546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Constructor: 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 is a </a:t>
            </a:r>
            <a:r>
              <a:rPr lang="en-US" sz="1800" b="1" dirty="0">
                <a:solidFill>
                  <a:srgbClr val="FF0000"/>
                </a:solidFill>
              </a:rPr>
              <a:t>special method </a:t>
            </a:r>
            <a:r>
              <a:rPr lang="en-US" sz="1800" dirty="0">
                <a:solidFill>
                  <a:srgbClr val="FF0000"/>
                </a:solidFill>
              </a:rPr>
              <a:t>that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creates and initializes the instance variables(or attributes)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(pronounced "</a:t>
            </a:r>
            <a:r>
              <a:rPr lang="en-US" sz="1800" dirty="0" err="1">
                <a:solidFill>
                  <a:srgbClr val="FF0000"/>
                </a:solidFill>
              </a:rPr>
              <a:t>dunder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" (double underscore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8B594-C488-9F41-BC3D-B12A7562F3F7}"/>
              </a:ext>
            </a:extLst>
          </p:cNvPr>
          <p:cNvSpPr txBox="1"/>
          <p:nvPr/>
        </p:nvSpPr>
        <p:spPr>
          <a:xfrm>
            <a:off x="0" y="3626835"/>
            <a:ext cx="1811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instance variables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 attributes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(use self with dot notation)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A59FBC-12F0-5C49-8BA8-983F96E9EE0E}"/>
              </a:ext>
            </a:extLst>
          </p:cNvPr>
          <p:cNvCxnSpPr>
            <a:cxnSpLocks/>
          </p:cNvCxnSpPr>
          <p:nvPr/>
        </p:nvCxnSpPr>
        <p:spPr>
          <a:xfrm flipV="1">
            <a:off x="941123" y="3278998"/>
            <a:ext cx="870585" cy="258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4974091" y="3289696"/>
            <a:ext cx="423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</a:t>
            </a:r>
            <a:r>
              <a:rPr lang="en-US" sz="1800" b="1" dirty="0">
                <a:solidFill>
                  <a:srgbClr val="FF0000"/>
                </a:solidFill>
              </a:rPr>
              <a:t>self </a:t>
            </a:r>
            <a:r>
              <a:rPr lang="en-US" sz="1800" dirty="0">
                <a:solidFill>
                  <a:srgbClr val="FF0000"/>
                </a:solidFill>
              </a:rPr>
              <a:t>parameter is automatically set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reference the newly created object. It can use another name but "</a:t>
            </a:r>
            <a:r>
              <a:rPr lang="en-US" sz="1800" b="1" dirty="0">
                <a:solidFill>
                  <a:srgbClr val="FF0000"/>
                </a:solidFill>
              </a:rPr>
              <a:t>self</a:t>
            </a:r>
            <a:r>
              <a:rPr lang="en-US" sz="1800" dirty="0">
                <a:solidFill>
                  <a:srgbClr val="FF0000"/>
                </a:solidFill>
              </a:rPr>
              <a:t>" is the convention.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H="1" flipV="1">
            <a:off x="3524250" y="2980222"/>
            <a:ext cx="1611773" cy="170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6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 Class Diagram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FC970E-3FBA-F843-9AA5-DEA44EAA5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953736"/>
              </p:ext>
            </p:extLst>
          </p:nvPr>
        </p:nvGraphicFramePr>
        <p:xfrm>
          <a:off x="4968182" y="2518714"/>
          <a:ext cx="2654647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647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name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</a:t>
                      </a:r>
                      <a:r>
                        <a:rPr lang="en-US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init</a:t>
                      </a: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__(self, name, x, speed)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D0F1E3-82CD-B346-A913-A640D9993422}"/>
              </a:ext>
            </a:extLst>
          </p:cNvPr>
          <p:cNvSpPr txBox="1"/>
          <p:nvPr/>
        </p:nvSpPr>
        <p:spPr>
          <a:xfrm>
            <a:off x="483848" y="1150913"/>
            <a:ext cx="6068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Here's a class diagram that can help you visualize a class.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D0245-4E8B-0243-AE9F-4DE1A924CAF4}"/>
              </a:ext>
            </a:extLst>
          </p:cNvPr>
          <p:cNvSpPr txBox="1"/>
          <p:nvPr/>
        </p:nvSpPr>
        <p:spPr>
          <a:xfrm>
            <a:off x="2678423" y="2143452"/>
            <a:ext cx="13596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name of class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C38A77-D77A-B949-95AE-18A25DC3C3F5}"/>
              </a:ext>
            </a:extLst>
          </p:cNvPr>
          <p:cNvCxnSpPr>
            <a:cxnSpLocks/>
          </p:cNvCxnSpPr>
          <p:nvPr/>
        </p:nvCxnSpPr>
        <p:spPr>
          <a:xfrm>
            <a:off x="4010619" y="2497395"/>
            <a:ext cx="847131" cy="261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16D9A5-60C1-8D4E-997E-2550DA5CAD84}"/>
              </a:ext>
            </a:extLst>
          </p:cNvPr>
          <p:cNvSpPr txBox="1"/>
          <p:nvPr/>
        </p:nvSpPr>
        <p:spPr>
          <a:xfrm>
            <a:off x="1206162" y="2851338"/>
            <a:ext cx="290015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attributes or instance variables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FEFA06-1569-2D46-A3A4-72572FB3A0DD}"/>
              </a:ext>
            </a:extLst>
          </p:cNvPr>
          <p:cNvCxnSpPr>
            <a:cxnSpLocks/>
          </p:cNvCxnSpPr>
          <p:nvPr/>
        </p:nvCxnSpPr>
        <p:spPr>
          <a:xfrm>
            <a:off x="4166294" y="3077707"/>
            <a:ext cx="681931" cy="1769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62641D-9476-0F48-9611-7021ACF92407}"/>
              </a:ext>
            </a:extLst>
          </p:cNvPr>
          <p:cNvSpPr txBox="1"/>
          <p:nvPr/>
        </p:nvSpPr>
        <p:spPr>
          <a:xfrm>
            <a:off x="2222283" y="3443767"/>
            <a:ext cx="17283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instance methods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859B50-AEDB-5C4C-BD6F-2305261149EE}"/>
              </a:ext>
            </a:extLst>
          </p:cNvPr>
          <p:cNvCxnSpPr>
            <a:cxnSpLocks/>
          </p:cNvCxnSpPr>
          <p:nvPr/>
        </p:nvCxnSpPr>
        <p:spPr>
          <a:xfrm>
            <a:off x="4010619" y="3705751"/>
            <a:ext cx="837606" cy="1709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6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accessing attributes,  10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2756594" y="527266"/>
            <a:ext cx="350929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The self parameter is now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pointing to the newly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created Character object or instance.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V="1">
            <a:off x="3349951" y="1751888"/>
            <a:ext cx="401653" cy="179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48B4CD-941B-0741-BFA8-B9998C524923}"/>
              </a:ext>
            </a:extLst>
          </p:cNvPr>
          <p:cNvCxnSpPr>
            <a:cxnSpLocks/>
          </p:cNvCxnSpPr>
          <p:nvPr/>
        </p:nvCxnSpPr>
        <p:spPr>
          <a:xfrm flipV="1">
            <a:off x="4232994" y="1751888"/>
            <a:ext cx="525590" cy="179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D278B-4055-D447-8A45-9C9C2EE370C7}"/>
              </a:ext>
            </a:extLst>
          </p:cNvPr>
          <p:cNvCxnSpPr>
            <a:cxnSpLocks/>
          </p:cNvCxnSpPr>
          <p:nvPr/>
        </p:nvCxnSpPr>
        <p:spPr>
          <a:xfrm flipV="1">
            <a:off x="4666004" y="1734921"/>
            <a:ext cx="888762" cy="17175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55C446-0CB9-7542-A5E5-DF0CA973519D}"/>
              </a:ext>
            </a:extLst>
          </p:cNvPr>
          <p:cNvCxnSpPr>
            <a:cxnSpLocks/>
          </p:cNvCxnSpPr>
          <p:nvPr/>
        </p:nvCxnSpPr>
        <p:spPr>
          <a:xfrm flipV="1">
            <a:off x="2166347" y="1751888"/>
            <a:ext cx="833227" cy="1895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5290438" y="2857500"/>
            <a:ext cx="389234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An object is first created in memory.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Then __</a:t>
            </a:r>
            <a:r>
              <a:rPr lang="en-US" sz="1700" dirty="0" err="1">
                <a:solidFill>
                  <a:srgbClr val="FF0000"/>
                </a:solidFill>
              </a:rPr>
              <a:t>init</a:t>
            </a:r>
            <a:r>
              <a:rPr lang="en-US" sz="1700" dirty="0">
                <a:solidFill>
                  <a:srgbClr val="FF0000"/>
                </a:solidFill>
              </a:rPr>
              <a:t>__ is called and the address of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this object is sent to self.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689255-3173-164C-A63E-73DEF65651F2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630988" y="3296082"/>
            <a:ext cx="659450" cy="3206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9C07C4-A578-9340-813C-79D04F7B9BE1}"/>
              </a:ext>
            </a:extLst>
          </p:cNvPr>
          <p:cNvSpPr txBox="1"/>
          <p:nvPr/>
        </p:nvSpPr>
        <p:spPr>
          <a:xfrm>
            <a:off x="5606804" y="1818200"/>
            <a:ext cx="369088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The self reference is then used to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 and initialize the other attributes</a:t>
            </a:r>
          </a:p>
          <a:p>
            <a:r>
              <a:rPr lang="en-US" sz="1700" dirty="0">
                <a:solidFill>
                  <a:srgbClr val="FF0000"/>
                </a:solidFill>
              </a:rPr>
              <a:t>or variables of the object. </a:t>
            </a:r>
          </a:p>
        </p:txBody>
      </p:sp>
    </p:spTree>
    <p:extLst>
      <p:ext uri="{BB962C8B-B14F-4D97-AF65-F5344CB8AC3E}">
        <p14:creationId xmlns:p14="http://schemas.microsoft.com/office/powerpoint/2010/main" val="376891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16" grpId="0"/>
      <p:bldP spid="1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accessing attributes,  10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4509710" y="1909000"/>
            <a:ext cx="49000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1) Character is a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2) p is an instance of the Character class.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3) p is an object of the Character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3) name, x and speed are </a:t>
            </a:r>
            <a:r>
              <a:rPr lang="en-US" sz="1800" b="1" dirty="0">
                <a:solidFill>
                  <a:srgbClr val="FF0000"/>
                </a:solidFill>
              </a:rPr>
              <a:t>attributes</a:t>
            </a:r>
            <a:r>
              <a:rPr lang="en-US" sz="1800" dirty="0">
                <a:solidFill>
                  <a:srgbClr val="FF0000"/>
                </a:solidFill>
              </a:rPr>
              <a:t> of the object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p.</a:t>
            </a:r>
          </a:p>
        </p:txBody>
      </p:sp>
    </p:spTree>
    <p:extLst>
      <p:ext uri="{BB962C8B-B14F-4D97-AF65-F5344CB8AC3E}">
        <p14:creationId xmlns:p14="http://schemas.microsoft.com/office/powerpoint/2010/main" val="137030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vs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307805"/>
            <a:ext cx="8051725" cy="409482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function defined inside of a class is called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method(instance method).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We saw that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 is one example of a method.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first parameter of an instance method refers to the instance or object being manipulated. By convention, we use "self" for this first parameter.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Note: In addition to instance methods, Python supports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class methods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static 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. We won't discuss these for now.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192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98832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.move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e</a:t>
            </a:r>
            <a:r>
              <a:rPr lang="en-US" sz="2000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latin typeface="Inconsolata Medium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e.move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6D76A-BB4F-8A4D-AB4B-A968E4D75F6C}"/>
              </a:ext>
            </a:extLst>
          </p:cNvPr>
          <p:cNvSpPr txBox="1"/>
          <p:nvPr/>
        </p:nvSpPr>
        <p:spPr>
          <a:xfrm>
            <a:off x="5102077" y="2143399"/>
            <a:ext cx="3717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move() is an </a:t>
            </a:r>
            <a:r>
              <a:rPr lang="en-US" sz="1800" b="1" dirty="0">
                <a:solidFill>
                  <a:srgbClr val="FF0000"/>
                </a:solidFill>
              </a:rPr>
              <a:t>instance method</a:t>
            </a:r>
            <a:r>
              <a:rPr lang="en-US" sz="1800" dirty="0">
                <a:solidFill>
                  <a:srgbClr val="FF0000"/>
                </a:solidFill>
              </a:rPr>
              <a:t>. The first parameter of a method(self) refers to the instance being manipulated.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In this case, p is being moved.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1459699" y="2317898"/>
            <a:ext cx="1060217" cy="13129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526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98832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p.move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e</a:t>
            </a:r>
            <a:r>
              <a:rPr lang="en-US" sz="2000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latin typeface="Inconsolata Medium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e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.move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1385271" y="2296633"/>
            <a:ext cx="1113380" cy="23078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401C64-AC9A-004F-A248-696EF36A106F}"/>
              </a:ext>
            </a:extLst>
          </p:cNvPr>
          <p:cNvSpPr txBox="1"/>
          <p:nvPr/>
        </p:nvSpPr>
        <p:spPr>
          <a:xfrm>
            <a:off x="5048914" y="3450556"/>
            <a:ext cx="3717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 this case, e is being moved. </a:t>
            </a:r>
          </a:p>
        </p:txBody>
      </p:sp>
    </p:spTree>
    <p:extLst>
      <p:ext uri="{BB962C8B-B14F-4D97-AF65-F5344CB8AC3E}">
        <p14:creationId xmlns:p14="http://schemas.microsoft.com/office/powerpoint/2010/main" val="649473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game2.py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Character(“Jack”, 10, 4)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p2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Character(“Jill”, 20, -3)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p1.move() </a:t>
            </a:r>
            <a:r>
              <a:rPr lang="en-US" sz="18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p1.x = 14</a:t>
            </a:r>
            <a:endParaRPr lang="en-US" sz="1900" b="1" dirty="0">
              <a:solidFill>
                <a:srgbClr val="004BD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p2.move() </a:t>
            </a:r>
            <a:r>
              <a:rPr lang="en-US" sz="18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p2.x = 17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9479A-1929-8C41-9815-9AEA66125320}"/>
              </a:ext>
            </a:extLst>
          </p:cNvPr>
          <p:cNvSpPr txBox="1"/>
          <p:nvPr/>
        </p:nvSpPr>
        <p:spPr>
          <a:xfrm>
            <a:off x="4950520" y="2580689"/>
            <a:ext cx="3590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utility of writing a class is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that we can create many objects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instances of that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code for this example creates 2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Character objects.</a:t>
            </a:r>
          </a:p>
        </p:txBody>
      </p:sp>
    </p:spTree>
    <p:extLst>
      <p:ext uri="{BB962C8B-B14F-4D97-AF65-F5344CB8AC3E}">
        <p14:creationId xmlns:p14="http://schemas.microsoft.com/office/powerpoint/2010/main" val="3036972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import random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6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6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i_name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i_x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i_speed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6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self.speed</a:t>
            </a: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enemies</a:t>
            </a:r>
            <a:r>
              <a:rPr lang="en-US" sz="1600" b="1" dirty="0">
                <a:latin typeface="Inconsolata Medium" panose="020B0609030003000000" pitchFamily="49" charset="77"/>
              </a:rPr>
              <a:t> = []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for i in range(10):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x</a:t>
            </a:r>
            <a:r>
              <a:rPr lang="en-US" sz="1600" b="1" dirty="0">
                <a:latin typeface="Inconsolata Medium" panose="020B0609030003000000" pitchFamily="49" charset="77"/>
              </a:rPr>
              <a:t> = </a:t>
            </a:r>
            <a:r>
              <a:rPr lang="en-US" sz="1600" b="1" dirty="0" err="1">
                <a:latin typeface="Inconsolata Medium" panose="020B0609030003000000" pitchFamily="49" charset="77"/>
              </a:rPr>
              <a:t>random.randrange</a:t>
            </a:r>
            <a:r>
              <a:rPr lang="en-US" sz="1600" b="1" dirty="0">
                <a:latin typeface="Inconsolata Medium" panose="020B0609030003000000" pitchFamily="49" charset="77"/>
              </a:rPr>
              <a:t>(0, 800)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latin typeface="Inconsolata Medium" panose="020B0609030003000000" pitchFamily="49" charset="77"/>
              </a:rPr>
              <a:t>enemies.append</a:t>
            </a:r>
            <a:r>
              <a:rPr lang="en-US" sz="1600" b="1" dirty="0">
                <a:latin typeface="Inconsolata Medium" panose="020B0609030003000000" pitchFamily="49" charset="77"/>
              </a:rPr>
              <a:t>(Character(“</a:t>
            </a:r>
            <a:r>
              <a:rPr lang="en-US" sz="1600" b="1" dirty="0" err="1">
                <a:latin typeface="Inconsolata Medium" panose="020B0609030003000000" pitchFamily="49" charset="77"/>
              </a:rPr>
              <a:t>Goomba</a:t>
            </a:r>
            <a:r>
              <a:rPr lang="en-US" sz="1600" b="1" dirty="0">
                <a:latin typeface="Inconsolata Medium" panose="020B0609030003000000" pitchFamily="49" charset="77"/>
              </a:rPr>
              <a:t>”, x, 5))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F7968-AE4D-9746-81FE-F79B57BD6EFE}"/>
              </a:ext>
            </a:extLst>
          </p:cNvPr>
          <p:cNvSpPr txBox="1"/>
          <p:nvPr/>
        </p:nvSpPr>
        <p:spPr>
          <a:xfrm>
            <a:off x="5429081" y="3494711"/>
            <a:ext cx="344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We can even create any number of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randomized objects.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H="1">
            <a:off x="5429081" y="4093310"/>
            <a:ext cx="1091361" cy="706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DF8A1A-4837-3C40-9A2C-4A5FFE885A41}"/>
              </a:ext>
            </a:extLst>
          </p:cNvPr>
          <p:cNvSpPr txBox="1"/>
          <p:nvPr/>
        </p:nvSpPr>
        <p:spPr>
          <a:xfrm>
            <a:off x="4393294" y="2401498"/>
            <a:ext cx="321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randrange</a:t>
            </a:r>
            <a:r>
              <a:rPr lang="en-US" sz="1800" dirty="0">
                <a:solidFill>
                  <a:srgbClr val="FF0000"/>
                </a:solidFill>
              </a:rPr>
              <a:t>(a, b) generates a random integer from a(included) to b(not included).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885A45-616A-744B-A4F0-146A3737FC47}"/>
              </a:ext>
            </a:extLst>
          </p:cNvPr>
          <p:cNvCxnSpPr>
            <a:cxnSpLocks/>
          </p:cNvCxnSpPr>
          <p:nvPr/>
        </p:nvCxnSpPr>
        <p:spPr>
          <a:xfrm flipH="1">
            <a:off x="3837062" y="3319353"/>
            <a:ext cx="734938" cy="12001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92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6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600" b="1" dirty="0">
                <a:latin typeface="Inconsolata Medium" panose="020B0609030003000000" pitchFamily="49" charset="77"/>
              </a:rPr>
              <a:t>): 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…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600" b="1" dirty="0">
                <a:latin typeface="Inconsolata Medium" panose="020B0609030003000000" pitchFamily="49" charset="77"/>
              </a:rPr>
              <a:t>): 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shoot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target</a:t>
            </a:r>
            <a:r>
              <a:rPr lang="en-US" sz="1600" b="1" dirty="0">
                <a:latin typeface="Inconsolata Medium" panose="020B0609030003000000" pitchFamily="49" charset="77"/>
              </a:rPr>
              <a:t>): …</a:t>
            </a: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Character(“Mario”, 10, 4)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e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Character(“Bowser”, 20, -3)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e.shoot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(p) </a:t>
            </a:r>
            <a:r>
              <a:rPr lang="en-US" sz="14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p1.x = 14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main()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V="1">
            <a:off x="1341690" y="2580689"/>
            <a:ext cx="1076770" cy="13332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DE529A-64EB-0A40-B575-D437D32FAB41}"/>
              </a:ext>
            </a:extLst>
          </p:cNvPr>
          <p:cNvCxnSpPr>
            <a:cxnSpLocks/>
          </p:cNvCxnSpPr>
          <p:nvPr/>
        </p:nvCxnSpPr>
        <p:spPr>
          <a:xfrm flipV="1">
            <a:off x="2178799" y="2563528"/>
            <a:ext cx="820396" cy="1350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39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 vs Object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__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__(</a:t>
            </a:r>
            <a:r>
              <a:rPr lang="en-US" dirty="0" err="1">
                <a:latin typeface="Gill Sans MT" panose="020B0502020104020203" pitchFamily="34" charset="77"/>
              </a:rPr>
              <a:t>dunder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 vs Methods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self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Importing modules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main.py</a:t>
            </a:r>
            <a:endParaRPr lang="en-US" sz="1600" b="1" dirty="0">
              <a:solidFill>
                <a:srgbClr val="FF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…</a:t>
            </a: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func2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class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MyClass1: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MyClass2: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…</a:t>
            </a: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3266310" y="2513649"/>
            <a:ext cx="54876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our program has a small number of functions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classes, we can define all of them above main()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the entire code can be implemented in </a:t>
            </a:r>
            <a:r>
              <a:rPr lang="en-US" sz="2000" dirty="0" err="1">
                <a:solidFill>
                  <a:srgbClr val="FF0000"/>
                </a:solidFill>
              </a:rPr>
              <a:t>main.py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0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97307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more complex program may require many functions, classes. We may wish to organize them into different </a:t>
            </a:r>
            <a:r>
              <a:rPr lang="en-US" sz="2000" b="1" dirty="0">
                <a:latin typeface="Gill Sans MT" panose="020B0502020104020203" pitchFamily="34" charset="77"/>
              </a:rPr>
              <a:t>modules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</a:t>
            </a:r>
            <a:r>
              <a:rPr lang="en-US" sz="2000" b="1" dirty="0">
                <a:latin typeface="Gill Sans MT" panose="020B0502020104020203" pitchFamily="34" charset="77"/>
              </a:rPr>
              <a:t>module</a:t>
            </a:r>
            <a:r>
              <a:rPr lang="en-US" sz="2000" dirty="0">
                <a:latin typeface="Gill Sans MT" panose="020B0502020104020203" pitchFamily="34" charset="77"/>
              </a:rPr>
              <a:t> is a .</a:t>
            </a:r>
            <a:r>
              <a:rPr lang="en-US" sz="2000" dirty="0" err="1">
                <a:latin typeface="Gill Sans MT" panose="020B0502020104020203" pitchFamily="34" charset="77"/>
              </a:rPr>
              <a:t>py</a:t>
            </a:r>
            <a:r>
              <a:rPr lang="en-US" sz="2000" dirty="0">
                <a:latin typeface="Gill Sans MT" panose="020B0502020104020203" pitchFamily="34" charset="77"/>
              </a:rPr>
              <a:t> file that contains code, including variable, function and class definitions.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Gill Sans MT" panose="020B0502020104020203" pitchFamily="34" charset="77"/>
              </a:rPr>
              <a:t>Importing</a:t>
            </a:r>
            <a:r>
              <a:rPr lang="en-US" sz="2000" dirty="0">
                <a:latin typeface="Gill Sans MT" panose="020B0502020104020203" pitchFamily="34" charset="77"/>
              </a:rPr>
              <a:t> a module will execute all of its statements. The objects defined in the imported module is now available in the current module. Let's see how this is done.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61312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statement </a:t>
            </a:r>
            <a:r>
              <a:rPr lang="en-US" sz="2000" b="1" dirty="0">
                <a:latin typeface="Gill Sans MT" panose="020B0502020104020203" pitchFamily="34" charset="77"/>
              </a:rPr>
              <a:t>import</a:t>
            </a:r>
            <a:r>
              <a:rPr lang="en-US" sz="2000" dirty="0">
                <a:latin typeface="Gill Sans MT" panose="020B0502020104020203" pitchFamily="34" charset="77"/>
              </a:rPr>
              <a:t> can be used to import the entire module. All of the code from </a:t>
            </a:r>
            <a:r>
              <a:rPr lang="en-US" sz="2000" dirty="0" err="1">
                <a:latin typeface="Gill Sans MT" panose="020B0502020104020203" pitchFamily="34" charset="77"/>
              </a:rPr>
              <a:t>helper.py</a:t>
            </a:r>
            <a:r>
              <a:rPr lang="en-US" sz="2000" dirty="0">
                <a:latin typeface="Gill Sans MT" panose="020B0502020104020203" pitchFamily="34" charset="77"/>
              </a:rPr>
              <a:t> is executed. </a:t>
            </a: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970411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import helper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helper.a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helper.lst.append</a:t>
            </a:r>
            <a:r>
              <a:rPr lang="en-US" sz="1800" b="1" dirty="0">
                <a:latin typeface="Inconsolata Medium" panose="020B0609030003000000" pitchFamily="49" charset="77"/>
              </a:rPr>
              <a:t>("hello")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helper.lst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helper.add</a:t>
            </a:r>
            <a:r>
              <a:rPr lang="en-US" sz="1800" b="1" dirty="0">
                <a:latin typeface="Inconsolata Medium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283565"/>
            <a:ext cx="1802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[1,"hi", "hello"]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52312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specify an </a:t>
            </a:r>
            <a:r>
              <a:rPr lang="en-US" sz="2000" b="1" dirty="0">
                <a:latin typeface="Gill Sans MT" panose="020B0502020104020203" pitchFamily="34" charset="77"/>
              </a:rPr>
              <a:t>alias</a:t>
            </a:r>
            <a:r>
              <a:rPr lang="en-US" sz="2000" dirty="0">
                <a:latin typeface="Gill Sans MT" panose="020B0502020104020203" pitchFamily="34" charset="77"/>
              </a:rPr>
              <a:t> for the imported module. 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import helper as hp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hp.a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hp.lst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hp.add</a:t>
            </a:r>
            <a:r>
              <a:rPr lang="en-US" sz="1800" b="1" dirty="0">
                <a:latin typeface="Inconsolata Medium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20249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selectively import certain objects.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from helper import </a:t>
            </a:r>
            <a:r>
              <a:rPr lang="en-US" sz="18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, add 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lst.append</a:t>
            </a:r>
            <a:r>
              <a:rPr lang="en-US" sz="1800" b="1" dirty="0">
                <a:latin typeface="Inconsolata Medium" panose="020B0609030003000000" pitchFamily="49" charset="77"/>
              </a:rPr>
              <a:t>("hello"))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print(add(3,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3929017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[1,"hi", "hello"]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39308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import all objects by using *.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from helper import * 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print(a)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print(add(3,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32134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import vs from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It is generally better to use the import statement than to use the from statement.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Even though using import is less concise, it is more explicit and readable. Other programmers can see from the syntax which module contains the imported attributes and functions. For example: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It is better to: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math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math.pi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than to: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math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pi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(pi)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58728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isinstance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built-in </a:t>
            </a:r>
            <a:r>
              <a:rPr lang="en-US" b="1" dirty="0" err="1"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b) </a:t>
            </a:r>
            <a:r>
              <a:rPr lang="en-US" dirty="0">
                <a:latin typeface="Gill Sans MT" panose="020B0502020104020203" pitchFamily="34" charset="77"/>
              </a:rPr>
              <a:t>function returns whether a is an instance of b.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a =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0, 5, 2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</a:t>
            </a:r>
            <a:r>
              <a:rPr lang="en-US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</a:t>
            </a:r>
            <a:r>
              <a:rPr lang="en-US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str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b = "hi"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(b, </a:t>
            </a:r>
            <a:r>
              <a:rPr lang="en-US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str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True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481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isinstance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built-in </a:t>
            </a:r>
            <a:r>
              <a:rPr lang="en-US" b="1" dirty="0" err="1"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b) </a:t>
            </a:r>
            <a:r>
              <a:rPr lang="en-US" dirty="0">
                <a:latin typeface="Gill Sans MT" panose="020B0502020104020203" pitchFamily="34" charset="77"/>
              </a:rPr>
              <a:t>function returns whether a is an instance of b.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p = Character("Mario", 100, 5)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(p, Character)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6180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main.py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class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Employee: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__(self, name, salary)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 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self.salary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 = salary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emp1 = Employee("Mike Smith", 60000.0)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emp2 = Employee("Sarah Jones", 75000.0)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print(emp1.name)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print(emp2.salary)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9983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OOP/OOD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CDDBD0B0-F30B-EE40-92BE-F8B3992FD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076770"/>
            <a:ext cx="7886700" cy="4070699"/>
          </a:xfrm>
        </p:spPr>
        <p:txBody>
          <a:bodyPr/>
          <a:lstStyle/>
          <a:p>
            <a:pPr marL="0" indent="0">
              <a:buNone/>
            </a:pPr>
            <a:endParaRPr lang="en-US" altLang="en-US" sz="1833" b="1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b="1" dirty="0">
                <a:ea typeface="ＭＳ Ｐゴシック" panose="020B0600070205080204" pitchFamily="34" charset="-128"/>
              </a:rPr>
              <a:t>Object-Oriented Programming</a:t>
            </a:r>
            <a:r>
              <a:rPr lang="en-US" altLang="en-US" sz="1833" dirty="0">
                <a:ea typeface="ＭＳ Ｐゴシック" panose="020B0600070205080204" pitchFamily="34" charset="-128"/>
              </a:rPr>
              <a:t>(OOP) is a programming paradigm based on the concepts of objects </a:t>
            </a:r>
            <a:r>
              <a:rPr lang="en-US" altLang="en-US" sz="1833" b="1" dirty="0">
                <a:ea typeface="ＭＳ Ｐゴシック" panose="020B0600070205080204" pitchFamily="34" charset="-128"/>
              </a:rPr>
              <a:t>data(</a:t>
            </a:r>
            <a:r>
              <a:rPr lang="en-US" altLang="en-US" sz="1833" dirty="0">
                <a:ea typeface="ＭＳ Ｐゴシック" panose="020B0600070205080204" pitchFamily="34" charset="-128"/>
              </a:rPr>
              <a:t>in the form of instance variables) and </a:t>
            </a:r>
            <a:r>
              <a:rPr lang="en-US" altLang="en-US" sz="1833" b="1" dirty="0">
                <a:ea typeface="ＭＳ Ｐゴシック" panose="020B0600070205080204" pitchFamily="34" charset="-128"/>
              </a:rPr>
              <a:t>functionality or behavior(</a:t>
            </a:r>
            <a:r>
              <a:rPr lang="en-US" altLang="en-US" sz="1833" dirty="0">
                <a:ea typeface="ＭＳ Ｐゴシック" panose="020B0600070205080204" pitchFamily="34" charset="-128"/>
              </a:rPr>
              <a:t>in the form of methods). Many popular languages are object-oriented(C++, Java, </a:t>
            </a:r>
            <a:r>
              <a:rPr lang="en-US" altLang="en-US" sz="1833" dirty="0" err="1">
                <a:ea typeface="ＭＳ Ｐゴシック" panose="020B0600070205080204" pitchFamily="34" charset="-128"/>
              </a:rPr>
              <a:t>Javascript</a:t>
            </a:r>
            <a:r>
              <a:rPr lang="en-US" altLang="en-US" sz="1833" dirty="0">
                <a:ea typeface="ＭＳ Ｐゴシック" panose="020B0600070205080204" pitchFamily="34" charset="-128"/>
              </a:rPr>
              <a:t>, Python).</a:t>
            </a:r>
          </a:p>
          <a:p>
            <a:pPr marL="0" indent="0"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In OOP, programs are made up of many objects and a program run is the interaction of these objects. </a:t>
            </a:r>
          </a:p>
          <a:p>
            <a:pPr marL="0" indent="0"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In </a:t>
            </a:r>
            <a:r>
              <a:rPr lang="en-US" altLang="en-US" sz="1833" b="1" dirty="0">
                <a:ea typeface="ＭＳ Ｐゴシック" panose="020B0600070205080204" pitchFamily="34" charset="-128"/>
              </a:rPr>
              <a:t>Object-Oriented Design</a:t>
            </a:r>
            <a:r>
              <a:rPr lang="en-US" altLang="en-US" sz="1833" dirty="0">
                <a:ea typeface="ＭＳ Ｐゴシック" panose="020B0600070205080204" pitchFamily="34" charset="-128"/>
              </a:rPr>
              <a:t> (OOD), programmers first spend time to decide which classes are needed and then figure out the data and methods in each class. </a:t>
            </a:r>
          </a:p>
          <a:p>
            <a:pPr lvl="1" eaLnBrk="1" hangingPunct="1"/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795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A list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main.py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Employee: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__(self, </a:t>
            </a:r>
            <a:r>
              <a:rPr lang="en-US" sz="1600" b="1" dirty="0">
                <a:latin typeface="Inconsolata Medium" panose="020B0609030003000000" pitchFamily="49" charset="77"/>
              </a:rPr>
              <a:t>name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>
                <a:latin typeface="Inconsolata Medium" panose="020B0609030003000000" pitchFamily="49" charset="77"/>
              </a:rPr>
              <a:t>salary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latin typeface="Inconsolata Medium" panose="020B0609030003000000" pitchFamily="49" charset="77"/>
              </a:rPr>
              <a:t>self.name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latin typeface="Inconsolata Medium" panose="020B0609030003000000" pitchFamily="49" charset="77"/>
              </a:rPr>
              <a:t>self.salary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= salary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printEmployeesInfo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for emp in 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print("Name: ", 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emp.name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print("Salary: ", 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emp.salary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 </a:t>
            </a: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emp1 = Employee("Mike Smith", 60000.0)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emp2 = Employee("Sarah Jones", 75000.0)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employees = [emp1]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employees.append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(emp2)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printEmployeesInfo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(employees)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2090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57299"/>
            <a:ext cx="8051725" cy="4334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the Student class which has two instance variables: name(str) and </a:t>
            </a:r>
            <a:r>
              <a:rPr lang="en-US" dirty="0" err="1"/>
              <a:t>gpa</a:t>
            </a:r>
            <a:r>
              <a:rPr lang="en-US" dirty="0"/>
              <a:t>(float).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function which accepts a list of Student objects and returns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main method and: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Student object and store it in a variable. Print out name and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 of the Student object using the dot notation.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list of three Student objects. Use a for loop to print out the names. 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Call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and make sure it works by printing out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4861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57299"/>
            <a:ext cx="8051725" cy="4334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the Student class which has two instance variables: name(str) and </a:t>
            </a:r>
            <a:r>
              <a:rPr lang="en-US" dirty="0" err="1"/>
              <a:t>gpa</a:t>
            </a:r>
            <a:r>
              <a:rPr lang="en-US" dirty="0"/>
              <a:t>(float).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function which accepts a list of Student objects and returns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main method and: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Student object and store it in a variable. Print out name and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 of the Student object using the dot notation.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list of three Student objects. Use a for loop to print out the names. 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Call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and make sure it works by printing out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59918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Richard.  Fundamentals of Python Programming. Southern Adventist </a:t>
            </a:r>
            <a:r>
              <a:rPr lang="en-US"/>
              <a:t>University.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Class vs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075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(methods). Another name for class is </a:t>
            </a:r>
            <a:r>
              <a:rPr lang="en-US" b="1" dirty="0"/>
              <a:t>type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Everything in Python is a class so we have used them before. A list is a class. So is an integer, a string, a tuple, even functions!</a:t>
            </a:r>
          </a:p>
          <a:p>
            <a:pPr marL="0" indent="0">
              <a:buNone/>
            </a:pPr>
            <a:r>
              <a:rPr lang="en-US" dirty="0"/>
              <a:t>The following creates two list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 = [1, 2, 3]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b = [8, -5.3 "hi"]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print(type(a)) 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list</a:t>
            </a:r>
          </a:p>
          <a:p>
            <a:pPr marL="0" indent="0">
              <a:buNone/>
            </a:pPr>
            <a:endParaRPr lang="en-US" sz="20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Thus, in this example, list is a </a:t>
            </a:r>
            <a:r>
              <a:rPr lang="en-US" sz="2000" b="1" dirty="0">
                <a:latin typeface="Gill Sans MT" panose="020B0502020104020203" pitchFamily="34" charset="77"/>
              </a:rPr>
              <a:t>class</a:t>
            </a:r>
            <a:r>
              <a:rPr lang="en-US" sz="2000" dirty="0">
                <a:latin typeface="Gill Sans MT" panose="020B0502020104020203" pitchFamily="34" charset="77"/>
              </a:rPr>
              <a:t>(or </a:t>
            </a:r>
            <a:r>
              <a:rPr lang="en-US" sz="2000" b="1" dirty="0">
                <a:latin typeface="Gill Sans MT" panose="020B0502020104020203" pitchFamily="34" charset="77"/>
              </a:rPr>
              <a:t>type</a:t>
            </a:r>
            <a:r>
              <a:rPr lang="en-US" sz="2000" dirty="0">
                <a:latin typeface="Gill Sans MT" panose="020B0502020104020203" pitchFamily="34" charset="77"/>
              </a:rPr>
              <a:t>) and a and b are two of its </a:t>
            </a:r>
            <a:r>
              <a:rPr lang="en-US" sz="2000" b="1" dirty="0">
                <a:latin typeface="Gill Sans MT" panose="020B0502020104020203" pitchFamily="34" charset="77"/>
              </a:rPr>
              <a:t>objects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Custom Classes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0755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b="1" dirty="0"/>
              <a:t>data</a:t>
            </a:r>
            <a:r>
              <a:rPr lang="en-US" i="1" dirty="0"/>
              <a:t> </a:t>
            </a:r>
            <a:r>
              <a:rPr lang="en-US" dirty="0"/>
              <a:t>(instance variables or attributes) and </a:t>
            </a:r>
            <a:r>
              <a:rPr lang="en-US" b="1" dirty="0"/>
              <a:t>functionality</a:t>
            </a:r>
            <a:r>
              <a:rPr lang="en-US" i="1" dirty="0"/>
              <a:t> </a:t>
            </a:r>
            <a:r>
              <a:rPr lang="en-US" dirty="0"/>
              <a:t>(methods).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list has data(the elements of the list). It also has methods that manipulate those data(append, insert, pop, remove, </a:t>
            </a:r>
            <a:r>
              <a:rPr lang="en-US" dirty="0" err="1"/>
              <a:t>etc</a:t>
            </a:r>
            <a:r>
              <a:rPr lang="en-US" dirty="0"/>
              <a:t>…).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classes int, bool, str, list, tuple, </a:t>
            </a:r>
            <a:r>
              <a:rPr lang="en-US" dirty="0" err="1"/>
              <a:t>etc</a:t>
            </a:r>
            <a:r>
              <a:rPr lang="en-US" dirty="0"/>
              <a:t>… are built-in classes. </a:t>
            </a:r>
          </a:p>
          <a:p>
            <a:pPr marL="0" indent="0">
              <a:buNone/>
            </a:pPr>
            <a:r>
              <a:rPr lang="en-US" dirty="0"/>
              <a:t>Python provides the ability for programmers to design their own types or classes(</a:t>
            </a:r>
            <a:r>
              <a:rPr lang="en-US" b="1" dirty="0"/>
              <a:t>custom classes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9793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like to be able to build our own classes to represent objects relevant to our game or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game might have a Character class, from which we may create several Character </a:t>
            </a:r>
            <a:r>
              <a:rPr lang="en-US" b="1" dirty="0"/>
              <a:t>instances</a:t>
            </a:r>
            <a:r>
              <a:rPr lang="en-US" dirty="0"/>
              <a:t> or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</a:t>
            </a:r>
            <a:r>
              <a:rPr lang="en-US" b="1" dirty="0"/>
              <a:t>reusability</a:t>
            </a:r>
            <a:r>
              <a:rPr lang="en-US" dirty="0"/>
              <a:t> feature is important especially when we need to create many objects(for example enemies) with similar data and behaviors. </a:t>
            </a:r>
          </a:p>
        </p:txBody>
      </p:sp>
    </p:spTree>
    <p:extLst>
      <p:ext uri="{BB962C8B-B14F-4D97-AF65-F5344CB8AC3E}">
        <p14:creationId xmlns:p14="http://schemas.microsoft.com/office/powerpoint/2010/main" val="284958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Suppose you are writing an arcade game. What are some useful classes and their corresponding objects?</a:t>
            </a:r>
            <a:endParaRPr lang="en-US" dirty="0"/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Example: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Character </a:t>
            </a:r>
            <a:r>
              <a:rPr lang="en-US" altLang="en-US" sz="2000" dirty="0">
                <a:ea typeface="ＭＳ Ｐゴシック" panose="020B0600070205080204" pitchFamily="34" charset="-128"/>
              </a:rPr>
              <a:t>Class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represents characters in the game.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Variables/Attributes/Data</a:t>
            </a:r>
            <a:r>
              <a:rPr lang="en-US" altLang="en-US" sz="2000" dirty="0">
                <a:ea typeface="ＭＳ Ｐゴシック" panose="020B0600070205080204" pitchFamily="34" charset="-128"/>
              </a:rPr>
              <a:t>: name, position, speed.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Behavior/Methods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 shoot(),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runLeft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runRight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jump().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From the same blueprint, the Character class, we can create multiple Character objects. </a:t>
            </a:r>
          </a:p>
        </p:txBody>
      </p:sp>
    </p:spTree>
    <p:extLst>
      <p:ext uri="{BB962C8B-B14F-4D97-AF65-F5344CB8AC3E}">
        <p14:creationId xmlns:p14="http://schemas.microsoft.com/office/powerpoint/2010/main" val="270087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307805"/>
            <a:ext cx="8051725" cy="409482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Your game might have more than one classes. Each class can have many objects of that class or type.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Classes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Character, Boss, Tile, Bullet.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 may have one player object from the Character class.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Several Boss objects, one for each level.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set of Tile objects for the the platforms on which the game objects walk.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Many Bullet objects are created as Character or Boss objects shoot. </a:t>
            </a:r>
          </a:p>
        </p:txBody>
      </p:sp>
    </p:spTree>
    <p:extLst>
      <p:ext uri="{BB962C8B-B14F-4D97-AF65-F5344CB8AC3E}">
        <p14:creationId xmlns:p14="http://schemas.microsoft.com/office/powerpoint/2010/main" val="204463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307805"/>
            <a:ext cx="8051725" cy="409482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 class is declared with the keyword class followed by the class name.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2000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E84B5"/>
                </a:solidFill>
                <a:latin typeface="Inconsolata Medium" panose="020B0609030003000000" pitchFamily="49" charset="77"/>
              </a:rPr>
              <a:t>ClassName</a:t>
            </a:r>
            <a:r>
              <a:rPr lang="en-US" sz="20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To create and initialize our instance variables, we need to define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special method</a:t>
            </a:r>
            <a:r>
              <a:rPr lang="en-US" altLang="en-US" sz="2000" dirty="0">
                <a:ea typeface="ＭＳ Ｐゴシック" panose="020B0600070205080204" pitchFamily="34" charset="-128"/>
              </a:rPr>
              <a:t> called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__(double underscore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 or "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dunder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"). This method is sometimes called 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constructor.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34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3703</TotalTime>
  <Words>2968</Words>
  <Application>Microsoft Macintosh PowerPoint</Application>
  <PresentationFormat>On-screen Show (16:10)</PresentationFormat>
  <Paragraphs>454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Courier New</vt:lpstr>
      <vt:lpstr>Gill Sans MT</vt:lpstr>
      <vt:lpstr>Inconsolata Medium</vt:lpstr>
      <vt:lpstr>Office Theme</vt:lpstr>
      <vt:lpstr>Introduction to Python</vt:lpstr>
      <vt:lpstr>Topics</vt:lpstr>
      <vt:lpstr>OOP/OOD</vt:lpstr>
      <vt:lpstr>Class vs Objects</vt:lpstr>
      <vt:lpstr>Custom Classes</vt:lpstr>
      <vt:lpstr>Class</vt:lpstr>
      <vt:lpstr>Examples</vt:lpstr>
      <vt:lpstr>Examples</vt:lpstr>
      <vt:lpstr>Class Declaration</vt:lpstr>
      <vt:lpstr>The Character Class</vt:lpstr>
      <vt:lpstr>A Class Diagram</vt:lpstr>
      <vt:lpstr>game.py</vt:lpstr>
      <vt:lpstr>game.py</vt:lpstr>
      <vt:lpstr>Function vs Methods</vt:lpstr>
      <vt:lpstr>game.py</vt:lpstr>
      <vt:lpstr>game.py</vt:lpstr>
      <vt:lpstr>game2.py</vt:lpstr>
      <vt:lpstr>game3.py</vt:lpstr>
      <vt:lpstr>game3.py</vt:lpstr>
      <vt:lpstr>Python Program Template</vt:lpstr>
      <vt:lpstr>A Program with Multiple Modules</vt:lpstr>
      <vt:lpstr>A Program with Multiple Modules</vt:lpstr>
      <vt:lpstr>A Program with Multiple Modules</vt:lpstr>
      <vt:lpstr>A Program with Multiple Modules</vt:lpstr>
      <vt:lpstr>A Program with Multiple Modules</vt:lpstr>
      <vt:lpstr>import vs from</vt:lpstr>
      <vt:lpstr>isinstance</vt:lpstr>
      <vt:lpstr>isinstance</vt:lpstr>
      <vt:lpstr>A Simple Example</vt:lpstr>
      <vt:lpstr>A list of objects</vt:lpstr>
      <vt:lpstr>Lab 1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2019-11-13T16:02:53Z</dcterms:modified>
</cp:coreProperties>
</file>