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85" r:id="rId4"/>
    <p:sldId id="258" r:id="rId5"/>
    <p:sldId id="259" r:id="rId6"/>
    <p:sldId id="260" r:id="rId7"/>
    <p:sldId id="261" r:id="rId8"/>
    <p:sldId id="301" r:id="rId9"/>
    <p:sldId id="264" r:id="rId10"/>
    <p:sldId id="298" r:id="rId11"/>
    <p:sldId id="299" r:id="rId12"/>
    <p:sldId id="296" r:id="rId13"/>
    <p:sldId id="300" r:id="rId14"/>
    <p:sldId id="265" r:id="rId15"/>
    <p:sldId id="267" r:id="rId16"/>
    <p:sldId id="269" r:id="rId17"/>
    <p:sldId id="270" r:id="rId18"/>
    <p:sldId id="271" r:id="rId19"/>
    <p:sldId id="272" r:id="rId20"/>
    <p:sldId id="293" r:id="rId21"/>
    <p:sldId id="295" r:id="rId22"/>
    <p:sldId id="281" r:id="rId23"/>
    <p:sldId id="280" r:id="rId24"/>
    <p:sldId id="302" r:id="rId25"/>
    <p:sldId id="303" r:id="rId26"/>
    <p:sldId id="284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11430-C232-BB4B-AD26-649DB56977B5}" v="1387" dt="2019-09-09T14:37:29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92" d="100"/>
          <a:sy n="92" d="100"/>
        </p:scale>
        <p:origin x="1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834089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  <a:p>
            <a:pPr algn="l"/>
            <a:r>
              <a:rPr lang="en-US" sz="2400" b="1" dirty="0"/>
              <a:t>Integers, Floats, Booleans, </a:t>
            </a:r>
            <a:r>
              <a:rPr lang="en-US" sz="2400" b="1" dirty="0" err="1"/>
              <a:t>NoneType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"how are you?"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"documents"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"/"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 Mike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hello,Mike,how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 are you?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home/user/documents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7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</a:t>
            </a:r>
            <a:r>
              <a:rPr lang="en-US" sz="2000" b="1" dirty="0">
                <a:solidFill>
                  <a:srgbClr val="FF0000"/>
                </a:solidFill>
              </a:rPr>
              <a:t>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523512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"mon"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tues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",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"wed"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thurs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", ”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fri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"sat"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"sun"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"cursor is now here"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mon,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tues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wed,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thurs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fri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sat, sun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cursor is now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267135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Syntax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7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87"/>
                </a:solidFill>
                <a:latin typeface="UbuntuMono"/>
              </a:rPr>
              <a:t>In </a:t>
            </a:r>
            <a:r>
              <a:rPr lang="en-US" sz="2000" dirty="0">
                <a:latin typeface="UbuntuMono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sz="2000" dirty="0">
                <a:latin typeface="UbuntuMono"/>
              </a:rPr>
              <a:t>]: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initialize x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7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7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342900" lvl="1" indent="0">
              <a:buNone/>
            </a:pPr>
            <a:endParaRPr lang="en-US" sz="17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17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x &lt; 10: </a:t>
            </a: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x = x + 4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print(x)</a:t>
            </a:r>
          </a:p>
          <a:p>
            <a:pPr marL="342900" lvl="1" indent="0">
              <a:buNone/>
            </a:pP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370B2-DE41-AD4B-BC83-7E699BF3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37" y="1443810"/>
            <a:ext cx="2599340" cy="42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D34AC-544E-0747-85EC-3132C600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72" y="2024220"/>
            <a:ext cx="3319351" cy="36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D279A-662B-2340-A1DC-179A92D4104E}"/>
              </a:ext>
            </a:extLst>
          </p:cNvPr>
          <p:cNvSpPr txBox="1"/>
          <p:nvPr/>
        </p:nvSpPr>
        <p:spPr>
          <a:xfrm>
            <a:off x="4397347" y="2681120"/>
            <a:ext cx="22494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</a:t>
            </a:r>
            <a:r>
              <a:rPr lang="en-US" sz="1600" b="1" i="1" dirty="0"/>
              <a:t>block </a:t>
            </a:r>
            <a:r>
              <a:rPr lang="en-US" sz="1600" b="1" dirty="0"/>
              <a:t>of code is a set of statements that should be treated as a unit.</a:t>
            </a:r>
          </a:p>
          <a:p>
            <a:endParaRPr lang="en-US" sz="1600" b="1" dirty="0"/>
          </a:p>
          <a:p>
            <a:r>
              <a:rPr lang="en-US" sz="1600" b="1" dirty="0"/>
              <a:t>indented code are always preceded by a colon on the previous line. </a:t>
            </a:r>
          </a:p>
          <a:p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479C-6E60-544B-AB53-771C1DA554BF}"/>
              </a:ext>
            </a:extLst>
          </p:cNvPr>
          <p:cNvSpPr txBox="1"/>
          <p:nvPr/>
        </p:nvSpPr>
        <p:spPr>
          <a:xfrm>
            <a:off x="0" y="3794645"/>
            <a:ext cx="1580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 blocks </a:t>
            </a:r>
          </a:p>
          <a:p>
            <a:r>
              <a:rPr lang="en-US" sz="1600" b="1" dirty="0"/>
              <a:t>are denoted by </a:t>
            </a:r>
            <a:r>
              <a:rPr lang="en-US" sz="1600" b="1" i="1" dirty="0"/>
              <a:t>indentation</a:t>
            </a:r>
          </a:p>
          <a:p>
            <a:r>
              <a:rPr lang="en-US" sz="1600" b="1" i="1" dirty="0"/>
              <a:t>(4 spaces)</a:t>
            </a:r>
            <a:r>
              <a:rPr lang="en-US" sz="1600" b="1" dirty="0"/>
              <a:t> </a:t>
            </a:r>
          </a:p>
          <a:p>
            <a:endParaRPr lang="en-US" sz="1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F6DEC-900C-7547-B9DF-066B1FC4F96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17425" y="1654568"/>
            <a:ext cx="108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B4F76-EF34-AD42-BD9F-440FD65CBAAF}"/>
              </a:ext>
            </a:extLst>
          </p:cNvPr>
          <p:cNvCxnSpPr>
            <a:cxnSpLocks/>
          </p:cNvCxnSpPr>
          <p:nvPr/>
        </p:nvCxnSpPr>
        <p:spPr>
          <a:xfrm flipH="1" flipV="1">
            <a:off x="2220686" y="1959430"/>
            <a:ext cx="1589314" cy="185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56615-13B9-8146-8C06-5A99446B4AB7}"/>
              </a:ext>
            </a:extLst>
          </p:cNvPr>
          <p:cNvCxnSpPr>
            <a:cxnSpLocks/>
          </p:cNvCxnSpPr>
          <p:nvPr/>
        </p:nvCxnSpPr>
        <p:spPr>
          <a:xfrm flipH="1" flipV="1">
            <a:off x="3135086" y="3070724"/>
            <a:ext cx="1126745" cy="136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B36C7B-D764-EA4E-A9BB-8A4FB52323FB}"/>
              </a:ext>
            </a:extLst>
          </p:cNvPr>
          <p:cNvCxnSpPr>
            <a:cxnSpLocks/>
          </p:cNvCxnSpPr>
          <p:nvPr/>
        </p:nvCxnSpPr>
        <p:spPr>
          <a:xfrm flipV="1">
            <a:off x="483848" y="3321226"/>
            <a:ext cx="1097124" cy="379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		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   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list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527"/>
            <a:ext cx="9144000" cy="32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 type()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[7]: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</a:t>
            </a:r>
            <a:r>
              <a:rPr lang="en-US" b="1" dirty="0" err="1">
                <a:latin typeface="Inconsolata Medium" panose="020B0609030003000000" pitchFamily="49" charset="77"/>
              </a:rPr>
              <a:t>str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3.14159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[9]: float </a:t>
            </a:r>
          </a:p>
        </p:txBody>
      </p:sp>
    </p:spTree>
    <p:extLst>
      <p:ext uri="{BB962C8B-B14F-4D97-AF65-F5344CB8AC3E}">
        <p14:creationId xmlns:p14="http://schemas.microsoft.com/office/powerpoint/2010/main" val="32908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most basic numerical type is the integer. </a:t>
            </a:r>
          </a:p>
          <a:p>
            <a:pPr marL="0" indent="0">
              <a:buNone/>
            </a:pPr>
            <a:r>
              <a:rPr lang="en-US" dirty="0"/>
              <a:t>Any number without a decimal point is an integer.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**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200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[2]: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default, division </a:t>
            </a:r>
            <a:r>
              <a:rPr lang="en-US" dirty="0" err="1"/>
              <a:t>upcasts</a:t>
            </a:r>
            <a:r>
              <a:rPr lang="en-US" dirty="0"/>
              <a:t> integers to floating-point type: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2.5</a:t>
            </a:r>
            <a:r>
              <a:rPr lang="en-US" sz="2400" dirty="0"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floor-division operator //: </a:t>
            </a:r>
          </a:p>
          <a:p>
            <a:pPr marL="0" indent="0">
              <a:buNone/>
            </a:pPr>
            <a:endParaRPr lang="en-US" sz="2400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floating-point type can store fractional numbers. </a:t>
            </a:r>
          </a:p>
          <a:p>
            <a:pPr marL="0" indent="0">
              <a:buNone/>
            </a:pPr>
            <a:r>
              <a:rPr lang="en-US" dirty="0"/>
              <a:t>They can be defined either in standard decimal notation, or in exponential notation: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0.000005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5e-6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1400000.00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1.4e6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interpreters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Scripts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 (division vs. floor division)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err="1">
                <a:latin typeface="Gill Sans MT" panose="020B0502020104020203" pitchFamily="34" charset="77"/>
              </a:rPr>
              <a:t>NoneType</a:t>
            </a: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One thing to be aware of with floating-point arithmetic is that its precision is limited, which can cause equality tests to be unstable.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‘0.1 = {0.1:.17f}’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this is an f-string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‘0.2 = {0.2:.17f}’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prints 17 characters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‘0.3 = {0.3:.17f}’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after decimal point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0.1 = 0.10000000000000001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0.2 = 0.20000000000000001 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0.3 = 0.29999999999999999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CDBB4-7D15-3740-9E57-F40B8D812406}"/>
              </a:ext>
            </a:extLst>
          </p:cNvPr>
          <p:cNvSpPr txBox="1"/>
          <p:nvPr/>
        </p:nvSpPr>
        <p:spPr>
          <a:xfrm>
            <a:off x="5059109" y="4426970"/>
            <a:ext cx="29653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 will cover f-strings later in another lecture.</a:t>
            </a:r>
          </a:p>
        </p:txBody>
      </p:sp>
    </p:spTree>
    <p:extLst>
      <p:ext uri="{BB962C8B-B14F-4D97-AF65-F5344CB8AC3E}">
        <p14:creationId xmlns:p14="http://schemas.microsoft.com/office/powerpoint/2010/main" val="15819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int() and float() functions can be called to cast a value to a integer or float, respectively.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x will be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2.8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y will be 2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z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‘3’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z will be 3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2.8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a will be 2.8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“3”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b will be 3.0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‘4.2’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c will be 4.2</a:t>
            </a: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186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Boolean type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False must 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</a:t>
            </a:r>
          </a:p>
          <a:p>
            <a:pPr marL="0" indent="0">
              <a:buNone/>
            </a:pPr>
            <a:r>
              <a:rPr lang="en-US" dirty="0"/>
              <a:t>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4466590" y="3029770"/>
            <a:ext cx="388099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     result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Out[2]: True </a:t>
            </a:r>
          </a:p>
          <a:p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100" b="1" dirty="0">
                <a:latin typeface="Inconsolata Medium" panose="020B0609030003000000" pitchFamily="49" charset="77"/>
              </a:rPr>
              <a:t>]: 3 == 5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Out[3]: False </a:t>
            </a:r>
          </a:p>
          <a:p>
            <a:endParaRPr lang="en-US" sz="21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7F494-BE4D-5645-A5EE-61E70636208A}"/>
              </a:ext>
            </a:extLst>
          </p:cNvPr>
          <p:cNvSpPr txBox="1"/>
          <p:nvPr/>
        </p:nvSpPr>
        <p:spPr>
          <a:xfrm>
            <a:off x="483848" y="3878826"/>
            <a:ext cx="33653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latin typeface="Inconsolata Medium" panose="020B0609030003000000" pitchFamily="49" charset="77"/>
              </a:rPr>
              <a:t>]: x = False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    type(x)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Out[1]: bool </a:t>
            </a:r>
          </a:p>
        </p:txBody>
      </p:sp>
    </p:spTree>
    <p:extLst>
      <p:ext uri="{BB962C8B-B14F-4D97-AF65-F5344CB8AC3E}">
        <p14:creationId xmlns:p14="http://schemas.microsoft.com/office/powerpoint/2010/main" val="21191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NoneType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includes a special type, the </a:t>
            </a:r>
            <a:r>
              <a:rPr lang="en-US" dirty="0" err="1"/>
              <a:t>NoneType</a:t>
            </a:r>
            <a:r>
              <a:rPr lang="en-US" dirty="0"/>
              <a:t>, which has only a single possible value: None.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None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</a:t>
            </a:r>
            <a:r>
              <a:rPr lang="en-US" b="1" dirty="0" err="1">
                <a:latin typeface="Inconsolata Medium" panose="020B0609030003000000" pitchFamily="49" charset="77"/>
              </a:rPr>
              <a:t>NoneType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 can is often used as the default value for parameters of methods. More on this later.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536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Download and install Anaconda on your home computer.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 your computer. Open the </a:t>
            </a:r>
            <a:r>
              <a:rPr lang="en-US" dirty="0" err="1"/>
              <a:t>IPython</a:t>
            </a:r>
            <a:r>
              <a:rPr lang="en-US" dirty="0"/>
              <a:t> interpreter. Experiment with some of the concepts we learn:</a:t>
            </a:r>
          </a:p>
          <a:p>
            <a:pPr marL="457200" indent="-457200">
              <a:buAutoNum type="arabicParenR"/>
            </a:pPr>
            <a:r>
              <a:rPr lang="en-US" dirty="0"/>
              <a:t>Print some strings. Experiment with the “</a:t>
            </a:r>
            <a:r>
              <a:rPr lang="en-US" dirty="0" err="1"/>
              <a:t>sep</a:t>
            </a:r>
            <a:r>
              <a:rPr lang="en-US" dirty="0"/>
              <a:t>” and “end” parameters.</a:t>
            </a:r>
          </a:p>
          <a:p>
            <a:pPr marL="457200" indent="-457200">
              <a:buAutoNum type="arabicParenR"/>
            </a:pPr>
            <a:r>
              <a:rPr lang="en-US" dirty="0"/>
              <a:t>Try division vs floor division with integers. </a:t>
            </a:r>
          </a:p>
          <a:p>
            <a:pPr marL="457200" indent="-457200">
              <a:buAutoNum type="arabicParenR"/>
            </a:pPr>
            <a:r>
              <a:rPr lang="en-US" dirty="0"/>
              <a:t>Initialize some floating point variables in both standard decimal notation and in exponential notation.</a:t>
            </a:r>
          </a:p>
          <a:p>
            <a:pPr marL="457200" indent="-457200">
              <a:buAutoNum type="arabicParenR"/>
            </a:pPr>
            <a:r>
              <a:rPr lang="en-US" dirty="0"/>
              <a:t>Experiment with the type() function. </a:t>
            </a:r>
          </a:p>
          <a:p>
            <a:pPr marL="457200" indent="-457200">
              <a:buAutoNum type="arabicParenR"/>
            </a:pPr>
            <a:r>
              <a:rPr lang="en-US" dirty="0"/>
              <a:t>Try to use int() and float() to cast.</a:t>
            </a:r>
          </a:p>
          <a:p>
            <a:pPr marL="457200" indent="-457200">
              <a:buAutoNum type="arabicParenR"/>
            </a:pPr>
            <a:r>
              <a:rPr lang="en-US" dirty="0"/>
              <a:t>Work with </a:t>
            </a:r>
            <a:r>
              <a:rPr lang="en-US" dirty="0" err="1"/>
              <a:t>boolean</a:t>
            </a:r>
            <a:r>
              <a:rPr lang="en-US"/>
              <a:t> expressions.</a:t>
            </a: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some of the things you did from Lab 1 in the script </a:t>
            </a:r>
            <a:r>
              <a:rPr lang="en-US" dirty="0" err="1"/>
              <a:t>main.py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interpreter runs your code and display the outputs. In your script, you won’t have this feature. Instead, use the print() function to print out the values of your variables.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most basic way to execute Python code is line by line within the </a:t>
            </a:r>
            <a:r>
              <a:rPr lang="en-US" i="1" dirty="0">
                <a:latin typeface="Gill Sans MT" panose="020B0502020104020203" pitchFamily="34" charset="77"/>
              </a:rPr>
              <a:t>Python interpreter</a:t>
            </a:r>
            <a:r>
              <a:rPr lang="en-US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Assuming that Python is already installed, typing “python” at the command prompt (Terminal on Mac OS X and Unix/Linux systems,  Command Prompt in Windows):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E7622C-475C-9249-A79F-BAF9F8E7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" y="3710969"/>
            <a:ext cx="8986414" cy="1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With Python interpreter, we can execute Python code line by line.</a:t>
            </a: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5 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*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15 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4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It is recommended that you install Anaconda distribution which includes Python and many useful packages for scientific computing and data science.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Bundled with Anaconda is the 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 interpreter. 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 on your terminal(Mac). For windows, bundled with Anaconda is a set of programs. Open the “Anaconda Prompt” program. Then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7A0B-B0EE-6844-BD8E-4A356792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3937667"/>
            <a:ext cx="8429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difference between the Python interpreter and the enhanced </a:t>
            </a:r>
            <a:r>
              <a:rPr lang="en-US" dirty="0" err="1"/>
              <a:t>IPython</a:t>
            </a:r>
            <a:r>
              <a:rPr lang="en-US" dirty="0"/>
              <a:t> interpreter lies in the command prompt: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uses &gt;&gt;&gt; by default, while </a:t>
            </a:r>
            <a:r>
              <a:rPr lang="en-US" dirty="0" err="1"/>
              <a:t>IPython</a:t>
            </a:r>
            <a:r>
              <a:rPr lang="en-US" dirty="0"/>
              <a:t> uses numbered commands.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85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Running Python snippets line by line using the </a:t>
            </a:r>
            <a:r>
              <a:rPr lang="en-US" dirty="0" err="1"/>
              <a:t>Ipython</a:t>
            </a:r>
            <a:r>
              <a:rPr lang="en-US" dirty="0"/>
              <a:t> interpreter is useful if you’re trying to experiment and learn Python syntax or explore how to solve a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line is executed one at a time, allowing you to see output as you explore.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use the </a:t>
            </a:r>
            <a:r>
              <a:rPr lang="en-US" dirty="0" err="1"/>
              <a:t>Ipython</a:t>
            </a:r>
            <a:r>
              <a:rPr lang="en-US" dirty="0"/>
              <a:t> interpreter to teach/learn Python syntax in these lecture slides.</a:t>
            </a:r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for more complicated programs it is more convenient to save code to file, and execute it all at once.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convention, Python scripts are saved in files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Scripts are written using an IDE(Integrated Development Environment). 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later, when we start writing games, we will use a popular local IDE called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" y="4070003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does not include the quotes.</a:t>
            </a:r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1335</Words>
  <Application>Microsoft Macintosh PowerPoint</Application>
  <PresentationFormat>On-screen Show (16:10)</PresentationFormat>
  <Paragraphs>258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MinionPro</vt:lpstr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Python Interpreter</vt:lpstr>
      <vt:lpstr>Python Interpreter</vt:lpstr>
      <vt:lpstr>IPython Interpreter</vt:lpstr>
      <vt:lpstr>IPython Interpreter</vt:lpstr>
      <vt:lpstr>IPython Interpreter</vt:lpstr>
      <vt:lpstr>Python Scripts</vt:lpstr>
      <vt:lpstr>Our First Program</vt:lpstr>
      <vt:lpstr>print(*objects, sep=‘ ’, end=‘\n’) </vt:lpstr>
      <vt:lpstr>print(*objects, sep=‘ ’, end=‘\n’) </vt:lpstr>
      <vt:lpstr>Python Scripts</vt:lpstr>
      <vt:lpstr>A Syntax Example</vt:lpstr>
      <vt:lpstr>Dynamic Typing</vt:lpstr>
      <vt:lpstr>Basic Built-In Types</vt:lpstr>
      <vt:lpstr>Built-In Function type()</vt:lpstr>
      <vt:lpstr>Integers</vt:lpstr>
      <vt:lpstr>Integers</vt:lpstr>
      <vt:lpstr>Floating Point</vt:lpstr>
      <vt:lpstr>Floating Point Precision</vt:lpstr>
      <vt:lpstr>Casting</vt:lpstr>
      <vt:lpstr>Boolean Type</vt:lpstr>
      <vt:lpstr>NoneType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2019-09-09T17:47:36Z</dcterms:modified>
</cp:coreProperties>
</file>