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5"/>
  </p:notesMasterIdLst>
  <p:sldIdLst>
    <p:sldId id="256" r:id="rId2"/>
    <p:sldId id="594" r:id="rId3"/>
    <p:sldId id="595" r:id="rId4"/>
    <p:sldId id="584" r:id="rId5"/>
    <p:sldId id="349" r:id="rId6"/>
    <p:sldId id="605" r:id="rId7"/>
    <p:sldId id="585" r:id="rId8"/>
    <p:sldId id="616" r:id="rId9"/>
    <p:sldId id="615" r:id="rId10"/>
    <p:sldId id="586" r:id="rId11"/>
    <p:sldId id="587" r:id="rId12"/>
    <p:sldId id="589" r:id="rId13"/>
    <p:sldId id="590" r:id="rId14"/>
    <p:sldId id="591" r:id="rId15"/>
    <p:sldId id="592" r:id="rId16"/>
    <p:sldId id="593" r:id="rId17"/>
    <p:sldId id="598" r:id="rId18"/>
    <p:sldId id="601" r:id="rId19"/>
    <p:sldId id="596" r:id="rId20"/>
    <p:sldId id="599" r:id="rId21"/>
    <p:sldId id="600" r:id="rId22"/>
    <p:sldId id="602" r:id="rId23"/>
    <p:sldId id="603" r:id="rId24"/>
    <p:sldId id="604" r:id="rId25"/>
    <p:sldId id="606" r:id="rId26"/>
    <p:sldId id="607" r:id="rId27"/>
    <p:sldId id="608" r:id="rId28"/>
    <p:sldId id="609" r:id="rId29"/>
    <p:sldId id="610" r:id="rId30"/>
    <p:sldId id="611" r:id="rId31"/>
    <p:sldId id="613" r:id="rId32"/>
    <p:sldId id="614" r:id="rId33"/>
    <p:sldId id="344" r:id="rId3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79C3E-E817-6D42-B96C-D7ADD82FC197}" v="1097" dt="2021-02-23T13:40:42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68"/>
    <p:restoredTop sz="93692"/>
  </p:normalViewPr>
  <p:slideViewPr>
    <p:cSldViewPr snapToGrid="0" snapToObjects="1">
      <p:cViewPr varScale="1">
        <p:scale>
          <a:sx n="82" d="100"/>
          <a:sy n="82" d="100"/>
        </p:scale>
        <p:origin x="176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8EE5DA5-D51E-CA40-BB0F-BADA83A329B2}"/>
    <pc:docChg chg="modSld">
      <pc:chgData name="Long B Nguyen" userId="f59fb8f3-a021-417a-8bc1-65c8d471c621" providerId="ADAL" clId="{A8EE5DA5-D51E-CA40-BB0F-BADA83A329B2}" dt="2020-07-23T03:09:55.955" v="14"/>
      <pc:docMkLst>
        <pc:docMk/>
      </pc:docMkLst>
      <pc:sldChg chg="modSp modAnim">
        <pc:chgData name="Long B Nguyen" userId="f59fb8f3-a021-417a-8bc1-65c8d471c621" providerId="ADAL" clId="{A8EE5DA5-D51E-CA40-BB0F-BADA83A329B2}" dt="2020-07-23T03:09:55.955" v="14"/>
        <pc:sldMkLst>
          <pc:docMk/>
          <pc:sldMk cId="1454939108" sldId="598"/>
        </pc:sldMkLst>
        <pc:spChg chg="mod">
          <ac:chgData name="Long B Nguyen" userId="f59fb8f3-a021-417a-8bc1-65c8d471c621" providerId="ADAL" clId="{A8EE5DA5-D51E-CA40-BB0F-BADA83A329B2}" dt="2020-07-23T03:09:51.909" v="12" actId="113"/>
          <ac:spMkLst>
            <pc:docMk/>
            <pc:sldMk cId="1454939108" sldId="598"/>
            <ac:spMk id="16386" creationId="{B58E18ED-8D49-8844-A857-3DC2CAD817CB}"/>
          </ac:spMkLst>
        </pc:spChg>
      </pc:sldChg>
      <pc:sldChg chg="modSp">
        <pc:chgData name="Long B Nguyen" userId="f59fb8f3-a021-417a-8bc1-65c8d471c621" providerId="ADAL" clId="{A8EE5DA5-D51E-CA40-BB0F-BADA83A329B2}" dt="2020-07-23T02:40:55.139" v="2" actId="20577"/>
        <pc:sldMkLst>
          <pc:docMk/>
          <pc:sldMk cId="969660236" sldId="601"/>
        </pc:sldMkLst>
        <pc:spChg chg="mod">
          <ac:chgData name="Long B Nguyen" userId="f59fb8f3-a021-417a-8bc1-65c8d471c621" providerId="ADAL" clId="{A8EE5DA5-D51E-CA40-BB0F-BADA83A329B2}" dt="2020-07-23T02:40:55.139" v="2" actId="20577"/>
          <ac:spMkLst>
            <pc:docMk/>
            <pc:sldMk cId="969660236" sldId="601"/>
            <ac:spMk id="9" creationId="{A4EEE966-90E5-CD43-AFCD-52079A2E1D4C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E3379C3E-E817-6D42-B96C-D7ADD82FC197}"/>
    <pc:docChg chg="addSld modSld">
      <pc:chgData name="Long B Nguyen" userId="f59fb8f3-a021-417a-8bc1-65c8d471c621" providerId="ADAL" clId="{E3379C3E-E817-6D42-B96C-D7ADD82FC197}" dt="2021-02-23T13:40:42.443" v="1187"/>
      <pc:docMkLst>
        <pc:docMk/>
      </pc:docMkLst>
      <pc:sldChg chg="modSp mod modAnim">
        <pc:chgData name="Long B Nguyen" userId="f59fb8f3-a021-417a-8bc1-65c8d471c621" providerId="ADAL" clId="{E3379C3E-E817-6D42-B96C-D7ADD82FC197}" dt="2021-02-23T11:47:56.520" v="1123" actId="1076"/>
        <pc:sldMkLst>
          <pc:docMk/>
          <pc:sldMk cId="1466599150" sldId="585"/>
        </pc:sldMkLst>
        <pc:spChg chg="mod">
          <ac:chgData name="Long B Nguyen" userId="f59fb8f3-a021-417a-8bc1-65c8d471c621" providerId="ADAL" clId="{E3379C3E-E817-6D42-B96C-D7ADD82FC197}" dt="2021-02-23T11:47:53.972" v="1122" actId="14100"/>
          <ac:spMkLst>
            <pc:docMk/>
            <pc:sldMk cId="1466599150" sldId="585"/>
            <ac:spMk id="16386" creationId="{C0D80EE7-29AE-AE4C-8195-4D59F658F41D}"/>
          </ac:spMkLst>
        </pc:spChg>
        <pc:spChg chg="mod">
          <ac:chgData name="Long B Nguyen" userId="f59fb8f3-a021-417a-8bc1-65c8d471c621" providerId="ADAL" clId="{E3379C3E-E817-6D42-B96C-D7ADD82FC197}" dt="2021-02-23T11:47:56.520" v="1123" actId="1076"/>
          <ac:spMkLst>
            <pc:docMk/>
            <pc:sldMk cId="1466599150" sldId="585"/>
            <ac:spMk id="24577" creationId="{CC789D21-6605-6A4F-8E82-FA1784227983}"/>
          </ac:spMkLst>
        </pc:spChg>
      </pc:sldChg>
      <pc:sldChg chg="modSp">
        <pc:chgData name="Long B Nguyen" userId="f59fb8f3-a021-417a-8bc1-65c8d471c621" providerId="ADAL" clId="{E3379C3E-E817-6D42-B96C-D7ADD82FC197}" dt="2021-02-23T10:59:58.435" v="6" actId="20577"/>
        <pc:sldMkLst>
          <pc:docMk/>
          <pc:sldMk cId="3625772381" sldId="590"/>
        </pc:sldMkLst>
        <pc:spChg chg="mod">
          <ac:chgData name="Long B Nguyen" userId="f59fb8f3-a021-417a-8bc1-65c8d471c621" providerId="ADAL" clId="{E3379C3E-E817-6D42-B96C-D7ADD82FC197}" dt="2021-02-23T10:59:58.435" v="6" actId="20577"/>
          <ac:spMkLst>
            <pc:docMk/>
            <pc:sldMk cId="3625772381" sldId="590"/>
            <ac:spMk id="16386" creationId="{6346E11F-912B-AB4D-9456-8D4A45A63C4A}"/>
          </ac:spMkLst>
        </pc:spChg>
      </pc:sldChg>
      <pc:sldChg chg="addSp modSp mod modAnim">
        <pc:chgData name="Long B Nguyen" userId="f59fb8f3-a021-417a-8bc1-65c8d471c621" providerId="ADAL" clId="{E3379C3E-E817-6D42-B96C-D7ADD82FC197}" dt="2021-02-23T13:40:42.443" v="1187"/>
        <pc:sldMkLst>
          <pc:docMk/>
          <pc:sldMk cId="1454939108" sldId="598"/>
        </pc:sldMkLst>
        <pc:spChg chg="add mod">
          <ac:chgData name="Long B Nguyen" userId="f59fb8f3-a021-417a-8bc1-65c8d471c621" providerId="ADAL" clId="{E3379C3E-E817-6D42-B96C-D7ADD82FC197}" dt="2021-02-23T13:40:21.416" v="1180" actId="1076"/>
          <ac:spMkLst>
            <pc:docMk/>
            <pc:sldMk cId="1454939108" sldId="598"/>
            <ac:spMk id="3" creationId="{1F9F2D51-B1F8-2344-A1E7-8773AEFAFAB6}"/>
          </ac:spMkLst>
        </pc:spChg>
      </pc:sldChg>
      <pc:sldChg chg="modSp add modAnim">
        <pc:chgData name="Long B Nguyen" userId="f59fb8f3-a021-417a-8bc1-65c8d471c621" providerId="ADAL" clId="{E3379C3E-E817-6D42-B96C-D7ADD82FC197}" dt="2021-02-23T11:13:24.773" v="686" actId="20577"/>
        <pc:sldMkLst>
          <pc:docMk/>
          <pc:sldMk cId="103687808" sldId="615"/>
        </pc:sldMkLst>
        <pc:spChg chg="mod">
          <ac:chgData name="Long B Nguyen" userId="f59fb8f3-a021-417a-8bc1-65c8d471c621" providerId="ADAL" clId="{E3379C3E-E817-6D42-B96C-D7ADD82FC197}" dt="2021-02-23T11:13:24.773" v="686" actId="20577"/>
          <ac:spMkLst>
            <pc:docMk/>
            <pc:sldMk cId="103687808" sldId="615"/>
            <ac:spMk id="16386" creationId="{C0D80EE7-29AE-AE4C-8195-4D59F658F41D}"/>
          </ac:spMkLst>
        </pc:spChg>
      </pc:sldChg>
      <pc:sldChg chg="modSp add mod modAnim">
        <pc:chgData name="Long B Nguyen" userId="f59fb8f3-a021-417a-8bc1-65c8d471c621" providerId="ADAL" clId="{E3379C3E-E817-6D42-B96C-D7ADD82FC197}" dt="2021-02-23T11:47:48.261" v="1121" actId="1076"/>
        <pc:sldMkLst>
          <pc:docMk/>
          <pc:sldMk cId="2555125257" sldId="616"/>
        </pc:sldMkLst>
        <pc:spChg chg="mod">
          <ac:chgData name="Long B Nguyen" userId="f59fb8f3-a021-417a-8bc1-65c8d471c621" providerId="ADAL" clId="{E3379C3E-E817-6D42-B96C-D7ADD82FC197}" dt="2021-02-23T11:47:44.914" v="1120" actId="14100"/>
          <ac:spMkLst>
            <pc:docMk/>
            <pc:sldMk cId="2555125257" sldId="616"/>
            <ac:spMk id="16386" creationId="{C0D80EE7-29AE-AE4C-8195-4D59F658F41D}"/>
          </ac:spMkLst>
        </pc:spChg>
        <pc:spChg chg="mod">
          <ac:chgData name="Long B Nguyen" userId="f59fb8f3-a021-417a-8bc1-65c8d471c621" providerId="ADAL" clId="{E3379C3E-E817-6D42-B96C-D7ADD82FC197}" dt="2021-02-23T11:47:48.261" v="1121" actId="1076"/>
          <ac:spMkLst>
            <pc:docMk/>
            <pc:sldMk cId="2555125257" sldId="616"/>
            <ac:spMk id="24577" creationId="{CC789D21-6605-6A4F-8E82-FA1784227983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25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31807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69597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37867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415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04763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92999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29710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67650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43149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0559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239864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877098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40670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33638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56169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386609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91355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035388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80635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314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8066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6854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5867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462810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35104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36366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90200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6021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421" y="1592461"/>
            <a:ext cx="4925157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Images and Their Pixels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282" y="2226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282" y="948583"/>
            <a:ext cx="8142718" cy="463941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1" y="3255697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81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92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4920" y="1079500"/>
            <a:ext cx="811708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What would the bitmap data look like for the image below?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 lot of the bytes are exactly the same!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CompuServe develops GIF, or the Graphics Interchange Format, in 1987.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be pronounced “GIF” or “JIF”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bitmaps, GIFs are compressed,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represent exactly the same information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as some bitmaps using a smaller number of bits.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essentially, if two pixels that are horizontally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adjacent are exactly the same, then GIF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compresses the data.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i.e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no data is lost. 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Besides images, RAR, ZIP, GZIP, LZW compress any file.</a:t>
            </a:r>
          </a:p>
          <a:p>
            <a:pPr marL="342900" lvl="1" indent="0" eaLnBrk="1" hangingPunct="1">
              <a:buNone/>
            </a:pPr>
            <a:endParaRPr lang="en-US" altLang="en-US" sz="1167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48" y="2617523"/>
            <a:ext cx="2872052" cy="173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993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8300" y="857250"/>
            <a:ext cx="8407400" cy="4730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throws away some data in the interest of compressing the file even more.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 wat r u </a:t>
            </a:r>
            <a:r>
              <a:rPr lang="en-US" altLang="en-US" sz="1500" dirty="0" err="1">
                <a:latin typeface="Tahoma" panose="020B0604030504040204" pitchFamily="34" charset="0"/>
              </a:rPr>
              <a:t>doin</a:t>
            </a:r>
            <a:r>
              <a:rPr lang="en-US" altLang="en-US" sz="1500" dirty="0">
                <a:latin typeface="Tahoma" panose="020B0604030504040204" pitchFamily="34" charset="0"/>
              </a:rPr>
              <a:t> tmrw? I </a:t>
            </a:r>
            <a:r>
              <a:rPr lang="en-US" altLang="en-US" sz="1500" dirty="0" err="1">
                <a:latin typeface="Tahoma" panose="020B0604030504040204" pitchFamily="34" charset="0"/>
              </a:rPr>
              <a:t>wntd</a:t>
            </a:r>
            <a:r>
              <a:rPr lang="en-US" altLang="en-US" sz="1500" dirty="0">
                <a:latin typeface="Tahoma" panose="020B0604030504040204" pitchFamily="34" charset="0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(you can “</a:t>
            </a:r>
            <a:r>
              <a:rPr lang="en-US" altLang="ja-JP" sz="1500" dirty="0">
                <a:latin typeface="Tahoma" panose="020B0604030504040204" pitchFamily="34" charset="0"/>
              </a:rPr>
              <a:t>probs</a:t>
            </a:r>
            <a:r>
              <a:rPr lang="en-US" altLang="en-US" sz="1500" dirty="0">
                <a:latin typeface="Tahoma" panose="020B0604030504040204" pitchFamily="34" charset="0"/>
              </a:rPr>
              <a:t>”</a:t>
            </a:r>
            <a:r>
              <a:rPr lang="en-US" altLang="ja-JP" sz="1500" dirty="0">
                <a:latin typeface="Tahoma" panose="020B0604030504040204" pitchFamily="34" charset="0"/>
              </a:rPr>
              <a:t> do even better.)</a:t>
            </a:r>
          </a:p>
          <a:p>
            <a:pPr marL="342900" lvl="1" indent="0" eaLnBrk="1" hangingPunct="1">
              <a:buNone/>
            </a:pPr>
            <a:endParaRPr lang="en-US" altLang="ja-JP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the original creators of PNG actually picked the acronym for "PNG is Not GIF" as a reaction to some of the dubious licensing issues with the GIF format.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341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PNG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772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58819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302659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around with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04" y="3790240"/>
            <a:ext cx="5772105" cy="157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67449"/>
            <a:ext cx="2903053" cy="98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848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2000" b="1" dirty="0">
                <a:latin typeface="Inconsolata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b.dtype</a:t>
            </a:r>
            <a:r>
              <a:rPr lang="en-US" sz="2000" b="1" dirty="0">
                <a:latin typeface="Inconsolata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F2D51-B1F8-2344-A1E7-8773AEFAFAB6}"/>
              </a:ext>
            </a:extLst>
          </p:cNvPr>
          <p:cNvSpPr txBox="1"/>
          <p:nvPr/>
        </p:nvSpPr>
        <p:spPr>
          <a:xfrm>
            <a:off x="3230805" y="2830282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np is an alias for </a:t>
            </a:r>
            <a:r>
              <a:rPr lang="en-US" sz="2000" dirty="0" err="1">
                <a:solidFill>
                  <a:srgbClr val="FF0000"/>
                </a:solidFill>
              </a:rPr>
              <a:t>numpy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39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it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0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67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multimedia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file(audio, video, image) is simply a sequence of 0’s and 1s.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previous lecture, with character encoding, this sequence can be translated into text.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ASCII, UTF-8. In ASCII, 65 is an A, etc.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Encoding such as ASCII, however, doesn’t specify, for example, font color.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HTML provides one way of specifying font, background color.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But a Word document(file ends in .doc and .docx) doesn’t use HTML.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.doc is called a </a:t>
            </a:r>
            <a:r>
              <a:rPr lang="en-US" altLang="en-US" sz="1500" b="1" dirty="0">
                <a:latin typeface="Tahoma" panose="020B0604030504040204" pitchFamily="34" charset="0"/>
              </a:rPr>
              <a:t>filename extension</a:t>
            </a:r>
            <a:r>
              <a:rPr lang="en-US" altLang="en-US" sz="1500" dirty="0">
                <a:latin typeface="Tahoma" panose="020B0604030504040204" pitchFamily="34" charset="0"/>
              </a:rPr>
              <a:t>, indicates file’s format.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purpose of a file format is to define a standardized way of representing information.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734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1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0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23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29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, all zeroes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extract all rows, all columns, but only the Red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Similarly for the G and B channels.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575839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Let's generalize this and put our code into a loop to extract all three components, create three set of axes on Matplotlib and plot all components!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81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output is generated from the previous slide of code in </a:t>
            </a:r>
            <a:r>
              <a:rPr lang="en-US" altLang="en-US" sz="20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Notebook.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Pretty good for just a few lines of Python code!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5" y="2297194"/>
            <a:ext cx="8352895" cy="24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5011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1448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54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format simply tells your computer how the bits of a files should be interpreted.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Those 0s and 1s could represent an image, a sound, or a video, but without any kind of rules for interpreting a file's bits, they're essentially meaningless.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extension usually indicates the format of the file, but isn't a definitive answer.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Microsoft word can open both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important.doc</a:t>
            </a:r>
            <a:r>
              <a:rPr lang="en-US" altLang="en-US" sz="1667" dirty="0">
                <a:latin typeface="Tahoma" panose="020B0604030504040204" pitchFamily="34" charset="0"/>
              </a:rPr>
              <a:t> to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important.whatever</a:t>
            </a:r>
            <a:endParaRPr lang="en-US" altLang="en-US" sz="1667" dirty="0">
              <a:latin typeface="Tahoma" panose="020B0604030504040204" pitchFamily="34" charset="0"/>
            </a:endParaRP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 PPM file for example is a text file if open with Notepad or TextEdit but is an image if open with GIMP.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Popular image file formats: BMP, JPEG, PNG, GIF.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All of these acronyms are just different ways of representing images using binary data.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577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63059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0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334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024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495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099" y="940037"/>
            <a:ext cx="8111901" cy="4647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An image is 2D grid of squares(</a:t>
            </a:r>
            <a:r>
              <a:rPr lang="en-US" sz="1833" b="1" dirty="0">
                <a:latin typeface="Tahoma" charset="0"/>
              </a:rPr>
              <a:t>bitmap</a:t>
            </a:r>
            <a:r>
              <a:rPr lang="en-US" sz="1833" dirty="0">
                <a:latin typeface="Tahoma" charset="0"/>
              </a:rPr>
              <a:t>), where each square is filled with only one color; this is kind of structure is called a </a:t>
            </a:r>
            <a:r>
              <a:rPr lang="en-US" sz="1833" b="1" dirty="0">
                <a:latin typeface="Tahoma" charset="0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of these small squares, called a </a:t>
            </a:r>
            <a:r>
              <a:rPr lang="en-US" sz="1833" b="1" dirty="0">
                <a:latin typeface="Tahoma" charset="0"/>
              </a:rPr>
              <a:t>pixel</a:t>
            </a:r>
            <a:r>
              <a:rPr lang="en-US" sz="1833" dirty="0">
                <a:latin typeface="Tahoma" charset="0"/>
              </a:rPr>
              <a:t>, can be filled with exactly one color.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Computers use </a:t>
            </a:r>
            <a:r>
              <a:rPr lang="en-US" sz="1833" b="1" dirty="0">
                <a:latin typeface="Tahoma" charset="0"/>
              </a:rPr>
              <a:t>additive color mixing </a:t>
            </a:r>
            <a:r>
              <a:rPr lang="en-US" sz="1833" dirty="0">
                <a:latin typeface="Tahoma" charset="0"/>
              </a:rPr>
              <a:t>to produce 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each color has values 0 to 255.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- 24-bit equals approximately 16.8 million colors. 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94" y="2609507"/>
            <a:ext cx="2869407" cy="263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76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4B9AF-3C62-2D48-9956-AA356675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1408907"/>
            <a:ext cx="4127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Encoding Data in Binary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2773" name="Picture 3" descr="matrix.png">
            <a:extLst>
              <a:ext uri="{FF2B5EF4-FFF2-40B4-BE49-F238E27FC236}">
                <a16:creationId xmlns:a16="http://schemas.microsoft.com/office/drawing/2014/main" id="{7371F625-AAF4-D343-ABD8-E805C66B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46" y="1899463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3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31" y="187503"/>
            <a:ext cx="7863763" cy="4894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Colors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Rectangle 3">
                <a:extLst>
                  <a:ext uri="{FF2B5EF4-FFF2-40B4-BE49-F238E27FC236}">
                    <a16:creationId xmlns:a16="http://schemas.microsoft.com/office/drawing/2014/main" id="{C0D80EE7-29AE-AE4C-8195-4D59F658F4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9531" y="852407"/>
                <a:ext cx="9014469" cy="4675090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en-US" sz="1833" dirty="0">
                    <a:latin typeface="Tahoma" charset="0"/>
                  </a:rPr>
                  <a:t>Colors can be represented in RGB tuple format. But it is also common to represent it in hexadecimal.</a:t>
                </a:r>
              </a:p>
              <a:p>
                <a:pPr marL="0" indent="0" eaLnBrk="1" hangingPunct="1">
                  <a:buNone/>
                  <a:defRPr/>
                </a:pPr>
                <a:endParaRPr lang="en-US" sz="1833" dirty="0">
                  <a:latin typeface="Tahoma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sz="1833" dirty="0">
                    <a:latin typeface="Tahoma" charset="0"/>
                  </a:rPr>
                  <a:t>Using 24-bit color, each color is stored using 8 bits. Thus, we need six hexadecimal digits to express a 24-bit color. (</a:t>
                </a:r>
                <a:r>
                  <a:rPr lang="en-US" sz="1500" dirty="0">
                    <a:latin typeface="Tahoma" charset="0"/>
                  </a:rPr>
                  <a:t>a hexadecimal is 4 bits.)</a:t>
                </a:r>
              </a:p>
              <a:p>
                <a:pPr marL="0" indent="0" eaLnBrk="1" hangingPunct="1">
                  <a:buNone/>
                  <a:defRPr/>
                </a:pPr>
                <a:endParaRPr lang="en-US" sz="1500" dirty="0">
                  <a:latin typeface="Tahoma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sz="1833" dirty="0">
                    <a:latin typeface="Tahoma" charset="0"/>
                  </a:rPr>
                  <a:t>As a convention, hexadecimal colors are prefixed with either the hash character (#) or sometimes (0x) followed by six hexadecimal digits: the first two digits specify how much red, the next two how much green and final two how much blue.</a:t>
                </a:r>
              </a:p>
              <a:p>
                <a:pPr lvl="1">
                  <a:defRPr/>
                </a:pPr>
                <a:r>
                  <a:rPr lang="en-US" sz="1667" dirty="0">
                    <a:latin typeface="Tahoma" charset="0"/>
                  </a:rPr>
                  <a:t>each group of 2 hex digits(values in the range 00 – FF) can specify up to 16^2 = 256 shades of a a particular component(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67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b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1667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67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1667" dirty="0">
                    <a:latin typeface="Tahoma" charset="0"/>
                  </a:rPr>
                  <a:t> means no color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e>
                      <m:sub>
                        <m:r>
                          <a:rPr lang="en-US" sz="1667" i="1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1667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e>
                      <m:sub>
                        <m:r>
                          <a:rPr lang="en-US" sz="1667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67" dirty="0">
                    <a:latin typeface="Tahoma" charset="0"/>
                  </a:rPr>
                  <a:t> means full color).</a:t>
                </a:r>
              </a:p>
              <a:p>
                <a:pPr lvl="1">
                  <a:defRPr/>
                </a:pPr>
                <a:r>
                  <a:rPr lang="en-US" sz="1667" dirty="0">
                    <a:latin typeface="Tahoma" charset="0"/>
                  </a:rPr>
                  <a:t>for example, the color #FF0000 (red) is a lot of red, no green, and no blue. Note that this equivalent to RGB components (255, 0, 0).</a:t>
                </a:r>
              </a:p>
              <a:p>
                <a:pPr lvl="1">
                  <a:defRPr/>
                </a:pPr>
                <a:r>
                  <a:rPr lang="en-US" sz="1667" dirty="0">
                    <a:latin typeface="Tahoma" charset="0"/>
                  </a:rPr>
                  <a:t>while the color #0088FF (sky blue) is no red, a bit of green, and full blue. Note that this equivalent to RGB components (0, 136, 255).</a:t>
                </a:r>
              </a:p>
              <a:p>
                <a:pPr marL="342900" lvl="1" indent="0" eaLnBrk="1" hangingPunct="1">
                  <a:buNone/>
                  <a:defRPr/>
                </a:pPr>
                <a:endParaRPr lang="en-US" sz="1667" dirty="0">
                  <a:latin typeface="Tahoma" charset="0"/>
                </a:endParaRPr>
              </a:p>
              <a:p>
                <a:pPr marL="380985" lvl="1" indent="0">
                  <a:buNone/>
                  <a:defRPr/>
                </a:pPr>
                <a:endParaRPr lang="en-US" sz="1500" b="1" dirty="0">
                  <a:solidFill>
                    <a:srgbClr val="008000"/>
                  </a:solidFill>
                  <a:latin typeface="Courier New" charset="0"/>
                </a:endParaRPr>
              </a:p>
            </p:txBody>
          </p:sp>
        </mc:Choice>
        <mc:Fallback xmlns="">
          <p:sp>
            <p:nvSpPr>
              <p:cNvPr id="16386" name="Rectangle 3">
                <a:extLst>
                  <a:ext uri="{FF2B5EF4-FFF2-40B4-BE49-F238E27FC236}">
                    <a16:creationId xmlns:a16="http://schemas.microsoft.com/office/drawing/2014/main" id="{C0D80EE7-29AE-AE4C-8195-4D59F658F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531" y="852407"/>
                <a:ext cx="9014469" cy="4675090"/>
              </a:xfrm>
              <a:blipFill>
                <a:blip r:embed="rId3"/>
                <a:stretch>
                  <a:fillRect l="-563" t="-1355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599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016" y="233999"/>
            <a:ext cx="7863763" cy="4894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Colors in Processing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0D80EE7-29AE-AE4C-8195-4D59F658F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31" y="1007389"/>
            <a:ext cx="9014469" cy="452010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In Processing, colors can be specified in both RGB and hexadecimal formats.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INCONSOLATA" panose="020B0609030003000000" pitchFamily="49" charset="77"/>
              </a:rPr>
              <a:t># red circle with diameter 300 pixels centered at (100, 200)</a:t>
            </a:r>
          </a:p>
          <a:p>
            <a:pPr marL="0" indent="0" eaLnBrk="1" hangingPunct="1">
              <a:buNone/>
              <a:defRPr/>
            </a:pPr>
            <a:r>
              <a:rPr lang="en-US" sz="1500" b="1" dirty="0">
                <a:latin typeface="INCONSOLATA" panose="020B0609030003000000" pitchFamily="49" charset="77"/>
              </a:rPr>
              <a:t>fill(255, 0, 0);</a:t>
            </a:r>
          </a:p>
          <a:p>
            <a:pPr marL="0" indent="0" eaLnBrk="1" hangingPunct="1">
              <a:buNone/>
              <a:defRPr/>
            </a:pPr>
            <a:r>
              <a:rPr lang="en-US" sz="1500" b="1" dirty="0">
                <a:latin typeface="INCONSOLATA" panose="020B0609030003000000" pitchFamily="49" charset="77"/>
              </a:rPr>
              <a:t>ellipse(100, 200, 300, 300); </a:t>
            </a:r>
          </a:p>
          <a:p>
            <a:pPr marL="0" indent="0" eaLnBrk="1" hangingPunct="1">
              <a:buNone/>
              <a:defRPr/>
            </a:pPr>
            <a:endParaRPr lang="en-US" sz="1500" b="1" dirty="0">
              <a:latin typeface="INCONSOLATA" panose="020B0609030003000000" pitchFamily="49" charset="77"/>
            </a:endParaRPr>
          </a:p>
          <a:p>
            <a:pPr marL="0" indent="0" eaLnBrk="1" hangingPunct="1">
              <a:buNone/>
              <a:defRPr/>
            </a:pPr>
            <a:endParaRPr lang="en-US" sz="1500" b="1" dirty="0">
              <a:latin typeface="INCONSOLATA" panose="020B0609030003000000" pitchFamily="49" charset="77"/>
            </a:endParaRPr>
          </a:p>
          <a:p>
            <a:pPr marL="0" indent="0">
              <a:buNone/>
              <a:defRPr/>
            </a:pPr>
            <a:r>
              <a:rPr lang="en-US" sz="1833" dirty="0">
                <a:latin typeface="INCONSOLATA" panose="020B0609030003000000" pitchFamily="49" charset="77"/>
              </a:rPr>
              <a:t># sky blue circle with diameter 300 pixels centered at (100, 200)</a:t>
            </a:r>
          </a:p>
          <a:p>
            <a:pPr marL="0" indent="0">
              <a:buNone/>
              <a:defRPr/>
            </a:pPr>
            <a:r>
              <a:rPr lang="en-US" sz="1500" b="1" dirty="0">
                <a:latin typeface="INCONSOLATA" panose="020B0609030003000000" pitchFamily="49" charset="77"/>
              </a:rPr>
              <a:t>fill("#0088FF");</a:t>
            </a:r>
          </a:p>
          <a:p>
            <a:pPr marL="0" indent="0">
              <a:buNone/>
              <a:defRPr/>
            </a:pPr>
            <a:r>
              <a:rPr lang="en-US" sz="1500" b="1" dirty="0">
                <a:latin typeface="INCONSOLATA" panose="020B0609030003000000" pitchFamily="49" charset="77"/>
              </a:rPr>
              <a:t>ellipse(100, 200, 300, 300); </a:t>
            </a:r>
            <a:endParaRPr lang="en-US" sz="1833" dirty="0">
              <a:latin typeface="INCONSOLATA" panose="020B0609030003000000" pitchFamily="49" charset="77"/>
            </a:endParaRPr>
          </a:p>
          <a:p>
            <a:pPr marL="0" indent="0" eaLnBrk="1" hangingPunct="1">
              <a:buNone/>
              <a:defRPr/>
            </a:pPr>
            <a:endParaRPr lang="en-US" sz="1833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5125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31" y="13984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0D80EE7-29AE-AE4C-8195-4D59F658F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757" y="821933"/>
            <a:ext cx="8166243" cy="4766067"/>
          </a:xfrm>
        </p:spPr>
        <p:txBody>
          <a:bodyPr/>
          <a:lstStyle/>
          <a:p>
            <a:pPr marL="342900" lvl="1" indent="0" eaLnBrk="1" hangingPunct="1">
              <a:buNone/>
              <a:defRPr/>
            </a:pPr>
            <a:endParaRPr lang="en-US" sz="1667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.bmp is a bitmap file format. </a:t>
            </a:r>
          </a:p>
          <a:p>
            <a:pPr lvl="1"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 first two bytes of any bitmap file are the same: the magic number 0x42 0x4D. 0x42 is the same as the decimal number 66, while 0x4D is the same as the decimal number 77.</a:t>
            </a:r>
          </a:p>
          <a:p>
            <a:pPr lvl="1"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some </a:t>
            </a:r>
            <a:r>
              <a:rPr lang="en-US" sz="1667" b="1" dirty="0">
                <a:solidFill>
                  <a:srgbClr val="000000"/>
                </a:solidFill>
                <a:latin typeface="Tahoma"/>
                <a:cs typeface="Tahoma"/>
              </a:rPr>
              <a:t>metadata</a:t>
            </a: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(data that describes a file's data) such as width, height, size.</a:t>
            </a:r>
          </a:p>
          <a:p>
            <a:pPr lvl="1"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the bytes that describe the pixels of the image.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7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2953</Words>
  <Application>Microsoft Macintosh PowerPoint</Application>
  <PresentationFormat>On-screen Show (16:10)</PresentationFormat>
  <Paragraphs>356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Gill Sans MT</vt:lpstr>
      <vt:lpstr>Inconsolata</vt:lpstr>
      <vt:lpstr>Inconsolata</vt:lpstr>
      <vt:lpstr>Menlo</vt:lpstr>
      <vt:lpstr>Tahoma</vt:lpstr>
      <vt:lpstr>Office Theme</vt:lpstr>
      <vt:lpstr>Understanding Data</vt:lpstr>
      <vt:lpstr>File Formats</vt:lpstr>
      <vt:lpstr>File Formats</vt:lpstr>
      <vt:lpstr>Bitmap</vt:lpstr>
      <vt:lpstr>RGB Model</vt:lpstr>
      <vt:lpstr>Encoding Data in Binary</vt:lpstr>
      <vt:lpstr>Colors</vt:lpstr>
      <vt:lpstr>Colors in Processing</vt:lpstr>
      <vt:lpstr>Bitmap</vt:lpstr>
      <vt:lpstr>Resolution</vt:lpstr>
      <vt:lpstr>Lossless Compression</vt:lpstr>
      <vt:lpstr>Lossy Compression</vt:lpstr>
      <vt:lpstr>Comparison</vt:lpstr>
      <vt:lpstr>Comparison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</vt:lpstr>
      <vt:lpstr>Sum of Its Parts</vt:lpstr>
      <vt:lpstr>Sum of Its Parts</vt:lpstr>
      <vt:lpstr>RGB to Grayscale</vt:lpstr>
      <vt:lpstr>RGB to Grayscale</vt:lpstr>
      <vt:lpstr>Tint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24</cp:revision>
  <dcterms:created xsi:type="dcterms:W3CDTF">2020-01-25T14:46:43Z</dcterms:created>
  <dcterms:modified xsi:type="dcterms:W3CDTF">2021-02-23T13:41:12Z</dcterms:modified>
</cp:coreProperties>
</file>