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7"/>
  </p:notesMasterIdLst>
  <p:sldIdLst>
    <p:sldId id="256" r:id="rId2"/>
    <p:sldId id="300" r:id="rId3"/>
    <p:sldId id="297" r:id="rId4"/>
    <p:sldId id="258" r:id="rId5"/>
    <p:sldId id="263" r:id="rId6"/>
    <p:sldId id="270" r:id="rId7"/>
    <p:sldId id="268" r:id="rId8"/>
    <p:sldId id="298" r:id="rId9"/>
    <p:sldId id="276" r:id="rId10"/>
    <p:sldId id="279" r:id="rId11"/>
    <p:sldId id="277" r:id="rId12"/>
    <p:sldId id="278" r:id="rId13"/>
    <p:sldId id="289" r:id="rId14"/>
    <p:sldId id="290" r:id="rId15"/>
    <p:sldId id="282" r:id="rId16"/>
    <p:sldId id="295" r:id="rId17"/>
    <p:sldId id="286" r:id="rId18"/>
    <p:sldId id="287" r:id="rId19"/>
    <p:sldId id="315" r:id="rId20"/>
    <p:sldId id="316" r:id="rId21"/>
    <p:sldId id="317" r:id="rId22"/>
    <p:sldId id="318" r:id="rId23"/>
    <p:sldId id="299" r:id="rId24"/>
    <p:sldId id="301" r:id="rId25"/>
    <p:sldId id="302" r:id="rId2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A6D3-80E1-E648-9A65-3053C53C3489}" v="1" dt="2020-01-13T13:50:10.484"/>
    <p1510:client id="{6AC26564-89E3-E046-BFB4-F80582D7E17B}" v="2" dt="2020-01-13T13:46:1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68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E5BF62A1-4F8A-BC49-8FD7-ABEA3D28ED2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\text{period}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{1}{\text{frequency}}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92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72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58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41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y=\sin(2\pi t), t\in[0,2\pi]\text{ (one cycle in } 2\pi \text{ seconds)}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8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y=a\sin(2\pi ft) \text{ and } y=a\cos(2\pi ft),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y=a\sin(2\pi ft) \text{ and } y=a\cos(2\pi ft),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5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65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02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69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7"/>
            <a:ext cx="7772870" cy="2853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70" y="1356841"/>
            <a:ext cx="5661060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2552" y="3140627"/>
            <a:ext cx="4578895" cy="5683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Introduction to Audio/Signal Processing with Python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 Example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400" cap="none" dirty="0"/>
              <a:t>Suppose you have the signal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400" cap="none" dirty="0"/>
              <a:t>Find the amplitude, frequency</a:t>
            </a:r>
            <a:r>
              <a:rPr lang="en-US" sz="2400" dirty="0"/>
              <a:t> </a:t>
            </a:r>
            <a:r>
              <a:rPr lang="en-US" sz="2400" cap="none" dirty="0"/>
              <a:t>and period.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amplitude = 3; frequency = 4 Hz; 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A39753-C4FA-D64C-9296-BC3F804B8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703" y="1501113"/>
            <a:ext cx="36322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cap="none" dirty="0"/>
              <a:t>Middle C (or C4) has the frequency 261.6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Middle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C66E-E661-9D4D-B053-65D2BEEC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356" y="1764694"/>
            <a:ext cx="51181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9E512B-2EEE-AC48-A10F-7BB70B77F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824" y="2540455"/>
            <a:ext cx="4725164" cy="26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21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cap="none" dirty="0"/>
              <a:t>The C major chord C-E-G has frequencies 261.6 Hz, 329.6 Hz, 392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The analog signal for this chord is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Let’s simulate these sounds in Python.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C Major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EF1AEF-BCC4-A843-8521-809C54D3F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11" y="3164884"/>
            <a:ext cx="80391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2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Loudness vs Pitch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cap="none" dirty="0"/>
              <a:t>Loudness</a:t>
            </a:r>
            <a:r>
              <a:rPr lang="en-US" sz="2400" cap="none" dirty="0"/>
              <a:t> is our brain’s perception of amplitude.</a:t>
            </a:r>
            <a:endParaRPr lang="en-US" sz="2400" b="1" cap="none" dirty="0"/>
          </a:p>
          <a:p>
            <a:pPr marL="0" indent="0">
              <a:buNone/>
            </a:pPr>
            <a:endParaRPr lang="en-US" sz="2400" b="1" cap="none" dirty="0"/>
          </a:p>
          <a:p>
            <a:pPr marL="0" indent="0">
              <a:buNone/>
            </a:pPr>
            <a:r>
              <a:rPr lang="en-US" sz="2400" b="1" cap="none" dirty="0"/>
              <a:t>Pitch</a:t>
            </a:r>
            <a:r>
              <a:rPr lang="en-US" sz="2400" cap="none" dirty="0"/>
              <a:t> is our brain’s perception of frequency. </a:t>
            </a:r>
          </a:p>
          <a:p>
            <a:r>
              <a:rPr lang="en-US" sz="2400" cap="none" dirty="0"/>
              <a:t>Our perception of pitch is based on the logarithm of frequency.</a:t>
            </a:r>
          </a:p>
          <a:p>
            <a:r>
              <a:rPr lang="en-US" sz="2400" cap="none" dirty="0"/>
              <a:t>The </a:t>
            </a:r>
            <a:r>
              <a:rPr lang="en-US" sz="2400" b="1" cap="none" dirty="0"/>
              <a:t>interval</a:t>
            </a:r>
            <a:r>
              <a:rPr lang="en-US" sz="2400" cap="none" dirty="0"/>
              <a:t> between two notes is the perceived difference between the two pitches.</a:t>
            </a:r>
          </a:p>
          <a:p>
            <a:r>
              <a:rPr lang="en-US" sz="2400" cap="none" dirty="0"/>
              <a:t>As a result, the interval we hear from two notes depends on the ratio of their frequencies, not the difference.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29699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Fundamental Frequency and Overtones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cap="none" dirty="0"/>
              <a:t>pure tone</a:t>
            </a:r>
            <a:r>
              <a:rPr lang="en-US" sz="2200" cap="none" dirty="0"/>
              <a:t> = one frequency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Most sounds are more complex.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E4 piano note = supposition of many frequencies: 330 Hz, 660 Hz, 990 Hz, 1320 Hz and 1650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b="1" cap="none" dirty="0"/>
              <a:t>Fundamental frequency </a:t>
            </a:r>
            <a:r>
              <a:rPr lang="en-US" sz="2200" cap="none" dirty="0"/>
              <a:t>= 330 Hz.</a:t>
            </a:r>
          </a:p>
          <a:p>
            <a:pPr marL="0" indent="0">
              <a:buNone/>
            </a:pPr>
            <a:r>
              <a:rPr lang="en-US" sz="2200" b="1" cap="none" dirty="0"/>
              <a:t>Overtones</a:t>
            </a:r>
            <a:r>
              <a:rPr lang="en-US" sz="2200" cap="none" dirty="0"/>
              <a:t> or </a:t>
            </a:r>
            <a:r>
              <a:rPr lang="en-US" sz="2200" b="1" cap="none" dirty="0"/>
              <a:t>Harmonics </a:t>
            </a:r>
            <a:r>
              <a:rPr lang="en-US" sz="2200" cap="none" dirty="0"/>
              <a:t>= 660 Hz, 990 Hz, 1320 Hz, 1650 Hz.</a:t>
            </a:r>
          </a:p>
        </p:txBody>
      </p:sp>
    </p:spTree>
    <p:extLst>
      <p:ext uri="{BB962C8B-B14F-4D97-AF65-F5344CB8AC3E}">
        <p14:creationId xmlns:p14="http://schemas.microsoft.com/office/powerpoint/2010/main" val="314310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In the </a:t>
            </a:r>
            <a:r>
              <a:rPr lang="en-US" sz="2200" b="1" cap="none" dirty="0"/>
              <a:t>time domain</a:t>
            </a:r>
            <a:r>
              <a:rPr lang="en-US" sz="2200" cap="none" dirty="0"/>
              <a:t>, the voltage/current signal is a function of time.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In the </a:t>
            </a:r>
            <a:r>
              <a:rPr lang="en-US" sz="2200" b="1" cap="none" dirty="0"/>
              <a:t>frequency domain</a:t>
            </a:r>
            <a:r>
              <a:rPr lang="en-US" sz="2200" cap="none" dirty="0"/>
              <a:t>, the signal is represented as a function of frequencies that are present in the signal.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Time vs Frequency Domains</a:t>
            </a:r>
          </a:p>
        </p:txBody>
      </p:sp>
    </p:spTree>
    <p:extLst>
      <p:ext uri="{BB962C8B-B14F-4D97-AF65-F5344CB8AC3E}">
        <p14:creationId xmlns:p14="http://schemas.microsoft.com/office/powerpoint/2010/main" val="50581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dirty="0"/>
              <a:t>The signal in the time domain is very difficult to analyze. </a:t>
            </a: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Time Domain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52FC3-3A1D-BE44-B364-D1FA4337B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320" y="2669995"/>
            <a:ext cx="3821988" cy="2714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B577F6-D3AE-5247-A4D2-989B0EDB0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614318"/>
            <a:ext cx="3821987" cy="28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21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dirty="0"/>
              <a:t>But converting the signal into</a:t>
            </a:r>
          </a:p>
          <a:p>
            <a:pPr marL="0" indent="0">
              <a:buNone/>
            </a:pPr>
            <a:r>
              <a:rPr lang="en-US" sz="2200" cap="none" dirty="0"/>
              <a:t>its frequency domain allows</a:t>
            </a:r>
          </a:p>
          <a:p>
            <a:pPr marL="0" indent="0">
              <a:buNone/>
            </a:pPr>
            <a:r>
              <a:rPr lang="en-US" sz="2200" dirty="0"/>
              <a:t>us to understand its frequency</a:t>
            </a:r>
          </a:p>
          <a:p>
            <a:pPr marL="0" indent="0">
              <a:buNone/>
            </a:pPr>
            <a:r>
              <a:rPr lang="en-US" sz="2200" cap="none" dirty="0"/>
              <a:t>content.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400" cap="none" dirty="0"/>
              <a:t>What chord is this?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400" cap="none" dirty="0"/>
              <a:t>The set of frequencies in a signal and their magnitudes is called the </a:t>
            </a:r>
            <a:r>
              <a:rPr lang="en-US" sz="2400" b="1" cap="none" dirty="0"/>
              <a:t>spectrum</a:t>
            </a:r>
            <a:r>
              <a:rPr lang="en-US" sz="2400" cap="none" dirty="0"/>
              <a:t> of the signal.</a:t>
            </a:r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Frequency Domain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9A9C7-2DD0-1B47-AE4F-244E9846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173" y="1307387"/>
            <a:ext cx="4876086" cy="33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44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Discrete Fourier Transform (DFT)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9A9C7-2DD0-1B47-AE4F-244E9846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22" y="2187284"/>
            <a:ext cx="3537036" cy="2402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A6B2E-8C92-6A4F-B347-0B0B5C7D9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98" y="2131277"/>
            <a:ext cx="3212513" cy="23847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5CF9EA-DFEA-1749-9565-5BCE4BDAFA3C}"/>
              </a:ext>
            </a:extLst>
          </p:cNvPr>
          <p:cNvCxnSpPr>
            <a:cxnSpLocks/>
          </p:cNvCxnSpPr>
          <p:nvPr/>
        </p:nvCxnSpPr>
        <p:spPr>
          <a:xfrm>
            <a:off x="3839224" y="3015985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6E861C-357F-144B-BD56-E7B680D1B9CE}"/>
              </a:ext>
            </a:extLst>
          </p:cNvPr>
          <p:cNvSpPr txBox="1"/>
          <p:nvPr/>
        </p:nvSpPr>
        <p:spPr>
          <a:xfrm>
            <a:off x="3801654" y="2404417"/>
            <a:ext cx="797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DFT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62721-1479-6E41-9600-CAF5CA823452}"/>
              </a:ext>
            </a:extLst>
          </p:cNvPr>
          <p:cNvSpPr txBox="1"/>
          <p:nvPr/>
        </p:nvSpPr>
        <p:spPr>
          <a:xfrm>
            <a:off x="3785317" y="4006851"/>
            <a:ext cx="896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IDFT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4BB244-CFE7-E348-934F-DD24C3233891}"/>
              </a:ext>
            </a:extLst>
          </p:cNvPr>
          <p:cNvCxnSpPr>
            <a:cxnSpLocks/>
          </p:cNvCxnSpPr>
          <p:nvPr/>
        </p:nvCxnSpPr>
        <p:spPr>
          <a:xfrm flipH="1">
            <a:off x="3801654" y="4006851"/>
            <a:ext cx="7594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D8AA64-CCD3-9C4D-B7C6-8BD3150C7E7E}"/>
              </a:ext>
            </a:extLst>
          </p:cNvPr>
          <p:cNvSpPr txBox="1"/>
          <p:nvPr/>
        </p:nvSpPr>
        <p:spPr>
          <a:xfrm>
            <a:off x="937292" y="4787631"/>
            <a:ext cx="20361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Time Domain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A137D-D8E4-0549-95A5-E1F831CEA446}"/>
              </a:ext>
            </a:extLst>
          </p:cNvPr>
          <p:cNvSpPr txBox="1"/>
          <p:nvPr/>
        </p:nvSpPr>
        <p:spPr>
          <a:xfrm>
            <a:off x="5380232" y="4797200"/>
            <a:ext cx="27962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1577355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What is the Discrete Fourier Transform?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32642-2120-AE43-8148-CED99EAB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289" y="1152510"/>
            <a:ext cx="4859421" cy="388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3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Sound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19C27F-E7C8-694B-A58F-1ECF02B0A701}"/>
              </a:ext>
            </a:extLst>
          </p:cNvPr>
          <p:cNvCxnSpPr>
            <a:cxnSpLocks/>
          </p:cNvCxnSpPr>
          <p:nvPr/>
        </p:nvCxnSpPr>
        <p:spPr>
          <a:xfrm>
            <a:off x="4702109" y="3994783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DE10D26-4903-2741-82A2-D1AFC8B2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75" y="1016119"/>
            <a:ext cx="6702016" cy="36931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A0F3EE-2D8A-5C4C-9589-369697740A33}"/>
              </a:ext>
            </a:extLst>
          </p:cNvPr>
          <p:cNvSpPr txBox="1"/>
          <p:nvPr/>
        </p:nvSpPr>
        <p:spPr>
          <a:xfrm>
            <a:off x="2920598" y="4753390"/>
            <a:ext cx="3563022" cy="104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taken from [</a:t>
            </a:r>
            <a:r>
              <a:rPr lang="en-US" sz="1600" b="1" dirty="0" err="1"/>
              <a:t>Meinard</a:t>
            </a:r>
            <a:r>
              <a:rPr lang="en-US" sz="1600" b="1" dirty="0"/>
              <a:t> Müller, Fundamentals of Music Processing, Figure 1.17, Springer 2015]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4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What is the Discrete Fourier Transform?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9843F-B7AC-D545-8295-DE3252345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05" y="1133773"/>
            <a:ext cx="5253789" cy="419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74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What is the Discrete Fourier Transform?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1A899-FED9-C540-904A-236F526D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1136468"/>
            <a:ext cx="4966561" cy="399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96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What is the Discrete Fourier Transform?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2477E-5F36-2541-B821-910C2ED5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136468"/>
            <a:ext cx="5099050" cy="40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7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Spectrum Analyzers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57066-3738-B047-BDDB-CAE1D887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482" y="1906660"/>
            <a:ext cx="4606157" cy="258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86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r>
              <a:rPr lang="en-US" sz="2200" cap="none" dirty="0"/>
              <a:t>Digital audio is simply sampling from a continuous, analog function at some sampling rate producing an array of numbers.</a:t>
            </a:r>
          </a:p>
          <a:p>
            <a:r>
              <a:rPr lang="en-US" sz="2200" cap="none" dirty="0"/>
              <a:t>Sinusoids take on the form 				       .</a:t>
            </a:r>
          </a:p>
          <a:p>
            <a:r>
              <a:rPr lang="en-US" sz="2200" cap="none" dirty="0"/>
              <a:t>Pitch is our brain’s perception of frequency. (logarithm scale)</a:t>
            </a:r>
          </a:p>
          <a:p>
            <a:pPr lvl="1"/>
            <a:r>
              <a:rPr lang="en-US" sz="2050" cap="none" dirty="0"/>
              <a:t>fundamental frequency vs harmonics</a:t>
            </a:r>
          </a:p>
          <a:p>
            <a:r>
              <a:rPr lang="en-US" sz="2200" cap="none" dirty="0"/>
              <a:t>Time and Frequency domains are two equivalent representation of a signal. </a:t>
            </a:r>
          </a:p>
          <a:p>
            <a:r>
              <a:rPr lang="en-US" sz="2200" cap="none" dirty="0"/>
              <a:t>The Discrete Fourier Transform and the Inverse Discrete Fourier Transform allows us to go back and forth between representations.</a:t>
            </a:r>
          </a:p>
          <a:p>
            <a:endParaRPr lang="en-US" sz="2200" cap="none" dirty="0"/>
          </a:p>
          <a:p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Important Take </a:t>
            </a:r>
            <a:r>
              <a:rPr lang="en-US" cap="none" dirty="0" err="1"/>
              <a:t>Aways</a:t>
            </a:r>
            <a:endParaRPr lang="en-US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19F25-6139-A346-97C8-92CA7FFC7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222" y="2087145"/>
            <a:ext cx="2743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4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/>
              <a:t>1) </a:t>
            </a:r>
            <a:r>
              <a:rPr lang="en-US" sz="2200" cap="none" dirty="0"/>
              <a:t>Müller, </a:t>
            </a:r>
            <a:r>
              <a:rPr lang="en-US" sz="2200" cap="none" dirty="0" err="1"/>
              <a:t>Meinard</a:t>
            </a:r>
            <a:r>
              <a:rPr lang="en-US" sz="2200" cap="none" dirty="0"/>
              <a:t>, Fundamentals of Music Processing, Springer 2015.</a:t>
            </a:r>
          </a:p>
          <a:p>
            <a:pPr marL="0" indent="0">
              <a:buNone/>
            </a:pPr>
            <a:r>
              <a:rPr lang="en-US" sz="2200" cap="none" dirty="0"/>
              <a:t>2) Downey, Allen, </a:t>
            </a:r>
            <a:r>
              <a:rPr lang="en-US" sz="2200" cap="none" dirty="0" err="1"/>
              <a:t>ThinkDSP</a:t>
            </a:r>
            <a:r>
              <a:rPr lang="en-US" sz="2200" cap="none" dirty="0"/>
              <a:t>, Green Tea Press 2012.</a:t>
            </a:r>
          </a:p>
          <a:p>
            <a:pPr marL="0" indent="0">
              <a:buNone/>
            </a:pPr>
            <a:r>
              <a:rPr lang="en-US" sz="2200" cap="none" dirty="0"/>
              <a:t>3) Smith, Julius, The Mathematics of the Discrete Fourier Transform, W3K Publishing 2007.</a:t>
            </a:r>
          </a:p>
          <a:p>
            <a:pPr marL="0" indent="0">
              <a:buNone/>
            </a:pPr>
            <a:r>
              <a:rPr lang="en-US" sz="2200" cap="none" dirty="0"/>
              <a:t>4) Loy, Gareth, </a:t>
            </a:r>
            <a:r>
              <a:rPr lang="en-US" sz="2200" cap="none" dirty="0" err="1"/>
              <a:t>Musimathics</a:t>
            </a:r>
            <a:r>
              <a:rPr lang="en-US" sz="2200" cap="none" dirty="0"/>
              <a:t>, Volumes 1 and 2. The MIT Press 2011.</a:t>
            </a:r>
          </a:p>
          <a:p>
            <a:pPr marL="0" indent="0">
              <a:buNone/>
            </a:pPr>
            <a:r>
              <a:rPr lang="en-US" sz="2200" cap="none" dirty="0"/>
              <a:t>5) Newman, Mark, Computational Physics, </a:t>
            </a:r>
            <a:r>
              <a:rPr lang="en-US" sz="2200" cap="none" dirty="0" err="1"/>
              <a:t>Createspace</a:t>
            </a:r>
            <a:r>
              <a:rPr lang="en-US" sz="2200" cap="none" dirty="0"/>
              <a:t> Independent Publishing Platform 2012.</a:t>
            </a:r>
          </a:p>
          <a:p>
            <a:pPr marL="0" indent="0">
              <a:buNone/>
            </a:pPr>
            <a:r>
              <a:rPr lang="en-US" sz="2200" cap="none" dirty="0"/>
              <a:t>6) </a:t>
            </a:r>
            <a:r>
              <a:rPr lang="en-US" sz="2200" cap="none" dirty="0" err="1"/>
              <a:t>Soklaski</a:t>
            </a:r>
            <a:r>
              <a:rPr lang="en-US" sz="2200" cap="none" dirty="0"/>
              <a:t>, Ryan. MIT Lincoln Lab Researcher. Beaver Works Summer Institute. </a:t>
            </a:r>
          </a:p>
          <a:p>
            <a:pPr marL="457200" indent="-457200">
              <a:buAutoNum type="arabicParenR"/>
            </a:pPr>
            <a:endParaRPr lang="en-US" sz="2200" cap="none" dirty="0"/>
          </a:p>
          <a:p>
            <a:pPr marL="457200" indent="-457200">
              <a:buAutoNum type="arabicParenR"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1249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Analog to Digital Audio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7577" y="1043499"/>
            <a:ext cx="8766749" cy="443002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AC0EC-2FC7-0542-9DFD-CAB71C89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" y="1237703"/>
            <a:ext cx="4492973" cy="25358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19C27F-E7C8-694B-A58F-1ECF02B0A701}"/>
              </a:ext>
            </a:extLst>
          </p:cNvPr>
          <p:cNvCxnSpPr>
            <a:cxnSpLocks/>
          </p:cNvCxnSpPr>
          <p:nvPr/>
        </p:nvCxnSpPr>
        <p:spPr>
          <a:xfrm>
            <a:off x="4702109" y="2938717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E03B445-39D2-084A-AD6E-35CFDDBF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983" y="1043498"/>
            <a:ext cx="3600343" cy="2599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030ABB-F8EE-7343-9152-922FD46BD67F}"/>
              </a:ext>
            </a:extLst>
          </p:cNvPr>
          <p:cNvSpPr txBox="1"/>
          <p:nvPr/>
        </p:nvSpPr>
        <p:spPr>
          <a:xfrm>
            <a:off x="6002210" y="434073"/>
            <a:ext cx="2173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Sampling the analog signal s(t)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93669-EB12-3545-B1AB-7576343DE7AC}"/>
              </a:ext>
            </a:extLst>
          </p:cNvPr>
          <p:cNvSpPr txBox="1"/>
          <p:nvPr/>
        </p:nvSpPr>
        <p:spPr>
          <a:xfrm>
            <a:off x="70217" y="4102101"/>
            <a:ext cx="26406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microphone converts acoustic energy to electrical energy.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62630-AFF5-E24D-993B-02CD7BD33B00}"/>
              </a:ext>
            </a:extLst>
          </p:cNvPr>
          <p:cNvSpPr txBox="1"/>
          <p:nvPr/>
        </p:nvSpPr>
        <p:spPr>
          <a:xfrm>
            <a:off x="6202879" y="3642946"/>
            <a:ext cx="2941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array of sampled values from the electrical signal is </a:t>
            </a:r>
            <a:r>
              <a:rPr lang="en-US" sz="2200" b="1" dirty="0">
                <a:solidFill>
                  <a:srgbClr val="FF0000"/>
                </a:solidFill>
              </a:rPr>
              <a:t>digital audio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1A311-5895-1042-92C5-20EF30E49E91}"/>
              </a:ext>
            </a:extLst>
          </p:cNvPr>
          <p:cNvSpPr txBox="1"/>
          <p:nvPr/>
        </p:nvSpPr>
        <p:spPr>
          <a:xfrm>
            <a:off x="2898182" y="3966419"/>
            <a:ext cx="35541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Electrical analog signal is sampled and convert to an array of numbers via ADC(Analog to Digital Converter).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48E2A1-444E-6E48-9C56-5A5784A2EBDF}"/>
              </a:ext>
            </a:extLst>
          </p:cNvPr>
          <p:cNvCxnSpPr>
            <a:cxnSpLocks/>
          </p:cNvCxnSpPr>
          <p:nvPr/>
        </p:nvCxnSpPr>
        <p:spPr>
          <a:xfrm flipV="1">
            <a:off x="1017142" y="2776283"/>
            <a:ext cx="256854" cy="1275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739E9D-C623-814B-BE06-9895CF47CFD9}"/>
              </a:ext>
            </a:extLst>
          </p:cNvPr>
          <p:cNvCxnSpPr>
            <a:cxnSpLocks/>
          </p:cNvCxnSpPr>
          <p:nvPr/>
        </p:nvCxnSpPr>
        <p:spPr>
          <a:xfrm flipH="1" flipV="1">
            <a:off x="3272263" y="2505640"/>
            <a:ext cx="788294" cy="14607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3A2A21-4515-B547-8944-1AE6BA0A52B7}"/>
              </a:ext>
            </a:extLst>
          </p:cNvPr>
          <p:cNvCxnSpPr>
            <a:cxnSpLocks/>
          </p:cNvCxnSpPr>
          <p:nvPr/>
        </p:nvCxnSpPr>
        <p:spPr>
          <a:xfrm flipH="1" flipV="1">
            <a:off x="6803756" y="2776283"/>
            <a:ext cx="123987" cy="7427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46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400" cap="none" dirty="0"/>
              <a:t>Sampling rate = 44,100 samples per second (CD quality)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Analog to Digital Audio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3B445-39D2-084A-AD6E-35CFDDBF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3" y="2532094"/>
            <a:ext cx="3600343" cy="2599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BD82B4-F39D-514D-8DEB-B8FAA0C3C34F}"/>
              </a:ext>
            </a:extLst>
          </p:cNvPr>
          <p:cNvSpPr txBox="1"/>
          <p:nvPr/>
        </p:nvSpPr>
        <p:spPr>
          <a:xfrm>
            <a:off x="4650348" y="3426717"/>
            <a:ext cx="4023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array of 16-bit values(</a:t>
            </a:r>
            <a:r>
              <a:rPr lang="en-US" sz="2200" b="1" dirty="0"/>
              <a:t>bit depth</a:t>
            </a:r>
            <a:r>
              <a:rPr lang="en-US" sz="2200" dirty="0"/>
              <a:t>)</a:t>
            </a:r>
          </a:p>
          <a:p>
            <a:r>
              <a:rPr lang="en-US" sz="2200" dirty="0"/>
              <a:t>(1 bit for sign, 15 bits for value)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D82514-665F-C842-A4A1-85C6A81B584A}"/>
              </a:ext>
            </a:extLst>
          </p:cNvPr>
          <p:cNvSpPr txBox="1"/>
          <p:nvPr/>
        </p:nvSpPr>
        <p:spPr>
          <a:xfrm>
            <a:off x="1577174" y="2389800"/>
            <a:ext cx="2173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analog signal s(t)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5F3AEE-0965-2B4E-95F9-F42F7CFF24F0}"/>
              </a:ext>
            </a:extLst>
          </p:cNvPr>
          <p:cNvSpPr txBox="1"/>
          <p:nvPr/>
        </p:nvSpPr>
        <p:spPr>
          <a:xfrm>
            <a:off x="5160912" y="2389800"/>
            <a:ext cx="2318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digital signal </a:t>
            </a:r>
          </a:p>
          <a:p>
            <a:r>
              <a:rPr lang="en-US" sz="2200" dirty="0"/>
              <a:t>{y0, y1, y2,…,</a:t>
            </a:r>
            <a:r>
              <a:rPr lang="en-US" sz="2200" dirty="0" err="1"/>
              <a:t>yn</a:t>
            </a:r>
            <a:r>
              <a:rPr lang="en-US" sz="2200" dirty="0"/>
              <a:t>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632707-538E-7743-888D-5CECE6FDE1F8}"/>
              </a:ext>
            </a:extLst>
          </p:cNvPr>
          <p:cNvCxnSpPr>
            <a:cxnSpLocks/>
          </p:cNvCxnSpPr>
          <p:nvPr/>
        </p:nvCxnSpPr>
        <p:spPr>
          <a:xfrm>
            <a:off x="3813131" y="2605243"/>
            <a:ext cx="89654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F53F29-E824-B641-AEE3-01806269C852}"/>
              </a:ext>
            </a:extLst>
          </p:cNvPr>
          <p:cNvSpPr txBox="1"/>
          <p:nvPr/>
        </p:nvSpPr>
        <p:spPr>
          <a:xfrm>
            <a:off x="0" y="5084050"/>
            <a:ext cx="9199441" cy="677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 is amazing that a digital sound file is simply an array or list of numbers!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4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Period, Amplitude and Frequency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A signal that exhibits the same repeated pattern(cycle) is </a:t>
            </a:r>
            <a:r>
              <a:rPr lang="en-US" sz="2200" b="1" cap="none" dirty="0"/>
              <a:t>periodic</a:t>
            </a:r>
            <a:r>
              <a:rPr lang="en-US" sz="2200" cap="none" dirty="0"/>
              <a:t>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83DB2-6432-9B42-80A2-B0F00DE0B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350" y="3963951"/>
            <a:ext cx="2429367" cy="659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866C36-CDDE-2244-BD7B-A652A90C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31" y="1764694"/>
            <a:ext cx="6489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Period = 1/3 sec per cycle		Frequency = 3 cycles per second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72677-2522-534D-9D6F-AE2C5E34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02" y="1961324"/>
            <a:ext cx="6216598" cy="28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2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Sine </a:t>
            </a:r>
            <a:r>
              <a:rPr lang="en-US" dirty="0"/>
              <a:t>and Cosine Wave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0C67DA-2E87-1747-BA41-E0CE9AEB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7" y="3072473"/>
            <a:ext cx="3975284" cy="1389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BDBDFC-6F05-874E-B5E7-BF50D596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69" y="2231242"/>
            <a:ext cx="17907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2ADE00-0058-4947-8D40-FB4063150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135" y="3087970"/>
            <a:ext cx="4026470" cy="1389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1D228-5349-514D-9C6F-361E809FC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033" y="2191735"/>
            <a:ext cx="17272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6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Sinusoids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Both the		     and		    completes one cycle in      seconds: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0586FE-71FE-DC44-93A3-8D5B3DA8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947" y="1122352"/>
            <a:ext cx="13589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827FCF-1104-304A-9837-86405E38B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515" y="1093975"/>
            <a:ext cx="13970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0F4AF-3AD8-7340-96EF-1F5DABDDF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830" y="1160267"/>
            <a:ext cx="317500" cy="21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A786FB-43A9-7F48-86B4-2D1AEC4C0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611" y="3371900"/>
            <a:ext cx="75819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8CF33A-820E-3F46-8BD4-32CBD1E76C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865" y="2404943"/>
            <a:ext cx="66040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2174B4-0A4B-B74A-A472-32BBCA7FA9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111" y="4383939"/>
            <a:ext cx="7454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where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Real Sinusoids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BFBDE1-F74D-9047-A5B1-701AD600A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36" y="1580544"/>
            <a:ext cx="6896100" cy="36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383E22-FB1C-D745-A437-4DA169674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36" y="2902306"/>
            <a:ext cx="3530600" cy="80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0B9056-0D2C-7943-B079-1A13BF023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567" y="2349174"/>
            <a:ext cx="22860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C1A55-C5EA-8743-85A0-1FC2A23A0B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3022" y="2361312"/>
            <a:ext cx="30861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6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1207</Words>
  <Application>Microsoft Macintosh PowerPoint</Application>
  <PresentationFormat>On-screen Show (16:10)</PresentationFormat>
  <Paragraphs>185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Gill Sans MT</vt:lpstr>
      <vt:lpstr>Office Theme</vt:lpstr>
      <vt:lpstr>Understanding Data</vt:lpstr>
      <vt:lpstr>Sound</vt:lpstr>
      <vt:lpstr>Analog to Digital Audio</vt:lpstr>
      <vt:lpstr>Analog to Digital Audio</vt:lpstr>
      <vt:lpstr>Period, Amplitude and Frequency</vt:lpstr>
      <vt:lpstr>An Example</vt:lpstr>
      <vt:lpstr>Sine and Cosine Wave</vt:lpstr>
      <vt:lpstr>Sinusoids</vt:lpstr>
      <vt:lpstr>Real Sinusoids</vt:lpstr>
      <vt:lpstr>An Example </vt:lpstr>
      <vt:lpstr>Middle C</vt:lpstr>
      <vt:lpstr>C Major</vt:lpstr>
      <vt:lpstr>Loudness vs Pitch</vt:lpstr>
      <vt:lpstr>Fundamental Frequency and Overtones</vt:lpstr>
      <vt:lpstr>Time vs Frequency Domains</vt:lpstr>
      <vt:lpstr>Time Domain</vt:lpstr>
      <vt:lpstr>Frequency Domain</vt:lpstr>
      <vt:lpstr>Discrete Fourier Transform (DFT)</vt:lpstr>
      <vt:lpstr>What is the Discrete Fourier Transform?</vt:lpstr>
      <vt:lpstr>What is the Discrete Fourier Transform?</vt:lpstr>
      <vt:lpstr>What is the Discrete Fourier Transform?</vt:lpstr>
      <vt:lpstr>What is the Discrete Fourier Transform?</vt:lpstr>
      <vt:lpstr>Spectrum Analyzers</vt:lpstr>
      <vt:lpstr>Important Take 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37</cp:revision>
  <dcterms:created xsi:type="dcterms:W3CDTF">2020-01-25T14:46:43Z</dcterms:created>
  <dcterms:modified xsi:type="dcterms:W3CDTF">2020-02-07T02:22:07Z</dcterms:modified>
</cp:coreProperties>
</file>