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22"/>
  </p:notesMasterIdLst>
  <p:sldIdLst>
    <p:sldId id="256" r:id="rId2"/>
    <p:sldId id="596" r:id="rId3"/>
    <p:sldId id="611" r:id="rId4"/>
    <p:sldId id="613" r:id="rId5"/>
    <p:sldId id="597" r:id="rId6"/>
    <p:sldId id="598" r:id="rId7"/>
    <p:sldId id="599" r:id="rId8"/>
    <p:sldId id="600" r:id="rId9"/>
    <p:sldId id="602" r:id="rId10"/>
    <p:sldId id="601" r:id="rId11"/>
    <p:sldId id="604" r:id="rId12"/>
    <p:sldId id="614" r:id="rId13"/>
    <p:sldId id="605" r:id="rId14"/>
    <p:sldId id="612" r:id="rId15"/>
    <p:sldId id="606" r:id="rId16"/>
    <p:sldId id="607" r:id="rId17"/>
    <p:sldId id="608" r:id="rId18"/>
    <p:sldId id="609" r:id="rId19"/>
    <p:sldId id="485" r:id="rId20"/>
    <p:sldId id="610" r:id="rId21"/>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E6A6D3-80E1-E648-9A65-3053C53C3489}" v="1" dt="2020-01-13T13:50:10.484"/>
    <p1510:client id="{6AC26564-89E3-E046-BFB4-F80582D7E17B}" v="2" dt="2020-01-13T13:46:19.9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843"/>
    <p:restoredTop sz="93692"/>
  </p:normalViewPr>
  <p:slideViewPr>
    <p:cSldViewPr snapToGrid="0" snapToObjects="1">
      <p:cViewPr varScale="1">
        <p:scale>
          <a:sx n="66" d="100"/>
          <a:sy n="66" d="100"/>
        </p:scale>
        <p:origin x="192" y="1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359527BD-9D28-FA41-9B76-D4C412CACD55}"/>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6CD83B71-C243-244B-B302-DE2E82069201}"/>
  </pc:docChgLst>
  <pc:docChgLst>
    <pc:chgData name="Long B Nguyen" userId="f59fb8f3-a021-417a-8bc1-65c8d471c621" providerId="ADAL" clId="{E5BF62A1-4F8A-BC49-8FD7-ABEA3D28ED25}"/>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2/24/20</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12543C86-1DA9-1D43-BE25-3CBE178C73F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7D8BD55-DE64-FA4E-87E0-8A762E95D7F9}" type="slidenum">
              <a:rPr lang="en-US" altLang="en-US" smtClean="0"/>
              <a:pPr/>
              <a:t>2</a:t>
            </a:fld>
            <a:endParaRPr lang="en-US" altLang="en-US"/>
          </a:p>
        </p:txBody>
      </p:sp>
      <p:sp>
        <p:nvSpPr>
          <p:cNvPr id="44034" name="Rectangle 2">
            <a:extLst>
              <a:ext uri="{FF2B5EF4-FFF2-40B4-BE49-F238E27FC236}">
                <a16:creationId xmlns:a16="http://schemas.microsoft.com/office/drawing/2014/main" id="{FAFA3628-D56F-0F4C-92D8-5392FFB0BFA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a:extLst>
              <a:ext uri="{FF2B5EF4-FFF2-40B4-BE49-F238E27FC236}">
                <a16:creationId xmlns:a16="http://schemas.microsoft.com/office/drawing/2014/main" id="{383E34A4-840C-AB44-A873-5743D482923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921416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397A180C-4AD9-E64C-9020-0B7D5419318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BA623FB-3FED-2249-8E18-BBEAB2A5EFD4}" type="slidenum">
              <a:rPr lang="en-US" altLang="en-US" smtClean="0"/>
              <a:pPr/>
              <a:t>11</a:t>
            </a:fld>
            <a:endParaRPr lang="en-US" altLang="en-US"/>
          </a:p>
        </p:txBody>
      </p:sp>
      <p:sp>
        <p:nvSpPr>
          <p:cNvPr id="62466" name="Rectangle 2">
            <a:extLst>
              <a:ext uri="{FF2B5EF4-FFF2-40B4-BE49-F238E27FC236}">
                <a16:creationId xmlns:a16="http://schemas.microsoft.com/office/drawing/2014/main" id="{4802EAB3-F6E7-1B44-BB7B-969F8817EA3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a:extLst>
              <a:ext uri="{FF2B5EF4-FFF2-40B4-BE49-F238E27FC236}">
                <a16:creationId xmlns:a16="http://schemas.microsoft.com/office/drawing/2014/main" id="{0A6DDD6A-E2BC-9041-9D64-E4234EE103B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706394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397A180C-4AD9-E64C-9020-0B7D5419318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BA623FB-3FED-2249-8E18-BBEAB2A5EFD4}" type="slidenum">
              <a:rPr lang="en-US" altLang="en-US" smtClean="0"/>
              <a:pPr/>
              <a:t>12</a:t>
            </a:fld>
            <a:endParaRPr lang="en-US" altLang="en-US"/>
          </a:p>
        </p:txBody>
      </p:sp>
      <p:sp>
        <p:nvSpPr>
          <p:cNvPr id="62466" name="Rectangle 2">
            <a:extLst>
              <a:ext uri="{FF2B5EF4-FFF2-40B4-BE49-F238E27FC236}">
                <a16:creationId xmlns:a16="http://schemas.microsoft.com/office/drawing/2014/main" id="{4802EAB3-F6E7-1B44-BB7B-969F8817EA3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a:extLst>
              <a:ext uri="{FF2B5EF4-FFF2-40B4-BE49-F238E27FC236}">
                <a16:creationId xmlns:a16="http://schemas.microsoft.com/office/drawing/2014/main" id="{0A6DDD6A-E2BC-9041-9D64-E4234EE103B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411818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C7D0D5E9-FE86-0942-9B57-892517ECE70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D962B04-4BE7-F34D-B858-11059A00E2A3}" type="slidenum">
              <a:rPr lang="en-US" altLang="en-US" smtClean="0"/>
              <a:pPr/>
              <a:t>13</a:t>
            </a:fld>
            <a:endParaRPr lang="en-US" altLang="en-US"/>
          </a:p>
        </p:txBody>
      </p:sp>
      <p:sp>
        <p:nvSpPr>
          <p:cNvPr id="64514" name="Rectangle 2">
            <a:extLst>
              <a:ext uri="{FF2B5EF4-FFF2-40B4-BE49-F238E27FC236}">
                <a16:creationId xmlns:a16="http://schemas.microsoft.com/office/drawing/2014/main" id="{02C999D7-52B0-1749-97C5-53E02D23C2A4}"/>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a:extLst>
              <a:ext uri="{FF2B5EF4-FFF2-40B4-BE49-F238E27FC236}">
                <a16:creationId xmlns:a16="http://schemas.microsoft.com/office/drawing/2014/main" id="{408061A4-7E17-B840-BA0C-3936EF2A0EE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286458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968CBBAF-EDA8-CE41-92EC-90A41DFE59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360C849-FCED-DB4F-9B40-BA5EAD25EF49}" type="slidenum">
              <a:rPr lang="en-US" altLang="en-US" smtClean="0"/>
              <a:pPr/>
              <a:t>14</a:t>
            </a:fld>
            <a:endParaRPr lang="en-US" altLang="en-US"/>
          </a:p>
        </p:txBody>
      </p:sp>
      <p:sp>
        <p:nvSpPr>
          <p:cNvPr id="66562" name="Rectangle 2">
            <a:extLst>
              <a:ext uri="{FF2B5EF4-FFF2-40B4-BE49-F238E27FC236}">
                <a16:creationId xmlns:a16="http://schemas.microsoft.com/office/drawing/2014/main" id="{63AB0B4B-E79E-4B4A-96B5-D2EF3BC83A3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a:extLst>
              <a:ext uri="{FF2B5EF4-FFF2-40B4-BE49-F238E27FC236}">
                <a16:creationId xmlns:a16="http://schemas.microsoft.com/office/drawing/2014/main" id="{A1FC4435-CA39-6745-BD0C-5C98779130B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685147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66D00BA3-80C4-A242-8BFA-6B42AABA77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FB3B067-8245-E94B-BE8E-A17950D0EAF7}" type="slidenum">
              <a:rPr lang="en-US" altLang="en-US" smtClean="0"/>
              <a:pPr/>
              <a:t>15</a:t>
            </a:fld>
            <a:endParaRPr lang="en-US" altLang="en-US"/>
          </a:p>
        </p:txBody>
      </p:sp>
      <p:sp>
        <p:nvSpPr>
          <p:cNvPr id="68610" name="Rectangle 2">
            <a:extLst>
              <a:ext uri="{FF2B5EF4-FFF2-40B4-BE49-F238E27FC236}">
                <a16:creationId xmlns:a16="http://schemas.microsoft.com/office/drawing/2014/main" id="{F120F77F-2FAF-BE44-86B4-42A7A35AAC14}"/>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a:extLst>
              <a:ext uri="{FF2B5EF4-FFF2-40B4-BE49-F238E27FC236}">
                <a16:creationId xmlns:a16="http://schemas.microsoft.com/office/drawing/2014/main" id="{38B18FBB-BCE7-9D4C-932B-6403978DD849}"/>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503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98C408CB-051E-C846-9AD0-9820687F53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D49E667-B4FD-E448-B623-946D2741C530}" type="slidenum">
              <a:rPr lang="en-US" altLang="en-US" smtClean="0"/>
              <a:pPr/>
              <a:t>16</a:t>
            </a:fld>
            <a:endParaRPr lang="en-US" altLang="en-US"/>
          </a:p>
        </p:txBody>
      </p:sp>
      <p:sp>
        <p:nvSpPr>
          <p:cNvPr id="70658" name="Rectangle 2">
            <a:extLst>
              <a:ext uri="{FF2B5EF4-FFF2-40B4-BE49-F238E27FC236}">
                <a16:creationId xmlns:a16="http://schemas.microsoft.com/office/drawing/2014/main" id="{49653E49-0A24-2A43-87BF-232A6A62C92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a:extLst>
              <a:ext uri="{FF2B5EF4-FFF2-40B4-BE49-F238E27FC236}">
                <a16:creationId xmlns:a16="http://schemas.microsoft.com/office/drawing/2014/main" id="{E5724D42-F641-0A41-8C8A-AE8E793F8A2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70144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FED684CF-9400-594F-903B-2B77C944A98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DB31880-1905-7F42-A8E1-012416B1FCB0}" type="slidenum">
              <a:rPr lang="en-US" altLang="en-US" smtClean="0"/>
              <a:pPr/>
              <a:t>17</a:t>
            </a:fld>
            <a:endParaRPr lang="en-US" altLang="en-US"/>
          </a:p>
        </p:txBody>
      </p:sp>
      <p:sp>
        <p:nvSpPr>
          <p:cNvPr id="72706" name="Rectangle 2">
            <a:extLst>
              <a:ext uri="{FF2B5EF4-FFF2-40B4-BE49-F238E27FC236}">
                <a16:creationId xmlns:a16="http://schemas.microsoft.com/office/drawing/2014/main" id="{139E0ACE-CD84-0744-AFBF-CC5F2EE3269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3">
            <a:extLst>
              <a:ext uri="{FF2B5EF4-FFF2-40B4-BE49-F238E27FC236}">
                <a16:creationId xmlns:a16="http://schemas.microsoft.com/office/drawing/2014/main" id="{89B8D523-A832-7744-8D4B-282E7EB8BE2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991385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4AF499F7-5320-6F4A-A285-6CC9D30ECDA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A4FC167-6750-7643-B04A-2C638E98108F}" type="slidenum">
              <a:rPr lang="en-US" altLang="en-US" smtClean="0"/>
              <a:pPr/>
              <a:t>18</a:t>
            </a:fld>
            <a:endParaRPr lang="en-US" altLang="en-US"/>
          </a:p>
        </p:txBody>
      </p:sp>
      <p:sp>
        <p:nvSpPr>
          <p:cNvPr id="74754" name="Rectangle 2">
            <a:extLst>
              <a:ext uri="{FF2B5EF4-FFF2-40B4-BE49-F238E27FC236}">
                <a16:creationId xmlns:a16="http://schemas.microsoft.com/office/drawing/2014/main" id="{01152D59-58ED-E043-9DDF-2FFE63573F4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Rectangle 3">
            <a:extLst>
              <a:ext uri="{FF2B5EF4-FFF2-40B4-BE49-F238E27FC236}">
                <a16:creationId xmlns:a16="http://schemas.microsoft.com/office/drawing/2014/main" id="{AD7BEB0E-C8FE-394D-A566-26E8DF86E429}"/>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680867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17C6E906-C02B-B44A-A770-289576E1C8D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886A004-46A4-0740-AEF2-A2212A298A9A}" type="slidenum">
              <a:rPr lang="en-US" altLang="en-US" smtClean="0"/>
              <a:pPr/>
              <a:t>3</a:t>
            </a:fld>
            <a:endParaRPr lang="en-US" altLang="en-US"/>
          </a:p>
        </p:txBody>
      </p:sp>
      <p:sp>
        <p:nvSpPr>
          <p:cNvPr id="46082" name="Rectangle 2">
            <a:extLst>
              <a:ext uri="{FF2B5EF4-FFF2-40B4-BE49-F238E27FC236}">
                <a16:creationId xmlns:a16="http://schemas.microsoft.com/office/drawing/2014/main" id="{33A04A1D-8DE8-BF42-975E-5B89B8A8A8F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a:extLst>
              <a:ext uri="{FF2B5EF4-FFF2-40B4-BE49-F238E27FC236}">
                <a16:creationId xmlns:a16="http://schemas.microsoft.com/office/drawing/2014/main" id="{ED518886-9CE1-1340-B9EC-EA5903D120F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416108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17C6E906-C02B-B44A-A770-289576E1C8D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886A004-46A4-0740-AEF2-A2212A298A9A}" type="slidenum">
              <a:rPr lang="en-US" altLang="en-US" smtClean="0"/>
              <a:pPr/>
              <a:t>4</a:t>
            </a:fld>
            <a:endParaRPr lang="en-US" altLang="en-US"/>
          </a:p>
        </p:txBody>
      </p:sp>
      <p:sp>
        <p:nvSpPr>
          <p:cNvPr id="46082" name="Rectangle 2">
            <a:extLst>
              <a:ext uri="{FF2B5EF4-FFF2-40B4-BE49-F238E27FC236}">
                <a16:creationId xmlns:a16="http://schemas.microsoft.com/office/drawing/2014/main" id="{33A04A1D-8DE8-BF42-975E-5B89B8A8A8F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a:extLst>
              <a:ext uri="{FF2B5EF4-FFF2-40B4-BE49-F238E27FC236}">
                <a16:creationId xmlns:a16="http://schemas.microsoft.com/office/drawing/2014/main" id="{ED518886-9CE1-1340-B9EC-EA5903D120F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231046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F0EE9B2E-AACC-0245-8BB8-2C15A45030F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7FFEDC7-BC3B-5D43-897D-30E3B0EB5DF6}" type="slidenum">
              <a:rPr lang="en-US" altLang="en-US" smtClean="0"/>
              <a:pPr/>
              <a:t>5</a:t>
            </a:fld>
            <a:endParaRPr lang="en-US" altLang="en-US"/>
          </a:p>
        </p:txBody>
      </p:sp>
      <p:sp>
        <p:nvSpPr>
          <p:cNvPr id="48130" name="Rectangle 2">
            <a:extLst>
              <a:ext uri="{FF2B5EF4-FFF2-40B4-BE49-F238E27FC236}">
                <a16:creationId xmlns:a16="http://schemas.microsoft.com/office/drawing/2014/main" id="{35AA12FB-9174-9045-8CBC-45157F7D6B23}"/>
              </a:ext>
            </a:extLst>
          </p:cNvPr>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a:extLst>
              <a:ext uri="{FF2B5EF4-FFF2-40B4-BE49-F238E27FC236}">
                <a16:creationId xmlns:a16="http://schemas.microsoft.com/office/drawing/2014/main" id="{89C56B53-6965-0B47-94BD-5E81672A4BE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700418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FAD0774A-C327-5C47-B3DC-5140AAE7E8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483603F-536E-5348-85CA-469E92E29B2B}" type="slidenum">
              <a:rPr lang="en-US" altLang="en-US" smtClean="0"/>
              <a:pPr/>
              <a:t>6</a:t>
            </a:fld>
            <a:endParaRPr lang="en-US" altLang="en-US"/>
          </a:p>
        </p:txBody>
      </p:sp>
      <p:sp>
        <p:nvSpPr>
          <p:cNvPr id="50178" name="Rectangle 2">
            <a:extLst>
              <a:ext uri="{FF2B5EF4-FFF2-40B4-BE49-F238E27FC236}">
                <a16:creationId xmlns:a16="http://schemas.microsoft.com/office/drawing/2014/main" id="{1BA78FAA-916D-C940-BDA3-90C03500E2A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4AAB2FF5-D4ED-B740-80F6-BE335EA2606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172173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F76BC38F-1D6E-5541-8210-8688EBB9C11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8D16C99-B9F4-4A43-8CA3-5201ECF32F0C}" type="slidenum">
              <a:rPr lang="en-US" altLang="en-US" smtClean="0"/>
              <a:pPr/>
              <a:t>7</a:t>
            </a:fld>
            <a:endParaRPr lang="en-US" altLang="en-US"/>
          </a:p>
        </p:txBody>
      </p:sp>
      <p:sp>
        <p:nvSpPr>
          <p:cNvPr id="52226" name="Rectangle 2">
            <a:extLst>
              <a:ext uri="{FF2B5EF4-FFF2-40B4-BE49-F238E27FC236}">
                <a16:creationId xmlns:a16="http://schemas.microsoft.com/office/drawing/2014/main" id="{A77D325B-6A71-0344-A126-440D6B27803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a:extLst>
              <a:ext uri="{FF2B5EF4-FFF2-40B4-BE49-F238E27FC236}">
                <a16:creationId xmlns:a16="http://schemas.microsoft.com/office/drawing/2014/main" id="{625D8310-D8C1-FE40-9782-17E41FA3281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598256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72B89E0F-CB6F-8540-B5DE-99028676570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FAE7893-9BA5-D345-9E8A-837A1A6D5CC2}" type="slidenum">
              <a:rPr lang="en-US" altLang="en-US" smtClean="0"/>
              <a:pPr/>
              <a:t>8</a:t>
            </a:fld>
            <a:endParaRPr lang="en-US" altLang="en-US"/>
          </a:p>
        </p:txBody>
      </p:sp>
      <p:sp>
        <p:nvSpPr>
          <p:cNvPr id="54274" name="Rectangle 2">
            <a:extLst>
              <a:ext uri="{FF2B5EF4-FFF2-40B4-BE49-F238E27FC236}">
                <a16:creationId xmlns:a16="http://schemas.microsoft.com/office/drawing/2014/main" id="{05D259B1-F242-3A43-AA49-793D01EFBE3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a:extLst>
              <a:ext uri="{FF2B5EF4-FFF2-40B4-BE49-F238E27FC236}">
                <a16:creationId xmlns:a16="http://schemas.microsoft.com/office/drawing/2014/main" id="{4EE82563-54B2-FA42-B3FC-D3A075EEED4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664015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0522430A-B6DB-194E-9400-49892F2D520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956A937-CAEE-BD43-93A8-E8249FB589B0}" type="slidenum">
              <a:rPr lang="en-US" altLang="en-US" smtClean="0"/>
              <a:pPr/>
              <a:t>9</a:t>
            </a:fld>
            <a:endParaRPr lang="en-US" altLang="en-US"/>
          </a:p>
        </p:txBody>
      </p:sp>
      <p:sp>
        <p:nvSpPr>
          <p:cNvPr id="56322" name="Rectangle 2">
            <a:extLst>
              <a:ext uri="{FF2B5EF4-FFF2-40B4-BE49-F238E27FC236}">
                <a16:creationId xmlns:a16="http://schemas.microsoft.com/office/drawing/2014/main" id="{3C2547D6-6567-3A4C-BF2A-8DEF17EEFF74}"/>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a:extLst>
              <a:ext uri="{FF2B5EF4-FFF2-40B4-BE49-F238E27FC236}">
                <a16:creationId xmlns:a16="http://schemas.microsoft.com/office/drawing/2014/main" id="{811C4D9C-52FA-5E4A-9AAE-5F7520A8975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a:p>
            <a:pPr eaLnBrk="1" hangingPunct="1"/>
            <a:r>
              <a:rPr lang="en-US" altLang="en-US">
                <a:ea typeface="ＭＳ Ｐゴシック" panose="020B0600070205080204" pitchFamily="34" charset="-128"/>
              </a:rPr>
              <a:t>http://www.sharetechnote.com/html/RF_Handbook_TimeDomain_FrequencyDomain.html</a:t>
            </a:r>
          </a:p>
        </p:txBody>
      </p:sp>
    </p:spTree>
    <p:extLst>
      <p:ext uri="{BB962C8B-B14F-4D97-AF65-F5344CB8AC3E}">
        <p14:creationId xmlns:p14="http://schemas.microsoft.com/office/powerpoint/2010/main" val="698754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A8AF7565-4606-3941-9AD9-59E34185F7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A7BA810-9029-3647-91D1-9F8F29C831D9}" type="slidenum">
              <a:rPr lang="en-US" altLang="en-US" smtClean="0"/>
              <a:pPr/>
              <a:t>10</a:t>
            </a:fld>
            <a:endParaRPr lang="en-US" altLang="en-US"/>
          </a:p>
        </p:txBody>
      </p:sp>
      <p:sp>
        <p:nvSpPr>
          <p:cNvPr id="58370" name="Rectangle 2">
            <a:extLst>
              <a:ext uri="{FF2B5EF4-FFF2-40B4-BE49-F238E27FC236}">
                <a16:creationId xmlns:a16="http://schemas.microsoft.com/office/drawing/2014/main" id="{83A82375-5F75-D143-B44E-14267ED9F4DF}"/>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a:extLst>
              <a:ext uri="{FF2B5EF4-FFF2-40B4-BE49-F238E27FC236}">
                <a16:creationId xmlns:a16="http://schemas.microsoft.com/office/drawing/2014/main" id="{F60DFEC2-59BE-864C-AFDA-E4F95524187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370888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2/24/20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2/24/20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2/24/20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2/24/20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2/24/20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2/24/20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2/24/20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2/24/20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2/24/20</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youtu.be/-P28LKWTzrI" TargetMode="External"/><Relationship Id="rId2" Type="http://schemas.openxmlformats.org/officeDocument/2006/relationships/hyperlink" Target="https://arstechnica.com/features/2007/10/the-audiofile-understanding-mp3-compression/" TargetMode="External"/><Relationship Id="rId1" Type="http://schemas.openxmlformats.org/officeDocument/2006/relationships/slideLayout" Target="../slideLayouts/slideLayout2.xml"/><Relationship Id="rId5" Type="http://schemas.openxmlformats.org/officeDocument/2006/relationships/hyperlink" Target="https://www.youtube.com/watch?v=btgAUdbj85E" TargetMode="External"/><Relationship Id="rId4" Type="http://schemas.openxmlformats.org/officeDocument/2006/relationships/hyperlink" Target="https://www.youtube.com/watch?v=zC5KFnSUPNo"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youtube.com/watch?v=-R2uBgcw60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56841"/>
            <a:ext cx="5661060" cy="1692546"/>
          </a:xfrm>
        </p:spPr>
        <p:txBody>
          <a:bodyPr>
            <a:normAutofit/>
          </a:bodyPr>
          <a:lstStyle/>
          <a:p>
            <a:r>
              <a:rPr lang="en-US" dirty="0">
                <a:solidFill>
                  <a:srgbClr val="FFFFFF"/>
                </a:solidFill>
              </a:rPr>
              <a:t>Understanding Data</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2282552" y="3140627"/>
            <a:ext cx="4578895" cy="568399"/>
          </a:xfrm>
        </p:spPr>
        <p:txBody>
          <a:bodyPr>
            <a:normAutofit/>
          </a:bodyPr>
          <a:lstStyle/>
          <a:p>
            <a:r>
              <a:rPr lang="en-US" b="1" dirty="0">
                <a:solidFill>
                  <a:srgbClr val="FFFFFF"/>
                </a:solidFill>
              </a:rPr>
              <a:t>Audio and Video</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2FD1C1FC-5146-194A-9B8A-0E6A1ABA3E32}"/>
              </a:ext>
            </a:extLst>
          </p:cNvPr>
          <p:cNvSpPr>
            <a:spLocks noGrp="1" noChangeArrowheads="1"/>
          </p:cNvSpPr>
          <p:nvPr>
            <p:ph type="title"/>
          </p:nvPr>
        </p:nvSpPr>
        <p:spPr>
          <a:xfrm>
            <a:off x="125216" y="127000"/>
            <a:ext cx="7886700" cy="873303"/>
          </a:xfrm>
        </p:spPr>
        <p:txBody>
          <a:bodyPr/>
          <a:lstStyle/>
          <a:p>
            <a:pPr eaLnBrk="1" hangingPunct="1"/>
            <a:r>
              <a:rPr lang="en-US" altLang="en-US" dirty="0">
                <a:latin typeface="Tahoma" panose="020B0604030504040204" pitchFamily="34" charset="0"/>
                <a:ea typeface="ＭＳ Ｐゴシック" panose="020B0600070205080204" pitchFamily="34" charset="-128"/>
              </a:rPr>
              <a:t>Popular Formats</a:t>
            </a:r>
          </a:p>
        </p:txBody>
      </p:sp>
      <p:sp>
        <p:nvSpPr>
          <p:cNvPr id="16386" name="Rectangle 3">
            <a:extLst>
              <a:ext uri="{FF2B5EF4-FFF2-40B4-BE49-F238E27FC236}">
                <a16:creationId xmlns:a16="http://schemas.microsoft.com/office/drawing/2014/main" id="{BBF80B12-3B64-224E-8C63-344E3E46DE63}"/>
              </a:ext>
            </a:extLst>
          </p:cNvPr>
          <p:cNvSpPr>
            <a:spLocks noGrp="1" noChangeArrowheads="1"/>
          </p:cNvSpPr>
          <p:nvPr>
            <p:ph type="body" idx="1"/>
          </p:nvPr>
        </p:nvSpPr>
        <p:spPr>
          <a:xfrm>
            <a:off x="205483" y="1079500"/>
            <a:ext cx="8620018" cy="4508500"/>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Other popular audio formats include AAC, WMA, WAV, FLAC.</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AAC(Advanced Audio Coding) was developed by Apple for iTunes but is currently adopted by many devices. </a:t>
            </a:r>
          </a:p>
          <a:p>
            <a:pPr marL="342900" lvl="1" indent="0" eaLnBrk="1" hangingPunct="1">
              <a:buNone/>
            </a:pPr>
            <a:r>
              <a:rPr lang="en-US" altLang="en-US" dirty="0">
                <a:latin typeface="Tahoma" panose="020B0604030504040204" pitchFamily="34" charset="0"/>
              </a:rPr>
              <a:t>- more efficient compression and better quality than MP3</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Windows Media Audio(WMA) is a proprietary format developed by Microsoft but has not been as popular as AAC or MP3.</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Waveform Audio(WAV) was also developed by Windows</a:t>
            </a:r>
          </a:p>
          <a:p>
            <a:pPr marL="342900" lvl="1" indent="0" eaLnBrk="1" hangingPunct="1">
              <a:buNone/>
            </a:pPr>
            <a:r>
              <a:rPr lang="en-US" altLang="en-US" dirty="0">
                <a:latin typeface="Tahoma" panose="020B0604030504040204" pitchFamily="34" charset="0"/>
              </a:rPr>
              <a:t>- uncompressed</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lvl="1" eaLnBrk="1" hangingPunct="1">
              <a:buFontTx/>
              <a:buNone/>
            </a:pPr>
            <a:endParaRPr lang="en-US" altLang="en-US" sz="1500" dirty="0">
              <a:latin typeface="Tahoma" panose="020B0604030504040204" pitchFamily="34" charset="0"/>
            </a:endParaRP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500"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0769114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F92CD89B-C9D4-7045-B1A5-2FFF7E20AF64}"/>
              </a:ext>
            </a:extLst>
          </p:cNvPr>
          <p:cNvSpPr>
            <a:spLocks noGrp="1" noChangeArrowheads="1"/>
          </p:cNvSpPr>
          <p:nvPr>
            <p:ph type="title"/>
          </p:nvPr>
        </p:nvSpPr>
        <p:spPr>
          <a:xfrm>
            <a:off x="104668" y="147548"/>
            <a:ext cx="7886700" cy="801384"/>
          </a:xfrm>
        </p:spPr>
        <p:txBody>
          <a:bodyPr/>
          <a:lstStyle/>
          <a:p>
            <a:pPr eaLnBrk="1" hangingPunct="1"/>
            <a:r>
              <a:rPr lang="en-US" altLang="en-US" dirty="0">
                <a:latin typeface="Tahoma" panose="020B0604030504040204" pitchFamily="34" charset="0"/>
                <a:ea typeface="ＭＳ Ｐゴシック" panose="020B0600070205080204" pitchFamily="34" charset="-128"/>
              </a:rPr>
              <a:t>Video Codecs</a:t>
            </a:r>
          </a:p>
        </p:txBody>
      </p:sp>
      <p:sp>
        <p:nvSpPr>
          <p:cNvPr id="59394" name="Rectangle 3">
            <a:extLst>
              <a:ext uri="{FF2B5EF4-FFF2-40B4-BE49-F238E27FC236}">
                <a16:creationId xmlns:a16="http://schemas.microsoft.com/office/drawing/2014/main" id="{84DB2346-D246-974D-8523-C1398A704DAC}"/>
              </a:ext>
            </a:extLst>
          </p:cNvPr>
          <p:cNvSpPr>
            <a:spLocks noGrp="1" noChangeArrowheads="1"/>
          </p:cNvSpPr>
          <p:nvPr>
            <p:ph type="body" idx="1"/>
          </p:nvPr>
        </p:nvSpPr>
        <p:spPr>
          <a:xfrm>
            <a:off x="226031" y="791110"/>
            <a:ext cx="8712486" cy="4796890"/>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When dealing with video on your computer, we're concerned with two different things: </a:t>
            </a:r>
            <a:r>
              <a:rPr lang="en-US" altLang="en-US" sz="2000" b="1" dirty="0">
                <a:latin typeface="Tahoma" panose="020B0604030504040204" pitchFamily="34" charset="0"/>
                <a:ea typeface="ＭＳ Ｐゴシック" panose="020B0600070205080204" pitchFamily="34" charset="-128"/>
              </a:rPr>
              <a:t>codecs</a:t>
            </a:r>
            <a:r>
              <a:rPr lang="en-US" altLang="en-US" sz="2000" dirty="0">
                <a:latin typeface="Tahoma" panose="020B0604030504040204" pitchFamily="34" charset="0"/>
                <a:ea typeface="ＭＳ Ｐゴシック" panose="020B0600070205080204" pitchFamily="34" charset="-128"/>
              </a:rPr>
              <a:t> and </a:t>
            </a:r>
            <a:r>
              <a:rPr lang="en-US" altLang="en-US" sz="2000" b="1" dirty="0">
                <a:latin typeface="Tahoma" panose="020B0604030504040204" pitchFamily="34" charset="0"/>
                <a:ea typeface="ＭＳ Ｐゴシック" panose="020B0600070205080204" pitchFamily="34" charset="-128"/>
              </a:rPr>
              <a:t>containers</a:t>
            </a:r>
            <a:r>
              <a:rPr lang="en-US" altLang="en-US" sz="2000" dirty="0">
                <a:latin typeface="Tahoma" panose="020B0604030504040204" pitchFamily="34" charset="0"/>
                <a:ea typeface="ＭＳ Ｐゴシック" panose="020B0600070205080204" pitchFamily="34" charset="-128"/>
              </a:rPr>
              <a:t>.</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We saw that PCM audio can take up a lot of space, but uncompressed video is even larger. Without any compression, an hour of high quality video can be hundreds of gigabytes large! </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The role of the codec is to do just that, as the codec (a combination of the words "encode" and "decode") is a program responsible for compressing and decompressing video.</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667"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0553084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F92CD89B-C9D4-7045-B1A5-2FFF7E20AF64}"/>
              </a:ext>
            </a:extLst>
          </p:cNvPr>
          <p:cNvSpPr>
            <a:spLocks noGrp="1" noChangeArrowheads="1"/>
          </p:cNvSpPr>
          <p:nvPr>
            <p:ph type="title"/>
          </p:nvPr>
        </p:nvSpPr>
        <p:spPr>
          <a:xfrm>
            <a:off x="104668" y="147548"/>
            <a:ext cx="7886700" cy="801384"/>
          </a:xfrm>
        </p:spPr>
        <p:txBody>
          <a:bodyPr/>
          <a:lstStyle/>
          <a:p>
            <a:pPr eaLnBrk="1" hangingPunct="1"/>
            <a:r>
              <a:rPr lang="en-US" altLang="en-US" dirty="0">
                <a:latin typeface="Tahoma" panose="020B0604030504040204" pitchFamily="34" charset="0"/>
                <a:ea typeface="ＭＳ Ｐゴシック" panose="020B0600070205080204" pitchFamily="34" charset="-128"/>
              </a:rPr>
              <a:t>Video Codecs</a:t>
            </a:r>
          </a:p>
        </p:txBody>
      </p:sp>
      <p:sp>
        <p:nvSpPr>
          <p:cNvPr id="59394" name="Rectangle 3">
            <a:extLst>
              <a:ext uri="{FF2B5EF4-FFF2-40B4-BE49-F238E27FC236}">
                <a16:creationId xmlns:a16="http://schemas.microsoft.com/office/drawing/2014/main" id="{84DB2346-D246-974D-8523-C1398A704DAC}"/>
              </a:ext>
            </a:extLst>
          </p:cNvPr>
          <p:cNvSpPr>
            <a:spLocks noGrp="1" noChangeArrowheads="1"/>
          </p:cNvSpPr>
          <p:nvPr>
            <p:ph type="body" idx="1"/>
          </p:nvPr>
        </p:nvSpPr>
        <p:spPr>
          <a:xfrm>
            <a:off x="226031" y="791110"/>
            <a:ext cx="8712486" cy="4796890"/>
          </a:xfrm>
        </p:spPr>
        <p:txBody>
          <a:bodyPr/>
          <a:lstStyle/>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Today, the most popular standard for compressing videos is called </a:t>
            </a:r>
            <a:r>
              <a:rPr lang="en-US" altLang="en-US" sz="2000" b="1" dirty="0">
                <a:latin typeface="Tahoma" panose="020B0604030504040204" pitchFamily="34" charset="0"/>
                <a:ea typeface="ＭＳ Ｐゴシック" panose="020B0600070205080204" pitchFamily="34" charset="-128"/>
              </a:rPr>
              <a:t>H.264</a:t>
            </a:r>
            <a:r>
              <a:rPr lang="en-US" altLang="en-US" sz="2000" dirty="0">
                <a:latin typeface="Tahoma" panose="020B0604030504040204" pitchFamily="34" charset="0"/>
                <a:ea typeface="ＭＳ Ｐゴシック" panose="020B0600070205080204" pitchFamily="34" charset="-128"/>
              </a:rPr>
              <a:t>, sometimes referred to as AVC, or advanced video coding. </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rPr>
              <a:t>For example, all Blu-Ray players must be able to decode video that has been encoded according to the H.264 standard</a:t>
            </a:r>
          </a:p>
          <a:p>
            <a:pPr marL="0" indent="0" eaLnBrk="1" hangingPunct="1">
              <a:buNone/>
            </a:pPr>
            <a:endParaRPr lang="en-US" altLang="en-US" sz="2000" dirty="0">
              <a:latin typeface="Tahoma" panose="020B0604030504040204" pitchFamily="34" charset="0"/>
            </a:endParaRPr>
          </a:p>
          <a:p>
            <a:pPr marL="0" indent="0" eaLnBrk="1" hangingPunct="1">
              <a:buNone/>
            </a:pPr>
            <a:endParaRPr lang="en-US" altLang="en-US" sz="2000" dirty="0">
              <a:latin typeface="Tahoma" panose="020B0604030504040204" pitchFamily="34" charset="0"/>
            </a:endParaRPr>
          </a:p>
          <a:p>
            <a:pPr marL="0" indent="0" eaLnBrk="1" hangingPunct="1">
              <a:buNone/>
            </a:pPr>
            <a:r>
              <a:rPr lang="en-US" altLang="en-US" sz="2000" dirty="0">
                <a:latin typeface="Tahoma" panose="020B0604030504040204" pitchFamily="34" charset="0"/>
              </a:rPr>
              <a:t>There are lots of codecs out on the Internet that compress video using H.264, including x264 and DivX. </a:t>
            </a:r>
          </a:p>
          <a:p>
            <a:pPr marL="342900" lvl="1" indent="0" eaLnBrk="1" hangingPunct="1">
              <a:buNone/>
            </a:pPr>
            <a:r>
              <a:rPr lang="en-US" altLang="en-US" sz="2000" dirty="0">
                <a:latin typeface="Tahoma" panose="020B0604030504040204" pitchFamily="34" charset="0"/>
              </a:rPr>
              <a:t>software like VLC has built in codecs that can generally play any video file.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667"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1603182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4">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3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39CBCE08-19F5-8F48-9FA4-0A550756FC6D}"/>
              </a:ext>
            </a:extLst>
          </p:cNvPr>
          <p:cNvSpPr>
            <a:spLocks noGrp="1" noChangeArrowheads="1"/>
          </p:cNvSpPr>
          <p:nvPr>
            <p:ph type="title"/>
          </p:nvPr>
        </p:nvSpPr>
        <p:spPr>
          <a:xfrm>
            <a:off x="226031" y="168097"/>
            <a:ext cx="7886700" cy="760288"/>
          </a:xfrm>
        </p:spPr>
        <p:txBody>
          <a:bodyPr/>
          <a:lstStyle/>
          <a:p>
            <a:pPr eaLnBrk="1" hangingPunct="1"/>
            <a:r>
              <a:rPr lang="en-US" altLang="en-US" dirty="0">
                <a:latin typeface="Tahoma" panose="020B0604030504040204" pitchFamily="34" charset="0"/>
                <a:ea typeface="ＭＳ Ｐゴシック" panose="020B0600070205080204" pitchFamily="34" charset="-128"/>
              </a:rPr>
              <a:t>Containers</a:t>
            </a:r>
          </a:p>
        </p:txBody>
      </p:sp>
      <p:sp>
        <p:nvSpPr>
          <p:cNvPr id="61442" name="Rectangle 3">
            <a:extLst>
              <a:ext uri="{FF2B5EF4-FFF2-40B4-BE49-F238E27FC236}">
                <a16:creationId xmlns:a16="http://schemas.microsoft.com/office/drawing/2014/main" id="{B310BF55-D7B6-5441-9407-5A38D72281A1}"/>
              </a:ext>
            </a:extLst>
          </p:cNvPr>
          <p:cNvSpPr>
            <a:spLocks noGrp="1" noChangeArrowheads="1"/>
          </p:cNvSpPr>
          <p:nvPr>
            <p:ph type="body" idx="1"/>
          </p:nvPr>
        </p:nvSpPr>
        <p:spPr>
          <a:xfrm>
            <a:off x="226031" y="1079500"/>
            <a:ext cx="8630293" cy="4508500"/>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Video files are packaged up into a </a:t>
            </a:r>
            <a:r>
              <a:rPr lang="en-US" altLang="en-US" sz="1667" b="1" dirty="0">
                <a:latin typeface="Tahoma" panose="020B0604030504040204" pitchFamily="34" charset="0"/>
                <a:ea typeface="ＭＳ Ｐゴシック" panose="020B0600070205080204" pitchFamily="34" charset="-128"/>
              </a:rPr>
              <a:t>container</a:t>
            </a:r>
            <a:r>
              <a:rPr lang="en-US" altLang="en-US" sz="1667" dirty="0">
                <a:latin typeface="Tahoma" panose="020B0604030504040204" pitchFamily="34" charset="0"/>
                <a:ea typeface="ＭＳ Ｐゴシック" panose="020B0600070205080204" pitchFamily="34" charset="-128"/>
              </a:rPr>
              <a:t> which include video/audio files, captions, DVD menus, etc..</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Popular video containers today include AVI, MKV, MP4, and MOV, and different container formats support different codecs for audio and video.</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Containers give us a bit of flexibility in creating videos, since we get to choose which codec we want to use for the video and which codec we want to use for the audio, though not all containers support all codecs.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However, because codecs and containers are separate concepts, it could be the case that your media player supports a certain container format but not the codec used for the video in the container, which means you won't be able to play the video!</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2349319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4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4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64CF080E-EFCE-1640-8191-157D72CCEB77}"/>
              </a:ext>
            </a:extLst>
          </p:cNvPr>
          <p:cNvSpPr>
            <a:spLocks noGrp="1" noChangeArrowheads="1"/>
          </p:cNvSpPr>
          <p:nvPr>
            <p:ph type="title"/>
          </p:nvPr>
        </p:nvSpPr>
        <p:spPr>
          <a:xfrm>
            <a:off x="123290" y="37971"/>
            <a:ext cx="7886700" cy="927800"/>
          </a:xfrm>
        </p:spPr>
        <p:txBody>
          <a:bodyPr/>
          <a:lstStyle/>
          <a:p>
            <a:pPr eaLnBrk="1" hangingPunct="1"/>
            <a:r>
              <a:rPr lang="en-US" altLang="en-US" dirty="0">
                <a:latin typeface="Tahoma" panose="020B0604030504040204" pitchFamily="34" charset="0"/>
                <a:ea typeface="ＭＳ Ｐゴシック" panose="020B0600070205080204" pitchFamily="34" charset="-128"/>
              </a:rPr>
              <a:t>Containers Vs Codecs</a:t>
            </a:r>
          </a:p>
        </p:txBody>
      </p:sp>
      <p:sp>
        <p:nvSpPr>
          <p:cNvPr id="61442" name="Rectangle 3">
            <a:extLst>
              <a:ext uri="{FF2B5EF4-FFF2-40B4-BE49-F238E27FC236}">
                <a16:creationId xmlns:a16="http://schemas.microsoft.com/office/drawing/2014/main" id="{E8285EFB-BF33-1542-85A8-70804410C4F0}"/>
              </a:ext>
            </a:extLst>
          </p:cNvPr>
          <p:cNvSpPr>
            <a:spLocks noGrp="1" noChangeArrowheads="1"/>
          </p:cNvSpPr>
          <p:nvPr>
            <p:ph type="body" idx="1"/>
          </p:nvPr>
        </p:nvSpPr>
        <p:spPr>
          <a:xfrm>
            <a:off x="123290" y="1079500"/>
            <a:ext cx="8258710" cy="4508500"/>
          </a:xfrm>
        </p:spPr>
        <p:txBody>
          <a:bodyPr/>
          <a:lstStyle/>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marL="0" indent="0">
              <a:buNone/>
              <a:defRPr/>
            </a:pPr>
            <a:r>
              <a:rPr lang="en-US" altLang="en-US" sz="1667" dirty="0">
                <a:latin typeface="Tahoma" panose="020B0604030504040204" pitchFamily="34" charset="0"/>
                <a:ea typeface="ＭＳ Ｐゴシック" panose="020B0600070205080204" pitchFamily="34" charset="-128"/>
              </a:rPr>
              <a:t>Image from (http://</a:t>
            </a:r>
            <a:r>
              <a:rPr lang="en-US" altLang="en-US" sz="1667" dirty="0" err="1">
                <a:latin typeface="Tahoma" panose="020B0604030504040204" pitchFamily="34" charset="0"/>
                <a:ea typeface="ＭＳ Ｐゴシック" panose="020B0600070205080204" pitchFamily="34" charset="-128"/>
              </a:rPr>
              <a:t>www.pitivi.org</a:t>
            </a:r>
            <a:r>
              <a:rPr lang="en-US" altLang="en-US" sz="1667" dirty="0">
                <a:latin typeface="Tahoma" panose="020B0604030504040204" pitchFamily="34" charset="0"/>
                <a:ea typeface="ＭＳ Ｐゴシック" panose="020B0600070205080204" pitchFamily="34" charset="-128"/>
              </a:rPr>
              <a:t>/manual/</a:t>
            </a:r>
            <a:r>
              <a:rPr lang="en-US" altLang="en-US" sz="1667" dirty="0" err="1">
                <a:latin typeface="Tahoma" panose="020B0604030504040204" pitchFamily="34" charset="0"/>
                <a:ea typeface="ＭＳ Ｐゴシック" panose="020B0600070205080204" pitchFamily="34" charset="-128"/>
              </a:rPr>
              <a:t>codecscontainers.html</a:t>
            </a:r>
            <a:r>
              <a:rPr lang="en-US" altLang="en-US" sz="1667" dirty="0">
                <a:latin typeface="Tahoma" panose="020B0604030504040204" pitchFamily="34" charset="0"/>
                <a:ea typeface="ＭＳ Ｐゴシック" panose="020B0600070205080204" pitchFamily="34" charset="-128"/>
              </a:rPr>
              <a:t>)</a:t>
            </a:r>
          </a:p>
          <a:p>
            <a:pPr marL="0" indent="0">
              <a:buNone/>
              <a:defRPr/>
            </a:pPr>
            <a:endParaRPr lang="en-US" altLang="en-US" sz="1667" dirty="0">
              <a:latin typeface="Tahoma" panose="020B0604030504040204" pitchFamily="34" charset="0"/>
              <a:ea typeface="ＭＳ Ｐゴシック" panose="020B0600070205080204" pitchFamily="34" charset="-128"/>
            </a:endParaRPr>
          </a:p>
        </p:txBody>
      </p:sp>
      <p:pic>
        <p:nvPicPr>
          <p:cNvPr id="65539" name="Picture 1">
            <a:extLst>
              <a:ext uri="{FF2B5EF4-FFF2-40B4-BE49-F238E27FC236}">
                <a16:creationId xmlns:a16="http://schemas.microsoft.com/office/drawing/2014/main" id="{02026F14-0423-3849-AC9B-818E60EE5B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5950" y="965771"/>
            <a:ext cx="3308676" cy="394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56634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106BCF04-B6BD-D54E-A281-064C154C982F}"/>
              </a:ext>
            </a:extLst>
          </p:cNvPr>
          <p:cNvSpPr>
            <a:spLocks noGrp="1" noChangeArrowheads="1"/>
          </p:cNvSpPr>
          <p:nvPr>
            <p:ph type="title"/>
          </p:nvPr>
        </p:nvSpPr>
        <p:spPr>
          <a:xfrm>
            <a:off x="154112" y="127000"/>
            <a:ext cx="7886700" cy="797674"/>
          </a:xfrm>
        </p:spPr>
        <p:txBody>
          <a:bodyPr/>
          <a:lstStyle/>
          <a:p>
            <a:pPr eaLnBrk="1" hangingPunct="1"/>
            <a:r>
              <a:rPr lang="en-US" altLang="en-US" dirty="0">
                <a:latin typeface="Tahoma" panose="020B0604030504040204" pitchFamily="34" charset="0"/>
                <a:ea typeface="ＭＳ Ｐゴシック" panose="020B0600070205080204" pitchFamily="34" charset="-128"/>
              </a:rPr>
              <a:t>Video Compression</a:t>
            </a:r>
          </a:p>
        </p:txBody>
      </p:sp>
      <p:sp>
        <p:nvSpPr>
          <p:cNvPr id="63490" name="Rectangle 3">
            <a:extLst>
              <a:ext uri="{FF2B5EF4-FFF2-40B4-BE49-F238E27FC236}">
                <a16:creationId xmlns:a16="http://schemas.microsoft.com/office/drawing/2014/main" id="{3F16D80E-F177-E147-B8A4-518534AF45C5}"/>
              </a:ext>
            </a:extLst>
          </p:cNvPr>
          <p:cNvSpPr>
            <a:spLocks noGrp="1" noChangeArrowheads="1"/>
          </p:cNvSpPr>
          <p:nvPr>
            <p:ph type="body" idx="1"/>
          </p:nvPr>
        </p:nvSpPr>
        <p:spPr>
          <a:xfrm>
            <a:off x="154112" y="1079500"/>
            <a:ext cx="8702212" cy="4508500"/>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When we looked at lossless compression for images, the basic idea was that compressed images avoided storing redundant data for similar pixels.</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This same principle is applied to video compression.</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In a movie or television show, it's usually the case that the entire scene isn't changing all at once. Instead, there's usually some subject in the video that's moving on a more static background.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So, if nothing in the background is changing between frames, then we don't need to redundantly store that data!</a:t>
            </a:r>
          </a:p>
        </p:txBody>
      </p:sp>
    </p:spTree>
    <p:extLst>
      <p:ext uri="{BB962C8B-B14F-4D97-AF65-F5344CB8AC3E}">
        <p14:creationId xmlns:p14="http://schemas.microsoft.com/office/powerpoint/2010/main" val="851079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490">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49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1B82EBA7-DC30-1248-A516-7F512B90E4B3}"/>
              </a:ext>
            </a:extLst>
          </p:cNvPr>
          <p:cNvSpPr>
            <a:spLocks noGrp="1" noChangeArrowheads="1"/>
          </p:cNvSpPr>
          <p:nvPr>
            <p:ph type="title"/>
          </p:nvPr>
        </p:nvSpPr>
        <p:spPr>
          <a:xfrm>
            <a:off x="114942" y="-25136"/>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Video Compression</a:t>
            </a:r>
          </a:p>
        </p:txBody>
      </p:sp>
      <p:sp>
        <p:nvSpPr>
          <p:cNvPr id="65538" name="Rectangle 3">
            <a:extLst>
              <a:ext uri="{FF2B5EF4-FFF2-40B4-BE49-F238E27FC236}">
                <a16:creationId xmlns:a16="http://schemas.microsoft.com/office/drawing/2014/main" id="{F2DD7128-E0BC-C64F-9F80-6E9DD719F093}"/>
              </a:ext>
            </a:extLst>
          </p:cNvPr>
          <p:cNvSpPr>
            <a:spLocks noGrp="1" noChangeArrowheads="1"/>
          </p:cNvSpPr>
          <p:nvPr>
            <p:ph type="body" idx="1"/>
          </p:nvPr>
        </p:nvSpPr>
        <p:spPr>
          <a:xfrm>
            <a:off x="256854" y="1079500"/>
            <a:ext cx="8599470" cy="4508500"/>
          </a:xfrm>
        </p:spPr>
        <p:txBody>
          <a:bodyPr/>
          <a:lstStyle/>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Notice the chair on the left is static, it never moves in these frames. We don’t need to </a:t>
            </a:r>
          </a:p>
          <a:p>
            <a:pPr marL="0" indent="0" eaLnBrk="1" hangingPunct="1">
              <a:buNone/>
            </a:pPr>
            <a:r>
              <a:rPr lang="en-US" altLang="en-US" sz="1667" dirty="0">
                <a:latin typeface="Tahoma" panose="020B0604030504040204" pitchFamily="34" charset="0"/>
                <a:ea typeface="ＭＳ Ｐゴシック" panose="020B0600070205080204" pitchFamily="34" charset="-128"/>
              </a:rPr>
              <a:t>save those data over and over again.</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That means we can actually save something that looks more like this:</a:t>
            </a:r>
          </a:p>
        </p:txBody>
      </p:sp>
      <p:pic>
        <p:nvPicPr>
          <p:cNvPr id="69635" name="Picture 1">
            <a:extLst>
              <a:ext uri="{FF2B5EF4-FFF2-40B4-BE49-F238E27FC236}">
                <a16:creationId xmlns:a16="http://schemas.microsoft.com/office/drawing/2014/main" id="{C3747567-3620-C84A-91B0-395FE279F2D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46" y="997479"/>
            <a:ext cx="7620000" cy="1456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0" name="Picture 2">
            <a:extLst>
              <a:ext uri="{FF2B5EF4-FFF2-40B4-BE49-F238E27FC236}">
                <a16:creationId xmlns:a16="http://schemas.microsoft.com/office/drawing/2014/main" id="{5C8357A3-2BD9-364E-A385-FB8F03F48E7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41400" y="4179824"/>
            <a:ext cx="7630377" cy="1408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85928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538">
                                            <p:txEl>
                                              <p:pRg st="8" end="8"/>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CAFD5C14-EFFC-3D4F-94DA-B40E478E8EA8}"/>
              </a:ext>
            </a:extLst>
          </p:cNvPr>
          <p:cNvSpPr>
            <a:spLocks noGrp="1" noChangeArrowheads="1"/>
          </p:cNvSpPr>
          <p:nvPr>
            <p:ph type="title"/>
          </p:nvPr>
        </p:nvSpPr>
        <p:spPr>
          <a:xfrm>
            <a:off x="174661"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Streaming</a:t>
            </a:r>
          </a:p>
        </p:txBody>
      </p:sp>
      <p:sp>
        <p:nvSpPr>
          <p:cNvPr id="16386" name="Rectangle 3">
            <a:extLst>
              <a:ext uri="{FF2B5EF4-FFF2-40B4-BE49-F238E27FC236}">
                <a16:creationId xmlns:a16="http://schemas.microsoft.com/office/drawing/2014/main" id="{7F218B4A-9E0E-D44B-BC8B-ADBED8B76F72}"/>
              </a:ext>
            </a:extLst>
          </p:cNvPr>
          <p:cNvSpPr>
            <a:spLocks noGrp="1" noChangeArrowheads="1"/>
          </p:cNvSpPr>
          <p:nvPr>
            <p:ph type="body" idx="1"/>
          </p:nvPr>
        </p:nvSpPr>
        <p:spPr>
          <a:xfrm>
            <a:off x="174661" y="1079500"/>
            <a:ext cx="8558373" cy="4508500"/>
          </a:xfrm>
        </p:spPr>
        <p:txBody>
          <a:bodyPr/>
          <a:lstStyle/>
          <a:p>
            <a:pPr marL="0" indent="0" eaLnBrk="1" hangingPunct="1">
              <a:buNone/>
            </a:pPr>
            <a:r>
              <a:rPr lang="en-US" altLang="en-US" sz="1833" b="1" dirty="0">
                <a:latin typeface="Tahoma" panose="020B0604030504040204" pitchFamily="34" charset="0"/>
                <a:ea typeface="ＭＳ Ｐゴシック" panose="020B0600070205080204" pitchFamily="34" charset="-128"/>
              </a:rPr>
              <a:t>Streaming</a:t>
            </a:r>
            <a:r>
              <a:rPr lang="en-US" altLang="en-US" sz="1833" dirty="0">
                <a:latin typeface="Tahoma" panose="020B0604030504040204" pitchFamily="34" charset="0"/>
                <a:ea typeface="ＭＳ Ｐゴシック" panose="020B0600070205080204" pitchFamily="34" charset="-128"/>
              </a:rPr>
              <a:t> gives us the ability to watch a video (or listen to an audio track) as it's being downloaded.</a:t>
            </a:r>
          </a:p>
          <a:p>
            <a:pPr marL="0" indent="0" eaLnBrk="1" hangingPunct="1">
              <a:buNone/>
            </a:pPr>
            <a:r>
              <a:rPr lang="en-US" altLang="en-US" sz="1833" dirty="0">
                <a:latin typeface="Tahoma" panose="020B0604030504040204" pitchFamily="34" charset="0"/>
                <a:ea typeface="ＭＳ Ｐゴシック" panose="020B0600070205080204" pitchFamily="34" charset="-128"/>
              </a:rPr>
              <a:t>a YouTube video file will be downloaded by the browser in small chunks (think less than 10 seconds of video).</a:t>
            </a:r>
          </a:p>
          <a:p>
            <a:pPr marL="0" indent="0" eaLnBrk="1" hangingPunct="1">
              <a:buNone/>
            </a:pPr>
            <a:r>
              <a:rPr lang="en-US" altLang="en-US" sz="1833" dirty="0">
                <a:latin typeface="Tahoma" panose="020B0604030504040204" pitchFamily="34" charset="0"/>
                <a:ea typeface="ＭＳ Ｐゴシック" panose="020B0600070205080204" pitchFamily="34" charset="-128"/>
              </a:rPr>
              <a:t>So that the video remains smooth as you're watching it, your browser actually needs to make sure it stays a bit ahead of you as the viewer.</a:t>
            </a:r>
          </a:p>
          <a:p>
            <a:pPr marL="342900" lvl="1" indent="0" eaLnBrk="1" hangingPunct="1">
              <a:buNone/>
            </a:pPr>
            <a:r>
              <a:rPr lang="en-US" altLang="en-US" sz="1667" dirty="0">
                <a:latin typeface="Tahoma" panose="020B0604030504040204" pitchFamily="34" charset="0"/>
              </a:rPr>
              <a:t>- the browser download ahead into a </a:t>
            </a:r>
            <a:r>
              <a:rPr lang="en-US" altLang="en-US" sz="1667" b="1" dirty="0">
                <a:latin typeface="Tahoma" panose="020B0604030504040204" pitchFamily="34" charset="0"/>
              </a:rPr>
              <a:t>buffer</a:t>
            </a:r>
            <a:r>
              <a:rPr lang="en-US" altLang="en-US" sz="1667" dirty="0">
                <a:latin typeface="Tahoma" panose="020B0604030504040204" pitchFamily="34" charset="0"/>
              </a:rPr>
              <a:t>.</a:t>
            </a:r>
          </a:p>
          <a:p>
            <a:pPr marL="342900" lvl="1" indent="0" eaLnBrk="1" hangingPunct="1">
              <a:buNone/>
            </a:pPr>
            <a:r>
              <a:rPr lang="en-US" altLang="en-US" sz="1667" dirty="0">
                <a:latin typeface="Tahoma" panose="020B0604030504040204" pitchFamily="34" charset="0"/>
              </a:rPr>
              <a:t>- “buffering” related errors are due to slow internet connection.</a:t>
            </a:r>
          </a:p>
          <a:p>
            <a:pPr marL="342900" lvl="1" indent="0" eaLnBrk="1" hangingPunct="1">
              <a:buNone/>
            </a:pPr>
            <a:r>
              <a:rPr lang="en-US" altLang="en-US" sz="1667" dirty="0">
                <a:latin typeface="Tahoma" panose="020B0604030504040204" pitchFamily="34" charset="0"/>
              </a:rPr>
              <a:t>- for slow connections, the server can choose a lower resolution video.(</a:t>
            </a:r>
            <a:r>
              <a:rPr lang="en-US" altLang="en-US" sz="1667" b="1" dirty="0">
                <a:latin typeface="Tahoma" panose="020B0604030504040204" pitchFamily="34" charset="0"/>
              </a:rPr>
              <a:t>adaptive bitrate streaming</a:t>
            </a:r>
            <a:r>
              <a:rPr lang="en-US" altLang="en-US" sz="1667" dirty="0">
                <a:latin typeface="Tahoma" panose="020B0604030504040204" pitchFamily="34" charset="0"/>
              </a:rPr>
              <a:t>)</a:t>
            </a:r>
          </a:p>
          <a:p>
            <a:pPr marL="0" indent="0" eaLnBrk="1" hangingPunct="1">
              <a:buNone/>
            </a:pPr>
            <a:r>
              <a:rPr lang="en-US" altLang="en-US" sz="1833" dirty="0">
                <a:latin typeface="Tahoma" panose="020B0604030504040204" pitchFamily="34" charset="0"/>
                <a:ea typeface="ＭＳ Ｐゴシック" panose="020B0600070205080204" pitchFamily="34" charset="-128"/>
              </a:rPr>
              <a:t>Common video resolutions are 1920x1080, 1280x720, and 854x480.</a:t>
            </a:r>
          </a:p>
          <a:p>
            <a:pPr marL="342900" lvl="1" indent="0" eaLnBrk="1" hangingPunct="1">
              <a:buNone/>
            </a:pPr>
            <a:r>
              <a:rPr lang="en-US" altLang="en-US" sz="1500" dirty="0">
                <a:latin typeface="Tahoma" panose="020B0604030504040204" pitchFamily="34" charset="0"/>
              </a:rPr>
              <a:t>- These are common denoted by 1080p, 720p and 480p(height of video).</a:t>
            </a:r>
          </a:p>
          <a:p>
            <a:pPr marL="342900" lvl="1" indent="0" eaLnBrk="1" hangingPunct="1">
              <a:buNone/>
            </a:pPr>
            <a:r>
              <a:rPr lang="en-US" altLang="en-US" sz="1500" dirty="0">
                <a:latin typeface="Tahoma" panose="020B0604030504040204" pitchFamily="34" charset="0"/>
              </a:rPr>
              <a:t>- Notice that in all three cases, the ratio between width and height is 16:9, which is known as the image's aspect ratio. (4:3 is an older ratio)</a:t>
            </a:r>
          </a:p>
          <a:p>
            <a:pPr marL="342900" lvl="1" indent="0" eaLnBrk="1" hangingPunct="1">
              <a:buNone/>
            </a:pPr>
            <a:endParaRPr lang="en-US" altLang="en-US" sz="1833" dirty="0">
              <a:latin typeface="Tahoma" panose="020B0604030504040204" pitchFamily="34" charset="0"/>
            </a:endParaRPr>
          </a:p>
        </p:txBody>
      </p:sp>
    </p:spTree>
    <p:extLst>
      <p:ext uri="{BB962C8B-B14F-4D97-AF65-F5344CB8AC3E}">
        <p14:creationId xmlns:p14="http://schemas.microsoft.com/office/powerpoint/2010/main" val="11403545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8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68C10369-9285-C146-8813-8715FBA65853}"/>
              </a:ext>
            </a:extLst>
          </p:cNvPr>
          <p:cNvSpPr>
            <a:spLocks noGrp="1" noChangeArrowheads="1"/>
          </p:cNvSpPr>
          <p:nvPr>
            <p:ph type="title"/>
          </p:nvPr>
        </p:nvSpPr>
        <p:spPr>
          <a:xfrm>
            <a:off x="156039" y="127000"/>
            <a:ext cx="7886700" cy="842481"/>
          </a:xfrm>
        </p:spPr>
        <p:txBody>
          <a:bodyPr/>
          <a:lstStyle/>
          <a:p>
            <a:pPr eaLnBrk="1" hangingPunct="1"/>
            <a:r>
              <a:rPr lang="en-US" altLang="en-US" dirty="0">
                <a:latin typeface="Tahoma" panose="020B0604030504040204" pitchFamily="34" charset="0"/>
                <a:ea typeface="ＭＳ Ｐゴシック" panose="020B0600070205080204" pitchFamily="34" charset="-128"/>
              </a:rPr>
              <a:t>GPU</a:t>
            </a:r>
          </a:p>
        </p:txBody>
      </p:sp>
      <p:sp>
        <p:nvSpPr>
          <p:cNvPr id="69634" name="Rectangle 3">
            <a:extLst>
              <a:ext uri="{FF2B5EF4-FFF2-40B4-BE49-F238E27FC236}">
                <a16:creationId xmlns:a16="http://schemas.microsoft.com/office/drawing/2014/main" id="{FD9DE532-4EC4-0D40-ADFB-7F0AA406DC7A}"/>
              </a:ext>
            </a:extLst>
          </p:cNvPr>
          <p:cNvSpPr>
            <a:spLocks noGrp="1" noChangeArrowheads="1"/>
          </p:cNvSpPr>
          <p:nvPr>
            <p:ph type="body" idx="1"/>
          </p:nvPr>
        </p:nvSpPr>
        <p:spPr>
          <a:xfrm>
            <a:off x="84120" y="822646"/>
            <a:ext cx="8823574" cy="4765354"/>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Back in our hardware section, we briefly mentioned the role of the graphics card in drawing things to the screen.</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One component of the video card is the </a:t>
            </a:r>
            <a:r>
              <a:rPr lang="en-US" altLang="en-US" sz="1833" b="1" dirty="0">
                <a:latin typeface="Tahoma" panose="020B0604030504040204" pitchFamily="34" charset="0"/>
                <a:ea typeface="ＭＳ Ｐゴシック" panose="020B0600070205080204" pitchFamily="34" charset="-128"/>
              </a:rPr>
              <a:t>GPU, or Graphics Processing Unit</a:t>
            </a:r>
            <a:r>
              <a:rPr lang="en-US" altLang="en-US" sz="1833" dirty="0">
                <a:latin typeface="Tahoma" panose="020B0604030504040204" pitchFamily="34" charset="0"/>
                <a:ea typeface="ＭＳ Ｐゴシック" panose="020B0600070205080204" pitchFamily="34" charset="-128"/>
              </a:rPr>
              <a:t>, which is essentially a CPU dedicated just to graphics-related computations. </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Computers can do computations in parallel. This can lead to more efficient solutions to computing problems. GPUs take parallelism to a whole new level by running thousands of computations at the same time.</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It also helps if these problems are independent of one another, so everything can be solved at the same time with minimal need to combine everything back together. Luckily, both of these conditions are really common in graphics! </a:t>
            </a:r>
          </a:p>
          <a:p>
            <a:pPr marL="342900" lvl="1" indent="0" eaLnBrk="1" hangingPunct="1">
              <a:buNone/>
            </a:pPr>
            <a:r>
              <a:rPr lang="en-US" altLang="en-US" dirty="0">
                <a:latin typeface="Tahoma" panose="020B0604030504040204" pitchFamily="34" charset="0"/>
              </a:rPr>
              <a:t>- For example, figuring out the color of the pixel in the top-left of your screen doesn't depend on figuring out the color of the pixel in the bottom-right of your screen.</a:t>
            </a:r>
          </a:p>
        </p:txBody>
      </p:sp>
    </p:spTree>
    <p:extLst>
      <p:ext uri="{BB962C8B-B14F-4D97-AF65-F5344CB8AC3E}">
        <p14:creationId xmlns:p14="http://schemas.microsoft.com/office/powerpoint/2010/main" val="6381031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63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63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4C337064-067E-C742-B33E-CCEBE353F1FD}"/>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Homework</a:t>
            </a:r>
          </a:p>
        </p:txBody>
      </p:sp>
      <p:sp>
        <p:nvSpPr>
          <p:cNvPr id="75778" name="Content Placeholder 2">
            <a:extLst>
              <a:ext uri="{FF2B5EF4-FFF2-40B4-BE49-F238E27FC236}">
                <a16:creationId xmlns:a16="http://schemas.microsoft.com/office/drawing/2014/main" id="{87F1DF07-4424-D544-BEBC-75BBF433173F}"/>
              </a:ext>
            </a:extLst>
          </p:cNvPr>
          <p:cNvSpPr>
            <a:spLocks noGrp="1" noChangeArrowheads="1"/>
          </p:cNvSpPr>
          <p:nvPr>
            <p:ph idx="1"/>
          </p:nvPr>
        </p:nvSpPr>
        <p:spPr>
          <a:xfrm>
            <a:off x="1143000" y="1333500"/>
            <a:ext cx="6848740" cy="3984625"/>
          </a:xfrm>
        </p:spPr>
        <p:txBody>
          <a:bodyPr/>
          <a:lstStyle/>
          <a:p>
            <a:pPr marL="0" indent="0">
              <a:buFontTx/>
              <a:buAutoNum type="arabicParenR"/>
            </a:pPr>
            <a:endParaRPr lang="en-US" altLang="en-US" sz="1833">
              <a:latin typeface="Tahoma" panose="020B0604030504040204" pitchFamily="34" charset="0"/>
              <a:ea typeface="ＭＳ Ｐゴシック" panose="020B0600070205080204" pitchFamily="34" charset="-128"/>
            </a:endParaRPr>
          </a:p>
          <a:p>
            <a:pPr marL="0" indent="0">
              <a:buFontTx/>
              <a:buAutoNum type="arabicParenR"/>
            </a:pPr>
            <a:r>
              <a:rPr lang="en-US" altLang="en-US" sz="1833">
                <a:latin typeface="Tahoma" panose="020B0604030504040204" pitchFamily="34" charset="0"/>
                <a:ea typeface="ＭＳ Ｐゴシック" panose="020B0600070205080204" pitchFamily="34" charset="-128"/>
              </a:rPr>
              <a:t>Read and reread these lecture notes.</a:t>
            </a:r>
          </a:p>
          <a:p>
            <a:pPr marL="0" indent="0">
              <a:buFontTx/>
              <a:buAutoNum type="arabicParenR"/>
            </a:pPr>
            <a:r>
              <a:rPr lang="en-US" altLang="en-US" sz="1833">
                <a:latin typeface="Tahoma" panose="020B0604030504040204" pitchFamily="34" charset="0"/>
                <a:ea typeface="ＭＳ Ｐゴシック" panose="020B0600070205080204" pitchFamily="34" charset="-128"/>
              </a:rPr>
              <a:t>Watch or Read(Required):</a:t>
            </a:r>
          </a:p>
          <a:p>
            <a:pPr marL="333362" lvl="1" indent="0">
              <a:buNone/>
            </a:pPr>
            <a:r>
              <a:rPr lang="en-US" altLang="en-US" sz="1500">
                <a:latin typeface="Tahoma" panose="020B0604030504040204" pitchFamily="34" charset="0"/>
              </a:rPr>
              <a:t>a)MP3 Compression.</a:t>
            </a:r>
          </a:p>
          <a:p>
            <a:pPr marL="333362" lvl="1" indent="0">
              <a:buNone/>
            </a:pPr>
            <a:r>
              <a:rPr lang="en-US" altLang="en-US" sz="1500">
                <a:latin typeface="Tahoma" panose="020B0604030504040204" pitchFamily="34" charset="0"/>
                <a:hlinkClick r:id="rId2"/>
              </a:rPr>
              <a:t>https://arstechnica.com/features/2007/10/the-audiofile-understanding-mp3-compression/</a:t>
            </a:r>
            <a:endParaRPr lang="en-US" altLang="en-US" sz="1500">
              <a:latin typeface="Tahoma" panose="020B0604030504040204" pitchFamily="34" charset="0"/>
            </a:endParaRPr>
          </a:p>
          <a:p>
            <a:pPr marL="333362" lvl="1" indent="0">
              <a:buNone/>
            </a:pPr>
            <a:r>
              <a:rPr lang="en-US" altLang="en-US" sz="1500">
                <a:latin typeface="Tahoma" panose="020B0604030504040204" pitchFamily="34" charset="0"/>
              </a:rPr>
              <a:t>b)CPU vs GPU Painting.</a:t>
            </a:r>
          </a:p>
          <a:p>
            <a:pPr marL="333362" lvl="1" indent="0">
              <a:buNone/>
            </a:pPr>
            <a:r>
              <a:rPr lang="en-US" altLang="en-US" sz="1500">
                <a:latin typeface="Tahoma" panose="020B0604030504040204" pitchFamily="34" charset="0"/>
                <a:hlinkClick r:id="rId3"/>
              </a:rPr>
              <a:t>https://youtu.be/-P28LKWTzrI</a:t>
            </a:r>
            <a:endParaRPr lang="en-US" altLang="en-US" sz="1500">
              <a:latin typeface="Tahoma" panose="020B0604030504040204" pitchFamily="34" charset="0"/>
            </a:endParaRPr>
          </a:p>
          <a:p>
            <a:pPr marL="333362" lvl="1" indent="0">
              <a:buNone/>
            </a:pPr>
            <a:r>
              <a:rPr lang="en-US" altLang="en-US" sz="1500">
                <a:latin typeface="Tahoma" panose="020B0604030504040204" pitchFamily="34" charset="0"/>
              </a:rPr>
              <a:t>c) Sampling</a:t>
            </a:r>
          </a:p>
          <a:p>
            <a:pPr marL="333362" lvl="1" indent="0">
              <a:buNone/>
            </a:pPr>
            <a:r>
              <a:rPr lang="en-US" altLang="en-US" sz="1500">
                <a:latin typeface="Tahoma" panose="020B0604030504040204" pitchFamily="34" charset="0"/>
                <a:hlinkClick r:id="rId4"/>
              </a:rPr>
              <a:t>https://www.youtube.com/watch?v=zC5KFnSUPNo</a:t>
            </a:r>
            <a:endParaRPr lang="en-US" altLang="en-US" sz="1500">
              <a:latin typeface="Tahoma" panose="020B0604030504040204" pitchFamily="34" charset="0"/>
            </a:endParaRPr>
          </a:p>
          <a:p>
            <a:pPr marL="333362" lvl="1" indent="0">
              <a:buNone/>
            </a:pPr>
            <a:r>
              <a:rPr lang="en-US" altLang="en-US" sz="1500">
                <a:latin typeface="Tahoma" panose="020B0604030504040204" pitchFamily="34" charset="0"/>
              </a:rPr>
              <a:t>d) Analog vs Digital.</a:t>
            </a:r>
          </a:p>
          <a:p>
            <a:pPr marL="333362" lvl="1" indent="0">
              <a:buNone/>
            </a:pPr>
            <a:r>
              <a:rPr lang="en-US" altLang="en-US" sz="1500">
                <a:latin typeface="Tahoma" panose="020B0604030504040204" pitchFamily="34" charset="0"/>
                <a:hlinkClick r:id="rId5"/>
              </a:rPr>
              <a:t>https://www.youtube.com/watch?v=btgAUdbj85E</a:t>
            </a:r>
            <a:endParaRPr lang="en-US" altLang="en-US" sz="1833">
              <a:latin typeface="Tahoma" panose="020B0604030504040204" pitchFamily="34" charset="0"/>
            </a:endParaRPr>
          </a:p>
          <a:p>
            <a:pPr marL="0" indent="0">
              <a:buNone/>
            </a:pPr>
            <a:r>
              <a:rPr lang="en-US" altLang="en-US" sz="1833">
                <a:latin typeface="Tahoma" panose="020B0604030504040204" pitchFamily="34" charset="0"/>
                <a:ea typeface="ＭＳ Ｐゴシック" panose="020B0600070205080204" pitchFamily="34" charset="-128"/>
              </a:rPr>
              <a:t>     </a:t>
            </a:r>
          </a:p>
          <a:p>
            <a:pPr marL="333362" lvl="1" indent="0">
              <a:buNone/>
            </a:pPr>
            <a:endParaRPr lang="en-US" altLang="en-US" sz="1500">
              <a:latin typeface="Tahoma" panose="020B0604030504040204" pitchFamily="34" charset="0"/>
            </a:endParaRPr>
          </a:p>
          <a:p>
            <a:pPr marL="333362" lvl="1" indent="0">
              <a:buNone/>
            </a:pPr>
            <a:endParaRPr lang="en-US" altLang="en-US" sz="1500">
              <a:latin typeface="Tahoma" panose="020B0604030504040204" pitchFamily="34" charset="0"/>
            </a:endParaRPr>
          </a:p>
          <a:p>
            <a:pPr marL="333362" lvl="1" indent="0">
              <a:buNone/>
            </a:pPr>
            <a:endParaRPr lang="en-US" altLang="en-US" sz="1500">
              <a:latin typeface="Tahoma" panose="020B0604030504040204" pitchFamily="34" charset="0"/>
            </a:endParaRPr>
          </a:p>
          <a:p>
            <a:pPr marL="333362" lvl="1" indent="0">
              <a:buNone/>
            </a:pPr>
            <a:endParaRPr lang="en-US" altLang="en-US" sz="1500">
              <a:latin typeface="Tahoma" panose="020B0604030504040204" pitchFamily="34" charset="0"/>
            </a:endParaRPr>
          </a:p>
          <a:p>
            <a:pPr marL="333362" lvl="1" indent="0"/>
            <a:endParaRPr lang="en-US" altLang="en-US" sz="1500">
              <a:latin typeface="Tahoma" panose="020B0604030504040204" pitchFamily="34" charset="0"/>
            </a:endParaRPr>
          </a:p>
          <a:p>
            <a:pPr marL="333362" lvl="1" indent="0"/>
            <a:endParaRPr lang="en-US" altLang="en-US" sz="1500">
              <a:latin typeface="Tahoma" panose="020B0604030504040204" pitchFamily="34" charset="0"/>
            </a:endParaRPr>
          </a:p>
          <a:p>
            <a:pPr marL="333362" lvl="1" indent="0">
              <a:buFontTx/>
              <a:buAutoNum type="arabicParenR"/>
            </a:pPr>
            <a:endParaRPr lang="en-US" altLang="en-US" sz="1500">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buNone/>
            </a:pPr>
            <a:endParaRPr lang="en-US" altLang="en-US" sz="1500">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endParaRPr lang="en-US" altLang="en-US" sz="1333">
              <a:latin typeface="Tahoma" panose="020B0604030504040204" pitchFamily="34" charset="0"/>
            </a:endParaRPr>
          </a:p>
          <a:p>
            <a:pPr marL="0" indent="0"/>
            <a:endParaRPr lang="en-US" altLang="en-US" sz="1333">
              <a:latin typeface="Tahoma" panose="020B0604030504040204" pitchFamily="34" charset="0"/>
              <a:ea typeface="ＭＳ Ｐゴシック" panose="020B0600070205080204" pitchFamily="34" charset="-128"/>
            </a:endParaRPr>
          </a:p>
          <a:p>
            <a:pPr marL="333362" lvl="1" indent="0">
              <a:buFontTx/>
              <a:buAutoNum type="alphaLcPeriod"/>
            </a:pPr>
            <a:endParaRPr lang="en-US" altLang="en-US" sz="1500">
              <a:latin typeface="Tahoma" panose="020B0604030504040204" pitchFamily="34" charset="0"/>
            </a:endParaRPr>
          </a:p>
          <a:p>
            <a:pPr marL="0" indent="0">
              <a:buNone/>
            </a:pPr>
            <a:endParaRPr lang="en-US" altLang="en-US" sz="1833">
              <a:latin typeface="Tahoma" panose="020B0604030504040204" pitchFamily="34" charset="0"/>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053354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3F712FF5-1C50-1345-8174-59E920C03DC5}"/>
              </a:ext>
            </a:extLst>
          </p:cNvPr>
          <p:cNvSpPr>
            <a:spLocks noGrp="1" noChangeArrowheads="1"/>
          </p:cNvSpPr>
          <p:nvPr>
            <p:ph type="title"/>
          </p:nvPr>
        </p:nvSpPr>
        <p:spPr>
          <a:xfrm>
            <a:off x="197136" y="127000"/>
            <a:ext cx="7886700" cy="849045"/>
          </a:xfrm>
        </p:spPr>
        <p:txBody>
          <a:bodyPr/>
          <a:lstStyle/>
          <a:p>
            <a:pPr eaLnBrk="1" hangingPunct="1"/>
            <a:r>
              <a:rPr lang="en-US" altLang="en-US" dirty="0">
                <a:latin typeface="Tahoma" panose="020B0604030504040204" pitchFamily="34" charset="0"/>
                <a:ea typeface="ＭＳ Ｐゴシック" panose="020B0600070205080204" pitchFamily="34" charset="-128"/>
              </a:rPr>
              <a:t>Sound Wave</a:t>
            </a:r>
          </a:p>
        </p:txBody>
      </p:sp>
      <p:sp>
        <p:nvSpPr>
          <p:cNvPr id="16386" name="Rectangle 3">
            <a:extLst>
              <a:ext uri="{FF2B5EF4-FFF2-40B4-BE49-F238E27FC236}">
                <a16:creationId xmlns:a16="http://schemas.microsoft.com/office/drawing/2014/main" id="{6DDE6AFE-2BBA-904B-A0BF-1C09A81DEDE8}"/>
              </a:ext>
            </a:extLst>
          </p:cNvPr>
          <p:cNvSpPr>
            <a:spLocks noGrp="1" noChangeArrowheads="1"/>
          </p:cNvSpPr>
          <p:nvPr>
            <p:ph type="body" idx="1"/>
          </p:nvPr>
        </p:nvSpPr>
        <p:spPr>
          <a:xfrm>
            <a:off x="339047" y="976045"/>
            <a:ext cx="8042953" cy="4611955"/>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sound is oscillating pressure travelling through some medium(air/water).</a:t>
            </a:r>
          </a:p>
          <a:p>
            <a:pPr marL="0" indent="0" eaLnBrk="1" hangingPunct="1">
              <a:buNone/>
            </a:pPr>
            <a:r>
              <a:rPr lang="en-US" altLang="en-US" sz="1833" dirty="0">
                <a:latin typeface="Tahoma" panose="020B0604030504040204" pitchFamily="34" charset="0"/>
                <a:ea typeface="ＭＳ Ｐゴシック" panose="020B0600070205080204" pitchFamily="34" charset="-128"/>
              </a:rPr>
              <a:t>Important sound quantities:</a:t>
            </a:r>
          </a:p>
          <a:p>
            <a:pPr eaLnBrk="1" hangingPunct="1">
              <a:buFontTx/>
              <a:buNone/>
            </a:pPr>
            <a:endParaRPr lang="en-US" altLang="en-US" sz="1833" b="1" dirty="0">
              <a:latin typeface="Tahoma" panose="020B0604030504040204" pitchFamily="34" charset="0"/>
              <a:ea typeface="ＭＳ Ｐゴシック" panose="020B0600070205080204" pitchFamily="34" charset="-128"/>
            </a:endParaRPr>
          </a:p>
          <a:p>
            <a:pPr eaLnBrk="1" hangingPunct="1">
              <a:buFontTx/>
              <a:buNone/>
            </a:pPr>
            <a:r>
              <a:rPr lang="en-US" altLang="en-US" sz="1833" b="1" dirty="0">
                <a:latin typeface="Tahoma" panose="020B0604030504040204" pitchFamily="34" charset="0"/>
                <a:ea typeface="ＭＳ Ｐゴシック" panose="020B0600070205080204" pitchFamily="34" charset="-128"/>
              </a:rPr>
              <a:t>amplitude</a:t>
            </a:r>
            <a:r>
              <a:rPr lang="en-US" altLang="en-US" sz="1833" dirty="0">
                <a:latin typeface="Tahoma" panose="020B0604030504040204" pitchFamily="34" charset="0"/>
                <a:ea typeface="ＭＳ Ｐゴシック" panose="020B0600070205080204" pitchFamily="34" charset="-128"/>
              </a:rPr>
              <a:t>: maximum</a:t>
            </a:r>
          </a:p>
          <a:p>
            <a:pPr eaLnBrk="1" hangingPunct="1">
              <a:buFontTx/>
              <a:buNone/>
            </a:pPr>
            <a:r>
              <a:rPr lang="en-US" altLang="en-US" sz="1833" dirty="0">
                <a:latin typeface="Tahoma" panose="020B0604030504040204" pitchFamily="34" charset="0"/>
                <a:ea typeface="ＭＳ Ｐゴシック" panose="020B0600070205080204" pitchFamily="34" charset="-128"/>
              </a:rPr>
              <a:t>displacement from</a:t>
            </a:r>
          </a:p>
          <a:p>
            <a:pPr eaLnBrk="1" hangingPunct="1">
              <a:buFontTx/>
              <a:buNone/>
            </a:pPr>
            <a:r>
              <a:rPr lang="en-US" altLang="en-US" sz="1833" dirty="0">
                <a:latin typeface="Tahoma" panose="020B0604030504040204" pitchFamily="34" charset="0"/>
                <a:ea typeface="ＭＳ Ｐゴシック" panose="020B0600070205080204" pitchFamily="34" charset="-128"/>
              </a:rPr>
              <a:t>equilibrium.</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r>
              <a:rPr lang="en-US" altLang="en-US" sz="1833" b="1" dirty="0">
                <a:latin typeface="Tahoma" panose="020B0604030504040204" pitchFamily="34" charset="0"/>
                <a:ea typeface="ＭＳ Ｐゴシック" panose="020B0600070205080204" pitchFamily="34" charset="-128"/>
              </a:rPr>
              <a:t>period</a:t>
            </a:r>
            <a:r>
              <a:rPr lang="en-US" altLang="en-US" sz="1833" dirty="0">
                <a:latin typeface="Tahoma" panose="020B0604030504040204" pitchFamily="34" charset="0"/>
                <a:ea typeface="ＭＳ Ｐゴシック" panose="020B0600070205080204" pitchFamily="34" charset="-128"/>
              </a:rPr>
              <a:t>: time to complete one</a:t>
            </a:r>
          </a:p>
          <a:p>
            <a:pPr eaLnBrk="1" hangingPunct="1">
              <a:buFontTx/>
              <a:buNone/>
            </a:pPr>
            <a:r>
              <a:rPr lang="en-US" altLang="en-US" sz="1833" dirty="0">
                <a:latin typeface="Tahoma" panose="020B0604030504040204" pitchFamily="34" charset="0"/>
                <a:ea typeface="ＭＳ Ｐゴシック" panose="020B0600070205080204" pitchFamily="34" charset="-128"/>
              </a:rPr>
              <a:t>cycle.(sec or sec per cycle)</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r>
              <a:rPr lang="en-US" altLang="en-US" sz="1833" b="1" dirty="0">
                <a:latin typeface="Tahoma" panose="020B0604030504040204" pitchFamily="34" charset="0"/>
                <a:ea typeface="ＭＳ Ｐゴシック" panose="020B0600070205080204" pitchFamily="34" charset="-128"/>
              </a:rPr>
              <a:t>frequency</a:t>
            </a:r>
            <a:r>
              <a:rPr lang="en-US" altLang="en-US" sz="1833" dirty="0">
                <a:latin typeface="Tahoma" panose="020B0604030504040204" pitchFamily="34" charset="0"/>
                <a:ea typeface="ＭＳ Ｐゴシック" panose="020B0600070205080204" pitchFamily="34" charset="-128"/>
              </a:rPr>
              <a:t>: reciprocal of period</a:t>
            </a:r>
          </a:p>
          <a:p>
            <a:pPr eaLnBrk="1" hangingPunct="1">
              <a:buFontTx/>
              <a:buNone/>
            </a:pPr>
            <a:r>
              <a:rPr lang="en-US" altLang="en-US" sz="1833" dirty="0">
                <a:latin typeface="Tahoma" panose="020B0604030504040204" pitchFamily="34" charset="0"/>
                <a:ea typeface="ＭＳ Ｐゴシック" panose="020B0600070205080204" pitchFamily="34" charset="-128"/>
              </a:rPr>
              <a:t>(cycle per second or </a:t>
            </a:r>
            <a:r>
              <a:rPr lang="en-US" altLang="en-US" sz="1833" dirty="0" err="1">
                <a:latin typeface="Tahoma" panose="020B0604030504040204" pitchFamily="34" charset="0"/>
                <a:ea typeface="ＭＳ Ｐゴシック" panose="020B0600070205080204" pitchFamily="34" charset="-128"/>
              </a:rPr>
              <a:t>hert</a:t>
            </a:r>
            <a:r>
              <a:rPr lang="en-US" altLang="en-US" sz="1833" dirty="0">
                <a:latin typeface="Tahoma" panose="020B0604030504040204" pitchFamily="34" charset="0"/>
                <a:ea typeface="ＭＳ Ｐゴシック" panose="020B0600070205080204" pitchFamily="34" charset="-128"/>
              </a:rPr>
              <a:t>(</a:t>
            </a:r>
            <a:r>
              <a:rPr lang="en-US" altLang="en-US" sz="1833" dirty="0" err="1">
                <a:latin typeface="Tahoma" panose="020B0604030504040204" pitchFamily="34" charset="0"/>
                <a:ea typeface="ＭＳ Ｐゴシック" panose="020B0600070205080204" pitchFamily="34" charset="-128"/>
              </a:rPr>
              <a:t>hz</a:t>
            </a:r>
            <a:r>
              <a:rPr lang="en-US" altLang="en-US" sz="1833" dirty="0">
                <a:latin typeface="Tahoma" panose="020B0604030504040204" pitchFamily="34" charset="0"/>
                <a:ea typeface="ＭＳ Ｐゴシック" panose="020B0600070205080204" pitchFamily="34" charset="-128"/>
              </a:rPr>
              <a:t>))</a:t>
            </a:r>
          </a:p>
          <a:p>
            <a:pPr eaLnBrk="1" hangingPunct="1">
              <a:buFontTx/>
              <a:buNone/>
            </a:pPr>
            <a:r>
              <a:rPr lang="en-US" altLang="en-US" sz="1833" dirty="0">
                <a:latin typeface="Tahoma" panose="020B0604030504040204" pitchFamily="34" charset="0"/>
                <a:ea typeface="ＭＳ Ｐゴシック" panose="020B0600070205080204" pitchFamily="34" charset="-128"/>
              </a:rPr>
              <a:t>(frequency of a note determines its </a:t>
            </a:r>
            <a:r>
              <a:rPr lang="en-US" altLang="en-US" sz="1833" b="1" dirty="0">
                <a:latin typeface="Tahoma" panose="020B0604030504040204" pitchFamily="34" charset="0"/>
                <a:ea typeface="ＭＳ Ｐゴシック" panose="020B0600070205080204" pitchFamily="34" charset="-128"/>
              </a:rPr>
              <a:t>pitch</a:t>
            </a:r>
            <a:r>
              <a:rPr lang="en-US" altLang="en-US" sz="1833" dirty="0">
                <a:latin typeface="Tahoma" panose="020B0604030504040204" pitchFamily="34" charset="0"/>
                <a:ea typeface="ＭＳ Ｐゴシック" panose="020B0600070205080204" pitchFamily="34" charset="-128"/>
              </a:rPr>
              <a:t>)</a:t>
            </a: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500" dirty="0">
              <a:latin typeface="Tahoma" panose="020B0604030504040204" pitchFamily="34" charset="0"/>
              <a:ea typeface="ＭＳ Ｐゴシック" panose="020B0600070205080204" pitchFamily="34" charset="-128"/>
            </a:endParaRPr>
          </a:p>
        </p:txBody>
      </p:sp>
      <p:pic>
        <p:nvPicPr>
          <p:cNvPr id="43011" name="Picture 1">
            <a:extLst>
              <a:ext uri="{FF2B5EF4-FFF2-40B4-BE49-F238E27FC236}">
                <a16:creationId xmlns:a16="http://schemas.microsoft.com/office/drawing/2014/main" id="{8BF6BDF9-2319-3647-89C2-7A67028DC6D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39167" y="1588824"/>
            <a:ext cx="3931708" cy="3249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92854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30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638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386">
                                            <p:txEl>
                                              <p:pRg st="11" end="11"/>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638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a:extLst>
              <a:ext uri="{FF2B5EF4-FFF2-40B4-BE49-F238E27FC236}">
                <a16:creationId xmlns:a16="http://schemas.microsoft.com/office/drawing/2014/main" id="{3C6D8E62-F6DB-544C-861D-B1CAAF1B0C78}"/>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References</a:t>
            </a:r>
          </a:p>
        </p:txBody>
      </p:sp>
      <p:sp>
        <p:nvSpPr>
          <p:cNvPr id="76802" name="Content Placeholder 2">
            <a:extLst>
              <a:ext uri="{FF2B5EF4-FFF2-40B4-BE49-F238E27FC236}">
                <a16:creationId xmlns:a16="http://schemas.microsoft.com/office/drawing/2014/main" id="{BD726877-A49F-1B42-9B38-BB40659D46D8}"/>
              </a:ext>
            </a:extLst>
          </p:cNvPr>
          <p:cNvSpPr>
            <a:spLocks noGrp="1" noChangeArrowheads="1"/>
          </p:cNvSpPr>
          <p:nvPr>
            <p:ph idx="1"/>
          </p:nvPr>
        </p:nvSpPr>
        <p:spPr>
          <a:xfrm>
            <a:off x="1143000" y="1333500"/>
            <a:ext cx="6848740" cy="3984625"/>
          </a:xfrm>
        </p:spPr>
        <p:txBody>
          <a:bodyPr/>
          <a:lstStyle/>
          <a:p>
            <a:pPr marL="0" indent="0">
              <a:buNone/>
            </a:pPr>
            <a:endParaRPr lang="en-US" altLang="en-US" sz="2000">
              <a:latin typeface="Tahoma" panose="020B0604030504040204" pitchFamily="34" charset="0"/>
              <a:ea typeface="ＭＳ Ｐゴシック" panose="020B0600070205080204" pitchFamily="34" charset="-128"/>
            </a:endParaRPr>
          </a:p>
          <a:p>
            <a:pPr marL="0" indent="0">
              <a:buNone/>
            </a:pPr>
            <a:r>
              <a:rPr lang="en-US" altLang="en-US" sz="2000">
                <a:latin typeface="Tahoma" panose="020B0604030504040204" pitchFamily="34" charset="0"/>
                <a:ea typeface="ＭＳ Ｐゴシック" panose="020B0600070205080204" pitchFamily="34" charset="-128"/>
              </a:rPr>
              <a:t>This lecture is a summary of a lecture from an OpenCourseWare course below.</a:t>
            </a:r>
          </a:p>
          <a:p>
            <a:pPr marL="0" indent="0">
              <a:buNone/>
            </a:pPr>
            <a:endParaRPr lang="en-US" altLang="en-US" sz="2000">
              <a:latin typeface="Tahoma" panose="020B0604030504040204" pitchFamily="34" charset="0"/>
              <a:ea typeface="ＭＳ Ｐゴシック" panose="020B0600070205080204" pitchFamily="34" charset="-128"/>
            </a:endParaRPr>
          </a:p>
          <a:p>
            <a:pPr marL="0" indent="0">
              <a:buNone/>
            </a:pPr>
            <a:r>
              <a:rPr lang="en-US" altLang="en-US" sz="2000">
                <a:latin typeface="Tahoma" panose="020B0604030504040204" pitchFamily="34" charset="0"/>
                <a:ea typeface="ＭＳ Ｐゴシック" panose="020B0600070205080204" pitchFamily="34" charset="-128"/>
              </a:rPr>
              <a:t>Computer Science E-1 at Harvard Extension School</a:t>
            </a:r>
          </a:p>
          <a:p>
            <a:pPr marL="0" indent="0">
              <a:buNone/>
            </a:pPr>
            <a:r>
              <a:rPr lang="en-US" altLang="en-US" sz="2000">
                <a:latin typeface="Tahoma" panose="020B0604030504040204" pitchFamily="34" charset="0"/>
                <a:ea typeface="ＭＳ Ｐゴシック" panose="020B0600070205080204" pitchFamily="34" charset="-128"/>
              </a:rPr>
              <a:t>Understanding Computers and the Internet</a:t>
            </a:r>
          </a:p>
          <a:p>
            <a:pPr marL="0" indent="0">
              <a:buNone/>
            </a:pPr>
            <a:r>
              <a:rPr lang="en-US" altLang="en-US" sz="2000">
                <a:latin typeface="Tahoma" panose="020B0604030504040204" pitchFamily="34" charset="0"/>
                <a:ea typeface="ＭＳ Ｐゴシック" panose="020B0600070205080204" pitchFamily="34" charset="-128"/>
              </a:rPr>
              <a:t>by Tommy MacWilliam</a:t>
            </a:r>
          </a:p>
          <a:p>
            <a:pPr marL="0" indent="0">
              <a:buNone/>
            </a:pPr>
            <a:r>
              <a:rPr lang="en-US" altLang="en-US" sz="2000">
                <a:latin typeface="Tahoma" panose="020B0604030504040204" pitchFamily="34" charset="0"/>
                <a:ea typeface="ＭＳ Ｐゴシック" panose="020B0600070205080204" pitchFamily="34" charset="-128"/>
                <a:hlinkClick r:id="rId2"/>
              </a:rPr>
              <a:t>https://www.youtube.com/watch?v=-R2uBgcw600</a:t>
            </a:r>
            <a:endParaRPr lang="en-US" altLang="en-US" sz="2000">
              <a:latin typeface="Tahoma" panose="020B0604030504040204" pitchFamily="34" charset="0"/>
              <a:ea typeface="ＭＳ Ｐゴシック" panose="020B0600070205080204" pitchFamily="34" charset="-128"/>
            </a:endParaRPr>
          </a:p>
          <a:p>
            <a:pPr marL="0" indent="0">
              <a:buNone/>
            </a:pPr>
            <a:endParaRPr lang="en-US" altLang="en-US" sz="200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279253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42E79C1D-A940-924F-9EEC-7CB7972843EF}"/>
              </a:ext>
            </a:extLst>
          </p:cNvPr>
          <p:cNvSpPr>
            <a:spLocks noGrp="1" noChangeArrowheads="1"/>
          </p:cNvSpPr>
          <p:nvPr>
            <p:ph type="title"/>
          </p:nvPr>
        </p:nvSpPr>
        <p:spPr>
          <a:xfrm>
            <a:off x="277402" y="127000"/>
            <a:ext cx="6848740" cy="850635"/>
          </a:xfrm>
        </p:spPr>
        <p:txBody>
          <a:bodyPr/>
          <a:lstStyle/>
          <a:p>
            <a:pPr eaLnBrk="1" hangingPunct="1"/>
            <a:r>
              <a:rPr lang="en-US" altLang="en-US" dirty="0">
                <a:latin typeface="Tahoma" panose="020B0604030504040204" pitchFamily="34" charset="0"/>
                <a:ea typeface="ＭＳ Ｐゴシック" panose="020B0600070205080204" pitchFamily="34" charset="-128"/>
              </a:rPr>
              <a:t>Microphone vs. Speaker</a:t>
            </a:r>
          </a:p>
        </p:txBody>
      </p:sp>
      <p:sp>
        <p:nvSpPr>
          <p:cNvPr id="16386" name="Rectangle 3">
            <a:extLst>
              <a:ext uri="{FF2B5EF4-FFF2-40B4-BE49-F238E27FC236}">
                <a16:creationId xmlns:a16="http://schemas.microsoft.com/office/drawing/2014/main" id="{AA554DC8-1E6E-A24B-828C-E83815AB09E8}"/>
              </a:ext>
            </a:extLst>
          </p:cNvPr>
          <p:cNvSpPr>
            <a:spLocks noGrp="1" noChangeArrowheads="1"/>
          </p:cNvSpPr>
          <p:nvPr>
            <p:ph type="body" idx="1"/>
          </p:nvPr>
        </p:nvSpPr>
        <p:spPr>
          <a:xfrm>
            <a:off x="277402" y="977635"/>
            <a:ext cx="8104598" cy="4610365"/>
          </a:xfrm>
        </p:spPr>
        <p:txBody>
          <a:bodyPr>
            <a:normAutofit/>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Sound(pressure waves) vibrate a diaphragm(plastic, paper, metal)</a:t>
            </a:r>
          </a:p>
          <a:p>
            <a:pPr lvl="1" eaLnBrk="1" hangingPunct="1"/>
            <a:r>
              <a:rPr lang="en-US" altLang="en-US" dirty="0">
                <a:latin typeface="Tahoma" panose="020B0604030504040204" pitchFamily="34" charset="0"/>
              </a:rPr>
              <a:t>which moves the electromagnet(coil) back and forth </a:t>
            </a:r>
          </a:p>
          <a:p>
            <a:pPr lvl="1" eaLnBrk="1" hangingPunct="1"/>
            <a:r>
              <a:rPr lang="en-US" altLang="en-US" dirty="0">
                <a:latin typeface="Tahoma" panose="020B0604030504040204" pitchFamily="34" charset="0"/>
              </a:rPr>
              <a:t>and causes the magnetic field to fluctuate  </a:t>
            </a:r>
          </a:p>
          <a:p>
            <a:pPr lvl="1" eaLnBrk="1" hangingPunct="1"/>
            <a:r>
              <a:rPr lang="en-US" altLang="en-US" dirty="0">
                <a:latin typeface="Tahoma" panose="020B0604030504040204" pitchFamily="34" charset="0"/>
              </a:rPr>
              <a:t>inducing a current = electrical signal</a:t>
            </a:r>
          </a:p>
          <a:p>
            <a:pPr marL="0" indent="0">
              <a:buNone/>
            </a:pPr>
            <a:r>
              <a:rPr lang="en-US" altLang="en-US" dirty="0">
                <a:latin typeface="Tahoma" panose="020B0604030504040204" pitchFamily="34" charset="0"/>
              </a:rPr>
              <a:t>A microphone is also known as a </a:t>
            </a:r>
            <a:r>
              <a:rPr lang="en-US" altLang="en-US" b="1" dirty="0">
                <a:latin typeface="Tahoma" panose="020B0604030504040204" pitchFamily="34" charset="0"/>
              </a:rPr>
              <a:t>transducer</a:t>
            </a:r>
            <a:r>
              <a:rPr lang="en-US" altLang="en-US" dirty="0">
                <a:latin typeface="Tahoma" panose="020B0604030504040204" pitchFamily="34" charset="0"/>
              </a:rPr>
              <a:t>; it converts acoustic energy to electrical energy. </a:t>
            </a:r>
          </a:p>
        </p:txBody>
      </p:sp>
      <p:pic>
        <p:nvPicPr>
          <p:cNvPr id="45059" name="Picture 1">
            <a:extLst>
              <a:ext uri="{FF2B5EF4-FFF2-40B4-BE49-F238E27FC236}">
                <a16:creationId xmlns:a16="http://schemas.microsoft.com/office/drawing/2014/main" id="{9E3AA2FE-67E7-8F44-B1BE-858B3BF687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4503" y="2922322"/>
            <a:ext cx="4142052" cy="2792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2464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42E79C1D-A940-924F-9EEC-7CB7972843EF}"/>
              </a:ext>
            </a:extLst>
          </p:cNvPr>
          <p:cNvSpPr>
            <a:spLocks noGrp="1" noChangeArrowheads="1"/>
          </p:cNvSpPr>
          <p:nvPr>
            <p:ph type="title"/>
          </p:nvPr>
        </p:nvSpPr>
        <p:spPr>
          <a:xfrm>
            <a:off x="277402" y="127000"/>
            <a:ext cx="6848740" cy="850635"/>
          </a:xfrm>
        </p:spPr>
        <p:txBody>
          <a:bodyPr/>
          <a:lstStyle/>
          <a:p>
            <a:pPr eaLnBrk="1" hangingPunct="1"/>
            <a:r>
              <a:rPr lang="en-US" altLang="en-US" dirty="0">
                <a:latin typeface="Tahoma" panose="020B0604030504040204" pitchFamily="34" charset="0"/>
                <a:ea typeface="ＭＳ Ｐゴシック" panose="020B0600070205080204" pitchFamily="34" charset="-128"/>
              </a:rPr>
              <a:t>Microphone vs. Speaker</a:t>
            </a:r>
          </a:p>
        </p:txBody>
      </p:sp>
      <p:sp>
        <p:nvSpPr>
          <p:cNvPr id="16386" name="Rectangle 3">
            <a:extLst>
              <a:ext uri="{FF2B5EF4-FFF2-40B4-BE49-F238E27FC236}">
                <a16:creationId xmlns:a16="http://schemas.microsoft.com/office/drawing/2014/main" id="{AA554DC8-1E6E-A24B-828C-E83815AB09E8}"/>
              </a:ext>
            </a:extLst>
          </p:cNvPr>
          <p:cNvSpPr>
            <a:spLocks noGrp="1" noChangeArrowheads="1"/>
          </p:cNvSpPr>
          <p:nvPr>
            <p:ph type="body" idx="1"/>
          </p:nvPr>
        </p:nvSpPr>
        <p:spPr>
          <a:xfrm>
            <a:off x="277402" y="977635"/>
            <a:ext cx="8104598" cy="4610365"/>
          </a:xfrm>
        </p:spPr>
        <p:txBody>
          <a:bodyPr>
            <a:normAutofit/>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Speakers work in reverse: An electrical signal cause the magnetic field to change and vibrate the diaphragm to produce the sound waves. </a:t>
            </a:r>
          </a:p>
        </p:txBody>
      </p:sp>
      <p:pic>
        <p:nvPicPr>
          <p:cNvPr id="45059" name="Picture 1">
            <a:extLst>
              <a:ext uri="{FF2B5EF4-FFF2-40B4-BE49-F238E27FC236}">
                <a16:creationId xmlns:a16="http://schemas.microsoft.com/office/drawing/2014/main" id="{9E3AA2FE-67E7-8F44-B1BE-858B3BF687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8675" y="2624371"/>
            <a:ext cx="4142052" cy="2792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99674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8F1AA7CC-2C5E-2142-86B4-F7DBB65D2F21}"/>
              </a:ext>
            </a:extLst>
          </p:cNvPr>
          <p:cNvSpPr>
            <a:spLocks noGrp="1" noChangeArrowheads="1"/>
          </p:cNvSpPr>
          <p:nvPr>
            <p:ph type="title"/>
          </p:nvPr>
        </p:nvSpPr>
        <p:spPr/>
        <p:txBody>
          <a:bodyPr/>
          <a:lstStyle/>
          <a:p>
            <a:pPr eaLnBrk="1" hangingPunct="1"/>
            <a:r>
              <a:rPr lang="en-US" altLang="en-US">
                <a:latin typeface="Tahoma" panose="020B0604030504040204" pitchFamily="34" charset="0"/>
                <a:ea typeface="ＭＳ Ｐゴシック" panose="020B0600070205080204" pitchFamily="34" charset="-128"/>
              </a:rPr>
              <a:t>Sound Wave</a:t>
            </a:r>
          </a:p>
        </p:txBody>
      </p:sp>
      <p:sp>
        <p:nvSpPr>
          <p:cNvPr id="47106" name="Rectangle 3">
            <a:extLst>
              <a:ext uri="{FF2B5EF4-FFF2-40B4-BE49-F238E27FC236}">
                <a16:creationId xmlns:a16="http://schemas.microsoft.com/office/drawing/2014/main" id="{16AAC595-2D85-F140-A4F8-92E9AF06C172}"/>
              </a:ext>
            </a:extLst>
          </p:cNvPr>
          <p:cNvSpPr>
            <a:spLocks noGrp="1" noChangeArrowheads="1"/>
          </p:cNvSpPr>
          <p:nvPr>
            <p:ph type="body" idx="1"/>
          </p:nvPr>
        </p:nvSpPr>
        <p:spPr>
          <a:xfrm>
            <a:off x="889000" y="1079500"/>
            <a:ext cx="7493000" cy="4508500"/>
          </a:xfrm>
        </p:spPr>
        <p:txBody>
          <a:bodyPr/>
          <a:lstStyle/>
          <a:p>
            <a:pPr eaLnBrk="1" hangingPunct="1"/>
            <a:r>
              <a:rPr lang="en-US" altLang="en-US" sz="1833">
                <a:latin typeface="Tahoma" panose="020B0604030504040204" pitchFamily="34" charset="0"/>
                <a:ea typeface="ＭＳ Ｐゴシック" panose="020B0600070205080204" pitchFamily="34" charset="-128"/>
              </a:rPr>
              <a:t>sound waves interact to produce different waves.</a:t>
            </a:r>
          </a:p>
        </p:txBody>
      </p:sp>
      <p:pic>
        <p:nvPicPr>
          <p:cNvPr id="47107" name="Picture 2">
            <a:extLst>
              <a:ext uri="{FF2B5EF4-FFF2-40B4-BE49-F238E27FC236}">
                <a16:creationId xmlns:a16="http://schemas.microsoft.com/office/drawing/2014/main" id="{95C29F8F-B439-D04B-A14D-E21667DA23C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4437" y="1657615"/>
            <a:ext cx="6838157" cy="359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560026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680CCD0-15B9-9C43-A98A-AA8370C7D7D7}"/>
              </a:ext>
            </a:extLst>
          </p:cNvPr>
          <p:cNvSpPr>
            <a:spLocks noGrp="1" noChangeArrowheads="1"/>
          </p:cNvSpPr>
          <p:nvPr>
            <p:ph type="title"/>
          </p:nvPr>
        </p:nvSpPr>
        <p:spPr>
          <a:xfrm>
            <a:off x="215757" y="49785"/>
            <a:ext cx="7886700" cy="934948"/>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vs. Analog</a:t>
            </a:r>
          </a:p>
        </p:txBody>
      </p:sp>
      <p:sp>
        <p:nvSpPr>
          <p:cNvPr id="16386" name="Rectangle 3">
            <a:extLst>
              <a:ext uri="{FF2B5EF4-FFF2-40B4-BE49-F238E27FC236}">
                <a16:creationId xmlns:a16="http://schemas.microsoft.com/office/drawing/2014/main" id="{BDE71382-597F-7140-BB2A-61A70538093D}"/>
              </a:ext>
            </a:extLst>
          </p:cNvPr>
          <p:cNvSpPr>
            <a:spLocks noGrp="1" noChangeArrowheads="1"/>
          </p:cNvSpPr>
          <p:nvPr>
            <p:ph type="body" idx="1"/>
          </p:nvPr>
        </p:nvSpPr>
        <p:spPr>
          <a:xfrm>
            <a:off x="215757" y="1079500"/>
            <a:ext cx="8166243" cy="4508500"/>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Sound can be modeled as a continuous, </a:t>
            </a:r>
            <a:r>
              <a:rPr lang="en-US" altLang="en-US" sz="1833" b="1" dirty="0">
                <a:latin typeface="Tahoma" panose="020B0604030504040204" pitchFamily="34" charset="0"/>
                <a:ea typeface="ＭＳ Ｐゴシック" panose="020B0600070205080204" pitchFamily="34" charset="-128"/>
              </a:rPr>
              <a:t>analog</a:t>
            </a:r>
            <a:r>
              <a:rPr lang="en-US" altLang="en-US" sz="1833" dirty="0">
                <a:latin typeface="Tahoma" panose="020B0604030504040204" pitchFamily="34" charset="0"/>
                <a:ea typeface="ＭＳ Ｐゴシック" panose="020B0600070205080204" pitchFamily="34" charset="-128"/>
              </a:rPr>
              <a:t> wave or signal.</a:t>
            </a:r>
          </a:p>
          <a:p>
            <a:pPr marL="0" indent="0" eaLnBrk="1" hangingPunct="1">
              <a:buNone/>
            </a:pPr>
            <a:r>
              <a:rPr lang="en-US" altLang="en-US" sz="1833" dirty="0">
                <a:latin typeface="Tahoma" panose="020B0604030504040204" pitchFamily="34" charset="0"/>
                <a:ea typeface="ＭＳ Ｐゴシック" panose="020B0600070205080204" pitchFamily="34" charset="-128"/>
              </a:rPr>
              <a:t>Computers can only understand </a:t>
            </a:r>
            <a:r>
              <a:rPr lang="en-US" altLang="en-US" sz="1833" b="1" dirty="0">
                <a:latin typeface="Tahoma" panose="020B0604030504040204" pitchFamily="34" charset="0"/>
                <a:ea typeface="ＭＳ Ｐゴシック" panose="020B0600070205080204" pitchFamily="34" charset="-128"/>
              </a:rPr>
              <a:t>digital</a:t>
            </a:r>
            <a:r>
              <a:rPr lang="en-US" altLang="en-US" sz="1833" dirty="0">
                <a:latin typeface="Tahoma" panose="020B0604030504040204" pitchFamily="34" charset="0"/>
                <a:ea typeface="ＭＳ Ｐゴシック" panose="020B0600070205080204" pitchFamily="34" charset="-128"/>
              </a:rPr>
              <a:t> signals (discrete or finite signal(0s and 1s).) </a:t>
            </a:r>
          </a:p>
          <a:p>
            <a:pPr lvl="1" eaLnBrk="1" hangingPunct="1"/>
            <a:r>
              <a:rPr lang="en-US" altLang="en-US" sz="1500" dirty="0">
                <a:latin typeface="Tahoma" panose="020B0604030504040204" pitchFamily="34" charset="0"/>
              </a:rPr>
              <a:t>analog signals are continuous and can take on an infinite possible values(the real numbers)</a:t>
            </a:r>
          </a:p>
          <a:p>
            <a:pPr lvl="1" eaLnBrk="1" hangingPunct="1"/>
            <a:r>
              <a:rPr lang="en-US" altLang="en-US" sz="1500" dirty="0">
                <a:latin typeface="Tahoma" panose="020B0604030504040204" pitchFamily="34" charset="0"/>
              </a:rPr>
              <a:t>digital signals are finite. </a:t>
            </a:r>
          </a:p>
          <a:p>
            <a:pPr lvl="1" eaLnBrk="1" hangingPunct="1"/>
            <a:r>
              <a:rPr lang="en-US" altLang="en-US" sz="1500" dirty="0">
                <a:latin typeface="Tahoma" panose="020B0604030504040204" pitchFamily="34" charset="0"/>
              </a:rPr>
              <a:t>For example, 8 bit colors can take on one of 256 discrete, finite possibilities. But actual colors can take on any of an infinite possible values or shades. </a:t>
            </a:r>
          </a:p>
          <a:p>
            <a:pPr marL="0" indent="0" eaLnBrk="1" hangingPunct="1">
              <a:buNone/>
            </a:pPr>
            <a:r>
              <a:rPr lang="en-US" altLang="en-US" sz="1833" b="1" dirty="0">
                <a:latin typeface="Tahoma" panose="020B0604030504040204" pitchFamily="34" charset="0"/>
                <a:ea typeface="ＭＳ Ｐゴシック" panose="020B0600070205080204" pitchFamily="34" charset="-128"/>
              </a:rPr>
              <a:t>Sampling</a:t>
            </a:r>
            <a:r>
              <a:rPr lang="en-US" altLang="en-US" sz="1833" dirty="0">
                <a:latin typeface="Tahoma" panose="020B0604030504040204" pitchFamily="34" charset="0"/>
                <a:ea typeface="ＭＳ Ｐゴシック" panose="020B0600070205080204" pitchFamily="34" charset="-128"/>
              </a:rPr>
              <a:t> allow computers to</a:t>
            </a:r>
          </a:p>
          <a:p>
            <a:pPr eaLnBrk="1" hangingPunct="1">
              <a:buFontTx/>
              <a:buNone/>
            </a:pPr>
            <a:r>
              <a:rPr lang="en-US" altLang="en-US" sz="1833" dirty="0">
                <a:latin typeface="Tahoma" panose="020B0604030504040204" pitchFamily="34" charset="0"/>
                <a:ea typeface="ＭＳ Ｐゴシック" panose="020B0600070205080204" pitchFamily="34" charset="-128"/>
              </a:rPr>
              <a:t>approximate analog signals such</a:t>
            </a:r>
          </a:p>
          <a:p>
            <a:pPr eaLnBrk="1" hangingPunct="1">
              <a:buFontTx/>
              <a:buNone/>
            </a:pPr>
            <a:r>
              <a:rPr lang="en-US" altLang="en-US" sz="1833" dirty="0">
                <a:latin typeface="Tahoma" panose="020B0604030504040204" pitchFamily="34" charset="0"/>
                <a:ea typeface="ＭＳ Ｐゴシック" panose="020B0600070205080204" pitchFamily="34" charset="-128"/>
              </a:rPr>
              <a:t>as sound. </a:t>
            </a:r>
          </a:p>
          <a:p>
            <a:pPr marL="0" indent="0" eaLnBrk="1" hangingPunct="1">
              <a:buNone/>
            </a:pPr>
            <a:r>
              <a:rPr lang="en-US" altLang="en-US" sz="1833" dirty="0">
                <a:latin typeface="Tahoma" panose="020B0604030504040204" pitchFamily="34" charset="0"/>
                <a:ea typeface="ＭＳ Ｐゴシック" panose="020B0600070205080204" pitchFamily="34" charset="-128"/>
              </a:rPr>
              <a:t>The number of samples is the</a:t>
            </a:r>
          </a:p>
          <a:p>
            <a:pPr eaLnBrk="1" hangingPunct="1">
              <a:buFontTx/>
              <a:buNone/>
            </a:pPr>
            <a:r>
              <a:rPr lang="en-US" altLang="en-US" sz="1833" b="1" dirty="0">
                <a:latin typeface="Tahoma" panose="020B0604030504040204" pitchFamily="34" charset="0"/>
                <a:ea typeface="ＭＳ Ｐゴシック" panose="020B0600070205080204" pitchFamily="34" charset="-128"/>
              </a:rPr>
              <a:t>sampling rate</a:t>
            </a:r>
            <a:r>
              <a:rPr lang="en-US" altLang="en-US" sz="1833" dirty="0">
                <a:latin typeface="Tahoma" panose="020B0604030504040204" pitchFamily="34" charset="0"/>
                <a:ea typeface="ＭＳ Ｐゴシック" panose="020B0600070205080204" pitchFamily="34" charset="-128"/>
              </a:rPr>
              <a:t>, the higher the rate</a:t>
            </a:r>
          </a:p>
          <a:p>
            <a:pPr eaLnBrk="1" hangingPunct="1">
              <a:buFontTx/>
              <a:buNone/>
            </a:pPr>
            <a:r>
              <a:rPr lang="en-US" altLang="en-US" sz="1833" dirty="0">
                <a:latin typeface="Tahoma" panose="020B0604030504040204" pitchFamily="34" charset="0"/>
                <a:ea typeface="ＭＳ Ｐゴシック" panose="020B0600070205080204" pitchFamily="34" charset="-128"/>
              </a:rPr>
              <a:t>the better the quality.</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500" dirty="0">
              <a:latin typeface="Tahoma" panose="020B0604030504040204" pitchFamily="34" charset="0"/>
              <a:ea typeface="ＭＳ Ｐゴシック" panose="020B0600070205080204" pitchFamily="34" charset="-128"/>
            </a:endParaRPr>
          </a:p>
        </p:txBody>
      </p:sp>
      <p:pic>
        <p:nvPicPr>
          <p:cNvPr id="47107" name="Picture 3">
            <a:extLst>
              <a:ext uri="{FF2B5EF4-FFF2-40B4-BE49-F238E27FC236}">
                <a16:creationId xmlns:a16="http://schemas.microsoft.com/office/drawing/2014/main" id="{3DDFC360-56E5-D24E-96BC-A8AE220FFD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95032" y="3369470"/>
            <a:ext cx="3704167" cy="1828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65162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38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10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6386">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386">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6B00C528-177C-C44E-AC05-901BE1A8EDBD}"/>
              </a:ext>
            </a:extLst>
          </p:cNvPr>
          <p:cNvSpPr>
            <a:spLocks noGrp="1" noChangeArrowheads="1"/>
          </p:cNvSpPr>
          <p:nvPr>
            <p:ph type="title"/>
          </p:nvPr>
        </p:nvSpPr>
        <p:spPr>
          <a:xfrm>
            <a:off x="256854" y="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Sampling</a:t>
            </a:r>
          </a:p>
        </p:txBody>
      </p:sp>
      <p:sp>
        <p:nvSpPr>
          <p:cNvPr id="16386" name="Rectangle 3">
            <a:extLst>
              <a:ext uri="{FF2B5EF4-FFF2-40B4-BE49-F238E27FC236}">
                <a16:creationId xmlns:a16="http://schemas.microsoft.com/office/drawing/2014/main" id="{8C7A3159-BE49-104E-84F7-753CC068E731}"/>
              </a:ext>
            </a:extLst>
          </p:cNvPr>
          <p:cNvSpPr>
            <a:spLocks noGrp="1" noChangeArrowheads="1"/>
          </p:cNvSpPr>
          <p:nvPr>
            <p:ph type="body" idx="1"/>
          </p:nvPr>
        </p:nvSpPr>
        <p:spPr>
          <a:xfrm>
            <a:off x="267128" y="1079500"/>
            <a:ext cx="8620018" cy="4508500"/>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CD-quality has a rate of 44,100 samples per second(44,100 Hz or 44.1 kHz). </a:t>
            </a:r>
          </a:p>
          <a:p>
            <a:pPr eaLnBrk="1" hangingPunct="1">
              <a:buFontTx/>
              <a:buNone/>
            </a:pPr>
            <a:r>
              <a:rPr lang="en-US" altLang="en-US" sz="1667" dirty="0">
                <a:latin typeface="Tahoma" panose="020B0604030504040204" pitchFamily="34" charset="0"/>
                <a:ea typeface="ＭＳ Ｐゴシック" panose="020B0600070205080204" pitchFamily="34" charset="-128"/>
              </a:rPr>
              <a:t>	      Analog	        Low sampling rate	      High sampling rate</a:t>
            </a:r>
          </a:p>
          <a:p>
            <a:pPr eaLnBrk="1" hangingPunct="1">
              <a:buFontTx/>
              <a:buNone/>
            </a:pPr>
            <a:endParaRPr lang="en-US" altLang="en-US" sz="1667" dirty="0">
              <a:latin typeface="Tahoma" panose="020B0604030504040204" pitchFamily="34" charset="0"/>
              <a:ea typeface="ＭＳ Ｐゴシック" panose="020B0600070205080204" pitchFamily="34" charset="-128"/>
            </a:endParaRPr>
          </a:p>
          <a:p>
            <a:pPr eaLnBrk="1" hangingPunct="1">
              <a:buFontTx/>
              <a:buNone/>
            </a:pPr>
            <a:endParaRPr lang="en-US" altLang="en-US" sz="1667" dirty="0">
              <a:latin typeface="Tahoma" panose="020B0604030504040204" pitchFamily="34" charset="0"/>
              <a:ea typeface="ＭＳ Ｐゴシック" panose="020B0600070205080204" pitchFamily="34" charset="-128"/>
            </a:endParaRPr>
          </a:p>
          <a:p>
            <a:pPr eaLnBrk="1" hangingPunct="1">
              <a:buFontTx/>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The possible values for each sample is determined by the </a:t>
            </a:r>
            <a:r>
              <a:rPr lang="en-US" altLang="en-US" sz="2000" b="1" dirty="0">
                <a:latin typeface="Tahoma" panose="020B0604030504040204" pitchFamily="34" charset="0"/>
                <a:ea typeface="ＭＳ Ｐゴシック" panose="020B0600070205080204" pitchFamily="34" charset="-128"/>
              </a:rPr>
              <a:t>bit depth</a:t>
            </a:r>
            <a:r>
              <a:rPr lang="en-US" altLang="en-US" sz="2000" dirty="0">
                <a:latin typeface="Tahoma" panose="020B0604030504040204" pitchFamily="34" charset="0"/>
                <a:ea typeface="ＭＳ Ｐゴシック" panose="020B0600070205080204" pitchFamily="34" charset="-128"/>
              </a:rPr>
              <a:t>. </a:t>
            </a:r>
          </a:p>
          <a:p>
            <a:pPr lvl="1" eaLnBrk="1" hangingPunct="1"/>
            <a:r>
              <a:rPr lang="en-US" altLang="en-US" sz="2000" dirty="0">
                <a:latin typeface="Tahoma" panose="020B0604030504040204" pitchFamily="34" charset="0"/>
              </a:rPr>
              <a:t>CD usually has 16-bit audio which means it can take on one of 2^16 or 65,536 values.</a:t>
            </a:r>
          </a:p>
          <a:p>
            <a:pPr lvl="1" eaLnBrk="1" hangingPunct="1"/>
            <a:r>
              <a:rPr lang="en-US" altLang="en-US" sz="2000" dirty="0">
                <a:latin typeface="Tahoma" panose="020B0604030504040204" pitchFamily="34" charset="0"/>
              </a:rPr>
              <a:t>This is analogous to 8-bit color for example taking on 2^8=256 possible values.</a:t>
            </a:r>
          </a:p>
          <a:p>
            <a:pPr lvl="1" eaLnBrk="1" hangingPunct="1"/>
            <a:r>
              <a:rPr lang="en-US" altLang="en-US" sz="2000" dirty="0">
                <a:latin typeface="Tahoma" panose="020B0604030504040204" pitchFamily="34" charset="0"/>
              </a:rPr>
              <a:t>More bits means more accuracy but more memory.</a:t>
            </a:r>
          </a:p>
          <a:p>
            <a:pPr eaLnBrk="1" hangingPunct="1"/>
            <a:endParaRPr lang="en-US" altLang="en-US" sz="2000"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500" dirty="0">
              <a:latin typeface="Tahoma" panose="020B0604030504040204" pitchFamily="34" charset="0"/>
              <a:ea typeface="ＭＳ Ｐゴシック" panose="020B0600070205080204" pitchFamily="34" charset="-128"/>
            </a:endParaRPr>
          </a:p>
        </p:txBody>
      </p:sp>
      <p:pic>
        <p:nvPicPr>
          <p:cNvPr id="51203" name="Picture 2">
            <a:extLst>
              <a:ext uri="{FF2B5EF4-FFF2-40B4-BE49-F238E27FC236}">
                <a16:creationId xmlns:a16="http://schemas.microsoft.com/office/drawing/2014/main" id="{32F1BFD2-3012-6C4C-8452-F3963AD3710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631" y="2120611"/>
            <a:ext cx="535516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04112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F1C31E10-BAB0-2B4A-BB3E-728D0365A5D9}"/>
              </a:ext>
            </a:extLst>
          </p:cNvPr>
          <p:cNvSpPr>
            <a:spLocks noGrp="1" noChangeArrowheads="1"/>
          </p:cNvSpPr>
          <p:nvPr>
            <p:ph type="title"/>
          </p:nvPr>
        </p:nvSpPr>
        <p:spPr>
          <a:xfrm>
            <a:off x="256854" y="127000"/>
            <a:ext cx="7886700" cy="756578"/>
          </a:xfrm>
        </p:spPr>
        <p:txBody>
          <a:bodyPr/>
          <a:lstStyle/>
          <a:p>
            <a:pPr eaLnBrk="1" hangingPunct="1"/>
            <a:r>
              <a:rPr lang="en-US" altLang="en-US" dirty="0">
                <a:latin typeface="Tahoma" panose="020B0604030504040204" pitchFamily="34" charset="0"/>
                <a:ea typeface="ＭＳ Ｐゴシック" panose="020B0600070205080204" pitchFamily="34" charset="-128"/>
              </a:rPr>
              <a:t>MP3</a:t>
            </a:r>
          </a:p>
        </p:txBody>
      </p:sp>
      <p:sp>
        <p:nvSpPr>
          <p:cNvPr id="51202" name="Rectangle 3">
            <a:extLst>
              <a:ext uri="{FF2B5EF4-FFF2-40B4-BE49-F238E27FC236}">
                <a16:creationId xmlns:a16="http://schemas.microsoft.com/office/drawing/2014/main" id="{2465DCFE-77EF-7B44-8858-6693BF7E74B0}"/>
              </a:ext>
            </a:extLst>
          </p:cNvPr>
          <p:cNvSpPr>
            <a:spLocks noGrp="1" noChangeArrowheads="1"/>
          </p:cNvSpPr>
          <p:nvPr>
            <p:ph type="body" idx="1"/>
          </p:nvPr>
        </p:nvSpPr>
        <p:spPr>
          <a:xfrm>
            <a:off x="256854" y="883578"/>
            <a:ext cx="8527550" cy="4704422"/>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A popular format to store audio is MP3(MPEG-2 Audio Layer III)</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CD-quality(</a:t>
            </a:r>
            <a:r>
              <a:rPr lang="en-US" altLang="en-US" sz="1833" b="1" dirty="0">
                <a:latin typeface="Tahoma" panose="020B0604030504040204" pitchFamily="34" charset="0"/>
                <a:ea typeface="ＭＳ Ｐゴシック" panose="020B0600070205080204" pitchFamily="34" charset="-128"/>
              </a:rPr>
              <a:t>PCM, pulse code modulation</a:t>
            </a:r>
            <a:r>
              <a:rPr lang="en-US" altLang="en-US" sz="1833" dirty="0">
                <a:latin typeface="Tahoma" panose="020B0604030504040204" pitchFamily="34" charset="0"/>
                <a:ea typeface="ＭＳ Ｐゴシック" panose="020B0600070205080204" pitchFamily="34" charset="-128"/>
              </a:rPr>
              <a:t>) sounds require a lot of memory.</a:t>
            </a:r>
          </a:p>
          <a:p>
            <a:pPr lvl="1" eaLnBrk="1" hangingPunct="1"/>
            <a:r>
              <a:rPr lang="en-US" altLang="en-US" dirty="0">
                <a:latin typeface="Tahoma" panose="020B0604030504040204" pitchFamily="34" charset="0"/>
              </a:rPr>
              <a:t>Each of 44,100 samples require 16 bits(32 bits for left and right channel), that’s approximately 0.2 MB per second. A 3-mins song would require about 30MB of memory! MP3 is a lossy compression format and only need 3MB!</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MP3 compression uses </a:t>
            </a:r>
            <a:r>
              <a:rPr lang="en-US" altLang="en-US" sz="1833" b="1" dirty="0">
                <a:latin typeface="Tahoma" panose="020B0604030504040204" pitchFamily="34" charset="0"/>
                <a:ea typeface="ＭＳ Ｐゴシック" panose="020B0600070205080204" pitchFamily="34" charset="-128"/>
              </a:rPr>
              <a:t>psychoacoustics</a:t>
            </a:r>
            <a:r>
              <a:rPr lang="en-US" altLang="en-US" sz="1833" dirty="0">
                <a:latin typeface="Tahoma" panose="020B0604030504040204" pitchFamily="34" charset="0"/>
                <a:ea typeface="ＭＳ Ｐゴシック" panose="020B0600070205080204" pitchFamily="34" charset="-128"/>
              </a:rPr>
              <a:t> to take advantage of limitations in our biology and psychology of sound. </a:t>
            </a:r>
          </a:p>
          <a:p>
            <a:pPr lvl="1" eaLnBrk="1" hangingPunct="1"/>
            <a:r>
              <a:rPr lang="en-US" altLang="en-US" dirty="0">
                <a:latin typeface="Tahoma" panose="020B0604030504040204" pitchFamily="34" charset="0"/>
              </a:rPr>
              <a:t>human hearing range is 20 Hz to 20 kHz</a:t>
            </a:r>
          </a:p>
          <a:p>
            <a:pPr lvl="1" eaLnBrk="1" hangingPunct="1"/>
            <a:r>
              <a:rPr lang="en-US" altLang="en-US" dirty="0">
                <a:latin typeface="Tahoma" panose="020B0604030504040204" pitchFamily="34" charset="0"/>
              </a:rPr>
              <a:t>hard to differentiate between similar sounds(similar frequencies).</a:t>
            </a:r>
          </a:p>
          <a:p>
            <a:pPr lvl="1" eaLnBrk="1" hangingPunct="1"/>
            <a:r>
              <a:rPr lang="en-US" altLang="en-US" dirty="0">
                <a:latin typeface="Tahoma" panose="020B0604030504040204" pitchFamily="34" charset="0"/>
              </a:rPr>
              <a:t>humans are only good at differentiating pitches in the 2 kHz and 5 kHz range.</a:t>
            </a:r>
          </a:p>
          <a:p>
            <a:pPr lvl="1" eaLnBrk="1" hangingPunct="1"/>
            <a:r>
              <a:rPr lang="en-US" altLang="en-US" dirty="0">
                <a:latin typeface="Tahoma" panose="020B0604030504040204" pitchFamily="34" charset="0"/>
              </a:rPr>
              <a:t>in compression, sounds outside of human hearing range is thrown out and similar sounds can be combined. </a:t>
            </a:r>
          </a:p>
          <a:p>
            <a:pPr marL="0" indent="0" eaLnBrk="1" hangingPunct="1">
              <a:buNone/>
            </a:pPr>
            <a:endParaRPr lang="en-US" altLang="en-US" sz="1800" dirty="0">
              <a:latin typeface="Tahoma" panose="020B0604030504040204" pitchFamily="34" charset="0"/>
              <a:ea typeface="ＭＳ Ｐゴシック" panose="020B0600070205080204" pitchFamily="34" charset="-128"/>
            </a:endParaRPr>
          </a:p>
          <a:p>
            <a:pPr eaLnBrk="1" hangingPunct="1"/>
            <a:endParaRPr lang="en-US" altLang="en-US" sz="1500"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7213486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0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02">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202">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1202">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1202">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120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94689152-0394-1641-A757-24709F18F773}"/>
              </a:ext>
            </a:extLst>
          </p:cNvPr>
          <p:cNvSpPr>
            <a:spLocks noGrp="1" noChangeArrowheads="1"/>
          </p:cNvSpPr>
          <p:nvPr>
            <p:ph type="title"/>
          </p:nvPr>
        </p:nvSpPr>
        <p:spPr>
          <a:xfrm>
            <a:off x="215757" y="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Compression</a:t>
            </a:r>
          </a:p>
        </p:txBody>
      </p:sp>
      <p:sp>
        <p:nvSpPr>
          <p:cNvPr id="51202" name="Rectangle 3">
            <a:extLst>
              <a:ext uri="{FF2B5EF4-FFF2-40B4-BE49-F238E27FC236}">
                <a16:creationId xmlns:a16="http://schemas.microsoft.com/office/drawing/2014/main" id="{B90A1B0B-E738-8948-96CD-18C1274DED12}"/>
              </a:ext>
            </a:extLst>
          </p:cNvPr>
          <p:cNvSpPr>
            <a:spLocks noGrp="1" noChangeArrowheads="1"/>
          </p:cNvSpPr>
          <p:nvPr>
            <p:ph type="body" idx="1"/>
          </p:nvPr>
        </p:nvSpPr>
        <p:spPr>
          <a:xfrm>
            <a:off x="215757" y="863029"/>
            <a:ext cx="8589196" cy="4724971"/>
          </a:xfrm>
        </p:spPr>
        <p:txBody>
          <a:bodyPr/>
          <a:lstStyle/>
          <a:p>
            <a:pPr marL="0" indent="0" eaLnBrk="1" hangingPunct="1">
              <a:buNone/>
              <a:defRPr/>
            </a:pPr>
            <a:r>
              <a:rPr lang="en-US" sz="1833" dirty="0">
                <a:latin typeface="Tahoma" charset="0"/>
              </a:rPr>
              <a:t>In order to determine which data from the PCM encoding can be thrown away, your computer uses two different tools.</a:t>
            </a:r>
          </a:p>
          <a:p>
            <a:pPr marL="0" indent="0" eaLnBrk="1" hangingPunct="1">
              <a:buNone/>
              <a:defRPr/>
            </a:pPr>
            <a:r>
              <a:rPr lang="en-US" sz="1833" b="1" dirty="0">
                <a:latin typeface="Tahoma" charset="0"/>
              </a:rPr>
              <a:t>Discrete Fourier Transform(DFT)</a:t>
            </a:r>
            <a:r>
              <a:rPr lang="en-US" sz="1833" dirty="0">
                <a:latin typeface="Tahoma" charset="0"/>
              </a:rPr>
              <a:t>: convert sound from the time domain to frequency domain and filter out unnecessary frequencies. </a:t>
            </a:r>
          </a:p>
          <a:p>
            <a:pPr marL="0" indent="0" eaLnBrk="1" hangingPunct="1">
              <a:buNone/>
              <a:defRPr/>
            </a:pPr>
            <a:r>
              <a:rPr lang="en-US" sz="1833" dirty="0">
                <a:latin typeface="Tahoma" charset="0"/>
              </a:rPr>
              <a:t>The other is called the </a:t>
            </a:r>
            <a:r>
              <a:rPr lang="en-US" sz="1833" b="1" dirty="0">
                <a:latin typeface="Tahoma" charset="0"/>
              </a:rPr>
              <a:t>Modified Discrete Cosine Transform</a:t>
            </a:r>
            <a:r>
              <a:rPr lang="en-US" sz="1833" dirty="0">
                <a:latin typeface="Tahoma" charset="0"/>
              </a:rPr>
              <a:t>, or MDCT for short, which analyzes the entire spectrum of frequencies of the audio.</a:t>
            </a:r>
          </a:p>
          <a:p>
            <a:pPr marL="0" indent="0" eaLnBrk="1" hangingPunct="1">
              <a:buNone/>
              <a:defRPr/>
            </a:pPr>
            <a:endParaRPr lang="en-US" sz="1833" dirty="0">
              <a:latin typeface="Tahoma" charset="0"/>
            </a:endParaRPr>
          </a:p>
          <a:p>
            <a:pPr marL="0" indent="0" eaLnBrk="1" hangingPunct="1">
              <a:buNone/>
              <a:defRPr/>
            </a:pPr>
            <a:r>
              <a:rPr lang="en-US" sz="1833" dirty="0">
                <a:latin typeface="Tahoma" charset="0"/>
              </a:rPr>
              <a:t>The result of this process is a </a:t>
            </a:r>
          </a:p>
          <a:p>
            <a:pPr marL="0" indent="0">
              <a:buNone/>
              <a:defRPr/>
            </a:pPr>
            <a:r>
              <a:rPr lang="en-US" sz="1833" dirty="0">
                <a:latin typeface="Tahoma" charset="0"/>
              </a:rPr>
              <a:t>visualization called a </a:t>
            </a:r>
            <a:r>
              <a:rPr lang="en-US" sz="1833" b="1" dirty="0">
                <a:latin typeface="Tahoma" charset="0"/>
              </a:rPr>
              <a:t>spectrogram</a:t>
            </a:r>
          </a:p>
          <a:p>
            <a:pPr marL="0" indent="0">
              <a:buNone/>
              <a:defRPr/>
            </a:pPr>
            <a:r>
              <a:rPr lang="en-US" sz="1833" dirty="0">
                <a:latin typeface="Tahoma" charset="0"/>
              </a:rPr>
              <a:t>which is essentially a fingerprint of</a:t>
            </a:r>
          </a:p>
          <a:p>
            <a:pPr marL="0" indent="0">
              <a:buNone/>
              <a:defRPr/>
            </a:pPr>
            <a:r>
              <a:rPr lang="en-US" sz="1833" dirty="0">
                <a:latin typeface="Tahoma" charset="0"/>
              </a:rPr>
              <a:t>the sound's frequencies.</a:t>
            </a:r>
          </a:p>
          <a:p>
            <a:pPr marL="0" indent="0">
              <a:buNone/>
              <a:defRPr/>
            </a:pPr>
            <a:r>
              <a:rPr lang="en-US" sz="1833" dirty="0">
                <a:latin typeface="Tahoma" charset="0"/>
              </a:rPr>
              <a:t>(</a:t>
            </a:r>
            <a:r>
              <a:rPr lang="en-US" sz="1833" dirty="0" err="1">
                <a:latin typeface="Tahoma" charset="0"/>
              </a:rPr>
              <a:t>Shazam</a:t>
            </a:r>
            <a:r>
              <a:rPr lang="en-US" sz="1833" dirty="0">
                <a:latin typeface="Tahoma" charset="0"/>
              </a:rPr>
              <a:t> app uses these </a:t>
            </a:r>
          </a:p>
          <a:p>
            <a:pPr marL="0" indent="0">
              <a:buNone/>
              <a:defRPr/>
            </a:pPr>
            <a:r>
              <a:rPr lang="en-US" sz="1833" dirty="0">
                <a:latin typeface="Tahoma" charset="0"/>
              </a:rPr>
              <a:t>techniques to identify songs.)</a:t>
            </a:r>
          </a:p>
        </p:txBody>
      </p:sp>
      <p:pic>
        <p:nvPicPr>
          <p:cNvPr id="53251" name="Picture 1">
            <a:extLst>
              <a:ext uri="{FF2B5EF4-FFF2-40B4-BE49-F238E27FC236}">
                <a16:creationId xmlns:a16="http://schemas.microsoft.com/office/drawing/2014/main" id="{ACB94AD6-EE65-8F43-89DF-0F6D1FFA042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63774" y="2580098"/>
            <a:ext cx="3629293" cy="2360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13903C63-AA43-8B47-8641-57BF307B5497}"/>
              </a:ext>
            </a:extLst>
          </p:cNvPr>
          <p:cNvSpPr txBox="1"/>
          <p:nvPr/>
        </p:nvSpPr>
        <p:spPr>
          <a:xfrm>
            <a:off x="4006920" y="4941669"/>
            <a:ext cx="3554858" cy="646331"/>
          </a:xfrm>
          <a:prstGeom prst="rect">
            <a:avLst/>
          </a:prstGeom>
          <a:noFill/>
        </p:spPr>
        <p:txBody>
          <a:bodyPr wrap="square" rtlCol="0">
            <a:spAutoFit/>
          </a:bodyPr>
          <a:lstStyle/>
          <a:p>
            <a:r>
              <a:rPr lang="en-US" sz="1800" dirty="0">
                <a:solidFill>
                  <a:srgbClr val="FF0000"/>
                </a:solidFill>
              </a:rPr>
              <a:t>We'll use Python to do audio analysis as above in the next lecture. </a:t>
            </a:r>
          </a:p>
        </p:txBody>
      </p:sp>
    </p:spTree>
    <p:extLst>
      <p:ext uri="{BB962C8B-B14F-4D97-AF65-F5344CB8AC3E}">
        <p14:creationId xmlns:p14="http://schemas.microsoft.com/office/powerpoint/2010/main" val="4220041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532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0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0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0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0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0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0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0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2777</TotalTime>
  <Words>1749</Words>
  <Application>Microsoft Macintosh PowerPoint</Application>
  <PresentationFormat>On-screen Show (16:10)</PresentationFormat>
  <Paragraphs>236</Paragraphs>
  <Slides>20</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Gill Sans MT</vt:lpstr>
      <vt:lpstr>Tahoma</vt:lpstr>
      <vt:lpstr>Office Theme</vt:lpstr>
      <vt:lpstr>Understanding Data</vt:lpstr>
      <vt:lpstr>Sound Wave</vt:lpstr>
      <vt:lpstr>Microphone vs. Speaker</vt:lpstr>
      <vt:lpstr>Microphone vs. Speaker</vt:lpstr>
      <vt:lpstr>Sound Wave</vt:lpstr>
      <vt:lpstr>Digital vs. Analog</vt:lpstr>
      <vt:lpstr>Sampling</vt:lpstr>
      <vt:lpstr>MP3</vt:lpstr>
      <vt:lpstr>Compression</vt:lpstr>
      <vt:lpstr>Popular Formats</vt:lpstr>
      <vt:lpstr>Video Codecs</vt:lpstr>
      <vt:lpstr>Video Codecs</vt:lpstr>
      <vt:lpstr>Containers</vt:lpstr>
      <vt:lpstr>Containers Vs Codecs</vt:lpstr>
      <vt:lpstr>Video Compression</vt:lpstr>
      <vt:lpstr>Video Compression</vt:lpstr>
      <vt:lpstr>Streaming</vt:lpstr>
      <vt:lpstr>GPU</vt:lpstr>
      <vt:lpstr>Homework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B Nguyen</cp:lastModifiedBy>
  <cp:revision>32</cp:revision>
  <dcterms:created xsi:type="dcterms:W3CDTF">2020-01-25T14:46:43Z</dcterms:created>
  <dcterms:modified xsi:type="dcterms:W3CDTF">2020-02-24T16:25:07Z</dcterms:modified>
</cp:coreProperties>
</file>