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07" r:id="rId9"/>
    <p:sldId id="309" r:id="rId10"/>
    <p:sldId id="336" r:id="rId11"/>
    <p:sldId id="310" r:id="rId12"/>
    <p:sldId id="306" r:id="rId13"/>
    <p:sldId id="300" r:id="rId14"/>
    <p:sldId id="332" r:id="rId15"/>
    <p:sldId id="319" r:id="rId16"/>
    <p:sldId id="329" r:id="rId17"/>
    <p:sldId id="321" r:id="rId18"/>
    <p:sldId id="333" r:id="rId19"/>
    <p:sldId id="322" r:id="rId20"/>
    <p:sldId id="330" r:id="rId21"/>
    <p:sldId id="315" r:id="rId22"/>
    <p:sldId id="337" r:id="rId23"/>
    <p:sldId id="338" r:id="rId24"/>
    <p:sldId id="324" r:id="rId25"/>
    <p:sldId id="325" r:id="rId26"/>
    <p:sldId id="334" r:id="rId27"/>
    <p:sldId id="288" r:id="rId28"/>
    <p:sldId id="266" r:id="rId29"/>
    <p:sldId id="335" r:id="rId30"/>
    <p:sldId id="284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E750C-42C7-A84F-81F0-83B2F940DF8B}" v="1479" dt="2019-10-11T13:56:41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3"/>
    <p:restoredTop sz="93692"/>
  </p:normalViewPr>
  <p:slideViewPr>
    <p:cSldViewPr snapToGrid="0" snapToObjects="1">
      <p:cViewPr varScale="1">
        <p:scale>
          <a:sx n="127" d="100"/>
          <a:sy n="127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C46D5B-E520-F241-AC42-A009D51A9244}"/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11T13:56:41.895" v="6982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54.204" v="5560"/>
        <pc:sldMkLst>
          <pc:docMk/>
          <pc:sldMk cId="15889227" sldId="266"/>
        </pc:sldMkLst>
        <pc:spChg chg="mod">
          <ac:chgData name="Long B Nguyen" userId="f59fb8f3-a021-417a-8bc1-65c8d471c621" providerId="ADAL" clId="{EC1E750C-42C7-A84F-81F0-83B2F940DF8B}" dt="2019-10-10T17:01:37.669" v="5557" actId="20577"/>
          <ac:spMkLst>
            <pc:docMk/>
            <pc:sldMk cId="15889227" sldId="26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7T20:38:07.354" v="2821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07T20:31:48.889" v="2559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EC1E750C-42C7-A84F-81F0-83B2F940DF8B}" dt="2019-10-11T02:03:20.916" v="6246" actId="2696"/>
        <pc:sldMkLst>
          <pc:docMk/>
          <pc:sldMk cId="2605170782" sldId="311"/>
        </pc:sldMkLst>
        <pc:spChg chg="mod">
          <ac:chgData name="Long B Nguyen" userId="f59fb8f3-a021-417a-8bc1-65c8d471c621" providerId="ADAL" clId="{EC1E750C-42C7-A84F-81F0-83B2F940DF8B}" dt="2019-10-10T15:13:08.129" v="5243" actId="20577"/>
          <ac:spMkLst>
            <pc:docMk/>
            <pc:sldMk cId="2605170782" sldId="311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EC1E750C-42C7-A84F-81F0-83B2F940DF8B}" dt="2019-10-11T02:03:20.913" v="6245" actId="2696"/>
        <pc:sldMkLst>
          <pc:docMk/>
          <pc:sldMk cId="1753618663" sldId="312"/>
        </pc:sldMkLst>
        <pc:spChg chg="mod">
          <ac:chgData name="Long B Nguyen" userId="f59fb8f3-a021-417a-8bc1-65c8d471c621" providerId="ADAL" clId="{EC1E750C-42C7-A84F-81F0-83B2F940DF8B}" dt="2019-10-10T15:13:39.877" v="5249" actId="20577"/>
          <ac:spMkLst>
            <pc:docMk/>
            <pc:sldMk cId="1753618663" sldId="31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7:12.041" v="632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11T02:06:12.946" v="6267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02:07:12.041" v="632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EC1E750C-42C7-A84F-81F0-83B2F940DF8B}" dt="2019-10-11T02:03:20.910" v="6244" actId="2696"/>
        <pc:sldMkLst>
          <pc:docMk/>
          <pc:sldMk cId="2097438965" sldId="320"/>
        </pc:sldMkLst>
        <pc:spChg chg="mod">
          <ac:chgData name="Long B Nguyen" userId="f59fb8f3-a021-417a-8bc1-65c8d471c621" providerId="ADAL" clId="{EC1E750C-42C7-A84F-81F0-83B2F940DF8B}" dt="2019-10-06T15:14:00.927" v="949" actId="20577"/>
          <ac:spMkLst>
            <pc:docMk/>
            <pc:sldMk cId="2097438965" sldId="32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EC1E750C-42C7-A84F-81F0-83B2F940DF8B}" dt="2019-10-11T02:07:27.931" v="6322" actId="2696"/>
        <pc:sldMkLst>
          <pc:docMk/>
          <pc:sldMk cId="1289346350" sldId="323"/>
        </pc:sldMkLst>
        <pc:spChg chg="mod">
          <ac:chgData name="Long B Nguyen" userId="f59fb8f3-a021-417a-8bc1-65c8d471c621" providerId="ADAL" clId="{EC1E750C-42C7-A84F-81F0-83B2F940DF8B}" dt="2019-10-10T15:15:41.404" v="5275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1:10.548" v="5349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4:34:27.916" v="483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EC1E750C-42C7-A84F-81F0-83B2F940DF8B}" dt="2019-10-11T02:03:20.908" v="6243" actId="2696"/>
        <pc:sldMkLst>
          <pc:docMk/>
          <pc:sldMk cId="295479311" sldId="328"/>
        </pc:sldMkLst>
        <pc:spChg chg="mod">
          <ac:chgData name="Long B Nguyen" userId="f59fb8f3-a021-417a-8bc1-65c8d471c621" providerId="ADAL" clId="{EC1E750C-42C7-A84F-81F0-83B2F940DF8B}" dt="2019-10-06T15:14:06.499" v="951" actId="20577"/>
          <ac:spMkLst>
            <pc:docMk/>
            <pc:sldMk cId="295479311" sldId="32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7:02:19.093" v="5566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9:29.175" v="5335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modSp add del">
        <pc:chgData name="Long B Nguyen" userId="f59fb8f3-a021-417a-8bc1-65c8d471c621" providerId="ADAL" clId="{EC1E750C-42C7-A84F-81F0-83B2F940DF8B}" dt="2019-10-10T17:00:24.107" v="5512" actId="2696"/>
        <pc:sldMkLst>
          <pc:docMk/>
          <pc:sldMk cId="3162468235" sldId="337"/>
        </pc:sldMkLst>
        <pc:spChg chg="mod">
          <ac:chgData name="Long B Nguyen" userId="f59fb8f3-a021-417a-8bc1-65c8d471c621" providerId="ADAL" clId="{EC1E750C-42C7-A84F-81F0-83B2F940DF8B}" dt="2019-10-10T16:58:39.649" v="5402" actId="20577"/>
          <ac:spMkLst>
            <pc:docMk/>
            <pc:sldMk cId="316246823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6:59:49.137" v="5509" actId="20577"/>
          <ac:spMkLst>
            <pc:docMk/>
            <pc:sldMk cId="3162468235" sldId="337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EC1E750C-42C7-A84F-81F0-83B2F940DF8B}" dt="2019-10-11T01:56:07.553" v="6046" actId="2696"/>
        <pc:sldMkLst>
          <pc:docMk/>
          <pc:sldMk cId="3287048054" sldId="337"/>
        </pc:sldMkLst>
        <pc:spChg chg="mod">
          <ac:chgData name="Long B Nguyen" userId="f59fb8f3-a021-417a-8bc1-65c8d471c621" providerId="ADAL" clId="{EC1E750C-42C7-A84F-81F0-83B2F940DF8B}" dt="2019-10-10T23:32:10.769" v="5604" actId="20577"/>
          <ac:spMkLst>
            <pc:docMk/>
            <pc:sldMk cId="3287048054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01:54:46.355" v="6041" actId="20577"/>
          <ac:spMkLst>
            <pc:docMk/>
            <pc:sldMk cId="3287048054" sldId="337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EC1E750C-42C7-A84F-81F0-83B2F940DF8B}" dt="2019-10-10T15:08:24.584" v="5120" actId="2696"/>
        <pc:sldMkLst>
          <pc:docMk/>
          <pc:sldMk cId="3357074659" sldId="337"/>
        </pc:sldMkLst>
        <pc:spChg chg="mod">
          <ac:chgData name="Long B Nguyen" userId="f59fb8f3-a021-417a-8bc1-65c8d471c621" providerId="ADAL" clId="{EC1E750C-42C7-A84F-81F0-83B2F940DF8B}" dt="2019-10-10T15:06:04.998" v="4982" actId="20577"/>
          <ac:spMkLst>
            <pc:docMk/>
            <pc:sldMk cId="3357074659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07:13.444" v="5119"/>
          <ac:spMkLst>
            <pc:docMk/>
            <pc:sldMk cId="3357074659" sldId="337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EC1E750C-42C7-A84F-81F0-83B2F940DF8B}" dt="2019-10-11T01:56:05.847" v="6045" actId="2696"/>
        <pc:sldMkLst>
          <pc:docMk/>
          <pc:sldMk cId="4078468923" sldId="338"/>
        </pc:sldMkLst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7A040644-7AE2-4E4B-9BEA-C1B41E4ABA94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0245"/>
            <a:ext cx="8051725" cy="4471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particularly useful version of this is to specify a negative step, which will reverse the list. In this case, the default start index is at the end of the list and the default stop index is at the beginning(inclusive).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[5, 4, 3, 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[5,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sz="18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[3, 2, 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31CB2-C74B-2442-916C-3C51C2CD9B58}"/>
              </a:ext>
            </a:extLst>
          </p:cNvPr>
          <p:cNvSpPr txBox="1"/>
          <p:nvPr/>
        </p:nvSpPr>
        <p:spPr>
          <a:xfrm>
            <a:off x="2904390" y="2397930"/>
            <a:ext cx="463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defaults end of array to beginning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A9413-4DF1-674A-A4A8-6163F4F1D022}"/>
              </a:ext>
            </a:extLst>
          </p:cNvPr>
          <p:cNvSpPr txBox="1"/>
          <p:nvPr/>
        </p:nvSpPr>
        <p:spPr>
          <a:xfrm>
            <a:off x="3093527" y="3185951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first two items reversed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70C33-776E-B041-9FF0-69E39873A4A4}"/>
              </a:ext>
            </a:extLst>
          </p:cNvPr>
          <p:cNvSpPr txBox="1"/>
          <p:nvPr/>
        </p:nvSpPr>
        <p:spPr>
          <a:xfrm>
            <a:off x="3213752" y="3954983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two items reversed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9331E-90C2-3A40-8F47-70CC36C0A6F5}"/>
              </a:ext>
            </a:extLst>
          </p:cNvPr>
          <p:cNvSpPr txBox="1"/>
          <p:nvPr/>
        </p:nvSpPr>
        <p:spPr>
          <a:xfrm>
            <a:off x="3297428" y="4726286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everything except last two items reversed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06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indexing and slicing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3, 5, 7, 11]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99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4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99, 99, 7, 11]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24" y="1871630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Lists: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Concatenation: + operator will concatenate two lists.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19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[2, 3, 5, 7, 11, 13, 17, 19]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list methods.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8440"/>
              </p:ext>
            </p:extLst>
          </p:nvPr>
        </p:nvGraphicFramePr>
        <p:xfrm>
          <a:off x="425450" y="1583383"/>
          <a:ext cx="8293100" cy="400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remove(value)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from list by </a:t>
                      </a:r>
                      <a:r>
                        <a:rPr lang="en-US" sz="1800" b="1" dirty="0"/>
                        <a:t>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index(value)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index of first occurrence of value if exists, otherwise throws a </a:t>
                      </a:r>
                      <a:r>
                        <a:rPr lang="en-US" sz="1800" dirty="0" err="1"/>
                        <a:t>ValueError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number times value appear in list.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9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"hi"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-4, 6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(2)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[3,"hi",-4, 6, 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(1, 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[3,"hello","hi",-4,6,2]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a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pop</a:t>
            </a:r>
            <a:r>
              <a:rPr lang="en-US" b="1" dirty="0">
                <a:latin typeface="Inconsolata Medium" panose="020B0609030003000000" pitchFamily="49" charset="77"/>
              </a:rPr>
              <a:t>(3)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print(a) 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-4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[3,"hello","hi",6]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remove</a:t>
            </a:r>
            <a:r>
              <a:rPr lang="en-US" b="1" dirty="0">
                <a:latin typeface="Inconsolata Medium" panose="020B0609030003000000" pitchFamily="49" charset="77"/>
              </a:rPr>
              <a:t>("hi")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[3,"hello",6]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ind</a:t>
            </a:r>
            <a:r>
              <a:rPr lang="en-US" b="1" dirty="0"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index</a:t>
            </a:r>
            <a:r>
              <a:rPr lang="en-US" b="1" dirty="0">
                <a:latin typeface="Inconsolata Medium" panose="020B0609030003000000" pitchFamily="49" charset="77"/>
              </a:rPr>
              <a:t>(6)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count</a:t>
            </a:r>
            <a:r>
              <a:rPr lang="en-US" b="1" dirty="0">
                <a:latin typeface="Inconsolata Medium" panose="020B0609030003000000" pitchFamily="49" charset="77"/>
              </a:rPr>
              <a:t>("hello")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a string and a list can be done using the  list() constructor.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(message)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[‘p’, ‘y’, ‘t’, ‘h’, ‘o’, ‘n’]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useful operation is to use list() with range() to create new lists easily.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range(1,7))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3, 4, 5, 6]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lst2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range(1,1000))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comprehension(or </a:t>
            </a:r>
            <a:r>
              <a:rPr lang="en-US" dirty="0" err="1"/>
              <a:t>listcomp</a:t>
            </a:r>
            <a:r>
              <a:rPr lang="en-US" dirty="0"/>
              <a:t>) is a concise and readable way of creating a new list from another </a:t>
            </a:r>
            <a:r>
              <a:rPr lang="en-US" dirty="0" err="1"/>
              <a:t>iterable</a:t>
            </a:r>
            <a:r>
              <a:rPr lang="en-US" dirty="0"/>
              <a:t>(list, tuple, string).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Suppose we want to square all numbers from a list.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new_lst.append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 ** 2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use list comprehension to do this much simpler and more Pythonic.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use list comprehension to do the previous problem much simpler and more Pythonic.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loops are used to do many things: scan through a list, pick out items, compute sums, counts and averages, etc... </a:t>
            </a:r>
            <a:r>
              <a:rPr lang="en-US" dirty="0" err="1"/>
              <a:t>Listcomp</a:t>
            </a:r>
            <a:r>
              <a:rPr lang="en-US" dirty="0"/>
              <a:t> is a one trick pony: create new lists.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conditions.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for x in range(7)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if x % 2 == 0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print(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0 4 16 36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8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Indexing and Slicing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List Methods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3)   List comprehensions	</a:t>
            </a:r>
          </a:p>
          <a:p>
            <a:pPr marL="457200" indent="-457200">
              <a:buAutoNum type="arabicParenR" startAt="4"/>
            </a:pP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5)   Membership and Operations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nested loops.  A list of lists can be created in this way.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colors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"red", "black"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sizes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"S, "M", "L"</a:t>
            </a:r>
            <a:r>
              <a:rPr lang="en-US" sz="2000" b="1" dirty="0">
                <a:latin typeface="Inconsolata Medium" panose="020B0609030003000000" pitchFamily="49" charset="77"/>
              </a:rPr>
              <a:t>]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shirts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[[color, size] for color in colors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				for size in sizes]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shirts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[['red', 'S'],['red', 'M'],['red', 'L'],['black', 'S'],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 ['black', 'M'],['black', 'L']]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 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5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 is an object from which we can loop over. Lists and strings are </a:t>
            </a:r>
            <a:r>
              <a:rPr lang="en-US" dirty="0" err="1"/>
              <a:t>iterables</a:t>
            </a:r>
            <a:r>
              <a:rPr lang="en-US" dirty="0"/>
              <a:t>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2 3 5 7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UbuntuMono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 y t h 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split() method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fruits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list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list.split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(", ")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using split() to split a string of integers into a list of integers, remember to use the int() constructor to convert the list elements into integers.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input("Enter a list of integers separated by spaces: ")</a:t>
            </a:r>
          </a:p>
          <a:p>
            <a:pPr marL="0" indent="0">
              <a:buNone/>
            </a:pPr>
            <a:r>
              <a:rPr lang="en-US" sz="2000" b="1" dirty="0" err="1">
                <a:latin typeface="Inconsolata Medium" panose="020B0609030003000000" pitchFamily="49" charset="77"/>
              </a:rPr>
              <a:t>list_nums</a:t>
            </a:r>
            <a:r>
              <a:rPr lang="en-US" sz="2000" b="1" dirty="0">
                <a:latin typeface="Inconsolata Medium" panose="020B0609030003000000" pitchFamily="49" charset="77"/>
              </a:rPr>
              <a:t> = [int(x) for x in </a:t>
            </a:r>
            <a:r>
              <a:rPr lang="en-US" sz="2000" b="1" dirty="0" err="1">
                <a:latin typeface="Inconsolata Medium" panose="020B0609030003000000" pitchFamily="49" charset="77"/>
              </a:rPr>
              <a:t>s.split</a:t>
            </a:r>
            <a:r>
              <a:rPr lang="en-US" sz="2000" b="1" dirty="0">
                <a:latin typeface="Inconsolata Medium" panose="020B0609030003000000" pitchFamily="49" charset="77"/>
              </a:rPr>
              <a:t>()]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list_nums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list of integers instead of strings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and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799D1-000E-F24E-9DA4-3EA460D9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4" y="1408493"/>
            <a:ext cx="6202888" cy="27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comparison operator == checks for </a:t>
            </a:r>
            <a:r>
              <a:rPr lang="en-US" i="1" dirty="0"/>
              <a:t>object equality</a:t>
            </a:r>
            <a:r>
              <a:rPr lang="en-US" dirty="0"/>
              <a:t>. It checks to see if two objects have the same content.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 and b are different lists, same content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identity operators, is and is not, check for </a:t>
            </a:r>
            <a:r>
              <a:rPr lang="en-US" i="1" dirty="0"/>
              <a:t>object identity</a:t>
            </a:r>
            <a:r>
              <a:rPr lang="en-US" dirty="0"/>
              <a:t>.  </a:t>
            </a:r>
            <a:r>
              <a:rPr lang="en-US"/>
              <a:t>They check </a:t>
            </a:r>
            <a:r>
              <a:rPr lang="en-US" dirty="0"/>
              <a:t>whether two variable references the same object.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not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	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	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28" y="1056320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Membership operators check for membership within compound objects like lists.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latin typeface="Inconsolata Medium" panose="020B0609030003000000" pitchFamily="49" charset="77"/>
              </a:rPr>
              <a:t>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latin typeface="Inconsolata Medium" panose="020B0609030003000000" pitchFamily="49" charset="77"/>
              </a:rPr>
              <a:t>not 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False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'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a' </a:t>
            </a:r>
            <a:r>
              <a:rPr lang="en-US" b="1" dirty="0">
                <a:latin typeface="Inconsolata Medium" panose="020B0609030003000000" pitchFamily="49" charset="77"/>
              </a:rPr>
              <a:t>in "python"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 Are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append 4 to the list pointed to by x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	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y's list is modified as well!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3, 4]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'something else’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 is unchanged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items hold 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Items in lists and tuples hold references to objects they contain.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[3, 4, 5]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x[2]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 and x[2] both references [3,4,5]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y[1] = 44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modifying y will modify x[2] also!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y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[3, 44, 5]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[3, 44, 5]]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Both x[2] and y reference(points to the address) to the same list object. Modifying one will affect the other!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94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discussed strings in the previous lecture. String is a flat sequence which holds item of one type.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contain(more on this later).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 and tuples in the next.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b="1" i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also worked with strings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)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append to the end of the list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This is similar to strings from the previous lecture.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2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index out of bounds error.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327019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11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7 </a:t>
            </a:r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</a:t>
            </a:r>
            <a:r>
              <a:rPr lang="en-US" b="1" dirty="0">
                <a:latin typeface="Inconsolata Medium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3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L[3]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[0, 3, 5]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strings, lists also support slicing. </a:t>
            </a:r>
            <a:r>
              <a:rPr lang="en-US" i="1" dirty="0"/>
              <a:t>Slicing </a:t>
            </a:r>
            <a:r>
              <a:rPr lang="en-US" dirty="0"/>
              <a:t>is accessing multiple values from the list. It uses a colon to indicate the start point (inclusive) and end point (non-inclusive) of the subarray.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[1, 2, 3]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-3: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[3, 4, 5]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0FF44-ED85-F649-9E37-57AC59AB411C}"/>
              </a:ext>
            </a:extLst>
          </p:cNvPr>
          <p:cNvSpPr txBox="1"/>
          <p:nvPr/>
        </p:nvSpPr>
        <p:spPr>
          <a:xfrm>
            <a:off x="3531476" y="3813871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first index defaults to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9FF43-4D4F-704B-A9F1-A113EABE5440}"/>
              </a:ext>
            </a:extLst>
          </p:cNvPr>
          <p:cNvSpPr txBox="1"/>
          <p:nvPr/>
        </p:nvSpPr>
        <p:spPr>
          <a:xfrm>
            <a:off x="3531476" y="4852838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last index defaults to length of list.</a:t>
            </a:r>
          </a:p>
        </p:txBody>
      </p:sp>
    </p:spTree>
    <p:extLst>
      <p:ext uri="{BB962C8B-B14F-4D97-AF65-F5344CB8AC3E}">
        <p14:creationId xmlns:p14="http://schemas.microsoft.com/office/powerpoint/2010/main" val="28160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Finally, it is possible to specify a third integer that represents the step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equivalent to L[0:len(L):2]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[2, 5, 11]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19" y="351802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2803</TotalTime>
  <Words>1663</Words>
  <Application>Microsoft Macintosh PowerPoint</Application>
  <PresentationFormat>On-screen Show (16:10)</PresentationFormat>
  <Paragraphs>319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Slicing</vt:lpstr>
      <vt:lpstr>Slicing</vt:lpstr>
      <vt:lpstr>Slicing</vt:lpstr>
      <vt:lpstr>Slicing</vt:lpstr>
      <vt:lpstr>Lists: Concatenation</vt:lpstr>
      <vt:lpstr>List Methods</vt:lpstr>
      <vt:lpstr>List Methods</vt:lpstr>
      <vt:lpstr>list()</vt:lpstr>
      <vt:lpstr>list()</vt:lpstr>
      <vt:lpstr>List Comprehensions</vt:lpstr>
      <vt:lpstr>List Comprehensions</vt:lpstr>
      <vt:lpstr>List Comprehensions</vt:lpstr>
      <vt:lpstr>List Comprehensions</vt:lpstr>
      <vt:lpstr>Iterables</vt:lpstr>
      <vt:lpstr>split()</vt:lpstr>
      <vt:lpstr>split()</vt:lpstr>
      <vt:lpstr>Membership and Operations</vt:lpstr>
      <vt:lpstr>Identity Operations</vt:lpstr>
      <vt:lpstr>Identity Operations</vt:lpstr>
      <vt:lpstr>Membership Operations</vt:lpstr>
      <vt:lpstr>Variables Are Pointers</vt:lpstr>
      <vt:lpstr>List items hold 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2019-10-11T13:56:42Z</dcterms:modified>
</cp:coreProperties>
</file>