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Default Extension="jpg" ContentType="image/jpg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4100"/>
            <a:ext cx="10058400" cy="5664200"/>
          </a:xfrm>
          <a:custGeom>
            <a:avLst/>
            <a:gdLst/>
            <a:ahLst/>
            <a:cxnLst/>
            <a:rect l="l" t="t" r="r" b="b"/>
            <a:pathLst>
              <a:path w="10058400" h="5664200">
                <a:moveTo>
                  <a:pt x="10058400" y="0"/>
                </a:moveTo>
                <a:lnTo>
                  <a:pt x="0" y="0"/>
                </a:lnTo>
                <a:lnTo>
                  <a:pt x="0" y="5664200"/>
                </a:lnTo>
                <a:lnTo>
                  <a:pt x="10058400" y="56642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F3F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2130" y="1250334"/>
            <a:ext cx="5734685" cy="2901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1202" y="2537030"/>
            <a:ext cx="4112895" cy="1772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756533" y="6455328"/>
            <a:ext cx="214629" cy="17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7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7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1.png"/><Relationship Id="rId4" Type="http://schemas.openxmlformats.org/officeDocument/2006/relationships/image" Target="../media/image7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youtube.com/watch?v=k4RRi_ntQc8" TargetMode="Externa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31.png"/><Relationship Id="rId4" Type="http://schemas.openxmlformats.org/officeDocument/2006/relationships/image" Target="../media/image7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7.png"/><Relationship Id="rId4" Type="http://schemas.openxmlformats.org/officeDocument/2006/relationships/image" Target="../media/image53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bewitched.com/match" TargetMode="Externa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79500"/>
            <a:ext cx="5016500" cy="56388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412770" y="1206000"/>
            <a:ext cx="4008754" cy="756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2655">
              <a:lnSpc>
                <a:spcPct val="100000"/>
              </a:lnSpc>
              <a:spcBef>
                <a:spcPts val="105"/>
              </a:spcBef>
              <a:tabLst>
                <a:tab pos="2715260" algn="l"/>
              </a:tabLst>
            </a:pPr>
            <a:r>
              <a:rPr dirty="0" sz="1850" spc="150" b="1">
                <a:solidFill>
                  <a:srgbClr val="005493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005493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005493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982344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latin typeface="Verdana"/>
                <a:cs typeface="Verdana"/>
              </a:rPr>
              <a:t>S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E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D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G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E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W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spc="-260" b="1">
                <a:latin typeface="Verdana"/>
                <a:cs typeface="Verdana"/>
              </a:rPr>
              <a:t>I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C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K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/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W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A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Y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N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spc="-50" b="1"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1050">
                <a:solidFill>
                  <a:srgbClr val="005493"/>
                </a:solidFill>
                <a:latin typeface="Arial"/>
                <a:cs typeface="Arial"/>
              </a:rPr>
              <a:t>PA</a:t>
            </a:r>
            <a:r>
              <a:rPr dirty="0" sz="1050" spc="-14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 spc="-120">
                <a:solidFill>
                  <a:srgbClr val="005493"/>
                </a:solidFill>
                <a:latin typeface="Arial"/>
                <a:cs typeface="Arial"/>
              </a:rPr>
              <a:t>R</a:t>
            </a:r>
            <a:r>
              <a:rPr dirty="0" sz="1050" spc="-15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5493"/>
                </a:solidFill>
                <a:latin typeface="Arial"/>
                <a:cs typeface="Arial"/>
              </a:rPr>
              <a:t>T</a:t>
            </a:r>
            <a:r>
              <a:rPr dirty="0" sz="1050" spc="3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050" spc="-14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050" spc="-14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5493"/>
                </a:solidFill>
                <a:latin typeface="Arial"/>
                <a:cs typeface="Arial"/>
              </a:rPr>
              <a:t>:</a:t>
            </a:r>
            <a:r>
              <a:rPr dirty="0" sz="1050" spc="3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 spc="105">
                <a:solidFill>
                  <a:srgbClr val="005493"/>
                </a:solidFill>
                <a:latin typeface="Arial"/>
                <a:cs typeface="Arial"/>
              </a:rPr>
              <a:t>ALG</a:t>
            </a:r>
            <a:r>
              <a:rPr dirty="0" sz="1050" spc="-14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 spc="90">
                <a:solidFill>
                  <a:srgbClr val="005493"/>
                </a:solidFill>
                <a:latin typeface="Arial"/>
                <a:cs typeface="Arial"/>
              </a:rPr>
              <a:t>ORIT</a:t>
            </a:r>
            <a:r>
              <a:rPr dirty="0" sz="1050" spc="-14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5493"/>
                </a:solidFill>
                <a:latin typeface="Arial"/>
                <a:cs typeface="Arial"/>
              </a:rPr>
              <a:t>H</a:t>
            </a:r>
            <a:r>
              <a:rPr dirty="0" sz="1050" spc="-14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 spc="130">
                <a:solidFill>
                  <a:srgbClr val="005493"/>
                </a:solidFill>
                <a:latin typeface="Arial"/>
                <a:cs typeface="Arial"/>
              </a:rPr>
              <a:t>MS,</a:t>
            </a:r>
            <a:r>
              <a:rPr dirty="0" sz="1050" spc="36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 spc="-135">
                <a:solidFill>
                  <a:srgbClr val="005493"/>
                </a:solidFill>
                <a:latin typeface="Arial"/>
                <a:cs typeface="Arial"/>
              </a:rPr>
              <a:t>T</a:t>
            </a:r>
            <a:r>
              <a:rPr dirty="0" sz="1050" spc="-14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5493"/>
                </a:solidFill>
                <a:latin typeface="Arial"/>
                <a:cs typeface="Arial"/>
              </a:rPr>
              <a:t>H</a:t>
            </a:r>
            <a:r>
              <a:rPr dirty="0" sz="1050" spc="-14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 spc="-105">
                <a:solidFill>
                  <a:srgbClr val="005493"/>
                </a:solidFill>
                <a:latin typeface="Arial"/>
                <a:cs typeface="Arial"/>
              </a:rPr>
              <a:t>E</a:t>
            </a:r>
            <a:r>
              <a:rPr dirty="0" sz="1050" spc="-14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 spc="85">
                <a:solidFill>
                  <a:srgbClr val="005493"/>
                </a:solidFill>
                <a:latin typeface="Arial"/>
                <a:cs typeface="Arial"/>
              </a:rPr>
              <a:t>ORY,</a:t>
            </a:r>
            <a:r>
              <a:rPr dirty="0" sz="1050" spc="3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 spc="180">
                <a:solidFill>
                  <a:srgbClr val="005493"/>
                </a:solidFill>
                <a:latin typeface="Arial"/>
                <a:cs typeface="Arial"/>
              </a:rPr>
              <a:t>AND</a:t>
            </a:r>
            <a:r>
              <a:rPr dirty="0" sz="1050" spc="36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 spc="160">
                <a:solidFill>
                  <a:srgbClr val="005493"/>
                </a:solidFill>
                <a:latin typeface="Arial"/>
                <a:cs typeface="Arial"/>
              </a:rPr>
              <a:t>MAC</a:t>
            </a:r>
            <a:r>
              <a:rPr dirty="0" sz="1050" spc="-114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5493"/>
                </a:solidFill>
                <a:latin typeface="Arial"/>
                <a:cs typeface="Arial"/>
              </a:rPr>
              <a:t>H</a:t>
            </a:r>
            <a:r>
              <a:rPr dirty="0" sz="1050" spc="-14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 spc="120">
                <a:solidFill>
                  <a:srgbClr val="005493"/>
                </a:solidFill>
                <a:latin typeface="Arial"/>
                <a:cs typeface="Arial"/>
              </a:rPr>
              <a:t>INE</a:t>
            </a:r>
            <a:r>
              <a:rPr dirty="0" sz="1050" spc="-14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 spc="-50">
                <a:solidFill>
                  <a:srgbClr val="005493"/>
                </a:solidFill>
                <a:latin typeface="Arial"/>
                <a:cs typeface="Arial"/>
              </a:rPr>
              <a:t>S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3370" y="5985064"/>
            <a:ext cx="243522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35" b="1">
                <a:latin typeface="Trebuchet MS"/>
                <a:cs typeface="Trebuchet MS"/>
              </a:rPr>
              <a:t>http://</a:t>
            </a:r>
            <a:r>
              <a:rPr dirty="0" sz="1000" spc="-170" b="1">
                <a:latin typeface="Trebuchet MS"/>
                <a:cs typeface="Trebuchet MS"/>
              </a:rPr>
              <a:t> </a:t>
            </a:r>
            <a:r>
              <a:rPr dirty="0" sz="1000" spc="110" b="1">
                <a:latin typeface="Trebuchet MS"/>
                <a:cs typeface="Trebuchet MS"/>
              </a:rPr>
              <a:t>introcs.cs.princeton.edu 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60400" y="2978873"/>
            <a:ext cx="2367915" cy="2939415"/>
            <a:chOff x="660400" y="2978873"/>
            <a:chExt cx="2367915" cy="293941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400" y="2978873"/>
              <a:ext cx="2367603" cy="293932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1678" y="3086836"/>
              <a:ext cx="137642" cy="107251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31344" y="5283786"/>
              <a:ext cx="2197100" cy="182880"/>
            </a:xfrm>
            <a:custGeom>
              <a:avLst/>
              <a:gdLst/>
              <a:ahLst/>
              <a:cxnLst/>
              <a:rect l="l" t="t" r="r" b="b"/>
              <a:pathLst>
                <a:path w="2197100" h="182879">
                  <a:moveTo>
                    <a:pt x="0" y="182369"/>
                  </a:moveTo>
                  <a:lnTo>
                    <a:pt x="2196659" y="182369"/>
                  </a:lnTo>
                  <a:lnTo>
                    <a:pt x="2196659" y="0"/>
                  </a:lnTo>
                  <a:lnTo>
                    <a:pt x="0" y="0"/>
                  </a:lnTo>
                  <a:lnTo>
                    <a:pt x="0" y="182369"/>
                  </a:lnTo>
                  <a:close/>
                </a:path>
              </a:pathLst>
            </a:custGeom>
            <a:solidFill>
              <a:srgbClr val="EC008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724991" y="5566924"/>
            <a:ext cx="1176020" cy="22923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R="27305">
              <a:lnSpc>
                <a:spcPct val="100000"/>
              </a:lnSpc>
              <a:spcBef>
                <a:spcPts val="180"/>
              </a:spcBef>
            </a:pPr>
            <a:r>
              <a:rPr dirty="0" sz="600" spc="-8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600" spc="-4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65" b="1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8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600" spc="35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7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60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600" spc="-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14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5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50" b="1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endParaRPr sz="6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80"/>
              </a:spcBef>
            </a:pPr>
            <a:r>
              <a:rPr dirty="0" sz="600" spc="90" b="1">
                <a:solidFill>
                  <a:srgbClr val="FFFFFF"/>
                </a:solidFill>
                <a:latin typeface="Verdana"/>
                <a:cs typeface="Verdana"/>
              </a:rPr>
              <a:t>KEVIN</a:t>
            </a:r>
            <a:r>
              <a:rPr dirty="0" sz="600" spc="36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600" spc="-7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1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Verdana"/>
                <a:cs typeface="Verdana"/>
              </a:rPr>
              <a:t>YNE 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60400" y="5492400"/>
            <a:ext cx="22225" cy="426084"/>
          </a:xfrm>
          <a:custGeom>
            <a:avLst/>
            <a:gdLst/>
            <a:ahLst/>
            <a:cxnLst/>
            <a:rect l="l" t="t" r="r" b="b"/>
            <a:pathLst>
              <a:path w="22225" h="426085">
                <a:moveTo>
                  <a:pt x="0" y="0"/>
                </a:moveTo>
                <a:lnTo>
                  <a:pt x="0" y="425799"/>
                </a:lnTo>
                <a:lnTo>
                  <a:pt x="21828" y="425799"/>
                </a:lnTo>
                <a:lnTo>
                  <a:pt x="21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780777" y="4183814"/>
            <a:ext cx="2142490" cy="766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0309" sz="7275" spc="-15" b="1">
                <a:solidFill>
                  <a:srgbClr val="FFFFFF"/>
                </a:solidFill>
                <a:latin typeface="Brioso Pro Light"/>
                <a:cs typeface="Brioso Pro Light"/>
              </a:rPr>
              <a:t>C</a:t>
            </a:r>
            <a:r>
              <a:rPr dirty="0" sz="4050" spc="-10">
                <a:solidFill>
                  <a:srgbClr val="FFFFFF"/>
                </a:solidFill>
                <a:latin typeface="PMingLiU"/>
                <a:cs typeface="PMingLiU"/>
              </a:rPr>
              <a:t>omputer</a:t>
            </a:r>
            <a:endParaRPr sz="4050">
              <a:latin typeface="PMingLiU"/>
              <a:cs typeface="PMingLiU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16385" y="4515273"/>
            <a:ext cx="1807210" cy="766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0882" sz="7275" spc="292" b="1">
                <a:solidFill>
                  <a:srgbClr val="FFFFFF"/>
                </a:solidFill>
                <a:latin typeface="Brioso Pro Light"/>
                <a:cs typeface="Brioso Pro Light"/>
              </a:rPr>
              <a:t>S</a:t>
            </a:r>
            <a:r>
              <a:rPr dirty="0" sz="4050" spc="195">
                <a:solidFill>
                  <a:srgbClr val="FFFFFF"/>
                </a:solidFill>
                <a:latin typeface="PMingLiU"/>
                <a:cs typeface="PMingLiU"/>
              </a:rPr>
              <a:t>cience</a:t>
            </a:r>
            <a:endParaRPr sz="4050">
              <a:latin typeface="PMingLiU"/>
              <a:cs typeface="PMingLiU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453933" y="5290909"/>
            <a:ext cx="1435735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7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75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50" spc="50">
                <a:solidFill>
                  <a:srgbClr val="FFFFFF"/>
                </a:solidFill>
                <a:latin typeface="Calibri"/>
                <a:cs typeface="Calibri"/>
              </a:rPr>
              <a:t>Interdisciplinary</a:t>
            </a:r>
            <a:r>
              <a:rPr dirty="0" sz="75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50" spc="65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564138" y="3869437"/>
            <a:ext cx="3602354" cy="1389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3095" marR="5080" indent="-621030">
              <a:lnSpc>
                <a:spcPct val="110500"/>
              </a:lnSpc>
              <a:spcBef>
                <a:spcPts val="95"/>
              </a:spcBef>
            </a:pPr>
            <a:r>
              <a:rPr dirty="0" sz="4050" spc="-290">
                <a:solidFill>
                  <a:srgbClr val="005493"/>
                </a:solidFill>
                <a:latin typeface="Arial"/>
                <a:cs typeface="Arial"/>
              </a:rPr>
              <a:t>1</a:t>
            </a:r>
            <a:r>
              <a:rPr dirty="0" sz="4050" spc="35">
                <a:solidFill>
                  <a:srgbClr val="005493"/>
                </a:solidFill>
                <a:latin typeface="Arial"/>
                <a:cs typeface="Arial"/>
              </a:rPr>
              <a:t>1</a:t>
            </a:r>
            <a:r>
              <a:rPr dirty="0" sz="4050" spc="254">
                <a:solidFill>
                  <a:srgbClr val="005493"/>
                </a:solidFill>
                <a:latin typeface="Arial"/>
                <a:cs typeface="Arial"/>
              </a:rPr>
              <a:t>.</a:t>
            </a:r>
            <a:r>
              <a:rPr dirty="0" sz="4050" spc="12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4050">
                <a:solidFill>
                  <a:srgbClr val="005493"/>
                </a:solidFill>
                <a:latin typeface="Arial"/>
                <a:cs typeface="Arial"/>
              </a:rPr>
              <a:t>Sorting</a:t>
            </a:r>
            <a:r>
              <a:rPr dirty="0" sz="4050" spc="12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4050" spc="60">
                <a:solidFill>
                  <a:srgbClr val="005493"/>
                </a:solidFill>
                <a:latin typeface="Arial"/>
                <a:cs typeface="Arial"/>
              </a:rPr>
              <a:t>and </a:t>
            </a:r>
            <a:r>
              <a:rPr dirty="0" sz="4050" spc="-10">
                <a:solidFill>
                  <a:srgbClr val="005493"/>
                </a:solidFill>
                <a:latin typeface="Arial"/>
                <a:cs typeface="Arial"/>
              </a:rPr>
              <a:t>Searching</a:t>
            </a:r>
            <a:endParaRPr sz="405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03206" y="5664796"/>
            <a:ext cx="871219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80" b="1">
                <a:solidFill>
                  <a:srgbClr val="FFFFFF"/>
                </a:solidFill>
                <a:latin typeface="Trebuchet MS"/>
                <a:cs typeface="Trebuchet MS"/>
              </a:rPr>
              <a:t>Section</a:t>
            </a:r>
            <a:r>
              <a:rPr dirty="0" sz="1100" spc="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40" b="1">
                <a:solidFill>
                  <a:srgbClr val="FFFFFF"/>
                </a:solidFill>
                <a:latin typeface="Trebuchet MS"/>
                <a:cs typeface="Trebuchet MS"/>
              </a:rPr>
              <a:t>4.2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85"/>
              <a:t>Test</a:t>
            </a:r>
            <a:r>
              <a:rPr dirty="0" spc="95"/>
              <a:t> </a:t>
            </a:r>
            <a:r>
              <a:rPr dirty="0"/>
              <a:t>client</a:t>
            </a:r>
            <a:r>
              <a:rPr dirty="0" spc="95"/>
              <a:t> </a:t>
            </a:r>
            <a:r>
              <a:rPr dirty="0" spc="75"/>
              <a:t>for</a:t>
            </a:r>
            <a:r>
              <a:rPr dirty="0" spc="100"/>
              <a:t> </a:t>
            </a:r>
            <a:r>
              <a:rPr dirty="0"/>
              <a:t>sequential</a:t>
            </a:r>
            <a:r>
              <a:rPr dirty="0" spc="95"/>
              <a:t> </a:t>
            </a:r>
            <a:r>
              <a:rPr dirty="0" spc="-10"/>
              <a:t>search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478433" y="2083803"/>
            <a:ext cx="5233670" cy="4321810"/>
            <a:chOff x="478433" y="2083803"/>
            <a:chExt cx="5233670" cy="432181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433" y="2083803"/>
              <a:ext cx="5233517" cy="432158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08000" y="2109381"/>
              <a:ext cx="5130800" cy="4221480"/>
            </a:xfrm>
            <a:custGeom>
              <a:avLst/>
              <a:gdLst/>
              <a:ahLst/>
              <a:cxnLst/>
              <a:rect l="l" t="t" r="r" b="b"/>
              <a:pathLst>
                <a:path w="5130800" h="4221480">
                  <a:moveTo>
                    <a:pt x="0" y="0"/>
                  </a:moveTo>
                  <a:lnTo>
                    <a:pt x="5130800" y="0"/>
                  </a:lnTo>
                  <a:lnTo>
                    <a:pt x="5130800" y="4221137"/>
                  </a:lnTo>
                  <a:lnTo>
                    <a:pt x="0" y="4221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08000" y="2109381"/>
            <a:ext cx="5130800" cy="422148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5730">
              <a:lnSpc>
                <a:spcPct val="100000"/>
              </a:lnSpc>
              <a:spcBef>
                <a:spcPts val="775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class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TestSS</a:t>
            </a:r>
            <a:endParaRPr sz="1100">
              <a:latin typeface="Lucida Console"/>
              <a:cs typeface="Lucida Console"/>
            </a:endParaRPr>
          </a:p>
          <a:p>
            <a:pPr marL="12573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381635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public</a:t>
            </a:r>
            <a:r>
              <a:rPr dirty="0" sz="1100" spc="4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static</a:t>
            </a:r>
            <a:r>
              <a:rPr dirty="0" sz="1100" spc="5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int</a:t>
            </a:r>
            <a:r>
              <a:rPr dirty="0" sz="1100" spc="5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search(String</a:t>
            </a:r>
            <a:r>
              <a:rPr dirty="0" sz="1100" spc="5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key,</a:t>
            </a:r>
            <a:r>
              <a:rPr dirty="0" sz="1100" spc="5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String[]</a:t>
            </a:r>
            <a:r>
              <a:rPr dirty="0" sz="1100" spc="5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solidFill>
                  <a:srgbClr val="005493"/>
                </a:solidFill>
                <a:latin typeface="Lucida Console"/>
                <a:cs typeface="Lucida Console"/>
              </a:rPr>
              <a:t>a)</a:t>
            </a:r>
            <a:endParaRPr sz="1100">
              <a:latin typeface="Lucida Console"/>
              <a:cs typeface="Lucida Console"/>
            </a:endParaRPr>
          </a:p>
          <a:p>
            <a:pPr marL="381635">
              <a:lnSpc>
                <a:spcPct val="100000"/>
              </a:lnSpc>
              <a:spcBef>
                <a:spcPts val="45"/>
              </a:spcBef>
            </a:pPr>
            <a:r>
              <a:rPr dirty="0" sz="1100" spc="5">
                <a:solidFill>
                  <a:srgbClr val="005493"/>
                </a:solidFill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636905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for</a:t>
            </a:r>
            <a:r>
              <a:rPr dirty="0" sz="1100" spc="2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(int</a:t>
            </a:r>
            <a:r>
              <a:rPr dirty="0" sz="1100" spc="2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i</a:t>
            </a:r>
            <a:r>
              <a:rPr dirty="0" sz="1100" spc="2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=</a:t>
            </a:r>
            <a:r>
              <a:rPr dirty="0" sz="1100" spc="2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0;</a:t>
            </a:r>
            <a:r>
              <a:rPr dirty="0" sz="1100" spc="2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i</a:t>
            </a:r>
            <a:r>
              <a:rPr dirty="0" sz="1100" spc="2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&lt;</a:t>
            </a:r>
            <a:r>
              <a:rPr dirty="0" sz="1100" spc="2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a.length;</a:t>
            </a:r>
            <a:r>
              <a:rPr dirty="0" sz="1100" spc="2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 spc="-20">
                <a:solidFill>
                  <a:srgbClr val="005493"/>
                </a:solidFill>
                <a:latin typeface="Lucida Console"/>
                <a:cs typeface="Lucida Console"/>
              </a:rPr>
              <a:t>i++)</a:t>
            </a:r>
            <a:endParaRPr sz="1100">
              <a:latin typeface="Lucida Console"/>
              <a:cs typeface="Lucida Console"/>
            </a:endParaRPr>
          </a:p>
          <a:p>
            <a:pPr marL="636905" marR="739140" indent="255270">
              <a:lnSpc>
                <a:spcPct val="103699"/>
              </a:lnSpc>
            </a:pP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if</a:t>
            </a:r>
            <a:r>
              <a:rPr dirty="0" sz="1100" spc="3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(</a:t>
            </a:r>
            <a:r>
              <a:rPr dirty="0" sz="1100" spc="3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a[i].compareTo(key)</a:t>
            </a:r>
            <a:r>
              <a:rPr dirty="0" sz="1100" spc="3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==</a:t>
            </a:r>
            <a:r>
              <a:rPr dirty="0" sz="1100" spc="3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0</a:t>
            </a:r>
            <a:r>
              <a:rPr dirty="0" sz="1100" spc="3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)</a:t>
            </a:r>
            <a:r>
              <a:rPr dirty="0" sz="1100" spc="3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return</a:t>
            </a:r>
            <a:r>
              <a:rPr dirty="0" sz="1100" spc="3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solidFill>
                  <a:srgbClr val="005493"/>
                </a:solidFill>
                <a:latin typeface="Lucida Console"/>
                <a:cs typeface="Lucida Console"/>
              </a:rPr>
              <a:t>i;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return</a:t>
            </a:r>
            <a:r>
              <a:rPr dirty="0" sz="1100" spc="5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-</a:t>
            </a:r>
            <a:r>
              <a:rPr dirty="0" sz="1100" spc="-25">
                <a:solidFill>
                  <a:srgbClr val="005493"/>
                </a:solidFill>
                <a:latin typeface="Lucida Console"/>
                <a:cs typeface="Lucida Console"/>
              </a:rPr>
              <a:t>1;</a:t>
            </a:r>
            <a:endParaRPr sz="1100">
              <a:latin typeface="Lucida Console"/>
              <a:cs typeface="Lucida Console"/>
            </a:endParaRPr>
          </a:p>
          <a:p>
            <a:pPr marL="381635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solidFill>
                  <a:srgbClr val="005493"/>
                </a:solidFill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381635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main(String[]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args)</a:t>
            </a:r>
            <a:endParaRPr sz="1100">
              <a:latin typeface="Lucida Console"/>
              <a:cs typeface="Lucida Console"/>
            </a:endParaRPr>
          </a:p>
          <a:p>
            <a:pPr marL="381635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636905" marR="1079500">
              <a:lnSpc>
                <a:spcPct val="103699"/>
              </a:lnSpc>
            </a:pPr>
            <a:r>
              <a:rPr dirty="0" sz="1100">
                <a:latin typeface="Lucida Console"/>
                <a:cs typeface="Lucida Console"/>
              </a:rPr>
              <a:t>String[]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words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StdIn.readAllStrings(); </a:t>
            </a: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words.length;</a:t>
            </a:r>
            <a:endParaRPr sz="1100">
              <a:latin typeface="Lucida Console"/>
              <a:cs typeface="Lucida Console"/>
            </a:endParaRPr>
          </a:p>
          <a:p>
            <a:pPr marL="636905" marR="313055">
              <a:lnSpc>
                <a:spcPct val="103699"/>
              </a:lnSpc>
            </a:pP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start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System.currentTimeMillis()/1000.0; </a:t>
            </a: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10*N;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</a:t>
            </a:r>
            <a:endParaRPr sz="1100">
              <a:latin typeface="Lucida Console"/>
              <a:cs typeface="Lucida Console"/>
            </a:endParaRPr>
          </a:p>
          <a:p>
            <a:pPr marL="636905">
              <a:lnSpc>
                <a:spcPct val="100000"/>
              </a:lnSpc>
              <a:spcBef>
                <a:spcPts val="45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892175" marR="739140">
              <a:lnSpc>
                <a:spcPct val="103699"/>
              </a:lnSpc>
              <a:spcBef>
                <a:spcPts val="5"/>
              </a:spcBef>
            </a:pP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String</a:t>
            </a:r>
            <a:r>
              <a:rPr dirty="0" sz="1100" spc="2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key</a:t>
            </a:r>
            <a:r>
              <a:rPr dirty="0" sz="1100" spc="2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=</a:t>
            </a:r>
            <a:r>
              <a:rPr dirty="0" sz="1100" spc="3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Console"/>
                <a:cs typeface="Lucida Console"/>
              </a:rPr>
              <a:t>words[StdRandom.uniform(N)];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if</a:t>
            </a:r>
            <a:r>
              <a:rPr dirty="0" sz="1100" spc="4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(search(key,</a:t>
            </a:r>
            <a:r>
              <a:rPr dirty="0" sz="1100" spc="4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words)</a:t>
            </a:r>
            <a:r>
              <a:rPr dirty="0" sz="1100" spc="4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==</a:t>
            </a:r>
            <a:r>
              <a:rPr dirty="0" sz="1100" spc="4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-</a:t>
            </a:r>
            <a:r>
              <a:rPr dirty="0" sz="1100" spc="-25">
                <a:solidFill>
                  <a:srgbClr val="005493"/>
                </a:solidFill>
                <a:latin typeface="Lucida Console"/>
                <a:cs typeface="Lucida Console"/>
              </a:rPr>
              <a:t>1)</a:t>
            </a:r>
            <a:endParaRPr sz="1100">
              <a:latin typeface="Lucida Console"/>
              <a:cs typeface="Lucida Console"/>
            </a:endParaRPr>
          </a:p>
          <a:p>
            <a:pPr marL="1148080">
              <a:lnSpc>
                <a:spcPct val="100000"/>
              </a:lnSpc>
              <a:spcBef>
                <a:spcPts val="45"/>
              </a:spcBef>
            </a:pPr>
            <a:r>
              <a:rPr dirty="0" sz="1100" spc="-10">
                <a:solidFill>
                  <a:srgbClr val="005493"/>
                </a:solidFill>
                <a:latin typeface="Lucida Console"/>
                <a:cs typeface="Lucida Console"/>
              </a:rPr>
              <a:t>StdOut.println(key);</a:t>
            </a:r>
            <a:endParaRPr sz="1100">
              <a:latin typeface="Lucida Console"/>
              <a:cs typeface="Lucida Console"/>
            </a:endParaRPr>
          </a:p>
          <a:p>
            <a:pPr marL="721995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636905" marR="142875">
              <a:lnSpc>
                <a:spcPct val="103699"/>
              </a:lnSpc>
            </a:pP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now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System.currentTimeMillis()/1000.0; </a:t>
            </a:r>
            <a:r>
              <a:rPr dirty="0" sz="1100">
                <a:latin typeface="Lucida Console"/>
                <a:cs typeface="Lucida Console"/>
              </a:rPr>
              <a:t>StdOut.println(Math.round(now-start)</a:t>
            </a:r>
            <a:r>
              <a:rPr dirty="0" sz="1100" spc="8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9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</a:t>
            </a:r>
            <a:r>
              <a:rPr dirty="0" sz="1100" spc="9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seconds");</a:t>
            </a:r>
            <a:endParaRPr sz="1100">
              <a:latin typeface="Lucida Console"/>
              <a:cs typeface="Lucida Console"/>
            </a:endParaRPr>
          </a:p>
          <a:p>
            <a:pPr marL="381635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12573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01105" y="1835671"/>
            <a:ext cx="488823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b="1">
                <a:latin typeface="Trebuchet MS"/>
                <a:cs typeface="Trebuchet MS"/>
              </a:rPr>
              <a:t>Print</a:t>
            </a:r>
            <a:r>
              <a:rPr dirty="0" sz="1200" spc="12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time</a:t>
            </a:r>
            <a:r>
              <a:rPr dirty="0" sz="1200" spc="130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required</a:t>
            </a:r>
            <a:r>
              <a:rPr dirty="0" sz="1200" spc="130" b="1">
                <a:latin typeface="Trebuchet MS"/>
                <a:cs typeface="Trebuchet MS"/>
              </a:rPr>
              <a:t> </a:t>
            </a:r>
            <a:r>
              <a:rPr dirty="0" sz="1200" spc="50" b="1">
                <a:latin typeface="Trebuchet MS"/>
                <a:cs typeface="Trebuchet MS"/>
              </a:rPr>
              <a:t>for</a:t>
            </a:r>
            <a:r>
              <a:rPr dirty="0" sz="1200" spc="130" b="1">
                <a:latin typeface="Trebuchet MS"/>
                <a:cs typeface="Trebuchet MS"/>
              </a:rPr>
              <a:t> </a:t>
            </a:r>
            <a:r>
              <a:rPr dirty="0" sz="1200" spc="90" b="1">
                <a:latin typeface="Trebuchet MS"/>
                <a:cs typeface="Trebuchet MS"/>
              </a:rPr>
              <a:t>10N</a:t>
            </a:r>
            <a:r>
              <a:rPr dirty="0" sz="1200" spc="125" b="1">
                <a:latin typeface="Trebuchet MS"/>
                <a:cs typeface="Trebuchet MS"/>
              </a:rPr>
              <a:t> </a:t>
            </a:r>
            <a:r>
              <a:rPr dirty="0" sz="1200" spc="60" b="1">
                <a:latin typeface="Trebuchet MS"/>
                <a:cs typeface="Trebuchet MS"/>
              </a:rPr>
              <a:t>searches</a:t>
            </a:r>
            <a:r>
              <a:rPr dirty="0" sz="1200" spc="130" b="1">
                <a:latin typeface="Trebuchet MS"/>
                <a:cs typeface="Trebuchet MS"/>
              </a:rPr>
              <a:t> </a:t>
            </a:r>
            <a:r>
              <a:rPr dirty="0" sz="1200" spc="50" b="1">
                <a:latin typeface="Trebuchet MS"/>
                <a:cs typeface="Trebuchet MS"/>
              </a:rPr>
              <a:t>in</a:t>
            </a:r>
            <a:r>
              <a:rPr dirty="0" sz="1200" spc="130" b="1">
                <a:latin typeface="Trebuchet MS"/>
                <a:cs typeface="Trebuchet MS"/>
              </a:rPr>
              <a:t> </a:t>
            </a:r>
            <a:r>
              <a:rPr dirty="0" sz="1200" spc="60" b="1">
                <a:latin typeface="Trebuchet MS"/>
                <a:cs typeface="Trebuchet MS"/>
              </a:rPr>
              <a:t>a</a:t>
            </a:r>
            <a:r>
              <a:rPr dirty="0" sz="1200" spc="130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whitelist</a:t>
            </a:r>
            <a:r>
              <a:rPr dirty="0" sz="1200" spc="125" b="1">
                <a:latin typeface="Trebuchet MS"/>
                <a:cs typeface="Trebuchet MS"/>
              </a:rPr>
              <a:t> </a:t>
            </a:r>
            <a:r>
              <a:rPr dirty="0" sz="1200" spc="60" b="1">
                <a:latin typeface="Trebuchet MS"/>
                <a:cs typeface="Trebuchet MS"/>
              </a:rPr>
              <a:t>of</a:t>
            </a:r>
            <a:r>
              <a:rPr dirty="0" sz="1200" spc="130" b="1">
                <a:latin typeface="Trebuchet MS"/>
                <a:cs typeface="Trebuchet MS"/>
              </a:rPr>
              <a:t> </a:t>
            </a:r>
            <a:r>
              <a:rPr dirty="0" sz="1200" spc="60" b="1">
                <a:latin typeface="Trebuchet MS"/>
                <a:cs typeface="Trebuchet MS"/>
              </a:rPr>
              <a:t>length</a:t>
            </a:r>
            <a:r>
              <a:rPr dirty="0" sz="1200" spc="130" b="1">
                <a:latin typeface="Trebuchet MS"/>
                <a:cs typeface="Trebuchet MS"/>
              </a:rPr>
              <a:t> </a:t>
            </a:r>
            <a:r>
              <a:rPr dirty="0" sz="1200" spc="60" b="1">
                <a:latin typeface="Trebuchet MS"/>
                <a:cs typeface="Trebuchet MS"/>
              </a:rPr>
              <a:t>N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5931534" y="2822816"/>
            <a:ext cx="3599179" cy="713740"/>
            <a:chOff x="5931534" y="2822816"/>
            <a:chExt cx="3599179" cy="713740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1534" y="2822816"/>
              <a:ext cx="3599027" cy="71327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5956299" y="2846806"/>
              <a:ext cx="3505200" cy="610870"/>
            </a:xfrm>
            <a:custGeom>
              <a:avLst/>
              <a:gdLst/>
              <a:ahLst/>
              <a:cxnLst/>
              <a:rect l="l" t="t" r="r" b="b"/>
              <a:pathLst>
                <a:path w="3505200" h="610870">
                  <a:moveTo>
                    <a:pt x="0" y="0"/>
                  </a:moveTo>
                  <a:lnTo>
                    <a:pt x="3505200" y="0"/>
                  </a:lnTo>
                  <a:lnTo>
                    <a:pt x="3505200" y="610285"/>
                  </a:lnTo>
                  <a:lnTo>
                    <a:pt x="0" y="610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5956300" y="2846806"/>
            <a:ext cx="3505200" cy="6108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imes New Roman"/>
              <a:cs typeface="Times New Roman"/>
            </a:endParaRPr>
          </a:p>
          <a:p>
            <a:pPr marL="99695">
              <a:lnSpc>
                <a:spcPct val="100000"/>
              </a:lnSpc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Generator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10000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10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a-</a:t>
            </a:r>
            <a:r>
              <a:rPr dirty="0" sz="1000">
                <a:latin typeface="Lucida Console"/>
                <a:cs typeface="Lucida Console"/>
              </a:rPr>
              <a:t>z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|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TestSS</a:t>
            </a:r>
            <a:endParaRPr sz="1000">
              <a:latin typeface="Lucida Console"/>
              <a:cs typeface="Lucida Console"/>
            </a:endParaRPr>
          </a:p>
          <a:p>
            <a:pPr marL="99695">
              <a:lnSpc>
                <a:spcPct val="100000"/>
              </a:lnSpc>
              <a:spcBef>
                <a:spcPts val="165"/>
              </a:spcBef>
            </a:pPr>
            <a:r>
              <a:rPr dirty="0" sz="1000">
                <a:latin typeface="Lucida Console"/>
                <a:cs typeface="Lucida Console"/>
              </a:rPr>
              <a:t>3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seconds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619405" y="3636024"/>
            <a:ext cx="1290320" cy="56070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algn="ctr" marL="12700" marR="5080">
              <a:lnSpc>
                <a:spcPts val="1360"/>
              </a:lnSpc>
              <a:spcBef>
                <a:spcPts val="250"/>
              </a:spcBef>
            </a:pP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generate</a:t>
            </a:r>
            <a:r>
              <a:rPr dirty="0" sz="1200" spc="1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005493"/>
                </a:solidFill>
                <a:latin typeface="Lucida Sans Unicode"/>
                <a:cs typeface="Lucida Sans Unicode"/>
              </a:rPr>
              <a:t>10,000 </a:t>
            </a:r>
            <a:r>
              <a:rPr dirty="0" sz="1200" spc="-25">
                <a:solidFill>
                  <a:srgbClr val="005493"/>
                </a:solidFill>
                <a:latin typeface="Lucida Sans Unicode"/>
                <a:cs typeface="Lucida Sans Unicode"/>
              </a:rPr>
              <a:t>ten-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letter</a:t>
            </a:r>
            <a:r>
              <a:rPr dirty="0" sz="1200" spc="-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005493"/>
                </a:solidFill>
                <a:latin typeface="Lucida Sans Unicode"/>
                <a:cs typeface="Lucida Sans Unicode"/>
              </a:rPr>
              <a:t>words (lowercase)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7271143" y="2726025"/>
            <a:ext cx="897890" cy="935990"/>
            <a:chOff x="7271143" y="2726025"/>
            <a:chExt cx="897890" cy="935990"/>
          </a:xfrm>
        </p:grpSpPr>
        <p:sp>
          <p:nvSpPr>
            <p:cNvPr id="15" name="object 15" descr=""/>
            <p:cNvSpPr/>
            <p:nvPr/>
          </p:nvSpPr>
          <p:spPr>
            <a:xfrm>
              <a:off x="7277493" y="3215519"/>
              <a:ext cx="209550" cy="440055"/>
            </a:xfrm>
            <a:custGeom>
              <a:avLst/>
              <a:gdLst/>
              <a:ahLst/>
              <a:cxnLst/>
              <a:rect l="l" t="t" r="r" b="b"/>
              <a:pathLst>
                <a:path w="209550" h="440054">
                  <a:moveTo>
                    <a:pt x="209156" y="0"/>
                  </a:moveTo>
                  <a:lnTo>
                    <a:pt x="196456" y="3521"/>
                  </a:lnTo>
                  <a:lnTo>
                    <a:pt x="0" y="439664"/>
                  </a:lnTo>
                </a:path>
              </a:pathLst>
            </a:custGeom>
            <a:ln w="12702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444727" y="3175520"/>
              <a:ext cx="62865" cy="77470"/>
            </a:xfrm>
            <a:custGeom>
              <a:avLst/>
              <a:gdLst/>
              <a:ahLst/>
              <a:cxnLst/>
              <a:rect l="l" t="t" r="r" b="b"/>
              <a:pathLst>
                <a:path w="62865" h="77470">
                  <a:moveTo>
                    <a:pt x="61844" y="47142"/>
                  </a:moveTo>
                  <a:lnTo>
                    <a:pt x="38633" y="47142"/>
                  </a:lnTo>
                  <a:lnTo>
                    <a:pt x="62801" y="77355"/>
                  </a:lnTo>
                  <a:lnTo>
                    <a:pt x="61844" y="47142"/>
                  </a:lnTo>
                  <a:close/>
                </a:path>
                <a:path w="62865" h="77470">
                  <a:moveTo>
                    <a:pt x="60350" y="0"/>
                  </a:moveTo>
                  <a:lnTo>
                    <a:pt x="0" y="48374"/>
                  </a:lnTo>
                  <a:lnTo>
                    <a:pt x="38633" y="47142"/>
                  </a:lnTo>
                  <a:lnTo>
                    <a:pt x="61844" y="47142"/>
                  </a:lnTo>
                  <a:lnTo>
                    <a:pt x="6035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134356" y="2732375"/>
              <a:ext cx="0" cy="191135"/>
            </a:xfrm>
            <a:custGeom>
              <a:avLst/>
              <a:gdLst/>
              <a:ahLst/>
              <a:cxnLst/>
              <a:rect l="l" t="t" r="r" b="b"/>
              <a:pathLst>
                <a:path w="0" h="191135">
                  <a:moveTo>
                    <a:pt x="0" y="190713"/>
                  </a:moveTo>
                  <a:lnTo>
                    <a:pt x="0" y="185242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099780" y="2897924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0" y="0"/>
                  </a:moveTo>
                  <a:lnTo>
                    <a:pt x="34569" y="69227"/>
                  </a:lnTo>
                  <a:lnTo>
                    <a:pt x="60510" y="17297"/>
                  </a:lnTo>
                  <a:lnTo>
                    <a:pt x="34569" y="17297"/>
                  </a:lnTo>
                  <a:lnTo>
                    <a:pt x="0" y="0"/>
                  </a:lnTo>
                  <a:close/>
                </a:path>
                <a:path w="69215" h="69850">
                  <a:moveTo>
                    <a:pt x="69151" y="0"/>
                  </a:moveTo>
                  <a:lnTo>
                    <a:pt x="34569" y="17297"/>
                  </a:lnTo>
                  <a:lnTo>
                    <a:pt x="60510" y="17297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7148677" y="2496132"/>
            <a:ext cx="244792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0">
                <a:solidFill>
                  <a:srgbClr val="005493"/>
                </a:solidFill>
                <a:latin typeface="Lucida Console"/>
                <a:cs typeface="Lucida Console"/>
              </a:rPr>
              <a:t>a-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z</a:t>
            </a:r>
            <a:r>
              <a:rPr dirty="0" sz="1000" spc="-1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=</a:t>
            </a:r>
            <a:r>
              <a:rPr dirty="0" sz="1000" spc="-1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Console"/>
                <a:cs typeface="Lucida Console"/>
              </a:rPr>
              <a:t>abcdefghijklmnopqrstuvwxyz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373046" y="3636024"/>
            <a:ext cx="1387475" cy="38735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 indent="169545">
              <a:lnSpc>
                <a:spcPts val="1360"/>
              </a:lnSpc>
              <a:spcBef>
                <a:spcPts val="250"/>
              </a:spcBef>
            </a:pP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print</a:t>
            </a:r>
            <a:r>
              <a:rPr dirty="0" sz="120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time</a:t>
            </a:r>
            <a:r>
              <a:rPr dirty="0" sz="120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005493"/>
                </a:solidFill>
                <a:latin typeface="Lucida Sans Unicode"/>
                <a:cs typeface="Lucida Sans Unicode"/>
              </a:rPr>
              <a:t>for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100,000</a:t>
            </a:r>
            <a:r>
              <a:rPr dirty="0" sz="1200" spc="1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005493"/>
                </a:solidFill>
                <a:latin typeface="Lucida Sans Unicode"/>
                <a:cs typeface="Lucida Sans Unicode"/>
              </a:rPr>
              <a:t>searches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8850960" y="3201390"/>
            <a:ext cx="235585" cy="460375"/>
            <a:chOff x="8850960" y="3201390"/>
            <a:chExt cx="235585" cy="460375"/>
          </a:xfrm>
        </p:grpSpPr>
        <p:sp>
          <p:nvSpPr>
            <p:cNvPr id="22" name="object 22" descr=""/>
            <p:cNvSpPr/>
            <p:nvPr/>
          </p:nvSpPr>
          <p:spPr>
            <a:xfrm>
              <a:off x="8870945" y="3240949"/>
              <a:ext cx="208915" cy="414655"/>
            </a:xfrm>
            <a:custGeom>
              <a:avLst/>
              <a:gdLst/>
              <a:ahLst/>
              <a:cxnLst/>
              <a:rect l="l" t="t" r="r" b="b"/>
              <a:pathLst>
                <a:path w="208915" h="414654">
                  <a:moveTo>
                    <a:pt x="0" y="0"/>
                  </a:moveTo>
                  <a:lnTo>
                    <a:pt x="12700" y="3986"/>
                  </a:lnTo>
                  <a:lnTo>
                    <a:pt x="208674" y="414236"/>
                  </a:lnTo>
                </a:path>
              </a:pathLst>
            </a:custGeom>
            <a:ln w="12702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8850960" y="3201390"/>
              <a:ext cx="62230" cy="77470"/>
            </a:xfrm>
            <a:custGeom>
              <a:avLst/>
              <a:gdLst/>
              <a:ahLst/>
              <a:cxnLst/>
              <a:rect l="l" t="t" r="r" b="b"/>
              <a:pathLst>
                <a:path w="62229" h="77470">
                  <a:moveTo>
                    <a:pt x="634" y="0"/>
                  </a:moveTo>
                  <a:lnTo>
                    <a:pt x="0" y="77393"/>
                  </a:lnTo>
                  <a:lnTo>
                    <a:pt x="23444" y="46621"/>
                  </a:lnTo>
                  <a:lnTo>
                    <a:pt x="61670" y="46621"/>
                  </a:lnTo>
                  <a:lnTo>
                    <a:pt x="634" y="0"/>
                  </a:lnTo>
                  <a:close/>
                </a:path>
                <a:path w="62229" h="77470">
                  <a:moveTo>
                    <a:pt x="61670" y="46621"/>
                  </a:moveTo>
                  <a:lnTo>
                    <a:pt x="23444" y="46621"/>
                  </a:lnTo>
                  <a:lnTo>
                    <a:pt x="62102" y="46951"/>
                  </a:lnTo>
                  <a:lnTo>
                    <a:pt x="61670" y="46621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5865279" y="4810824"/>
            <a:ext cx="2002155" cy="38735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574040" marR="5080" indent="-561975">
              <a:lnSpc>
                <a:spcPts val="1360"/>
              </a:lnSpc>
              <a:spcBef>
                <a:spcPts val="250"/>
              </a:spcBef>
            </a:pP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random</a:t>
            </a:r>
            <a:r>
              <a:rPr dirty="0" sz="1200" spc="1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successful</a:t>
            </a:r>
            <a:r>
              <a:rPr dirty="0" sz="1200" spc="17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005493"/>
                </a:solidFill>
                <a:latin typeface="Lucida Sans Unicode"/>
                <a:cs typeface="Lucida Sans Unicode"/>
              </a:rPr>
              <a:t>search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(no</a:t>
            </a:r>
            <a:r>
              <a:rPr dirty="0" sz="120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005493"/>
                </a:solidFill>
                <a:latin typeface="Lucida Sans Unicode"/>
                <a:cs typeface="Lucida Sans Unicode"/>
              </a:rPr>
              <a:t>output)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4959794" y="4903685"/>
            <a:ext cx="831850" cy="69850"/>
            <a:chOff x="4959794" y="4903685"/>
            <a:chExt cx="831850" cy="69850"/>
          </a:xfrm>
        </p:grpSpPr>
        <p:sp>
          <p:nvSpPr>
            <p:cNvPr id="26" name="object 26" descr=""/>
            <p:cNvSpPr/>
            <p:nvPr/>
          </p:nvSpPr>
          <p:spPr>
            <a:xfrm>
              <a:off x="5003801" y="4938304"/>
              <a:ext cx="787400" cy="0"/>
            </a:xfrm>
            <a:custGeom>
              <a:avLst/>
              <a:gdLst/>
              <a:ahLst/>
              <a:cxnLst/>
              <a:rect l="l" t="t" r="r" b="b"/>
              <a:pathLst>
                <a:path w="787400" h="0">
                  <a:moveTo>
                    <a:pt x="0" y="0"/>
                  </a:moveTo>
                  <a:lnTo>
                    <a:pt x="9596" y="0"/>
                  </a:lnTo>
                  <a:lnTo>
                    <a:pt x="787398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959794" y="4903685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69151" y="0"/>
                  </a:moveTo>
                  <a:lnTo>
                    <a:pt x="0" y="34620"/>
                  </a:lnTo>
                  <a:lnTo>
                    <a:pt x="69151" y="69227"/>
                  </a:lnTo>
                  <a:lnTo>
                    <a:pt x="51866" y="34620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Empirical</a:t>
            </a:r>
            <a:r>
              <a:rPr dirty="0" spc="110"/>
              <a:t> </a:t>
            </a:r>
            <a:r>
              <a:rPr dirty="0" spc="-30"/>
              <a:t>tests</a:t>
            </a:r>
            <a:r>
              <a:rPr dirty="0" spc="110"/>
              <a:t> </a:t>
            </a:r>
            <a:r>
              <a:rPr dirty="0" spc="65"/>
              <a:t>of</a:t>
            </a:r>
            <a:r>
              <a:rPr dirty="0" spc="110"/>
              <a:t> </a:t>
            </a:r>
            <a:r>
              <a:rPr dirty="0"/>
              <a:t>sequential</a:t>
            </a:r>
            <a:r>
              <a:rPr dirty="0" spc="114"/>
              <a:t> </a:t>
            </a:r>
            <a:r>
              <a:rPr dirty="0" spc="-10"/>
              <a:t>search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2732379"/>
            <a:ext cx="2540000" cy="10553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318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5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Whitelist</a:t>
            </a:r>
            <a:r>
              <a:rPr dirty="0" sz="145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filter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scenario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Whitelist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size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 spc="-25" i="1">
                <a:latin typeface="Lucida Sans Italic"/>
                <a:cs typeface="Lucida Sans Italic"/>
              </a:rPr>
              <a:t>N</a:t>
            </a:r>
            <a:r>
              <a:rPr dirty="0" sz="1450" spc="-25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10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65" i="1">
                <a:latin typeface="Lucida Sans Italic"/>
                <a:cs typeface="Lucida Sans Italic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transactions.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95300" y="6088938"/>
            <a:ext cx="4749800" cy="432434"/>
          </a:xfrm>
          <a:custGeom>
            <a:avLst/>
            <a:gdLst/>
            <a:ahLst/>
            <a:cxnLst/>
            <a:rect l="l" t="t" r="r" b="b"/>
            <a:pathLst>
              <a:path w="4749800" h="432434">
                <a:moveTo>
                  <a:pt x="0" y="0"/>
                </a:moveTo>
                <a:lnTo>
                  <a:pt x="4749800" y="0"/>
                </a:lnTo>
                <a:lnTo>
                  <a:pt x="4749800" y="432290"/>
                </a:lnTo>
                <a:lnTo>
                  <a:pt x="0" y="4322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80072" y="6160494"/>
            <a:ext cx="450659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latin typeface="Lucida Sans Unicode"/>
                <a:cs typeface="Lucida Sans Unicode"/>
              </a:rPr>
              <a:t>Validates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hypothesis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that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order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growth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-300" i="1">
                <a:latin typeface="Lucida Sans Italic"/>
                <a:cs typeface="Lucida Sans Italic"/>
              </a:rPr>
              <a:t> </a:t>
            </a:r>
            <a:r>
              <a:rPr dirty="0" baseline="22222" sz="1500">
                <a:latin typeface="Lucida Sans Unicode"/>
                <a:cs typeface="Lucida Sans Unicode"/>
              </a:rPr>
              <a:t>2</a:t>
            </a:r>
            <a:r>
              <a:rPr dirty="0" baseline="22222" sz="1500" spc="89">
                <a:latin typeface="Lucida Sans Unicode"/>
                <a:cs typeface="Lucida Sans Unicode"/>
              </a:rPr>
              <a:t> </a:t>
            </a:r>
            <a:r>
              <a:rPr dirty="0" sz="1450" spc="-50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5074094" y="6276822"/>
            <a:ext cx="527050" cy="69850"/>
            <a:chOff x="5074094" y="6276822"/>
            <a:chExt cx="527050" cy="69850"/>
          </a:xfrm>
        </p:grpSpPr>
        <p:sp>
          <p:nvSpPr>
            <p:cNvPr id="8" name="object 8" descr=""/>
            <p:cNvSpPr/>
            <p:nvPr/>
          </p:nvSpPr>
          <p:spPr>
            <a:xfrm>
              <a:off x="5118101" y="6311441"/>
              <a:ext cx="482600" cy="0"/>
            </a:xfrm>
            <a:custGeom>
              <a:avLst/>
              <a:gdLst/>
              <a:ahLst/>
              <a:cxnLst/>
              <a:rect l="l" t="t" r="r" b="b"/>
              <a:pathLst>
                <a:path w="482600" h="0">
                  <a:moveTo>
                    <a:pt x="0" y="0"/>
                  </a:moveTo>
                  <a:lnTo>
                    <a:pt x="5064" y="0"/>
                  </a:lnTo>
                  <a:lnTo>
                    <a:pt x="482599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074094" y="6276822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69151" y="0"/>
                  </a:moveTo>
                  <a:lnTo>
                    <a:pt x="0" y="34620"/>
                  </a:lnTo>
                  <a:lnTo>
                    <a:pt x="69151" y="69240"/>
                  </a:lnTo>
                  <a:lnTo>
                    <a:pt x="51866" y="34620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655627" y="6171529"/>
            <a:ext cx="1359535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Does</a:t>
            </a:r>
            <a:r>
              <a:rPr dirty="0" sz="13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NOT</a:t>
            </a:r>
            <a:r>
              <a:rPr dirty="0" sz="13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05493"/>
                </a:solidFill>
                <a:latin typeface="Lucida Sans Unicode"/>
                <a:cs typeface="Lucida Sans Unicode"/>
              </a:rPr>
              <a:t>scale.</a:t>
            </a:r>
            <a:endParaRPr sz="1300">
              <a:latin typeface="Lucida Sans Unicode"/>
              <a:cs typeface="Lucida Sans Unicode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6925" y="2214435"/>
            <a:ext cx="2425547" cy="1725485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7175500" y="2249233"/>
            <a:ext cx="2324100" cy="16148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6045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83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Generator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10000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...</a:t>
            </a:r>
            <a:endParaRPr sz="1000">
              <a:latin typeface="Lucida Console"/>
              <a:cs typeface="Lucida Console"/>
            </a:endParaRPr>
          </a:p>
          <a:p>
            <a:pPr marL="95250">
              <a:lnSpc>
                <a:spcPct val="100000"/>
              </a:lnSpc>
              <a:spcBef>
                <a:spcPts val="165"/>
              </a:spcBef>
            </a:pPr>
            <a:r>
              <a:rPr dirty="0" sz="1000">
                <a:latin typeface="Lucida Console"/>
                <a:cs typeface="Lucida Console"/>
              </a:rPr>
              <a:t>3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seconds</a:t>
            </a:r>
            <a:endParaRPr sz="1000">
              <a:latin typeface="Lucida Console"/>
              <a:cs typeface="Lucida Console"/>
            </a:endParaRPr>
          </a:p>
          <a:p>
            <a:pPr marL="95250">
              <a:lnSpc>
                <a:spcPct val="100000"/>
              </a:lnSpc>
              <a:spcBef>
                <a:spcPts val="16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Generator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20000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...</a:t>
            </a:r>
            <a:endParaRPr sz="1000">
              <a:latin typeface="Lucida Console"/>
              <a:cs typeface="Lucida Console"/>
            </a:endParaRPr>
          </a:p>
          <a:p>
            <a:pPr marL="95250">
              <a:lnSpc>
                <a:spcPct val="100000"/>
              </a:lnSpc>
              <a:spcBef>
                <a:spcPts val="165"/>
              </a:spcBef>
            </a:pPr>
            <a:r>
              <a:rPr dirty="0" sz="1000">
                <a:latin typeface="Lucida Console"/>
                <a:cs typeface="Lucida Console"/>
              </a:rPr>
              <a:t>9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seconds</a:t>
            </a:r>
            <a:endParaRPr sz="1000">
              <a:latin typeface="Lucida Console"/>
              <a:cs typeface="Lucida Console"/>
            </a:endParaRPr>
          </a:p>
          <a:p>
            <a:pPr marL="95250">
              <a:lnSpc>
                <a:spcPct val="100000"/>
              </a:lnSpc>
              <a:spcBef>
                <a:spcPts val="16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Generator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40000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...</a:t>
            </a:r>
            <a:endParaRPr sz="1000">
              <a:latin typeface="Lucida Console"/>
              <a:cs typeface="Lucida Console"/>
            </a:endParaRPr>
          </a:p>
          <a:p>
            <a:pPr marL="95250">
              <a:lnSpc>
                <a:spcPct val="100000"/>
              </a:lnSpc>
              <a:spcBef>
                <a:spcPts val="165"/>
              </a:spcBef>
            </a:pPr>
            <a:r>
              <a:rPr dirty="0" sz="1000">
                <a:latin typeface="Lucida Console"/>
                <a:cs typeface="Lucida Console"/>
              </a:rPr>
              <a:t>35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seconds</a:t>
            </a:r>
            <a:endParaRPr sz="1000">
              <a:latin typeface="Lucida Console"/>
              <a:cs typeface="Lucida Console"/>
            </a:endParaRPr>
          </a:p>
          <a:p>
            <a:pPr marL="95250">
              <a:lnSpc>
                <a:spcPct val="100000"/>
              </a:lnSpc>
              <a:spcBef>
                <a:spcPts val="16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Generator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80000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...</a:t>
            </a:r>
            <a:endParaRPr sz="1000">
              <a:latin typeface="Lucida Console"/>
              <a:cs typeface="Lucida Console"/>
            </a:endParaRPr>
          </a:p>
          <a:p>
            <a:pPr marL="95250">
              <a:lnSpc>
                <a:spcPct val="100000"/>
              </a:lnSpc>
              <a:spcBef>
                <a:spcPts val="160"/>
              </a:spcBef>
            </a:pPr>
            <a:r>
              <a:rPr dirty="0" sz="1000">
                <a:latin typeface="Lucida Console"/>
                <a:cs typeface="Lucida Console"/>
              </a:rPr>
              <a:t>149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seconds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195819" y="3954143"/>
            <a:ext cx="19939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latin typeface="Lucida Console"/>
                <a:cs typeface="Lucida Console"/>
              </a:rPr>
              <a:t>...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10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a-</a:t>
            </a:r>
            <a:r>
              <a:rPr dirty="0" sz="1000">
                <a:latin typeface="Lucida Console"/>
                <a:cs typeface="Lucida Console"/>
              </a:rPr>
              <a:t>z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|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TestSS</a:t>
            </a:r>
            <a:endParaRPr sz="1000">
              <a:latin typeface="Lucida Console"/>
              <a:cs typeface="Lucida Console"/>
            </a:endParaRPr>
          </a:p>
        </p:txBody>
      </p: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3311726" y="1916842"/>
          <a:ext cx="3442335" cy="2656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015"/>
                <a:gridCol w="737870"/>
                <a:gridCol w="790575"/>
                <a:gridCol w="898525"/>
              </a:tblGrid>
              <a:tr h="4578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100" i="1">
                          <a:latin typeface="Lucida Sans Italic"/>
                          <a:cs typeface="Lucida Sans Italic"/>
                        </a:rPr>
                        <a:t>N</a:t>
                      </a:r>
                      <a:endParaRPr sz="11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1276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384"/>
                        </a:spcBef>
                      </a:pPr>
                      <a:r>
                        <a:rPr dirty="0" baseline="4629" sz="1800" spc="-37" i="1">
                          <a:latin typeface="Lucida Sans Italic"/>
                          <a:cs typeface="Lucida Sans Italic"/>
                        </a:rPr>
                        <a:t>T</a:t>
                      </a:r>
                      <a:r>
                        <a:rPr dirty="0" sz="800" spc="-25" i="1">
                          <a:latin typeface="Lucida Sans Italic"/>
                          <a:cs typeface="Lucida Sans Italic"/>
                        </a:rPr>
                        <a:t>N</a:t>
                      </a:r>
                      <a:endParaRPr sz="800">
                        <a:latin typeface="Lucida Sans Italic"/>
                        <a:cs typeface="Lucida Sans Italic"/>
                      </a:endParaRPr>
                    </a:p>
                    <a:p>
                      <a:pPr algn="ctr">
                        <a:lnSpc>
                          <a:spcPts val="1300"/>
                        </a:lnSpc>
                      </a:pP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(</a:t>
                      </a:r>
                      <a:r>
                        <a:rPr dirty="0" sz="1200" spc="-10" i="1">
                          <a:latin typeface="Lucida Sans Italic"/>
                          <a:cs typeface="Lucida Sans Italic"/>
                        </a:rPr>
                        <a:t>seconds</a:t>
                      </a: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)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4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baseline="4444" sz="1875" spc="-15" i="1">
                          <a:latin typeface="Lucida Sans Italic"/>
                          <a:cs typeface="Lucida Sans Italic"/>
                        </a:rPr>
                        <a:t>T</a:t>
                      </a:r>
                      <a:r>
                        <a:rPr dirty="0" sz="850" spc="-10" i="1">
                          <a:latin typeface="Lucida Sans Italic"/>
                          <a:cs typeface="Lucida Sans Italic"/>
                        </a:rPr>
                        <a:t>N</a:t>
                      </a:r>
                      <a:r>
                        <a:rPr dirty="0" baseline="4444" sz="1875" spc="-1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baseline="4444" sz="1875" spc="-15" i="1">
                          <a:latin typeface="Lucida Sans Italic"/>
                          <a:cs typeface="Lucida Sans Italic"/>
                        </a:rPr>
                        <a:t>T</a:t>
                      </a:r>
                      <a:r>
                        <a:rPr dirty="0" sz="850" spc="-10" i="1">
                          <a:latin typeface="Lucida Sans Italic"/>
                          <a:cs typeface="Lucida Sans Italic"/>
                        </a:rPr>
                        <a:t>N/2</a:t>
                      </a:r>
                      <a:endParaRPr sz="85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128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78105" marR="14604" indent="-558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spc="-1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transactions </a:t>
                      </a:r>
                      <a:r>
                        <a:rPr dirty="0" sz="11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per</a:t>
                      </a:r>
                      <a:r>
                        <a:rPr dirty="0" sz="1100" spc="1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100" spc="-1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second</a:t>
                      </a:r>
                      <a:endParaRPr sz="11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4381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10,000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3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3,333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20,000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9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2,222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40,000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35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3.9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1,143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80,000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149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4.3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536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...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1.28</a:t>
                      </a:r>
                      <a:r>
                        <a:rPr dirty="0" sz="1200" spc="8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10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million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38,500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34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 descr=""/>
          <p:cNvSpPr txBox="1"/>
          <p:nvPr/>
        </p:nvSpPr>
        <p:spPr>
          <a:xfrm>
            <a:off x="7565834" y="4684942"/>
            <a:ext cx="1999614" cy="60261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 indent="34925">
              <a:lnSpc>
                <a:spcPct val="106100"/>
              </a:lnSpc>
              <a:spcBef>
                <a:spcPts val="50"/>
              </a:spcBef>
            </a:pP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1.28</a:t>
            </a:r>
            <a:r>
              <a:rPr dirty="0" sz="1200" spc="10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million</a:t>
            </a:r>
            <a:r>
              <a:rPr dirty="0" sz="1200" spc="11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8D3124"/>
                </a:solidFill>
                <a:latin typeface="Lucida Sans Unicode"/>
                <a:cs typeface="Lucida Sans Unicode"/>
              </a:rPr>
              <a:t>transactions </a:t>
            </a: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at</a:t>
            </a:r>
            <a:r>
              <a:rPr dirty="0" sz="1200" spc="5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5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rate</a:t>
            </a:r>
            <a:r>
              <a:rPr dirty="0" sz="1200" spc="5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of</a:t>
            </a:r>
            <a:r>
              <a:rPr dirty="0" sz="1200" spc="5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34</a:t>
            </a:r>
            <a:r>
              <a:rPr dirty="0" sz="1200" spc="5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per</a:t>
            </a:r>
            <a:r>
              <a:rPr dirty="0" sz="1200" spc="5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8D3124"/>
                </a:solidFill>
                <a:latin typeface="Lucida Sans Unicode"/>
                <a:cs typeface="Lucida Sans Unicode"/>
              </a:rPr>
              <a:t>second</a:t>
            </a:r>
            <a:endParaRPr sz="1200">
              <a:latin typeface="Lucida Sans Unicode"/>
              <a:cs typeface="Lucida Sans Unicode"/>
            </a:endParaRPr>
          </a:p>
          <a:p>
            <a:pPr marL="483234">
              <a:lnSpc>
                <a:spcPct val="100000"/>
              </a:lnSpc>
              <a:spcBef>
                <a:spcPts val="90"/>
              </a:spcBef>
            </a:pP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and</a:t>
            </a:r>
            <a:r>
              <a:rPr dirty="0" sz="1200" spc="7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8D3124"/>
                </a:solidFill>
                <a:latin typeface="Lucida Sans Unicode"/>
                <a:cs typeface="Lucida Sans Unicode"/>
              </a:rPr>
              <a:t>dropping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6591297" y="4467879"/>
            <a:ext cx="969644" cy="341630"/>
          </a:xfrm>
          <a:custGeom>
            <a:avLst/>
            <a:gdLst/>
            <a:ahLst/>
            <a:cxnLst/>
            <a:rect l="l" t="t" r="r" b="b"/>
            <a:pathLst>
              <a:path w="969645" h="341629">
                <a:moveTo>
                  <a:pt x="0" y="0"/>
                </a:moveTo>
                <a:lnTo>
                  <a:pt x="9764" y="0"/>
                </a:lnTo>
                <a:lnTo>
                  <a:pt x="969061" y="341213"/>
                </a:lnTo>
              </a:path>
            </a:pathLst>
          </a:custGeom>
          <a:ln w="12712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6549796" y="4443590"/>
            <a:ext cx="76835" cy="65405"/>
          </a:xfrm>
          <a:custGeom>
            <a:avLst/>
            <a:gdLst/>
            <a:ahLst/>
            <a:cxnLst/>
            <a:rect l="l" t="t" r="r" b="b"/>
            <a:pathLst>
              <a:path w="76834" h="65404">
                <a:moveTo>
                  <a:pt x="76708" y="0"/>
                </a:moveTo>
                <a:lnTo>
                  <a:pt x="0" y="9651"/>
                </a:lnTo>
                <a:lnTo>
                  <a:pt x="53733" y="65303"/>
                </a:lnTo>
                <a:lnTo>
                  <a:pt x="48920" y="26898"/>
                </a:lnTo>
                <a:lnTo>
                  <a:pt x="76708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7702586" y="5367728"/>
            <a:ext cx="2162175" cy="539750"/>
            <a:chOff x="7702586" y="5367728"/>
            <a:chExt cx="2162175" cy="539750"/>
          </a:xfrm>
        </p:grpSpPr>
        <p:sp>
          <p:nvSpPr>
            <p:cNvPr id="19" name="object 19" descr=""/>
            <p:cNvSpPr/>
            <p:nvPr/>
          </p:nvSpPr>
          <p:spPr>
            <a:xfrm>
              <a:off x="7705433" y="5370588"/>
              <a:ext cx="2156460" cy="534035"/>
            </a:xfrm>
            <a:custGeom>
              <a:avLst/>
              <a:gdLst/>
              <a:ahLst/>
              <a:cxnLst/>
              <a:rect l="l" t="t" r="r" b="b"/>
              <a:pathLst>
                <a:path w="2156459" h="534035">
                  <a:moveTo>
                    <a:pt x="2085456" y="453009"/>
                  </a:moveTo>
                  <a:lnTo>
                    <a:pt x="441528" y="453009"/>
                  </a:lnTo>
                  <a:lnTo>
                    <a:pt x="480342" y="486848"/>
                  </a:lnTo>
                  <a:lnTo>
                    <a:pt x="525329" y="512333"/>
                  </a:lnTo>
                  <a:lnTo>
                    <a:pt x="575402" y="528404"/>
                  </a:lnTo>
                  <a:lnTo>
                    <a:pt x="629475" y="533996"/>
                  </a:lnTo>
                  <a:lnTo>
                    <a:pt x="1898891" y="533996"/>
                  </a:lnTo>
                  <a:lnTo>
                    <a:pt x="1945312" y="529865"/>
                  </a:lnTo>
                  <a:lnTo>
                    <a:pt x="1988927" y="517947"/>
                  </a:lnTo>
                  <a:lnTo>
                    <a:pt x="2029028" y="498954"/>
                  </a:lnTo>
                  <a:lnTo>
                    <a:pt x="2064906" y="473599"/>
                  </a:lnTo>
                  <a:lnTo>
                    <a:pt x="2085456" y="453009"/>
                  </a:lnTo>
                  <a:close/>
                </a:path>
                <a:path w="2156459" h="534035">
                  <a:moveTo>
                    <a:pt x="1898891" y="0"/>
                  </a:moveTo>
                  <a:lnTo>
                    <a:pt x="629475" y="0"/>
                  </a:lnTo>
                  <a:lnTo>
                    <a:pt x="582817" y="3730"/>
                  </a:lnTo>
                  <a:lnTo>
                    <a:pt x="538571" y="15410"/>
                  </a:lnTo>
                  <a:lnTo>
                    <a:pt x="497561" y="34295"/>
                  </a:lnTo>
                  <a:lnTo>
                    <a:pt x="460606" y="59642"/>
                  </a:lnTo>
                  <a:lnTo>
                    <a:pt x="428528" y="90709"/>
                  </a:lnTo>
                  <a:lnTo>
                    <a:pt x="402149" y="126753"/>
                  </a:lnTo>
                  <a:lnTo>
                    <a:pt x="382290" y="167030"/>
                  </a:lnTo>
                  <a:lnTo>
                    <a:pt x="369767" y="210847"/>
                  </a:lnTo>
                  <a:lnTo>
                    <a:pt x="365417" y="257314"/>
                  </a:lnTo>
                  <a:lnTo>
                    <a:pt x="365417" y="276326"/>
                  </a:lnTo>
                  <a:lnTo>
                    <a:pt x="368240" y="306916"/>
                  </a:lnTo>
                  <a:lnTo>
                    <a:pt x="375756" y="336308"/>
                  </a:lnTo>
                  <a:lnTo>
                    <a:pt x="386532" y="364434"/>
                  </a:lnTo>
                  <a:lnTo>
                    <a:pt x="399135" y="391223"/>
                  </a:lnTo>
                  <a:lnTo>
                    <a:pt x="0" y="497751"/>
                  </a:lnTo>
                  <a:lnTo>
                    <a:pt x="441528" y="453009"/>
                  </a:lnTo>
                  <a:lnTo>
                    <a:pt x="2085456" y="453009"/>
                  </a:lnTo>
                  <a:lnTo>
                    <a:pt x="2095850" y="442594"/>
                  </a:lnTo>
                  <a:lnTo>
                    <a:pt x="2121153" y="406652"/>
                  </a:lnTo>
                  <a:lnTo>
                    <a:pt x="2140104" y="366485"/>
                  </a:lnTo>
                  <a:lnTo>
                    <a:pt x="2151995" y="322806"/>
                  </a:lnTo>
                  <a:lnTo>
                    <a:pt x="2156117" y="276326"/>
                  </a:lnTo>
                  <a:lnTo>
                    <a:pt x="2156117" y="257314"/>
                  </a:lnTo>
                  <a:lnTo>
                    <a:pt x="2151982" y="210798"/>
                  </a:lnTo>
                  <a:lnTo>
                    <a:pt x="2140104" y="167200"/>
                  </a:lnTo>
                  <a:lnTo>
                    <a:pt x="2121153" y="127080"/>
                  </a:lnTo>
                  <a:lnTo>
                    <a:pt x="2095850" y="91194"/>
                  </a:lnTo>
                  <a:lnTo>
                    <a:pt x="2064906" y="60248"/>
                  </a:lnTo>
                  <a:lnTo>
                    <a:pt x="2029028" y="34949"/>
                  </a:lnTo>
                  <a:lnTo>
                    <a:pt x="1988927" y="16004"/>
                  </a:lnTo>
                  <a:lnTo>
                    <a:pt x="1945312" y="4118"/>
                  </a:lnTo>
                  <a:lnTo>
                    <a:pt x="18988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705443" y="5370585"/>
              <a:ext cx="2156460" cy="534035"/>
            </a:xfrm>
            <a:custGeom>
              <a:avLst/>
              <a:gdLst/>
              <a:ahLst/>
              <a:cxnLst/>
              <a:rect l="l" t="t" r="r" b="b"/>
              <a:pathLst>
                <a:path w="2156459" h="534035">
                  <a:moveTo>
                    <a:pt x="629468" y="0"/>
                  </a:moveTo>
                  <a:lnTo>
                    <a:pt x="582812" y="3731"/>
                  </a:lnTo>
                  <a:lnTo>
                    <a:pt x="538568" y="15412"/>
                  </a:lnTo>
                  <a:lnTo>
                    <a:pt x="497558" y="34297"/>
                  </a:lnTo>
                  <a:lnTo>
                    <a:pt x="460603" y="59646"/>
                  </a:lnTo>
                  <a:lnTo>
                    <a:pt x="428525" y="90713"/>
                  </a:lnTo>
                  <a:lnTo>
                    <a:pt x="402146" y="126758"/>
                  </a:lnTo>
                  <a:lnTo>
                    <a:pt x="382286" y="167035"/>
                  </a:lnTo>
                  <a:lnTo>
                    <a:pt x="369768" y="210803"/>
                  </a:lnTo>
                  <a:lnTo>
                    <a:pt x="365413" y="257319"/>
                  </a:lnTo>
                  <a:lnTo>
                    <a:pt x="365413" y="276331"/>
                  </a:lnTo>
                  <a:lnTo>
                    <a:pt x="368236" y="306918"/>
                  </a:lnTo>
                  <a:lnTo>
                    <a:pt x="375752" y="336309"/>
                  </a:lnTo>
                  <a:lnTo>
                    <a:pt x="386526" y="364434"/>
                  </a:lnTo>
                  <a:lnTo>
                    <a:pt x="399127" y="391221"/>
                  </a:lnTo>
                  <a:lnTo>
                    <a:pt x="0" y="497753"/>
                  </a:lnTo>
                  <a:lnTo>
                    <a:pt x="441528" y="453010"/>
                  </a:lnTo>
                  <a:lnTo>
                    <a:pt x="480341" y="486849"/>
                  </a:lnTo>
                  <a:lnTo>
                    <a:pt x="525327" y="512336"/>
                  </a:lnTo>
                  <a:lnTo>
                    <a:pt x="575399" y="528407"/>
                  </a:lnTo>
                  <a:lnTo>
                    <a:pt x="629468" y="534001"/>
                  </a:lnTo>
                  <a:lnTo>
                    <a:pt x="1898881" y="534001"/>
                  </a:lnTo>
                  <a:lnTo>
                    <a:pt x="1945304" y="529870"/>
                  </a:lnTo>
                  <a:lnTo>
                    <a:pt x="1988921" y="517952"/>
                  </a:lnTo>
                  <a:lnTo>
                    <a:pt x="2029023" y="498959"/>
                  </a:lnTo>
                  <a:lnTo>
                    <a:pt x="2064902" y="473604"/>
                  </a:lnTo>
                  <a:lnTo>
                    <a:pt x="2095847" y="442599"/>
                  </a:lnTo>
                  <a:lnTo>
                    <a:pt x="2121150" y="406657"/>
                  </a:lnTo>
                  <a:lnTo>
                    <a:pt x="2140102" y="366490"/>
                  </a:lnTo>
                  <a:lnTo>
                    <a:pt x="2151993" y="322810"/>
                  </a:lnTo>
                  <a:lnTo>
                    <a:pt x="2156114" y="276331"/>
                  </a:lnTo>
                  <a:lnTo>
                    <a:pt x="2156114" y="257319"/>
                  </a:lnTo>
                  <a:lnTo>
                    <a:pt x="2151993" y="210852"/>
                  </a:lnTo>
                  <a:lnTo>
                    <a:pt x="2140102" y="167205"/>
                  </a:lnTo>
                  <a:lnTo>
                    <a:pt x="2121150" y="127084"/>
                  </a:lnTo>
                  <a:lnTo>
                    <a:pt x="2095847" y="91197"/>
                  </a:lnTo>
                  <a:lnTo>
                    <a:pt x="2064902" y="60251"/>
                  </a:lnTo>
                  <a:lnTo>
                    <a:pt x="2029023" y="34951"/>
                  </a:lnTo>
                  <a:lnTo>
                    <a:pt x="1988921" y="16005"/>
                  </a:lnTo>
                  <a:lnTo>
                    <a:pt x="1945304" y="4119"/>
                  </a:lnTo>
                  <a:lnTo>
                    <a:pt x="1898881" y="0"/>
                  </a:lnTo>
                  <a:lnTo>
                    <a:pt x="629468" y="0"/>
                  </a:lnTo>
                  <a:close/>
                </a:path>
              </a:pathLst>
            </a:custGeom>
            <a:ln w="5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8315820" y="5451156"/>
            <a:ext cx="1308100" cy="328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6530" marR="5080" indent="-164465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latin typeface="Lucida Sans Unicode"/>
                <a:cs typeface="Lucida Sans Unicode"/>
              </a:rPr>
              <a:t>Hmmm.</a:t>
            </a:r>
            <a:r>
              <a:rPr dirty="0" sz="1000" spc="-5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That</a:t>
            </a:r>
            <a:r>
              <a:rPr dirty="0" sz="1000" spc="-45">
                <a:latin typeface="Lucida Sans Unicode"/>
                <a:cs typeface="Lucida Sans Unicode"/>
              </a:rPr>
              <a:t> </a:t>
            </a:r>
            <a:r>
              <a:rPr dirty="0" sz="1000" spc="-10">
                <a:latin typeface="Lucida Sans Unicode"/>
                <a:cs typeface="Lucida Sans Unicode"/>
              </a:rPr>
              <a:t>doesn't </a:t>
            </a:r>
            <a:r>
              <a:rPr dirty="0" sz="1000">
                <a:latin typeface="Lucida Sans Unicode"/>
                <a:cs typeface="Lucida Sans Unicode"/>
              </a:rPr>
              <a:t>seem</a:t>
            </a:r>
            <a:r>
              <a:rPr dirty="0" sz="1000" spc="-3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too</a:t>
            </a:r>
            <a:r>
              <a:rPr dirty="0" sz="1000" spc="-35">
                <a:latin typeface="Lucida Sans Unicode"/>
                <a:cs typeface="Lucida Sans Unicode"/>
              </a:rPr>
              <a:t> </a:t>
            </a:r>
            <a:r>
              <a:rPr dirty="0" sz="1000" spc="-20">
                <a:latin typeface="Lucida Sans Unicode"/>
                <a:cs typeface="Lucida Sans Unicode"/>
              </a:rPr>
              <a:t>good.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6609" y="5679862"/>
            <a:ext cx="827722" cy="917809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5516486" y="4679697"/>
            <a:ext cx="859155" cy="4083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more</a:t>
            </a:r>
            <a:r>
              <a:rPr dirty="0" sz="1200" spc="10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0">
                <a:solidFill>
                  <a:srgbClr val="8D3124"/>
                </a:solidFill>
                <a:latin typeface="Lucida Sans Unicode"/>
                <a:cs typeface="Lucida Sans Unicode"/>
              </a:rPr>
              <a:t>than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10.5</a:t>
            </a:r>
            <a:r>
              <a:rPr dirty="0" sz="1200" spc="8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8D3124"/>
                </a:solidFill>
                <a:latin typeface="Lucida Sans Unicode"/>
                <a:cs typeface="Lucida Sans Unicode"/>
              </a:rPr>
              <a:t>hours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4953003" y="4531441"/>
            <a:ext cx="561975" cy="346075"/>
          </a:xfrm>
          <a:custGeom>
            <a:avLst/>
            <a:gdLst/>
            <a:ahLst/>
            <a:cxnLst/>
            <a:rect l="l" t="t" r="r" b="b"/>
            <a:pathLst>
              <a:path w="561975" h="346075">
                <a:moveTo>
                  <a:pt x="0" y="0"/>
                </a:moveTo>
                <a:lnTo>
                  <a:pt x="4047" y="12714"/>
                </a:lnTo>
                <a:lnTo>
                  <a:pt x="561438" y="345631"/>
                </a:lnTo>
              </a:path>
            </a:pathLst>
          </a:custGeom>
          <a:ln w="12710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4915293" y="4508728"/>
            <a:ext cx="77470" cy="65405"/>
          </a:xfrm>
          <a:custGeom>
            <a:avLst/>
            <a:gdLst/>
            <a:ahLst/>
            <a:cxnLst/>
            <a:rect l="l" t="t" r="r" b="b"/>
            <a:pathLst>
              <a:path w="77470" h="65404">
                <a:moveTo>
                  <a:pt x="0" y="0"/>
                </a:moveTo>
                <a:lnTo>
                  <a:pt x="41427" y="65354"/>
                </a:lnTo>
                <a:lnTo>
                  <a:pt x="44437" y="26771"/>
                </a:lnTo>
                <a:lnTo>
                  <a:pt x="77076" y="6045"/>
                </a:lnTo>
                <a:lnTo>
                  <a:pt x="0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" name="object 26" descr=""/>
          <p:cNvGrpSpPr/>
          <p:nvPr/>
        </p:nvGrpSpPr>
        <p:grpSpPr>
          <a:xfrm>
            <a:off x="399416" y="5003791"/>
            <a:ext cx="5147310" cy="1038860"/>
            <a:chOff x="399416" y="5003791"/>
            <a:chExt cx="5147310" cy="1038860"/>
          </a:xfrm>
        </p:grpSpPr>
        <p:pic>
          <p:nvPicPr>
            <p:cNvPr id="27" name="object 2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416" y="5003791"/>
              <a:ext cx="5147170" cy="1038437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577" y="5034770"/>
              <a:ext cx="5044922" cy="933543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936" y="1206000"/>
            <a:ext cx="3098800" cy="3086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40410" y="1394070"/>
            <a:ext cx="3020695" cy="58801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890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CS.13.A.SearchSort.Client 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56000" y="2363673"/>
            <a:ext cx="5880100" cy="8521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670"/>
              </a:spcBef>
            </a:pPr>
            <a:r>
              <a:rPr dirty="0" sz="1100" i="1">
                <a:latin typeface="Lucida Sans Italic"/>
                <a:cs typeface="Lucida Sans Italic"/>
              </a:rPr>
              <a:t>Image</a:t>
            </a:r>
            <a:r>
              <a:rPr dirty="0" sz="1100" spc="30" i="1">
                <a:latin typeface="Lucida Sans Italic"/>
                <a:cs typeface="Lucida Sans Italic"/>
              </a:rPr>
              <a:t> </a:t>
            </a:r>
            <a:r>
              <a:rPr dirty="0" sz="1100" spc="-10" i="1">
                <a:latin typeface="Lucida Sans Italic"/>
                <a:cs typeface="Lucida Sans Italic"/>
              </a:rPr>
              <a:t>sources</a:t>
            </a:r>
            <a:endParaRPr sz="1100">
              <a:latin typeface="Lucida Sans Italic"/>
              <a:cs typeface="Lucida Sans Italic"/>
            </a:endParaRPr>
          </a:p>
          <a:p>
            <a:pPr marL="249554" marR="349250">
              <a:lnSpc>
                <a:spcPct val="149100"/>
              </a:lnSpc>
              <a:spcBef>
                <a:spcPts val="635"/>
              </a:spcBef>
            </a:pPr>
            <a:r>
              <a:rPr dirty="0" sz="900">
                <a:latin typeface="Lucida Console"/>
                <a:cs typeface="Lucida Console"/>
              </a:rPr>
              <a:t>https://openclipart.org/detail/25617/astrid-graeber-adult-by-anonymous-</a:t>
            </a:r>
            <a:r>
              <a:rPr dirty="0" sz="900" spc="-10">
                <a:latin typeface="Lucida Console"/>
                <a:cs typeface="Lucida Console"/>
              </a:rPr>
              <a:t>25617 </a:t>
            </a:r>
            <a:r>
              <a:rPr dirty="0" sz="900">
                <a:latin typeface="Lucida Console"/>
                <a:cs typeface="Lucida Console"/>
              </a:rPr>
              <a:t>https://openclipart.org/detail/169320/girl-head-by-</a:t>
            </a:r>
            <a:r>
              <a:rPr dirty="0" sz="900" spc="-25">
                <a:latin typeface="Lucida Console"/>
                <a:cs typeface="Lucida Console"/>
              </a:rPr>
              <a:t>jza</a:t>
            </a:r>
            <a:endParaRPr sz="9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182937" y="3272819"/>
            <a:ext cx="4116704" cy="25704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64515" indent="-552450">
              <a:lnSpc>
                <a:spcPct val="100000"/>
              </a:lnSpc>
              <a:spcBef>
                <a:spcPts val="90"/>
              </a:spcBef>
              <a:buAutoNum type="arabicPeriod" startAt="11"/>
              <a:tabLst>
                <a:tab pos="565150" algn="l"/>
              </a:tabLst>
            </a:pPr>
            <a:r>
              <a:rPr dirty="0" sz="2650">
                <a:solidFill>
                  <a:srgbClr val="A9A9A9"/>
                </a:solidFill>
                <a:latin typeface="Arial"/>
                <a:cs typeface="Arial"/>
              </a:rPr>
              <a:t>Sorting</a:t>
            </a:r>
            <a:r>
              <a:rPr dirty="0" sz="2650" spc="16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55">
                <a:solidFill>
                  <a:srgbClr val="A9A9A9"/>
                </a:solidFill>
                <a:latin typeface="Arial"/>
                <a:cs typeface="Arial"/>
              </a:rPr>
              <a:t>and</a:t>
            </a:r>
            <a:r>
              <a:rPr dirty="0" sz="2650" spc="17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-10">
                <a:solidFill>
                  <a:srgbClr val="A9A9A9"/>
                </a:solidFill>
                <a:latin typeface="Arial"/>
                <a:cs typeface="Arial"/>
              </a:rPr>
              <a:t>Searching</a:t>
            </a:r>
            <a:endParaRPr sz="26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2625"/>
              </a:spcBef>
              <a:buChar char="•"/>
              <a:tabLst>
                <a:tab pos="1045210" algn="l"/>
              </a:tabLst>
            </a:pPr>
            <a:r>
              <a:rPr dirty="0" sz="1950" spc="155">
                <a:solidFill>
                  <a:srgbClr val="929292"/>
                </a:solidFill>
                <a:latin typeface="Arial"/>
                <a:cs typeface="Arial"/>
              </a:rPr>
              <a:t>A</a:t>
            </a:r>
            <a:r>
              <a:rPr dirty="0" sz="1950" spc="7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50">
                <a:solidFill>
                  <a:srgbClr val="929292"/>
                </a:solidFill>
                <a:latin typeface="Arial"/>
                <a:cs typeface="Arial"/>
              </a:rPr>
              <a:t>typical</a:t>
            </a:r>
            <a:r>
              <a:rPr dirty="0" sz="1950" spc="7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929292"/>
                </a:solidFill>
                <a:latin typeface="Arial"/>
                <a:cs typeface="Arial"/>
              </a:rPr>
              <a:t>client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 spc="50">
                <a:latin typeface="Arial"/>
                <a:cs typeface="Arial"/>
              </a:rPr>
              <a:t>Binary</a:t>
            </a:r>
            <a:r>
              <a:rPr dirty="0" sz="1950" spc="65">
                <a:latin typeface="Arial"/>
                <a:cs typeface="Arial"/>
              </a:rPr>
              <a:t> </a:t>
            </a:r>
            <a:r>
              <a:rPr dirty="0" sz="1950" spc="-10">
                <a:latin typeface="Arial"/>
                <a:cs typeface="Arial"/>
              </a:rPr>
              <a:t>search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929292"/>
                </a:solidFill>
                <a:latin typeface="Arial"/>
                <a:cs typeface="Arial"/>
              </a:rPr>
              <a:t>Insertion</a:t>
            </a:r>
            <a:r>
              <a:rPr dirty="0" sz="1950" spc="235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-20">
                <a:solidFill>
                  <a:srgbClr val="929292"/>
                </a:solidFill>
                <a:latin typeface="Arial"/>
                <a:cs typeface="Arial"/>
              </a:rPr>
              <a:t>sort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0"/>
              </a:spcBef>
              <a:buChar char="•"/>
              <a:tabLst>
                <a:tab pos="1045210" algn="l"/>
              </a:tabLst>
            </a:pPr>
            <a:r>
              <a:rPr dirty="0" sz="1950" spc="50">
                <a:solidFill>
                  <a:srgbClr val="929292"/>
                </a:solidFill>
                <a:latin typeface="Arial"/>
                <a:cs typeface="Arial"/>
              </a:rPr>
              <a:t>Mergesort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 spc="-10">
                <a:solidFill>
                  <a:srgbClr val="929292"/>
                </a:solidFill>
                <a:latin typeface="Arial"/>
                <a:cs typeface="Arial"/>
              </a:rPr>
              <a:t>Longest</a:t>
            </a:r>
            <a:r>
              <a:rPr dirty="0" sz="195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50">
                <a:solidFill>
                  <a:srgbClr val="929292"/>
                </a:solidFill>
                <a:latin typeface="Arial"/>
                <a:cs typeface="Arial"/>
              </a:rPr>
              <a:t>repeated</a:t>
            </a:r>
            <a:r>
              <a:rPr dirty="0" sz="1950" spc="5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929292"/>
                </a:solidFill>
                <a:latin typeface="Arial"/>
                <a:cs typeface="Arial"/>
              </a:rPr>
              <a:t>substring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406250" y="1206000"/>
            <a:ext cx="4015740" cy="756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9005">
              <a:lnSpc>
                <a:spcPct val="100000"/>
              </a:lnSpc>
              <a:spcBef>
                <a:spcPts val="105"/>
              </a:spcBef>
              <a:tabLst>
                <a:tab pos="2721610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98933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PA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-120">
                <a:solidFill>
                  <a:srgbClr val="A7AAA9"/>
                </a:solidFill>
                <a:latin typeface="Arial"/>
                <a:cs typeface="Arial"/>
              </a:rPr>
              <a:t>R</a:t>
            </a:r>
            <a:r>
              <a:rPr dirty="0" sz="1050" spc="-15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T</a:t>
            </a:r>
            <a:r>
              <a:rPr dirty="0" sz="1050" spc="355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I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I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:</a:t>
            </a:r>
            <a:r>
              <a:rPr dirty="0" sz="1050" spc="355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105">
                <a:solidFill>
                  <a:srgbClr val="A7AAA9"/>
                </a:solidFill>
                <a:latin typeface="Arial"/>
                <a:cs typeface="Arial"/>
              </a:rPr>
              <a:t>ALG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90">
                <a:solidFill>
                  <a:srgbClr val="A7AAA9"/>
                </a:solidFill>
                <a:latin typeface="Arial"/>
                <a:cs typeface="Arial"/>
              </a:rPr>
              <a:t>ORIT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H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130">
                <a:solidFill>
                  <a:srgbClr val="A7AAA9"/>
                </a:solidFill>
                <a:latin typeface="Arial"/>
                <a:cs typeface="Arial"/>
              </a:rPr>
              <a:t>MS,</a:t>
            </a:r>
            <a:r>
              <a:rPr dirty="0" sz="1050" spc="36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-135">
                <a:solidFill>
                  <a:srgbClr val="A7AAA9"/>
                </a:solidFill>
                <a:latin typeface="Arial"/>
                <a:cs typeface="Arial"/>
              </a:rPr>
              <a:t>T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H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-105">
                <a:solidFill>
                  <a:srgbClr val="A7AAA9"/>
                </a:solidFill>
                <a:latin typeface="Arial"/>
                <a:cs typeface="Arial"/>
              </a:rPr>
              <a:t>E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85">
                <a:solidFill>
                  <a:srgbClr val="A7AAA9"/>
                </a:solidFill>
                <a:latin typeface="Arial"/>
                <a:cs typeface="Arial"/>
              </a:rPr>
              <a:t>ORY,</a:t>
            </a:r>
            <a:r>
              <a:rPr dirty="0" sz="1050" spc="355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180">
                <a:solidFill>
                  <a:srgbClr val="A7AAA9"/>
                </a:solidFill>
                <a:latin typeface="Arial"/>
                <a:cs typeface="Arial"/>
              </a:rPr>
              <a:t>AND</a:t>
            </a:r>
            <a:r>
              <a:rPr dirty="0" sz="1050" spc="36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160">
                <a:solidFill>
                  <a:srgbClr val="A7AAA9"/>
                </a:solidFill>
                <a:latin typeface="Arial"/>
                <a:cs typeface="Arial"/>
              </a:rPr>
              <a:t>MAC</a:t>
            </a:r>
            <a:r>
              <a:rPr dirty="0" sz="1050" spc="-114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H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120">
                <a:solidFill>
                  <a:srgbClr val="A7AAA9"/>
                </a:solidFill>
                <a:latin typeface="Arial"/>
                <a:cs typeface="Arial"/>
              </a:rPr>
              <a:t>INE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-50">
                <a:solidFill>
                  <a:srgbClr val="A7AAA9"/>
                </a:solidFill>
                <a:latin typeface="Arial"/>
                <a:cs typeface="Arial"/>
              </a:rPr>
              <a:t>S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0200" y="6394081"/>
            <a:ext cx="29591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CS.11.B.SearchSort.BinarySearch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841591" y="2101710"/>
            <a:ext cx="1190625" cy="2924175"/>
          </a:xfrm>
          <a:custGeom>
            <a:avLst/>
            <a:gdLst/>
            <a:ahLst/>
            <a:cxnLst/>
            <a:rect l="l" t="t" r="r" b="b"/>
            <a:pathLst>
              <a:path w="1190625" h="2924175">
                <a:moveTo>
                  <a:pt x="1190205" y="0"/>
                </a:moveTo>
                <a:lnTo>
                  <a:pt x="0" y="0"/>
                </a:lnTo>
                <a:lnTo>
                  <a:pt x="0" y="292392"/>
                </a:lnTo>
                <a:lnTo>
                  <a:pt x="0" y="584784"/>
                </a:lnTo>
                <a:lnTo>
                  <a:pt x="0" y="2923883"/>
                </a:lnTo>
                <a:lnTo>
                  <a:pt x="1190205" y="2923883"/>
                </a:lnTo>
                <a:lnTo>
                  <a:pt x="1190205" y="292392"/>
                </a:lnTo>
                <a:lnTo>
                  <a:pt x="11902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841591" y="5317985"/>
            <a:ext cx="1190625" cy="1169670"/>
          </a:xfrm>
          <a:custGeom>
            <a:avLst/>
            <a:gdLst/>
            <a:ahLst/>
            <a:cxnLst/>
            <a:rect l="l" t="t" r="r" b="b"/>
            <a:pathLst>
              <a:path w="1190625" h="1169670">
                <a:moveTo>
                  <a:pt x="1190205" y="0"/>
                </a:moveTo>
                <a:lnTo>
                  <a:pt x="0" y="0"/>
                </a:lnTo>
                <a:lnTo>
                  <a:pt x="0" y="292392"/>
                </a:lnTo>
                <a:lnTo>
                  <a:pt x="0" y="584771"/>
                </a:lnTo>
                <a:lnTo>
                  <a:pt x="0" y="877163"/>
                </a:lnTo>
                <a:lnTo>
                  <a:pt x="0" y="1169555"/>
                </a:lnTo>
                <a:lnTo>
                  <a:pt x="1190205" y="1169555"/>
                </a:lnTo>
                <a:lnTo>
                  <a:pt x="1190205" y="877163"/>
                </a:lnTo>
                <a:lnTo>
                  <a:pt x="1190205" y="584771"/>
                </a:lnTo>
                <a:lnTo>
                  <a:pt x="1190205" y="292392"/>
                </a:lnTo>
                <a:lnTo>
                  <a:pt x="11902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625869" y="1875427"/>
            <a:ext cx="1094740" cy="2502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20"/>
              </a:lnSpc>
              <a:tabLst>
                <a:tab pos="659130" algn="l"/>
              </a:tabLst>
            </a:pPr>
            <a:r>
              <a:rPr dirty="0" sz="1000" spc="-50" i="1">
                <a:latin typeface="Courier New"/>
                <a:cs typeface="Courier New"/>
              </a:rPr>
              <a:t>i</a:t>
            </a:r>
            <a:r>
              <a:rPr dirty="0" sz="1000" i="1">
                <a:latin typeface="Courier New"/>
                <a:cs typeface="Courier New"/>
              </a:rPr>
              <a:t>	</a:t>
            </a:r>
            <a:r>
              <a:rPr dirty="0" sz="1000" spc="-20">
                <a:latin typeface="Lucida Console"/>
                <a:cs typeface="Lucida Console"/>
              </a:rPr>
              <a:t>a[i]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955"/>
              </a:spcBef>
              <a:tabLst>
                <a:tab pos="574040" algn="l"/>
              </a:tabLst>
            </a:pPr>
            <a:r>
              <a:rPr dirty="0" baseline="2777" sz="1500" spc="-75">
                <a:solidFill>
                  <a:srgbClr val="005493"/>
                </a:solidFill>
                <a:latin typeface="Lucida Console"/>
                <a:cs typeface="Lucida Console"/>
              </a:rPr>
              <a:t>0</a:t>
            </a:r>
            <a:r>
              <a:rPr dirty="0" baseline="2777" sz="1500">
                <a:solidFill>
                  <a:srgbClr val="005493"/>
                </a:solidFill>
                <a:latin typeface="Lucida Console"/>
                <a:cs typeface="Lucida Console"/>
              </a:rPr>
              <a:t>	</a:t>
            </a:r>
            <a:r>
              <a:rPr dirty="0" sz="1200" spc="-10">
                <a:latin typeface="Lucida Console"/>
                <a:cs typeface="Lucida Console"/>
              </a:rPr>
              <a:t>alice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tabLst>
                <a:tab pos="668655" algn="l"/>
              </a:tabLst>
            </a:pPr>
            <a:r>
              <a:rPr dirty="0" baseline="2777" sz="1500" spc="-75">
                <a:solidFill>
                  <a:srgbClr val="005493"/>
                </a:solidFill>
                <a:latin typeface="Lucida Console"/>
                <a:cs typeface="Lucida Console"/>
              </a:rPr>
              <a:t>1</a:t>
            </a:r>
            <a:r>
              <a:rPr dirty="0" baseline="2777" sz="1500">
                <a:solidFill>
                  <a:srgbClr val="005493"/>
                </a:solidFill>
                <a:latin typeface="Lucida Console"/>
                <a:cs typeface="Lucida Console"/>
              </a:rPr>
              <a:t>	</a:t>
            </a:r>
            <a:r>
              <a:rPr dirty="0" sz="1200" spc="-25">
                <a:latin typeface="Lucida Console"/>
                <a:cs typeface="Lucida Console"/>
              </a:rPr>
              <a:t>bob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860"/>
              </a:spcBef>
              <a:tabLst>
                <a:tab pos="526415" algn="l"/>
              </a:tabLst>
            </a:pPr>
            <a:r>
              <a:rPr dirty="0" baseline="2777" sz="1500" spc="-75">
                <a:solidFill>
                  <a:srgbClr val="005493"/>
                </a:solidFill>
                <a:latin typeface="Lucida Console"/>
                <a:cs typeface="Lucida Console"/>
              </a:rPr>
              <a:t>2</a:t>
            </a:r>
            <a:r>
              <a:rPr dirty="0" baseline="2777" sz="1500">
                <a:solidFill>
                  <a:srgbClr val="005493"/>
                </a:solidFill>
                <a:latin typeface="Lucida Console"/>
                <a:cs typeface="Lucida Console"/>
              </a:rPr>
              <a:t>	</a:t>
            </a:r>
            <a:r>
              <a:rPr dirty="0" sz="1200" spc="-10">
                <a:latin typeface="Lucida Console"/>
                <a:cs typeface="Lucida Console"/>
              </a:rPr>
              <a:t>carlos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tabLst>
                <a:tab pos="574040" algn="l"/>
              </a:tabLst>
            </a:pPr>
            <a:r>
              <a:rPr dirty="0" baseline="2777" sz="1500" spc="-75">
                <a:solidFill>
                  <a:srgbClr val="005493"/>
                </a:solidFill>
                <a:latin typeface="Lucida Console"/>
                <a:cs typeface="Lucida Console"/>
              </a:rPr>
              <a:t>3</a:t>
            </a:r>
            <a:r>
              <a:rPr dirty="0" baseline="2777" sz="1500">
                <a:solidFill>
                  <a:srgbClr val="005493"/>
                </a:solidFill>
                <a:latin typeface="Lucida Console"/>
                <a:cs typeface="Lucida Console"/>
              </a:rPr>
              <a:t>	</a:t>
            </a:r>
            <a:r>
              <a:rPr dirty="0" sz="1200" spc="-10">
                <a:latin typeface="Lucida Console"/>
                <a:cs typeface="Lucida Console"/>
              </a:rPr>
              <a:t>carol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860"/>
              </a:spcBef>
              <a:tabLst>
                <a:tab pos="574040" algn="l"/>
              </a:tabLst>
            </a:pPr>
            <a:r>
              <a:rPr dirty="0" baseline="2777" sz="1500" spc="-75">
                <a:solidFill>
                  <a:srgbClr val="005493"/>
                </a:solidFill>
                <a:latin typeface="Lucida Console"/>
                <a:cs typeface="Lucida Console"/>
              </a:rPr>
              <a:t>4</a:t>
            </a:r>
            <a:r>
              <a:rPr dirty="0" baseline="2777" sz="1500">
                <a:solidFill>
                  <a:srgbClr val="005493"/>
                </a:solidFill>
                <a:latin typeface="Lucida Console"/>
                <a:cs typeface="Lucida Console"/>
              </a:rPr>
              <a:t>	</a:t>
            </a:r>
            <a:r>
              <a:rPr dirty="0" sz="1200" spc="-10">
                <a:latin typeface="Lucida Console"/>
                <a:cs typeface="Lucida Console"/>
              </a:rPr>
              <a:t>craig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tabLst>
                <a:tab pos="621030" algn="l"/>
              </a:tabLst>
            </a:pPr>
            <a:r>
              <a:rPr dirty="0" baseline="2777" sz="1500" spc="-75">
                <a:solidFill>
                  <a:srgbClr val="005493"/>
                </a:solidFill>
                <a:latin typeface="Lucida Console"/>
                <a:cs typeface="Lucida Console"/>
              </a:rPr>
              <a:t>5</a:t>
            </a:r>
            <a:r>
              <a:rPr dirty="0" baseline="2777" sz="1500">
                <a:solidFill>
                  <a:srgbClr val="005493"/>
                </a:solidFill>
                <a:latin typeface="Lucida Console"/>
                <a:cs typeface="Lucida Console"/>
              </a:rPr>
              <a:t>	</a:t>
            </a:r>
            <a:r>
              <a:rPr dirty="0" sz="1200" spc="-20">
                <a:latin typeface="Lucida Console"/>
                <a:cs typeface="Lucida Console"/>
              </a:rPr>
              <a:t>dave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860"/>
              </a:spcBef>
              <a:tabLst>
                <a:tab pos="621030" algn="l"/>
              </a:tabLst>
            </a:pPr>
            <a:r>
              <a:rPr dirty="0" baseline="2777" sz="1500" spc="-75">
                <a:solidFill>
                  <a:srgbClr val="005493"/>
                </a:solidFill>
                <a:latin typeface="Lucida Console"/>
                <a:cs typeface="Lucida Console"/>
              </a:rPr>
              <a:t>6</a:t>
            </a:r>
            <a:r>
              <a:rPr dirty="0" baseline="2777" sz="1500">
                <a:solidFill>
                  <a:srgbClr val="005493"/>
                </a:solidFill>
                <a:latin typeface="Lucida Console"/>
                <a:cs typeface="Lucida Console"/>
              </a:rPr>
              <a:t>	</a:t>
            </a:r>
            <a:r>
              <a:rPr dirty="0" sz="1200" spc="-20">
                <a:latin typeface="Lucida Console"/>
                <a:cs typeface="Lucida Console"/>
              </a:rPr>
              <a:t>erin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860"/>
              </a:spcBef>
              <a:tabLst>
                <a:tab pos="668655" algn="l"/>
              </a:tabLst>
            </a:pPr>
            <a:r>
              <a:rPr dirty="0" baseline="2777" sz="1500" spc="-75">
                <a:solidFill>
                  <a:srgbClr val="005493"/>
                </a:solidFill>
                <a:latin typeface="Lucida Console"/>
                <a:cs typeface="Lucida Console"/>
              </a:rPr>
              <a:t>7</a:t>
            </a:r>
            <a:r>
              <a:rPr dirty="0" baseline="2777" sz="1500">
                <a:solidFill>
                  <a:srgbClr val="005493"/>
                </a:solidFill>
                <a:latin typeface="Lucida Console"/>
                <a:cs typeface="Lucida Console"/>
              </a:rPr>
              <a:t>	</a:t>
            </a:r>
            <a:r>
              <a:rPr dirty="0" sz="1200" spc="-25">
                <a:latin typeface="Lucida Console"/>
                <a:cs typeface="Lucida Console"/>
              </a:rPr>
              <a:t>eve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625869" y="4484765"/>
            <a:ext cx="1142365" cy="478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  <a:tabLst>
                <a:tab pos="574040" algn="l"/>
              </a:tabLst>
            </a:pPr>
            <a:r>
              <a:rPr dirty="0" baseline="2777" sz="1500" spc="-75">
                <a:solidFill>
                  <a:srgbClr val="005493"/>
                </a:solidFill>
                <a:latin typeface="Lucida Console"/>
                <a:cs typeface="Lucida Console"/>
              </a:rPr>
              <a:t>8</a:t>
            </a:r>
            <a:r>
              <a:rPr dirty="0" baseline="2777" sz="1500">
                <a:solidFill>
                  <a:srgbClr val="005493"/>
                </a:solidFill>
                <a:latin typeface="Lucida Console"/>
                <a:cs typeface="Lucida Console"/>
              </a:rPr>
              <a:t>	</a:t>
            </a:r>
            <a:r>
              <a:rPr dirty="0" sz="1200" spc="-10">
                <a:latin typeface="Lucida Console"/>
                <a:cs typeface="Lucida Console"/>
              </a:rPr>
              <a:t>frank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860"/>
              </a:spcBef>
              <a:tabLst>
                <a:tab pos="479425" algn="l"/>
              </a:tabLst>
            </a:pPr>
            <a:r>
              <a:rPr dirty="0" baseline="2777" sz="1500" spc="-75">
                <a:solidFill>
                  <a:srgbClr val="005493"/>
                </a:solidFill>
                <a:latin typeface="Lucida Console"/>
                <a:cs typeface="Lucida Console"/>
              </a:rPr>
              <a:t>9</a:t>
            </a:r>
            <a:r>
              <a:rPr dirty="0" baseline="2777" sz="1500">
                <a:solidFill>
                  <a:srgbClr val="005493"/>
                </a:solidFill>
                <a:latin typeface="Lucida Console"/>
                <a:cs typeface="Lucida Console"/>
              </a:rPr>
              <a:t>	</a:t>
            </a:r>
            <a:r>
              <a:rPr dirty="0" sz="1200" spc="-10">
                <a:latin typeface="Lucida Console"/>
                <a:cs typeface="Lucida Console"/>
              </a:rPr>
              <a:t>mallory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485840" y="5025599"/>
            <a:ext cx="356235" cy="292735"/>
          </a:xfrm>
          <a:prstGeom prst="rect">
            <a:avLst/>
          </a:prstGeom>
          <a:ln w="5238">
            <a:solidFill>
              <a:srgbClr val="EBEBEB"/>
            </a:solidFill>
          </a:ln>
        </p:spPr>
        <p:txBody>
          <a:bodyPr wrap="square" lIns="0" tIns="5588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440"/>
              </a:spcBef>
            </a:pPr>
            <a:r>
              <a:rPr dirty="0" sz="1000" spc="-25">
                <a:solidFill>
                  <a:srgbClr val="005493"/>
                </a:solidFill>
                <a:latin typeface="Lucida Console"/>
                <a:cs typeface="Lucida Console"/>
              </a:rPr>
              <a:t>10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841583" y="5025599"/>
            <a:ext cx="1190625" cy="292735"/>
          </a:xfrm>
          <a:prstGeom prst="rect">
            <a:avLst/>
          </a:prstGeom>
          <a:solidFill>
            <a:srgbClr val="FFFFFF"/>
          </a:solidFill>
          <a:ln w="5238">
            <a:solidFill>
              <a:srgbClr val="EBEBEB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358140">
              <a:lnSpc>
                <a:spcPct val="100000"/>
              </a:lnSpc>
              <a:spcBef>
                <a:spcPts val="295"/>
              </a:spcBef>
            </a:pPr>
            <a:r>
              <a:rPr dirty="0" sz="1200" spc="-10">
                <a:latin typeface="Lucida Console"/>
                <a:cs typeface="Lucida Console"/>
              </a:rPr>
              <a:t>oscar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588023" y="5361928"/>
            <a:ext cx="1132840" cy="1062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  <a:tabLst>
                <a:tab pos="611505" algn="l"/>
              </a:tabLst>
            </a:pPr>
            <a:r>
              <a:rPr dirty="0" baseline="2777" sz="1500" spc="-37">
                <a:solidFill>
                  <a:srgbClr val="005493"/>
                </a:solidFill>
                <a:latin typeface="Lucida Console"/>
                <a:cs typeface="Lucida Console"/>
              </a:rPr>
              <a:t>11</a:t>
            </a:r>
            <a:r>
              <a:rPr dirty="0" baseline="2777" sz="1500">
                <a:solidFill>
                  <a:srgbClr val="005493"/>
                </a:solidFill>
                <a:latin typeface="Lucida Console"/>
                <a:cs typeface="Lucida Console"/>
              </a:rPr>
              <a:t>	</a:t>
            </a:r>
            <a:r>
              <a:rPr dirty="0" sz="1200" spc="-10">
                <a:latin typeface="Lucida Console"/>
                <a:cs typeface="Lucida Console"/>
              </a:rPr>
              <a:t>peggy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860"/>
              </a:spcBef>
              <a:tabLst>
                <a:tab pos="611505" algn="l"/>
              </a:tabLst>
            </a:pPr>
            <a:r>
              <a:rPr dirty="0" baseline="2777" sz="1500" spc="-37">
                <a:solidFill>
                  <a:srgbClr val="005493"/>
                </a:solidFill>
                <a:latin typeface="Lucida Console"/>
                <a:cs typeface="Lucida Console"/>
              </a:rPr>
              <a:t>12</a:t>
            </a:r>
            <a:r>
              <a:rPr dirty="0" baseline="2777" sz="1500">
                <a:solidFill>
                  <a:srgbClr val="005493"/>
                </a:solidFill>
                <a:latin typeface="Lucida Console"/>
                <a:cs typeface="Lucida Console"/>
              </a:rPr>
              <a:t>	</a:t>
            </a:r>
            <a:r>
              <a:rPr dirty="0" sz="1200" spc="-10">
                <a:latin typeface="Lucida Console"/>
                <a:cs typeface="Lucida Console"/>
              </a:rPr>
              <a:t>trent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tabLst>
                <a:tab pos="564515" algn="l"/>
              </a:tabLst>
            </a:pPr>
            <a:r>
              <a:rPr dirty="0" baseline="2777" sz="1500" spc="-37">
                <a:solidFill>
                  <a:srgbClr val="005493"/>
                </a:solidFill>
                <a:latin typeface="Lucida Console"/>
                <a:cs typeface="Lucida Console"/>
              </a:rPr>
              <a:t>13</a:t>
            </a:r>
            <a:r>
              <a:rPr dirty="0" baseline="2777" sz="1500">
                <a:solidFill>
                  <a:srgbClr val="005493"/>
                </a:solidFill>
                <a:latin typeface="Lucida Console"/>
                <a:cs typeface="Lucida Console"/>
              </a:rPr>
              <a:t>	</a:t>
            </a:r>
            <a:r>
              <a:rPr dirty="0" sz="1200" spc="-10">
                <a:latin typeface="Lucida Console"/>
                <a:cs typeface="Lucida Console"/>
              </a:rPr>
              <a:t>walter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860"/>
              </a:spcBef>
              <a:tabLst>
                <a:tab pos="611505" algn="l"/>
              </a:tabLst>
            </a:pPr>
            <a:r>
              <a:rPr dirty="0" baseline="2777" sz="1500" spc="-37">
                <a:solidFill>
                  <a:srgbClr val="005493"/>
                </a:solidFill>
                <a:latin typeface="Lucida Console"/>
                <a:cs typeface="Lucida Console"/>
              </a:rPr>
              <a:t>14</a:t>
            </a:r>
            <a:r>
              <a:rPr dirty="0" baseline="2777" sz="1500">
                <a:solidFill>
                  <a:srgbClr val="005493"/>
                </a:solidFill>
                <a:latin typeface="Lucida Console"/>
                <a:cs typeface="Lucida Console"/>
              </a:rPr>
              <a:t>	</a:t>
            </a:r>
            <a:r>
              <a:rPr dirty="0" sz="1200" spc="-10">
                <a:latin typeface="Lucida Console"/>
                <a:cs typeface="Lucida Console"/>
              </a:rPr>
              <a:t>wendy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477000" y="1804238"/>
            <a:ext cx="2476500" cy="4686300"/>
            <a:chOff x="6477000" y="1804238"/>
            <a:chExt cx="2476500" cy="4686300"/>
          </a:xfrm>
        </p:grpSpPr>
        <p:sp>
          <p:nvSpPr>
            <p:cNvPr id="11" name="object 11" descr=""/>
            <p:cNvSpPr/>
            <p:nvPr/>
          </p:nvSpPr>
          <p:spPr>
            <a:xfrm>
              <a:off x="6483210" y="1806714"/>
              <a:ext cx="1551305" cy="4683760"/>
            </a:xfrm>
            <a:custGeom>
              <a:avLst/>
              <a:gdLst/>
              <a:ahLst/>
              <a:cxnLst/>
              <a:rect l="l" t="t" r="r" b="b"/>
              <a:pathLst>
                <a:path w="1551304" h="4683760">
                  <a:moveTo>
                    <a:pt x="1551190" y="0"/>
                  </a:moveTo>
                  <a:lnTo>
                    <a:pt x="1545958" y="0"/>
                  </a:lnTo>
                  <a:lnTo>
                    <a:pt x="1545958" y="5245"/>
                  </a:lnTo>
                  <a:lnTo>
                    <a:pt x="1545958" y="292392"/>
                  </a:lnTo>
                  <a:lnTo>
                    <a:pt x="1545958" y="4678210"/>
                  </a:lnTo>
                  <a:lnTo>
                    <a:pt x="360984" y="4678210"/>
                  </a:lnTo>
                  <a:lnTo>
                    <a:pt x="360984" y="4391063"/>
                  </a:lnTo>
                  <a:lnTo>
                    <a:pt x="1545958" y="4391063"/>
                  </a:lnTo>
                  <a:lnTo>
                    <a:pt x="1545958" y="4385818"/>
                  </a:lnTo>
                  <a:lnTo>
                    <a:pt x="360984" y="4385818"/>
                  </a:lnTo>
                  <a:lnTo>
                    <a:pt x="360984" y="4098683"/>
                  </a:lnTo>
                  <a:lnTo>
                    <a:pt x="1545958" y="4098683"/>
                  </a:lnTo>
                  <a:lnTo>
                    <a:pt x="1545958" y="4093438"/>
                  </a:lnTo>
                  <a:lnTo>
                    <a:pt x="360984" y="4093438"/>
                  </a:lnTo>
                  <a:lnTo>
                    <a:pt x="360984" y="3806291"/>
                  </a:lnTo>
                  <a:lnTo>
                    <a:pt x="1545958" y="3806291"/>
                  </a:lnTo>
                  <a:lnTo>
                    <a:pt x="1545958" y="3801046"/>
                  </a:lnTo>
                  <a:lnTo>
                    <a:pt x="360984" y="3801046"/>
                  </a:lnTo>
                  <a:lnTo>
                    <a:pt x="360984" y="2929128"/>
                  </a:lnTo>
                  <a:lnTo>
                    <a:pt x="1545958" y="2929128"/>
                  </a:lnTo>
                  <a:lnTo>
                    <a:pt x="1545958" y="2923883"/>
                  </a:lnTo>
                  <a:lnTo>
                    <a:pt x="360984" y="2923883"/>
                  </a:lnTo>
                  <a:lnTo>
                    <a:pt x="360984" y="2636736"/>
                  </a:lnTo>
                  <a:lnTo>
                    <a:pt x="1545958" y="2636736"/>
                  </a:lnTo>
                  <a:lnTo>
                    <a:pt x="1545958" y="2631490"/>
                  </a:lnTo>
                  <a:lnTo>
                    <a:pt x="360984" y="2631490"/>
                  </a:lnTo>
                  <a:lnTo>
                    <a:pt x="360984" y="2344343"/>
                  </a:lnTo>
                  <a:lnTo>
                    <a:pt x="1545958" y="2344343"/>
                  </a:lnTo>
                  <a:lnTo>
                    <a:pt x="1545958" y="2339098"/>
                  </a:lnTo>
                  <a:lnTo>
                    <a:pt x="360984" y="2339098"/>
                  </a:lnTo>
                  <a:lnTo>
                    <a:pt x="360984" y="2051964"/>
                  </a:lnTo>
                  <a:lnTo>
                    <a:pt x="1545958" y="2051964"/>
                  </a:lnTo>
                  <a:lnTo>
                    <a:pt x="1545958" y="2046719"/>
                  </a:lnTo>
                  <a:lnTo>
                    <a:pt x="360984" y="2046719"/>
                  </a:lnTo>
                  <a:lnTo>
                    <a:pt x="360984" y="1759572"/>
                  </a:lnTo>
                  <a:lnTo>
                    <a:pt x="1545958" y="1759572"/>
                  </a:lnTo>
                  <a:lnTo>
                    <a:pt x="1545958" y="1754327"/>
                  </a:lnTo>
                  <a:lnTo>
                    <a:pt x="360984" y="1754327"/>
                  </a:lnTo>
                  <a:lnTo>
                    <a:pt x="360984" y="1467180"/>
                  </a:lnTo>
                  <a:lnTo>
                    <a:pt x="1545958" y="1467180"/>
                  </a:lnTo>
                  <a:lnTo>
                    <a:pt x="1545958" y="1461935"/>
                  </a:lnTo>
                  <a:lnTo>
                    <a:pt x="360984" y="1461935"/>
                  </a:lnTo>
                  <a:lnTo>
                    <a:pt x="360984" y="1174800"/>
                  </a:lnTo>
                  <a:lnTo>
                    <a:pt x="1545958" y="1174800"/>
                  </a:lnTo>
                  <a:lnTo>
                    <a:pt x="1545958" y="1169555"/>
                  </a:lnTo>
                  <a:lnTo>
                    <a:pt x="360984" y="1169555"/>
                  </a:lnTo>
                  <a:lnTo>
                    <a:pt x="360984" y="882408"/>
                  </a:lnTo>
                  <a:lnTo>
                    <a:pt x="1545958" y="882408"/>
                  </a:lnTo>
                  <a:lnTo>
                    <a:pt x="1545958" y="877163"/>
                  </a:lnTo>
                  <a:lnTo>
                    <a:pt x="360984" y="877163"/>
                  </a:lnTo>
                  <a:lnTo>
                    <a:pt x="360984" y="590016"/>
                  </a:lnTo>
                  <a:lnTo>
                    <a:pt x="1545958" y="590016"/>
                  </a:lnTo>
                  <a:lnTo>
                    <a:pt x="1545958" y="584771"/>
                  </a:lnTo>
                  <a:lnTo>
                    <a:pt x="360984" y="584771"/>
                  </a:lnTo>
                  <a:lnTo>
                    <a:pt x="360984" y="297637"/>
                  </a:lnTo>
                  <a:lnTo>
                    <a:pt x="1545958" y="297637"/>
                  </a:lnTo>
                  <a:lnTo>
                    <a:pt x="1545958" y="292392"/>
                  </a:lnTo>
                  <a:lnTo>
                    <a:pt x="360984" y="292392"/>
                  </a:lnTo>
                  <a:lnTo>
                    <a:pt x="360984" y="5245"/>
                  </a:lnTo>
                  <a:lnTo>
                    <a:pt x="1545958" y="5245"/>
                  </a:lnTo>
                  <a:lnTo>
                    <a:pt x="1545958" y="0"/>
                  </a:lnTo>
                  <a:lnTo>
                    <a:pt x="360984" y="0"/>
                  </a:lnTo>
                  <a:lnTo>
                    <a:pt x="355752" y="0"/>
                  </a:lnTo>
                  <a:lnTo>
                    <a:pt x="355752" y="5245"/>
                  </a:lnTo>
                  <a:lnTo>
                    <a:pt x="355752" y="4678210"/>
                  </a:lnTo>
                  <a:lnTo>
                    <a:pt x="5245" y="4678210"/>
                  </a:lnTo>
                  <a:lnTo>
                    <a:pt x="5245" y="4391063"/>
                  </a:lnTo>
                  <a:lnTo>
                    <a:pt x="355752" y="4391063"/>
                  </a:lnTo>
                  <a:lnTo>
                    <a:pt x="355752" y="4385818"/>
                  </a:lnTo>
                  <a:lnTo>
                    <a:pt x="5245" y="4385818"/>
                  </a:lnTo>
                  <a:lnTo>
                    <a:pt x="5245" y="4098683"/>
                  </a:lnTo>
                  <a:lnTo>
                    <a:pt x="355752" y="4098683"/>
                  </a:lnTo>
                  <a:lnTo>
                    <a:pt x="355752" y="4093438"/>
                  </a:lnTo>
                  <a:lnTo>
                    <a:pt x="5245" y="4093438"/>
                  </a:lnTo>
                  <a:lnTo>
                    <a:pt x="5245" y="3806291"/>
                  </a:lnTo>
                  <a:lnTo>
                    <a:pt x="355752" y="3806291"/>
                  </a:lnTo>
                  <a:lnTo>
                    <a:pt x="355752" y="3801046"/>
                  </a:lnTo>
                  <a:lnTo>
                    <a:pt x="5245" y="3801046"/>
                  </a:lnTo>
                  <a:lnTo>
                    <a:pt x="5245" y="2929128"/>
                  </a:lnTo>
                  <a:lnTo>
                    <a:pt x="355752" y="2929128"/>
                  </a:lnTo>
                  <a:lnTo>
                    <a:pt x="355752" y="2923883"/>
                  </a:lnTo>
                  <a:lnTo>
                    <a:pt x="5245" y="2923883"/>
                  </a:lnTo>
                  <a:lnTo>
                    <a:pt x="5245" y="2636736"/>
                  </a:lnTo>
                  <a:lnTo>
                    <a:pt x="355752" y="2636736"/>
                  </a:lnTo>
                  <a:lnTo>
                    <a:pt x="355752" y="2631490"/>
                  </a:lnTo>
                  <a:lnTo>
                    <a:pt x="5245" y="2631490"/>
                  </a:lnTo>
                  <a:lnTo>
                    <a:pt x="5245" y="2344343"/>
                  </a:lnTo>
                  <a:lnTo>
                    <a:pt x="355752" y="2344343"/>
                  </a:lnTo>
                  <a:lnTo>
                    <a:pt x="355752" y="2339098"/>
                  </a:lnTo>
                  <a:lnTo>
                    <a:pt x="5245" y="2339098"/>
                  </a:lnTo>
                  <a:lnTo>
                    <a:pt x="5245" y="2051964"/>
                  </a:lnTo>
                  <a:lnTo>
                    <a:pt x="355752" y="2051964"/>
                  </a:lnTo>
                  <a:lnTo>
                    <a:pt x="355752" y="2046719"/>
                  </a:lnTo>
                  <a:lnTo>
                    <a:pt x="5245" y="2046719"/>
                  </a:lnTo>
                  <a:lnTo>
                    <a:pt x="5245" y="1759572"/>
                  </a:lnTo>
                  <a:lnTo>
                    <a:pt x="355752" y="1759572"/>
                  </a:lnTo>
                  <a:lnTo>
                    <a:pt x="355752" y="1754327"/>
                  </a:lnTo>
                  <a:lnTo>
                    <a:pt x="5245" y="1754327"/>
                  </a:lnTo>
                  <a:lnTo>
                    <a:pt x="5245" y="1467180"/>
                  </a:lnTo>
                  <a:lnTo>
                    <a:pt x="355752" y="1467180"/>
                  </a:lnTo>
                  <a:lnTo>
                    <a:pt x="355752" y="1461935"/>
                  </a:lnTo>
                  <a:lnTo>
                    <a:pt x="5245" y="1461935"/>
                  </a:lnTo>
                  <a:lnTo>
                    <a:pt x="5245" y="1174800"/>
                  </a:lnTo>
                  <a:lnTo>
                    <a:pt x="355752" y="1174800"/>
                  </a:lnTo>
                  <a:lnTo>
                    <a:pt x="355752" y="1169555"/>
                  </a:lnTo>
                  <a:lnTo>
                    <a:pt x="5245" y="1169555"/>
                  </a:lnTo>
                  <a:lnTo>
                    <a:pt x="5245" y="882408"/>
                  </a:lnTo>
                  <a:lnTo>
                    <a:pt x="355752" y="882408"/>
                  </a:lnTo>
                  <a:lnTo>
                    <a:pt x="355752" y="877163"/>
                  </a:lnTo>
                  <a:lnTo>
                    <a:pt x="5245" y="877163"/>
                  </a:lnTo>
                  <a:lnTo>
                    <a:pt x="5245" y="590016"/>
                  </a:lnTo>
                  <a:lnTo>
                    <a:pt x="355752" y="590016"/>
                  </a:lnTo>
                  <a:lnTo>
                    <a:pt x="355752" y="584771"/>
                  </a:lnTo>
                  <a:lnTo>
                    <a:pt x="5245" y="584771"/>
                  </a:lnTo>
                  <a:lnTo>
                    <a:pt x="5245" y="297637"/>
                  </a:lnTo>
                  <a:lnTo>
                    <a:pt x="355752" y="297637"/>
                  </a:lnTo>
                  <a:lnTo>
                    <a:pt x="355752" y="292392"/>
                  </a:lnTo>
                  <a:lnTo>
                    <a:pt x="5245" y="292392"/>
                  </a:lnTo>
                  <a:lnTo>
                    <a:pt x="5245" y="5245"/>
                  </a:lnTo>
                  <a:lnTo>
                    <a:pt x="355752" y="5245"/>
                  </a:lnTo>
                  <a:lnTo>
                    <a:pt x="355752" y="0"/>
                  </a:lnTo>
                  <a:lnTo>
                    <a:pt x="5245" y="0"/>
                  </a:lnTo>
                  <a:lnTo>
                    <a:pt x="0" y="0"/>
                  </a:lnTo>
                  <a:lnTo>
                    <a:pt x="0" y="5245"/>
                  </a:lnTo>
                  <a:lnTo>
                    <a:pt x="0" y="4683455"/>
                  </a:lnTo>
                  <a:lnTo>
                    <a:pt x="5245" y="4683455"/>
                  </a:lnTo>
                  <a:lnTo>
                    <a:pt x="1551190" y="4683455"/>
                  </a:lnTo>
                  <a:lnTo>
                    <a:pt x="1551190" y="4678210"/>
                  </a:lnTo>
                  <a:lnTo>
                    <a:pt x="1551190" y="5245"/>
                  </a:lnTo>
                  <a:lnTo>
                    <a:pt x="155119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477000" y="1804238"/>
              <a:ext cx="1739900" cy="2632075"/>
            </a:xfrm>
            <a:custGeom>
              <a:avLst/>
              <a:gdLst/>
              <a:ahLst/>
              <a:cxnLst/>
              <a:rect l="l" t="t" r="r" b="b"/>
              <a:pathLst>
                <a:path w="1739900" h="2632075">
                  <a:moveTo>
                    <a:pt x="0" y="0"/>
                  </a:moveTo>
                  <a:lnTo>
                    <a:pt x="1739900" y="0"/>
                  </a:lnTo>
                  <a:lnTo>
                    <a:pt x="1739900" y="2631846"/>
                  </a:lnTo>
                  <a:lnTo>
                    <a:pt x="0" y="2631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6F9">
                <a:alpha val="78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083397" y="4122204"/>
              <a:ext cx="870585" cy="346710"/>
            </a:xfrm>
            <a:custGeom>
              <a:avLst/>
              <a:gdLst/>
              <a:ahLst/>
              <a:cxnLst/>
              <a:rect l="l" t="t" r="r" b="b"/>
              <a:pathLst>
                <a:path w="870584" h="346710">
                  <a:moveTo>
                    <a:pt x="222402" y="0"/>
                  </a:moveTo>
                  <a:lnTo>
                    <a:pt x="0" y="173075"/>
                  </a:lnTo>
                  <a:lnTo>
                    <a:pt x="222402" y="346151"/>
                  </a:lnTo>
                  <a:lnTo>
                    <a:pt x="222402" y="275742"/>
                  </a:lnTo>
                  <a:lnTo>
                    <a:pt x="870102" y="275742"/>
                  </a:lnTo>
                  <a:lnTo>
                    <a:pt x="870102" y="59601"/>
                  </a:lnTo>
                  <a:lnTo>
                    <a:pt x="222402" y="59601"/>
                  </a:lnTo>
                  <a:lnTo>
                    <a:pt x="222402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Binary</a:t>
            </a:r>
            <a:r>
              <a:rPr dirty="0" spc="320"/>
              <a:t> </a:t>
            </a:r>
            <a:r>
              <a:rPr dirty="0" spc="-10"/>
              <a:t>search</a:t>
            </a:r>
          </a:p>
        </p:txBody>
      </p:sp>
      <p:sp>
        <p:nvSpPr>
          <p:cNvPr id="15" name="object 15" descr=""/>
          <p:cNvSpPr/>
          <p:nvPr/>
        </p:nvSpPr>
        <p:spPr>
          <a:xfrm>
            <a:off x="698500" y="4029240"/>
            <a:ext cx="4914900" cy="1449705"/>
          </a:xfrm>
          <a:custGeom>
            <a:avLst/>
            <a:gdLst/>
            <a:ahLst/>
            <a:cxnLst/>
            <a:rect l="l" t="t" r="r" b="b"/>
            <a:pathLst>
              <a:path w="4914900" h="1449704">
                <a:moveTo>
                  <a:pt x="0" y="0"/>
                </a:moveTo>
                <a:lnTo>
                  <a:pt x="4914900" y="0"/>
                </a:lnTo>
                <a:lnTo>
                  <a:pt x="4914900" y="1449425"/>
                </a:lnTo>
                <a:lnTo>
                  <a:pt x="0" y="14494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520700" y="1893239"/>
            <a:ext cx="5359400" cy="192023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318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5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Binary</a:t>
            </a:r>
            <a:r>
              <a:rPr dirty="0" sz="1450" spc="1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search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Keep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array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sorted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order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(stay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tuned).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Examine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middle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spc="-20">
                <a:latin typeface="Lucida Sans Unicode"/>
                <a:cs typeface="Lucida Sans Unicode"/>
              </a:rPr>
              <a:t>key.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If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it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matches,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return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its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index.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If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it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larger,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search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half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with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lower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indices.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If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it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smaller,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search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half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with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upper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indices.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305495" y="4165728"/>
            <a:ext cx="59309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10">
                <a:solidFill>
                  <a:srgbClr val="FFFFFF"/>
                </a:solidFill>
                <a:latin typeface="Lucida Console"/>
                <a:cs typeface="Lucida Console"/>
              </a:rPr>
              <a:t>oscar?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5717627" y="4410659"/>
            <a:ext cx="2499360" cy="2186940"/>
            <a:chOff x="5717627" y="4410659"/>
            <a:chExt cx="2499360" cy="2186940"/>
          </a:xfrm>
        </p:grpSpPr>
        <p:sp>
          <p:nvSpPr>
            <p:cNvPr id="19" name="object 19" descr=""/>
            <p:cNvSpPr/>
            <p:nvPr/>
          </p:nvSpPr>
          <p:spPr>
            <a:xfrm>
              <a:off x="6426200" y="4410658"/>
              <a:ext cx="1790700" cy="2186940"/>
            </a:xfrm>
            <a:custGeom>
              <a:avLst/>
              <a:gdLst/>
              <a:ahLst/>
              <a:cxnLst/>
              <a:rect l="l" t="t" r="r" b="b"/>
              <a:pathLst>
                <a:path w="1790700" h="2186940">
                  <a:moveTo>
                    <a:pt x="1739900" y="0"/>
                  </a:moveTo>
                  <a:lnTo>
                    <a:pt x="0" y="0"/>
                  </a:lnTo>
                  <a:lnTo>
                    <a:pt x="0" y="610285"/>
                  </a:lnTo>
                  <a:lnTo>
                    <a:pt x="1739900" y="610285"/>
                  </a:lnTo>
                  <a:lnTo>
                    <a:pt x="1739900" y="0"/>
                  </a:lnTo>
                  <a:close/>
                </a:path>
                <a:path w="1790700" h="2186940">
                  <a:moveTo>
                    <a:pt x="1790700" y="890003"/>
                  </a:moveTo>
                  <a:lnTo>
                    <a:pt x="50800" y="890003"/>
                  </a:lnTo>
                  <a:lnTo>
                    <a:pt x="50800" y="2186863"/>
                  </a:lnTo>
                  <a:lnTo>
                    <a:pt x="1790700" y="2186863"/>
                  </a:lnTo>
                  <a:lnTo>
                    <a:pt x="1790700" y="890003"/>
                  </a:lnTo>
                  <a:close/>
                </a:path>
              </a:pathLst>
            </a:custGeom>
            <a:solidFill>
              <a:srgbClr val="F2F6F9">
                <a:alpha val="78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723984" y="5179878"/>
              <a:ext cx="791210" cy="189865"/>
            </a:xfrm>
            <a:custGeom>
              <a:avLst/>
              <a:gdLst/>
              <a:ahLst/>
              <a:cxnLst/>
              <a:rect l="l" t="t" r="r" b="b"/>
              <a:pathLst>
                <a:path w="791209" h="189864">
                  <a:moveTo>
                    <a:pt x="791110" y="0"/>
                  </a:moveTo>
                  <a:lnTo>
                    <a:pt x="777955" y="0"/>
                  </a:lnTo>
                  <a:lnTo>
                    <a:pt x="0" y="189325"/>
                  </a:lnTo>
                </a:path>
              </a:pathLst>
            </a:custGeom>
            <a:ln w="12713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482562" y="5152110"/>
              <a:ext cx="75565" cy="67310"/>
            </a:xfrm>
            <a:custGeom>
              <a:avLst/>
              <a:gdLst/>
              <a:ahLst/>
              <a:cxnLst/>
              <a:rect l="l" t="t" r="r" b="b"/>
              <a:pathLst>
                <a:path w="75565" h="67310">
                  <a:moveTo>
                    <a:pt x="0" y="0"/>
                  </a:moveTo>
                  <a:lnTo>
                    <a:pt x="24904" y="29603"/>
                  </a:lnTo>
                  <a:lnTo>
                    <a:pt x="16192" y="67310"/>
                  </a:lnTo>
                  <a:lnTo>
                    <a:pt x="75323" y="17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851693" y="4091809"/>
            <a:ext cx="4829810" cy="12547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search(String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key,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String[]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a)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ct val="100000"/>
              </a:lnSpc>
              <a:spcBef>
                <a:spcPts val="170"/>
              </a:spcBef>
            </a:pP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a.length;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</a:t>
            </a:r>
            <a:endParaRPr sz="1200">
              <a:latin typeface="Lucida Console"/>
              <a:cs typeface="Lucida Console"/>
            </a:endParaRPr>
          </a:p>
          <a:p>
            <a:pPr marL="295910" marR="361950" indent="283210">
              <a:lnSpc>
                <a:spcPct val="111800"/>
              </a:lnSpc>
              <a:spcBef>
                <a:spcPts val="5"/>
              </a:spcBef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114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</a:t>
            </a:r>
            <a:r>
              <a:rPr dirty="0" sz="1200" spc="12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a[i].compareTo(key)</a:t>
            </a:r>
            <a:r>
              <a:rPr dirty="0" sz="1200" spc="12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==</a:t>
            </a:r>
            <a:r>
              <a:rPr dirty="0" sz="1200" spc="12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</a:t>
            </a:r>
            <a:r>
              <a:rPr dirty="0" sz="1200" spc="12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)</a:t>
            </a:r>
            <a:r>
              <a:rPr dirty="0" sz="1200" spc="12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return</a:t>
            </a:r>
            <a:r>
              <a:rPr dirty="0" sz="1200" spc="114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i; </a:t>
            </a:r>
            <a:r>
              <a:rPr dirty="0" sz="1200">
                <a:latin typeface="Lucida Console"/>
                <a:cs typeface="Lucida Console"/>
              </a:rPr>
              <a:t>return</a:t>
            </a:r>
            <a:r>
              <a:rPr dirty="0" sz="1200" spc="1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-</a:t>
            </a:r>
            <a:r>
              <a:rPr dirty="0" sz="1200" spc="-25">
                <a:latin typeface="Lucida Console"/>
                <a:cs typeface="Lucida Console"/>
              </a:rPr>
              <a:t>1;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3742054" algn="l"/>
              </a:tabLst>
            </a:pPr>
            <a:r>
              <a:rPr dirty="0" sz="1200" spc="-50">
                <a:latin typeface="Lucida Console"/>
                <a:cs typeface="Lucida Console"/>
              </a:rPr>
              <a:t>}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baseline="2136" sz="1950">
                <a:solidFill>
                  <a:srgbClr val="005493"/>
                </a:solidFill>
                <a:latin typeface="Lucida Sans Unicode"/>
                <a:cs typeface="Lucida Sans Unicode"/>
              </a:rPr>
              <a:t>Match</a:t>
            </a:r>
            <a:r>
              <a:rPr dirty="0" baseline="2136" sz="1950" spc="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baseline="2136" sz="1950" spc="-15">
                <a:solidFill>
                  <a:srgbClr val="005493"/>
                </a:solidFill>
                <a:latin typeface="Lucida Sans Unicode"/>
                <a:cs typeface="Lucida Sans Unicode"/>
              </a:rPr>
              <a:t>found.</a:t>
            </a:r>
            <a:endParaRPr baseline="2136" sz="1950">
              <a:latin typeface="Lucida Sans Unicode"/>
              <a:cs typeface="Lucida Sans Unicode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23" name="object 23" descr=""/>
          <p:cNvSpPr txBox="1"/>
          <p:nvPr/>
        </p:nvSpPr>
        <p:spPr>
          <a:xfrm>
            <a:off x="4716741" y="5321899"/>
            <a:ext cx="829310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Return</a:t>
            </a:r>
            <a:r>
              <a:rPr dirty="0" sz="13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35">
                <a:solidFill>
                  <a:srgbClr val="005493"/>
                </a:solidFill>
                <a:latin typeface="Lucida Sans Unicode"/>
                <a:cs typeface="Lucida Sans Unicode"/>
              </a:rPr>
              <a:t>10</a:t>
            </a:r>
            <a:endParaRPr sz="1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Binary</a:t>
            </a:r>
            <a:r>
              <a:rPr dirty="0" spc="195"/>
              <a:t> </a:t>
            </a:r>
            <a:r>
              <a:rPr dirty="0"/>
              <a:t>search</a:t>
            </a:r>
            <a:r>
              <a:rPr dirty="0" spc="200"/>
              <a:t> </a:t>
            </a:r>
            <a:r>
              <a:rPr dirty="0" spc="-10"/>
              <a:t>arithmetic</a:t>
            </a: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244203" y="2813677"/>
          <a:ext cx="833119" cy="234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"/>
                <a:gridCol w="645160"/>
              </a:tblGrid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 descr=""/>
          <p:cNvGrpSpPr/>
          <p:nvPr/>
        </p:nvGrpSpPr>
        <p:grpSpPr>
          <a:xfrm>
            <a:off x="1028700" y="2843974"/>
            <a:ext cx="222250" cy="69850"/>
            <a:chOff x="1028700" y="2843974"/>
            <a:chExt cx="222250" cy="69850"/>
          </a:xfrm>
        </p:grpSpPr>
        <p:sp>
          <p:nvSpPr>
            <p:cNvPr id="6" name="object 6" descr=""/>
            <p:cNvSpPr/>
            <p:nvPr/>
          </p:nvSpPr>
          <p:spPr>
            <a:xfrm>
              <a:off x="1028700" y="2878594"/>
              <a:ext cx="177800" cy="0"/>
            </a:xfrm>
            <a:custGeom>
              <a:avLst/>
              <a:gdLst/>
              <a:ahLst/>
              <a:cxnLst/>
              <a:rect l="l" t="t" r="r" b="b"/>
              <a:pathLst>
                <a:path w="177800" h="0">
                  <a:moveTo>
                    <a:pt x="177799" y="0"/>
                  </a:moveTo>
                  <a:lnTo>
                    <a:pt x="165356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81353" y="2843974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0" y="0"/>
                  </a:moveTo>
                  <a:lnTo>
                    <a:pt x="17288" y="34620"/>
                  </a:lnTo>
                  <a:lnTo>
                    <a:pt x="0" y="69240"/>
                  </a:lnTo>
                  <a:lnTo>
                    <a:pt x="69151" y="3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990600" y="5221541"/>
            <a:ext cx="222250" cy="69850"/>
            <a:chOff x="990600" y="5221541"/>
            <a:chExt cx="222250" cy="69850"/>
          </a:xfrm>
        </p:grpSpPr>
        <p:sp>
          <p:nvSpPr>
            <p:cNvPr id="9" name="object 9" descr=""/>
            <p:cNvSpPr/>
            <p:nvPr/>
          </p:nvSpPr>
          <p:spPr>
            <a:xfrm>
              <a:off x="990600" y="5256156"/>
              <a:ext cx="177800" cy="0"/>
            </a:xfrm>
            <a:custGeom>
              <a:avLst/>
              <a:gdLst/>
              <a:ahLst/>
              <a:cxnLst/>
              <a:rect l="l" t="t" r="r" b="b"/>
              <a:pathLst>
                <a:path w="177800" h="0">
                  <a:moveTo>
                    <a:pt x="177799" y="0"/>
                  </a:moveTo>
                  <a:lnTo>
                    <a:pt x="166785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43253" y="5221541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0" y="0"/>
                  </a:moveTo>
                  <a:lnTo>
                    <a:pt x="17288" y="34620"/>
                  </a:lnTo>
                  <a:lnTo>
                    <a:pt x="0" y="69227"/>
                  </a:lnTo>
                  <a:lnTo>
                    <a:pt x="69151" y="3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720725" y="5127843"/>
            <a:ext cx="227329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5">
                <a:latin typeface="Lucida Console"/>
                <a:cs typeface="Lucida Console"/>
              </a:rPr>
              <a:t>hi</a:t>
            </a:r>
            <a:endParaRPr sz="1300">
              <a:latin typeface="Lucida Console"/>
              <a:cs typeface="Lucida Console"/>
            </a:endParaRPr>
          </a:p>
        </p:txBody>
      </p: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5854303" y="2813677"/>
          <a:ext cx="833119" cy="1093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"/>
                <a:gridCol w="645160"/>
              </a:tblGrid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 descr=""/>
          <p:cNvSpPr txBox="1"/>
          <p:nvPr/>
        </p:nvSpPr>
        <p:spPr>
          <a:xfrm>
            <a:off x="5257482" y="3853398"/>
            <a:ext cx="328295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5">
                <a:latin typeface="Lucida Console"/>
                <a:cs typeface="Lucida Console"/>
              </a:rPr>
              <a:t>mid</a:t>
            </a:r>
            <a:endParaRPr sz="1300">
              <a:latin typeface="Lucida Console"/>
              <a:cs typeface="Lucida Console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5638806" y="2843974"/>
            <a:ext cx="222250" cy="69850"/>
            <a:chOff x="5638806" y="2843974"/>
            <a:chExt cx="222250" cy="69850"/>
          </a:xfrm>
        </p:grpSpPr>
        <p:sp>
          <p:nvSpPr>
            <p:cNvPr id="15" name="object 15" descr=""/>
            <p:cNvSpPr/>
            <p:nvPr/>
          </p:nvSpPr>
          <p:spPr>
            <a:xfrm>
              <a:off x="5638806" y="2878594"/>
              <a:ext cx="177800" cy="0"/>
            </a:xfrm>
            <a:custGeom>
              <a:avLst/>
              <a:gdLst/>
              <a:ahLst/>
              <a:cxnLst/>
              <a:rect l="l" t="t" r="r" b="b"/>
              <a:pathLst>
                <a:path w="177800" h="0">
                  <a:moveTo>
                    <a:pt x="177800" y="0"/>
                  </a:moveTo>
                  <a:lnTo>
                    <a:pt x="165356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791454" y="2843974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0" y="0"/>
                  </a:moveTo>
                  <a:lnTo>
                    <a:pt x="17284" y="34620"/>
                  </a:lnTo>
                  <a:lnTo>
                    <a:pt x="0" y="69240"/>
                  </a:lnTo>
                  <a:lnTo>
                    <a:pt x="69151" y="3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5638800" y="3950118"/>
            <a:ext cx="209550" cy="69850"/>
            <a:chOff x="5638800" y="3950118"/>
            <a:chExt cx="209550" cy="69850"/>
          </a:xfrm>
        </p:grpSpPr>
        <p:sp>
          <p:nvSpPr>
            <p:cNvPr id="18" name="object 18" descr=""/>
            <p:cNvSpPr/>
            <p:nvPr/>
          </p:nvSpPr>
          <p:spPr>
            <a:xfrm>
              <a:off x="5638800" y="3984731"/>
              <a:ext cx="165100" cy="0"/>
            </a:xfrm>
            <a:custGeom>
              <a:avLst/>
              <a:gdLst/>
              <a:ahLst/>
              <a:cxnLst/>
              <a:rect l="l" t="t" r="r" b="b"/>
              <a:pathLst>
                <a:path w="165100" h="0">
                  <a:moveTo>
                    <a:pt x="165099" y="0"/>
                  </a:moveTo>
                  <a:lnTo>
                    <a:pt x="160117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778753" y="3950118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0" y="0"/>
                  </a:moveTo>
                  <a:lnTo>
                    <a:pt x="17284" y="34620"/>
                  </a:lnTo>
                  <a:lnTo>
                    <a:pt x="0" y="69227"/>
                  </a:lnTo>
                  <a:lnTo>
                    <a:pt x="69151" y="3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5600700" y="5221541"/>
            <a:ext cx="222250" cy="69850"/>
            <a:chOff x="5600700" y="5221541"/>
            <a:chExt cx="222250" cy="69850"/>
          </a:xfrm>
        </p:grpSpPr>
        <p:sp>
          <p:nvSpPr>
            <p:cNvPr id="21" name="object 21" descr=""/>
            <p:cNvSpPr/>
            <p:nvPr/>
          </p:nvSpPr>
          <p:spPr>
            <a:xfrm>
              <a:off x="5600700" y="5256156"/>
              <a:ext cx="177800" cy="0"/>
            </a:xfrm>
            <a:custGeom>
              <a:avLst/>
              <a:gdLst/>
              <a:ahLst/>
              <a:cxnLst/>
              <a:rect l="l" t="t" r="r" b="b"/>
              <a:pathLst>
                <a:path w="177800" h="0">
                  <a:moveTo>
                    <a:pt x="177799" y="0"/>
                  </a:moveTo>
                  <a:lnTo>
                    <a:pt x="166785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753353" y="5221541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0" y="0"/>
                  </a:moveTo>
                  <a:lnTo>
                    <a:pt x="17284" y="34620"/>
                  </a:lnTo>
                  <a:lnTo>
                    <a:pt x="0" y="69227"/>
                  </a:lnTo>
                  <a:lnTo>
                    <a:pt x="69151" y="3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5330825" y="5127843"/>
            <a:ext cx="227329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5">
                <a:solidFill>
                  <a:srgbClr val="929292"/>
                </a:solidFill>
                <a:latin typeface="Lucida Console"/>
                <a:cs typeface="Lucida Console"/>
              </a:rPr>
              <a:t>hi</a:t>
            </a:r>
            <a:endParaRPr sz="1300">
              <a:latin typeface="Lucida Console"/>
              <a:cs typeface="Lucida Console"/>
            </a:endParaRPr>
          </a:p>
        </p:txBody>
      </p:sp>
      <p:graphicFrame>
        <p:nvGraphicFramePr>
          <p:cNvPr id="24" name="object 24" descr=""/>
          <p:cNvGraphicFramePr>
            <a:graphicFrameLocks noGrp="1"/>
          </p:cNvGraphicFramePr>
          <p:nvPr/>
        </p:nvGraphicFramePr>
        <p:xfrm>
          <a:off x="3496865" y="2813677"/>
          <a:ext cx="833119" cy="234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"/>
                <a:gridCol w="645160"/>
              </a:tblGrid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" name="object 25" descr=""/>
          <p:cNvSpPr txBox="1"/>
          <p:nvPr/>
        </p:nvSpPr>
        <p:spPr>
          <a:xfrm>
            <a:off x="2900045" y="3853398"/>
            <a:ext cx="328295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5">
                <a:latin typeface="Lucida Console"/>
                <a:cs typeface="Lucida Console"/>
              </a:rPr>
              <a:t>mid</a:t>
            </a:r>
            <a:endParaRPr sz="1300">
              <a:latin typeface="Lucida Console"/>
              <a:cs typeface="Lucida Console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3289306" y="2843974"/>
            <a:ext cx="209550" cy="69850"/>
            <a:chOff x="3289306" y="2843974"/>
            <a:chExt cx="209550" cy="69850"/>
          </a:xfrm>
        </p:grpSpPr>
        <p:sp>
          <p:nvSpPr>
            <p:cNvPr id="27" name="object 27" descr=""/>
            <p:cNvSpPr/>
            <p:nvPr/>
          </p:nvSpPr>
          <p:spPr>
            <a:xfrm>
              <a:off x="3289306" y="2878594"/>
              <a:ext cx="165100" cy="0"/>
            </a:xfrm>
            <a:custGeom>
              <a:avLst/>
              <a:gdLst/>
              <a:ahLst/>
              <a:cxnLst/>
              <a:rect l="l" t="t" r="r" b="b"/>
              <a:pathLst>
                <a:path w="165100" h="0">
                  <a:moveTo>
                    <a:pt x="165100" y="0"/>
                  </a:moveTo>
                  <a:lnTo>
                    <a:pt x="157419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429254" y="2843974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0" y="0"/>
                  </a:moveTo>
                  <a:lnTo>
                    <a:pt x="17284" y="34620"/>
                  </a:lnTo>
                  <a:lnTo>
                    <a:pt x="0" y="69240"/>
                  </a:lnTo>
                  <a:lnTo>
                    <a:pt x="69151" y="3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 descr=""/>
          <p:cNvGrpSpPr/>
          <p:nvPr/>
        </p:nvGrpSpPr>
        <p:grpSpPr>
          <a:xfrm>
            <a:off x="3276600" y="3950118"/>
            <a:ext cx="222250" cy="69850"/>
            <a:chOff x="3276600" y="3950118"/>
            <a:chExt cx="222250" cy="69850"/>
          </a:xfrm>
        </p:grpSpPr>
        <p:sp>
          <p:nvSpPr>
            <p:cNvPr id="30" name="object 30" descr=""/>
            <p:cNvSpPr/>
            <p:nvPr/>
          </p:nvSpPr>
          <p:spPr>
            <a:xfrm>
              <a:off x="3276600" y="3984731"/>
              <a:ext cx="177800" cy="0"/>
            </a:xfrm>
            <a:custGeom>
              <a:avLst/>
              <a:gdLst/>
              <a:ahLst/>
              <a:cxnLst/>
              <a:rect l="l" t="t" r="r" b="b"/>
              <a:pathLst>
                <a:path w="177800" h="0">
                  <a:moveTo>
                    <a:pt x="177800" y="0"/>
                  </a:moveTo>
                  <a:lnTo>
                    <a:pt x="164880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429253" y="3950118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0" y="0"/>
                  </a:moveTo>
                  <a:lnTo>
                    <a:pt x="17284" y="34620"/>
                  </a:lnTo>
                  <a:lnTo>
                    <a:pt x="0" y="69227"/>
                  </a:lnTo>
                  <a:lnTo>
                    <a:pt x="69151" y="3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 descr=""/>
          <p:cNvGrpSpPr/>
          <p:nvPr/>
        </p:nvGrpSpPr>
        <p:grpSpPr>
          <a:xfrm>
            <a:off x="3251200" y="5221541"/>
            <a:ext cx="209550" cy="69850"/>
            <a:chOff x="3251200" y="5221541"/>
            <a:chExt cx="209550" cy="69850"/>
          </a:xfrm>
        </p:grpSpPr>
        <p:sp>
          <p:nvSpPr>
            <p:cNvPr id="33" name="object 33" descr=""/>
            <p:cNvSpPr/>
            <p:nvPr/>
          </p:nvSpPr>
          <p:spPr>
            <a:xfrm>
              <a:off x="3251200" y="5256156"/>
              <a:ext cx="165100" cy="0"/>
            </a:xfrm>
            <a:custGeom>
              <a:avLst/>
              <a:gdLst/>
              <a:ahLst/>
              <a:cxnLst/>
              <a:rect l="l" t="t" r="r" b="b"/>
              <a:pathLst>
                <a:path w="165100" h="0">
                  <a:moveTo>
                    <a:pt x="165099" y="0"/>
                  </a:moveTo>
                  <a:lnTo>
                    <a:pt x="158847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3391153" y="5221541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0" y="0"/>
                  </a:moveTo>
                  <a:lnTo>
                    <a:pt x="17284" y="34620"/>
                  </a:lnTo>
                  <a:lnTo>
                    <a:pt x="0" y="69227"/>
                  </a:lnTo>
                  <a:lnTo>
                    <a:pt x="69151" y="3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2973387" y="5127843"/>
            <a:ext cx="227329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5">
                <a:solidFill>
                  <a:srgbClr val="929292"/>
                </a:solidFill>
                <a:latin typeface="Lucida Console"/>
                <a:cs typeface="Lucida Console"/>
              </a:rPr>
              <a:t>hi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42143" y="2376512"/>
            <a:ext cx="6235065" cy="60261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2065655" algn="l"/>
                <a:tab pos="4412615" algn="l"/>
              </a:tabLst>
            </a:pPr>
            <a:r>
              <a:rPr dirty="0" sz="1300">
                <a:latin typeface="Lucida Sans Unicode"/>
                <a:cs typeface="Lucida Sans Unicode"/>
              </a:rPr>
              <a:t>Search</a:t>
            </a:r>
            <a:r>
              <a:rPr dirty="0" sz="1300" spc="3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in</a:t>
            </a:r>
            <a:r>
              <a:rPr dirty="0" sz="1300" spc="30"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005493"/>
                </a:solidFill>
                <a:latin typeface="Lucida Console"/>
                <a:cs typeface="Lucida Console"/>
              </a:rPr>
              <a:t>a[lo,hi)</a:t>
            </a:r>
            <a:r>
              <a:rPr dirty="0" sz="1200">
                <a:solidFill>
                  <a:srgbClr val="005493"/>
                </a:solidFill>
                <a:latin typeface="Lucida Console"/>
                <a:cs typeface="Lucida Console"/>
              </a:rPr>
              <a:t>	</a:t>
            </a:r>
            <a:r>
              <a:rPr dirty="0" baseline="2314" sz="1800">
                <a:solidFill>
                  <a:srgbClr val="005493"/>
                </a:solidFill>
                <a:latin typeface="Lucida Console"/>
                <a:cs typeface="Lucida Console"/>
              </a:rPr>
              <a:t>mid</a:t>
            </a:r>
            <a:r>
              <a:rPr dirty="0" baseline="2314" sz="1800" spc="112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baseline="2314" sz="1800">
                <a:solidFill>
                  <a:srgbClr val="005493"/>
                </a:solidFill>
                <a:latin typeface="Lucida Console"/>
                <a:cs typeface="Lucida Console"/>
              </a:rPr>
              <a:t>=</a:t>
            </a:r>
            <a:r>
              <a:rPr dirty="0" baseline="2314" sz="1800" spc="12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baseline="2314" sz="1800">
                <a:solidFill>
                  <a:srgbClr val="005493"/>
                </a:solidFill>
                <a:latin typeface="Lucida Console"/>
                <a:cs typeface="Lucida Console"/>
              </a:rPr>
              <a:t>lo</a:t>
            </a:r>
            <a:r>
              <a:rPr dirty="0" baseline="2314" sz="1800" spc="12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baseline="2314" sz="1800">
                <a:solidFill>
                  <a:srgbClr val="005493"/>
                </a:solidFill>
                <a:latin typeface="Lucida Console"/>
                <a:cs typeface="Lucida Console"/>
              </a:rPr>
              <a:t>+</a:t>
            </a:r>
            <a:r>
              <a:rPr dirty="0" baseline="2314" sz="1800" spc="12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baseline="2314" sz="1800">
                <a:solidFill>
                  <a:srgbClr val="005493"/>
                </a:solidFill>
                <a:latin typeface="Lucida Console"/>
                <a:cs typeface="Lucida Console"/>
              </a:rPr>
              <a:t>(hi-</a:t>
            </a:r>
            <a:r>
              <a:rPr dirty="0" baseline="2314" sz="1800" spc="-15">
                <a:solidFill>
                  <a:srgbClr val="005493"/>
                </a:solidFill>
                <a:latin typeface="Lucida Console"/>
                <a:cs typeface="Lucida Console"/>
              </a:rPr>
              <a:t>lo)/2</a:t>
            </a:r>
            <a:r>
              <a:rPr dirty="0" baseline="2314" sz="1800">
                <a:solidFill>
                  <a:srgbClr val="005493"/>
                </a:solidFill>
                <a:latin typeface="Lucida Console"/>
                <a:cs typeface="Lucida Console"/>
              </a:rPr>
              <a:t>	</a:t>
            </a:r>
            <a:r>
              <a:rPr dirty="0" sz="1300">
                <a:latin typeface="Lucida Sans Unicode"/>
                <a:cs typeface="Lucida Sans Unicode"/>
              </a:rPr>
              <a:t>Lower</a:t>
            </a:r>
            <a:r>
              <a:rPr dirty="0" sz="1300" spc="7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half:</a:t>
            </a:r>
            <a:r>
              <a:rPr dirty="0" sz="1300" spc="45"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005493"/>
                </a:solidFill>
                <a:latin typeface="Lucida Console"/>
                <a:cs typeface="Lucida Console"/>
              </a:rPr>
              <a:t>a[lo,mid)</a:t>
            </a:r>
            <a:endParaRPr sz="1200">
              <a:latin typeface="Lucida Console"/>
              <a:cs typeface="Lucida Console"/>
            </a:endParaRPr>
          </a:p>
          <a:p>
            <a:pPr marL="127635">
              <a:lnSpc>
                <a:spcPct val="100000"/>
              </a:lnSpc>
              <a:spcBef>
                <a:spcPts val="710"/>
              </a:spcBef>
              <a:tabLst>
                <a:tab pos="2379980" algn="l"/>
                <a:tab pos="4737735" algn="l"/>
              </a:tabLst>
            </a:pPr>
            <a:r>
              <a:rPr dirty="0" sz="1300" spc="-25">
                <a:latin typeface="Lucida Console"/>
                <a:cs typeface="Lucida Console"/>
              </a:rPr>
              <a:t>lo</a:t>
            </a:r>
            <a:r>
              <a:rPr dirty="0" sz="1300">
                <a:latin typeface="Lucida Console"/>
                <a:cs typeface="Lucida Console"/>
              </a:rPr>
              <a:t>	</a:t>
            </a:r>
            <a:r>
              <a:rPr dirty="0" sz="1300" spc="-25">
                <a:solidFill>
                  <a:srgbClr val="929292"/>
                </a:solidFill>
                <a:latin typeface="Lucida Console"/>
                <a:cs typeface="Lucida Console"/>
              </a:rPr>
              <a:t>lo</a:t>
            </a:r>
            <a:r>
              <a:rPr dirty="0" sz="1300">
                <a:solidFill>
                  <a:srgbClr val="929292"/>
                </a:solidFill>
                <a:latin typeface="Lucida Console"/>
                <a:cs typeface="Lucida Console"/>
              </a:rPr>
              <a:t>	</a:t>
            </a:r>
            <a:r>
              <a:rPr dirty="0" sz="1300" spc="-25">
                <a:latin typeface="Lucida Console"/>
                <a:cs typeface="Lucida Console"/>
              </a:rPr>
              <a:t>lo</a:t>
            </a:r>
            <a:endParaRPr sz="1300">
              <a:latin typeface="Lucida Console"/>
              <a:cs typeface="Lucida Console"/>
            </a:endParaRPr>
          </a:p>
        </p:txBody>
      </p:sp>
      <p:graphicFrame>
        <p:nvGraphicFramePr>
          <p:cNvPr id="37" name="object 37" descr=""/>
          <p:cNvGraphicFramePr>
            <a:graphicFrameLocks noGrp="1"/>
          </p:cNvGraphicFramePr>
          <p:nvPr/>
        </p:nvGraphicFramePr>
        <p:xfrm>
          <a:off x="8211740" y="4061897"/>
          <a:ext cx="833119" cy="1093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"/>
                <a:gridCol w="645160"/>
              </a:tblGrid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8" name="object 38" descr=""/>
          <p:cNvGrpSpPr/>
          <p:nvPr/>
        </p:nvGrpSpPr>
        <p:grpSpPr>
          <a:xfrm>
            <a:off x="8001006" y="2843974"/>
            <a:ext cx="209550" cy="69850"/>
            <a:chOff x="8001006" y="2843974"/>
            <a:chExt cx="209550" cy="69850"/>
          </a:xfrm>
        </p:grpSpPr>
        <p:sp>
          <p:nvSpPr>
            <p:cNvPr id="39" name="object 39" descr=""/>
            <p:cNvSpPr/>
            <p:nvPr/>
          </p:nvSpPr>
          <p:spPr>
            <a:xfrm>
              <a:off x="8001006" y="2878594"/>
              <a:ext cx="165100" cy="0"/>
            </a:xfrm>
            <a:custGeom>
              <a:avLst/>
              <a:gdLst/>
              <a:ahLst/>
              <a:cxnLst/>
              <a:rect l="l" t="t" r="r" b="b"/>
              <a:pathLst>
                <a:path w="165100" h="0">
                  <a:moveTo>
                    <a:pt x="165099" y="0"/>
                  </a:moveTo>
                  <a:lnTo>
                    <a:pt x="160594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8140954" y="2843974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0" y="0"/>
                  </a:moveTo>
                  <a:lnTo>
                    <a:pt x="17284" y="34620"/>
                  </a:lnTo>
                  <a:lnTo>
                    <a:pt x="0" y="69240"/>
                  </a:lnTo>
                  <a:lnTo>
                    <a:pt x="69151" y="3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 descr=""/>
          <p:cNvGrpSpPr/>
          <p:nvPr/>
        </p:nvGrpSpPr>
        <p:grpSpPr>
          <a:xfrm>
            <a:off x="7988300" y="3950118"/>
            <a:ext cx="222250" cy="69850"/>
            <a:chOff x="7988300" y="3950118"/>
            <a:chExt cx="222250" cy="69850"/>
          </a:xfrm>
        </p:grpSpPr>
        <p:sp>
          <p:nvSpPr>
            <p:cNvPr id="42" name="object 42" descr=""/>
            <p:cNvSpPr/>
            <p:nvPr/>
          </p:nvSpPr>
          <p:spPr>
            <a:xfrm>
              <a:off x="7988300" y="3984731"/>
              <a:ext cx="177800" cy="0"/>
            </a:xfrm>
            <a:custGeom>
              <a:avLst/>
              <a:gdLst/>
              <a:ahLst/>
              <a:cxnLst/>
              <a:rect l="l" t="t" r="r" b="b"/>
              <a:pathLst>
                <a:path w="177800" h="0">
                  <a:moveTo>
                    <a:pt x="177799" y="0"/>
                  </a:moveTo>
                  <a:lnTo>
                    <a:pt x="168055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8140953" y="3950118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0" y="0"/>
                  </a:moveTo>
                  <a:lnTo>
                    <a:pt x="17284" y="34620"/>
                  </a:lnTo>
                  <a:lnTo>
                    <a:pt x="0" y="69227"/>
                  </a:lnTo>
                  <a:lnTo>
                    <a:pt x="69151" y="3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 descr=""/>
          <p:cNvGrpSpPr/>
          <p:nvPr/>
        </p:nvGrpSpPr>
        <p:grpSpPr>
          <a:xfrm>
            <a:off x="7962900" y="5221541"/>
            <a:ext cx="209550" cy="69850"/>
            <a:chOff x="7962900" y="5221541"/>
            <a:chExt cx="209550" cy="69850"/>
          </a:xfrm>
        </p:grpSpPr>
        <p:sp>
          <p:nvSpPr>
            <p:cNvPr id="45" name="object 45" descr=""/>
            <p:cNvSpPr/>
            <p:nvPr/>
          </p:nvSpPr>
          <p:spPr>
            <a:xfrm>
              <a:off x="7962900" y="5256156"/>
              <a:ext cx="165100" cy="0"/>
            </a:xfrm>
            <a:custGeom>
              <a:avLst/>
              <a:gdLst/>
              <a:ahLst/>
              <a:cxnLst/>
              <a:rect l="l" t="t" r="r" b="b"/>
              <a:pathLst>
                <a:path w="165100" h="0">
                  <a:moveTo>
                    <a:pt x="165100" y="0"/>
                  </a:moveTo>
                  <a:lnTo>
                    <a:pt x="162022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8102853" y="5221541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0" y="0"/>
                  </a:moveTo>
                  <a:lnTo>
                    <a:pt x="17284" y="34620"/>
                  </a:lnTo>
                  <a:lnTo>
                    <a:pt x="0" y="69227"/>
                  </a:lnTo>
                  <a:lnTo>
                    <a:pt x="69151" y="3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7688262" y="5127843"/>
            <a:ext cx="227329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5">
                <a:latin typeface="Lucida Console"/>
                <a:cs typeface="Lucida Console"/>
              </a:rPr>
              <a:t>hi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7400137" y="2376512"/>
            <a:ext cx="2021205" cy="60261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300">
                <a:latin typeface="Lucida Sans Unicode"/>
                <a:cs typeface="Lucida Sans Unicode"/>
              </a:rPr>
              <a:t>Upper</a:t>
            </a:r>
            <a:r>
              <a:rPr dirty="0" sz="1300" spc="3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half:</a:t>
            </a:r>
            <a:r>
              <a:rPr dirty="0" sz="1300" spc="40"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005493"/>
                </a:solidFill>
                <a:latin typeface="Lucida Console"/>
                <a:cs typeface="Lucida Console"/>
              </a:rPr>
              <a:t>a[mid+1,hi)</a:t>
            </a:r>
            <a:endParaRPr sz="1200">
              <a:latin typeface="Lucida Console"/>
              <a:cs typeface="Lucida Console"/>
            </a:endParaRPr>
          </a:p>
          <a:p>
            <a:pPr marL="337185">
              <a:lnSpc>
                <a:spcPct val="100000"/>
              </a:lnSpc>
              <a:spcBef>
                <a:spcPts val="710"/>
              </a:spcBef>
            </a:pPr>
            <a:r>
              <a:rPr dirty="0" sz="1300" spc="-25">
                <a:solidFill>
                  <a:srgbClr val="929292"/>
                </a:solidFill>
                <a:latin typeface="Lucida Console"/>
                <a:cs typeface="Lucida Console"/>
              </a:rPr>
              <a:t>lo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7413078" y="3853398"/>
            <a:ext cx="530225" cy="37909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 indent="201295">
              <a:lnSpc>
                <a:spcPct val="76800"/>
              </a:lnSpc>
              <a:spcBef>
                <a:spcPts val="480"/>
              </a:spcBef>
            </a:pPr>
            <a:r>
              <a:rPr dirty="0" sz="1300" spc="-25">
                <a:solidFill>
                  <a:srgbClr val="929292"/>
                </a:solidFill>
                <a:latin typeface="Lucida Console"/>
                <a:cs typeface="Lucida Console"/>
              </a:rPr>
              <a:t>mid </a:t>
            </a:r>
            <a:r>
              <a:rPr dirty="0" sz="1300" spc="-10">
                <a:latin typeface="Lucida Console"/>
                <a:cs typeface="Lucida Console"/>
              </a:rPr>
              <a:t>mid+1</a:t>
            </a:r>
            <a:endParaRPr sz="1300">
              <a:latin typeface="Lucida Console"/>
              <a:cs typeface="Lucida Console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7988300" y="4102696"/>
            <a:ext cx="222250" cy="69850"/>
            <a:chOff x="7988300" y="4102696"/>
            <a:chExt cx="222250" cy="69850"/>
          </a:xfrm>
        </p:grpSpPr>
        <p:sp>
          <p:nvSpPr>
            <p:cNvPr id="51" name="object 51" descr=""/>
            <p:cNvSpPr/>
            <p:nvPr/>
          </p:nvSpPr>
          <p:spPr>
            <a:xfrm>
              <a:off x="7988300" y="4137303"/>
              <a:ext cx="177800" cy="0"/>
            </a:xfrm>
            <a:custGeom>
              <a:avLst/>
              <a:gdLst/>
              <a:ahLst/>
              <a:cxnLst/>
              <a:rect l="l" t="t" r="r" b="b"/>
              <a:pathLst>
                <a:path w="177800" h="0">
                  <a:moveTo>
                    <a:pt x="177799" y="0"/>
                  </a:moveTo>
                  <a:lnTo>
                    <a:pt x="168055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8140953" y="4102696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0" y="0"/>
                  </a:moveTo>
                  <a:lnTo>
                    <a:pt x="17284" y="34607"/>
                  </a:lnTo>
                  <a:lnTo>
                    <a:pt x="0" y="69227"/>
                  </a:lnTo>
                  <a:lnTo>
                    <a:pt x="69151" y="346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533400" y="1855101"/>
            <a:ext cx="7912100" cy="4197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128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64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Notation.</a:t>
            </a:r>
            <a:r>
              <a:rPr dirty="0" sz="145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Console"/>
                <a:cs typeface="Lucida Console"/>
              </a:rPr>
              <a:t>a[lo,hi)</a:t>
            </a:r>
            <a:r>
              <a:rPr dirty="0" sz="1350" spc="-15">
                <a:latin typeface="Lucida Console"/>
                <a:cs typeface="Lucida Consol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means</a:t>
            </a:r>
            <a:r>
              <a:rPr dirty="0" sz="1350" spc="36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Console"/>
                <a:cs typeface="Lucida Console"/>
              </a:rPr>
              <a:t>a[lo],</a:t>
            </a:r>
            <a:r>
              <a:rPr dirty="0" sz="1350" spc="-15">
                <a:latin typeface="Lucida Console"/>
                <a:cs typeface="Lucida Console"/>
              </a:rPr>
              <a:t> </a:t>
            </a:r>
            <a:r>
              <a:rPr dirty="0" sz="1350">
                <a:latin typeface="Lucida Console"/>
                <a:cs typeface="Lucida Console"/>
              </a:rPr>
              <a:t>a[lo+1]</a:t>
            </a:r>
            <a:r>
              <a:rPr dirty="0" sz="1350" spc="-20">
                <a:latin typeface="Lucida Console"/>
                <a:cs typeface="Lucida Console"/>
              </a:rPr>
              <a:t> </a:t>
            </a:r>
            <a:r>
              <a:rPr dirty="0" sz="1350">
                <a:latin typeface="Lucida Console"/>
                <a:cs typeface="Lucida Console"/>
              </a:rPr>
              <a:t>...</a:t>
            </a:r>
            <a:r>
              <a:rPr dirty="0" sz="1350" spc="-15">
                <a:latin typeface="Lucida Console"/>
                <a:cs typeface="Lucida Console"/>
              </a:rPr>
              <a:t> </a:t>
            </a:r>
            <a:r>
              <a:rPr dirty="0" sz="1350">
                <a:latin typeface="Lucida Console"/>
                <a:cs typeface="Lucida Console"/>
              </a:rPr>
              <a:t>a[hi-1]</a:t>
            </a:r>
            <a:r>
              <a:rPr dirty="0" sz="1350" spc="-360">
                <a:latin typeface="Lucida Console"/>
                <a:cs typeface="Lucida Consol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(does</a:t>
            </a:r>
            <a:r>
              <a:rPr dirty="0" sz="1450" spc="-2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not</a:t>
            </a:r>
            <a:r>
              <a:rPr dirty="0" sz="1450" spc="-1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include</a:t>
            </a:r>
            <a:r>
              <a:rPr dirty="0" sz="1450" spc="-20">
                <a:latin typeface="Lucida Sans Unicode"/>
                <a:cs typeface="Lucida Sans Unicode"/>
              </a:rPr>
              <a:t> </a:t>
            </a:r>
            <a:r>
              <a:rPr dirty="0" sz="1350" spc="-10">
                <a:latin typeface="Lucida Console"/>
                <a:cs typeface="Lucida Console"/>
              </a:rPr>
              <a:t>a[hi]</a:t>
            </a:r>
            <a:r>
              <a:rPr dirty="0" sz="1450" spc="-10">
                <a:latin typeface="Lucida Sans Unicode"/>
                <a:cs typeface="Lucida Sans Unicode"/>
              </a:rPr>
              <a:t>).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1474524" y="5723727"/>
            <a:ext cx="1925955" cy="463550"/>
            <a:chOff x="1474524" y="5723727"/>
            <a:chExt cx="1925955" cy="463550"/>
          </a:xfrm>
        </p:grpSpPr>
        <p:sp>
          <p:nvSpPr>
            <p:cNvPr id="55" name="object 55" descr=""/>
            <p:cNvSpPr/>
            <p:nvPr/>
          </p:nvSpPr>
          <p:spPr>
            <a:xfrm>
              <a:off x="1477378" y="5726582"/>
              <a:ext cx="1920239" cy="457834"/>
            </a:xfrm>
            <a:custGeom>
              <a:avLst/>
              <a:gdLst/>
              <a:ahLst/>
              <a:cxnLst/>
              <a:rect l="l" t="t" r="r" b="b"/>
              <a:pathLst>
                <a:path w="1920239" h="457835">
                  <a:moveTo>
                    <a:pt x="1701774" y="0"/>
                  </a:moveTo>
                  <a:lnTo>
                    <a:pt x="583958" y="0"/>
                  </a:lnTo>
                  <a:lnTo>
                    <a:pt x="537194" y="3885"/>
                  </a:lnTo>
                  <a:lnTo>
                    <a:pt x="494120" y="17713"/>
                  </a:lnTo>
                  <a:lnTo>
                    <a:pt x="455814" y="40299"/>
                  </a:lnTo>
                  <a:lnTo>
                    <a:pt x="423351" y="70459"/>
                  </a:lnTo>
                  <a:lnTo>
                    <a:pt x="397809" y="107008"/>
                  </a:lnTo>
                  <a:lnTo>
                    <a:pt x="380264" y="148763"/>
                  </a:lnTo>
                  <a:lnTo>
                    <a:pt x="371792" y="194538"/>
                  </a:lnTo>
                  <a:lnTo>
                    <a:pt x="0" y="228460"/>
                  </a:lnTo>
                  <a:lnTo>
                    <a:pt x="371792" y="262547"/>
                  </a:lnTo>
                  <a:lnTo>
                    <a:pt x="380237" y="308200"/>
                  </a:lnTo>
                  <a:lnTo>
                    <a:pt x="397767" y="349631"/>
                  </a:lnTo>
                  <a:lnTo>
                    <a:pt x="423303" y="385820"/>
                  </a:lnTo>
                  <a:lnTo>
                    <a:pt x="455768" y="415744"/>
                  </a:lnTo>
                  <a:lnTo>
                    <a:pt x="494084" y="438383"/>
                  </a:lnTo>
                  <a:lnTo>
                    <a:pt x="537174" y="452716"/>
                  </a:lnTo>
                  <a:lnTo>
                    <a:pt x="583958" y="457720"/>
                  </a:lnTo>
                  <a:lnTo>
                    <a:pt x="1701774" y="457720"/>
                  </a:lnTo>
                  <a:lnTo>
                    <a:pt x="1751036" y="452232"/>
                  </a:lnTo>
                  <a:lnTo>
                    <a:pt x="1796653" y="436555"/>
                  </a:lnTo>
                  <a:lnTo>
                    <a:pt x="1837189" y="411870"/>
                  </a:lnTo>
                  <a:lnTo>
                    <a:pt x="1871212" y="379355"/>
                  </a:lnTo>
                  <a:lnTo>
                    <a:pt x="1897289" y="340193"/>
                  </a:lnTo>
                  <a:lnTo>
                    <a:pt x="1913987" y="295563"/>
                  </a:lnTo>
                  <a:lnTo>
                    <a:pt x="1919871" y="246646"/>
                  </a:lnTo>
                  <a:lnTo>
                    <a:pt x="1919871" y="210591"/>
                  </a:lnTo>
                  <a:lnTo>
                    <a:pt x="1913987" y="161704"/>
                  </a:lnTo>
                  <a:lnTo>
                    <a:pt x="1897289" y="117145"/>
                  </a:lnTo>
                  <a:lnTo>
                    <a:pt x="1871212" y="78077"/>
                  </a:lnTo>
                  <a:lnTo>
                    <a:pt x="1837189" y="45664"/>
                  </a:lnTo>
                  <a:lnTo>
                    <a:pt x="1796653" y="21071"/>
                  </a:lnTo>
                  <a:lnTo>
                    <a:pt x="1751036" y="5461"/>
                  </a:lnTo>
                  <a:lnTo>
                    <a:pt x="17017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477381" y="5726584"/>
              <a:ext cx="1920239" cy="457834"/>
            </a:xfrm>
            <a:custGeom>
              <a:avLst/>
              <a:gdLst/>
              <a:ahLst/>
              <a:cxnLst/>
              <a:rect l="l" t="t" r="r" b="b"/>
              <a:pathLst>
                <a:path w="1920239" h="457835">
                  <a:moveTo>
                    <a:pt x="583957" y="0"/>
                  </a:moveTo>
                  <a:lnTo>
                    <a:pt x="537193" y="3884"/>
                  </a:lnTo>
                  <a:lnTo>
                    <a:pt x="494120" y="17712"/>
                  </a:lnTo>
                  <a:lnTo>
                    <a:pt x="455814" y="40297"/>
                  </a:lnTo>
                  <a:lnTo>
                    <a:pt x="423351" y="70456"/>
                  </a:lnTo>
                  <a:lnTo>
                    <a:pt x="397808" y="107004"/>
                  </a:lnTo>
                  <a:lnTo>
                    <a:pt x="380261" y="148756"/>
                  </a:lnTo>
                  <a:lnTo>
                    <a:pt x="371787" y="194527"/>
                  </a:lnTo>
                  <a:lnTo>
                    <a:pt x="0" y="228454"/>
                  </a:lnTo>
                  <a:lnTo>
                    <a:pt x="371787" y="262544"/>
                  </a:lnTo>
                  <a:lnTo>
                    <a:pt x="380233" y="308194"/>
                  </a:lnTo>
                  <a:lnTo>
                    <a:pt x="397764" y="349624"/>
                  </a:lnTo>
                  <a:lnTo>
                    <a:pt x="423300" y="385812"/>
                  </a:lnTo>
                  <a:lnTo>
                    <a:pt x="455766" y="415736"/>
                  </a:lnTo>
                  <a:lnTo>
                    <a:pt x="494082" y="438376"/>
                  </a:lnTo>
                  <a:lnTo>
                    <a:pt x="537172" y="452708"/>
                  </a:lnTo>
                  <a:lnTo>
                    <a:pt x="583957" y="457713"/>
                  </a:lnTo>
                  <a:lnTo>
                    <a:pt x="1701778" y="457713"/>
                  </a:lnTo>
                  <a:lnTo>
                    <a:pt x="1751038" y="452225"/>
                  </a:lnTo>
                  <a:lnTo>
                    <a:pt x="1796653" y="436547"/>
                  </a:lnTo>
                  <a:lnTo>
                    <a:pt x="1837188" y="411862"/>
                  </a:lnTo>
                  <a:lnTo>
                    <a:pt x="1871210" y="379348"/>
                  </a:lnTo>
                  <a:lnTo>
                    <a:pt x="1897286" y="340187"/>
                  </a:lnTo>
                  <a:lnTo>
                    <a:pt x="1913983" y="295560"/>
                  </a:lnTo>
                  <a:lnTo>
                    <a:pt x="1919867" y="246646"/>
                  </a:lnTo>
                  <a:lnTo>
                    <a:pt x="1919867" y="210589"/>
                  </a:lnTo>
                  <a:lnTo>
                    <a:pt x="1913983" y="161702"/>
                  </a:lnTo>
                  <a:lnTo>
                    <a:pt x="1897286" y="117142"/>
                  </a:lnTo>
                  <a:lnTo>
                    <a:pt x="1871210" y="78075"/>
                  </a:lnTo>
                  <a:lnTo>
                    <a:pt x="1837188" y="45663"/>
                  </a:lnTo>
                  <a:lnTo>
                    <a:pt x="1796653" y="21070"/>
                  </a:lnTo>
                  <a:lnTo>
                    <a:pt x="1751038" y="5461"/>
                  </a:lnTo>
                  <a:lnTo>
                    <a:pt x="1701778" y="0"/>
                  </a:lnTo>
                  <a:lnTo>
                    <a:pt x="583957" y="0"/>
                  </a:lnTo>
                  <a:close/>
                </a:path>
              </a:pathLst>
            </a:custGeom>
            <a:ln w="5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1948472" y="5848107"/>
            <a:ext cx="134366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Sans Unicode"/>
                <a:cs typeface="Lucida Sans Unicode"/>
              </a:rPr>
              <a:t>Tricky!</a:t>
            </a:r>
            <a:r>
              <a:rPr dirty="0" sz="1000" spc="-3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Needs</a:t>
            </a:r>
            <a:r>
              <a:rPr dirty="0" sz="1000" spc="-35">
                <a:latin typeface="Lucida Sans Unicode"/>
                <a:cs typeface="Lucida Sans Unicode"/>
              </a:rPr>
              <a:t> </a:t>
            </a:r>
            <a:r>
              <a:rPr dirty="0" sz="1000" spc="-10">
                <a:latin typeface="Lucida Sans Unicode"/>
                <a:cs typeface="Lucida Sans Unicode"/>
              </a:rPr>
              <a:t>study...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58" name="object 5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263" y="5732310"/>
            <a:ext cx="1181039" cy="917809"/>
          </a:xfrm>
          <a:prstGeom prst="rect">
            <a:avLst/>
          </a:prstGeom>
        </p:spPr>
      </p:pic>
      <p:sp>
        <p:nvSpPr>
          <p:cNvPr id="59" name="object 5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18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Binary</a:t>
            </a:r>
            <a:r>
              <a:rPr dirty="0" spc="180"/>
              <a:t> </a:t>
            </a:r>
            <a:r>
              <a:rPr dirty="0"/>
              <a:t>search:</a:t>
            </a:r>
            <a:r>
              <a:rPr dirty="0" spc="180"/>
              <a:t> </a:t>
            </a:r>
            <a:r>
              <a:rPr dirty="0"/>
              <a:t>Java</a:t>
            </a:r>
            <a:r>
              <a:rPr dirty="0" spc="180"/>
              <a:t> </a:t>
            </a:r>
            <a:r>
              <a:rPr dirty="0" spc="-10"/>
              <a:t>implementation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698500" y="2007666"/>
            <a:ext cx="6934200" cy="4170679"/>
          </a:xfrm>
          <a:custGeom>
            <a:avLst/>
            <a:gdLst/>
            <a:ahLst/>
            <a:cxnLst/>
            <a:rect l="l" t="t" r="r" b="b"/>
            <a:pathLst>
              <a:path w="6934200" h="4170679">
                <a:moveTo>
                  <a:pt x="0" y="0"/>
                </a:moveTo>
                <a:lnTo>
                  <a:pt x="6934200" y="0"/>
                </a:lnTo>
                <a:lnTo>
                  <a:pt x="6934200" y="4170273"/>
                </a:lnTo>
                <a:lnTo>
                  <a:pt x="0" y="41702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51693" y="2040863"/>
            <a:ext cx="6484620" cy="267970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300">
                <a:latin typeface="Lucida Console"/>
                <a:cs typeface="Lucida Console"/>
              </a:rPr>
              <a:t>public</a:t>
            </a:r>
            <a:r>
              <a:rPr dirty="0" sz="1300" spc="6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static</a:t>
            </a:r>
            <a:r>
              <a:rPr dirty="0" sz="1300" spc="6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int</a:t>
            </a:r>
            <a:r>
              <a:rPr dirty="0" sz="1300" spc="6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search(String</a:t>
            </a:r>
            <a:r>
              <a:rPr dirty="0" sz="1300" spc="6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key,</a:t>
            </a:r>
            <a:r>
              <a:rPr dirty="0" sz="1300" spc="6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String[]</a:t>
            </a:r>
            <a:r>
              <a:rPr dirty="0" sz="1300" spc="60">
                <a:latin typeface="Lucida Console"/>
                <a:cs typeface="Lucida Console"/>
              </a:rPr>
              <a:t> </a:t>
            </a:r>
            <a:r>
              <a:rPr dirty="0" sz="1300" spc="-25">
                <a:latin typeface="Lucida Console"/>
                <a:cs typeface="Lucida Console"/>
              </a:rPr>
              <a:t>a)</a:t>
            </a:r>
            <a:endParaRPr sz="13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314960" algn="l"/>
              </a:tabLst>
            </a:pPr>
            <a:r>
              <a:rPr dirty="0" sz="1300" spc="-50">
                <a:latin typeface="Lucida Console"/>
                <a:cs typeface="Lucida Console"/>
              </a:rPr>
              <a:t>{</a:t>
            </a:r>
            <a:r>
              <a:rPr dirty="0" sz="1300">
                <a:latin typeface="Lucida Console"/>
                <a:cs typeface="Lucida Console"/>
              </a:rPr>
              <a:t>	return</a:t>
            </a:r>
            <a:r>
              <a:rPr dirty="0" sz="1300" spc="5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search(key,</a:t>
            </a:r>
            <a:r>
              <a:rPr dirty="0" sz="1300" spc="6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a,</a:t>
            </a:r>
            <a:r>
              <a:rPr dirty="0" sz="1300" spc="6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0,</a:t>
            </a:r>
            <a:r>
              <a:rPr dirty="0" sz="1300" spc="5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a.length);</a:t>
            </a:r>
            <a:r>
              <a:rPr dirty="0" sz="1300" spc="60">
                <a:latin typeface="Lucida Console"/>
                <a:cs typeface="Lucida Console"/>
              </a:rPr>
              <a:t> </a:t>
            </a:r>
            <a:r>
              <a:rPr dirty="0" sz="1300" spc="-50">
                <a:latin typeface="Lucida Console"/>
                <a:cs typeface="Lucida Console"/>
              </a:rPr>
              <a:t>}</a:t>
            </a:r>
            <a:endParaRPr sz="13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>
                <a:latin typeface="Lucida Console"/>
                <a:cs typeface="Lucida Console"/>
              </a:rPr>
              <a:t>public</a:t>
            </a:r>
            <a:r>
              <a:rPr dirty="0" sz="1300" spc="4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static</a:t>
            </a:r>
            <a:r>
              <a:rPr dirty="0" sz="1300" spc="5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int</a:t>
            </a:r>
            <a:r>
              <a:rPr dirty="0" sz="1300" spc="5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search(String</a:t>
            </a:r>
            <a:r>
              <a:rPr dirty="0" sz="1300" spc="5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key,</a:t>
            </a:r>
            <a:r>
              <a:rPr dirty="0" sz="1300" spc="5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String[]</a:t>
            </a:r>
            <a:r>
              <a:rPr dirty="0" sz="1300" spc="5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a,</a:t>
            </a:r>
            <a:r>
              <a:rPr dirty="0" sz="1300" spc="5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int</a:t>
            </a:r>
            <a:r>
              <a:rPr dirty="0" sz="1300" spc="5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lo,</a:t>
            </a:r>
            <a:r>
              <a:rPr dirty="0" sz="1300" spc="5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int</a:t>
            </a:r>
            <a:r>
              <a:rPr dirty="0" sz="1300" spc="50">
                <a:latin typeface="Lucida Console"/>
                <a:cs typeface="Lucida Console"/>
              </a:rPr>
              <a:t> </a:t>
            </a:r>
            <a:r>
              <a:rPr dirty="0" sz="1300" spc="-25">
                <a:latin typeface="Lucida Console"/>
                <a:cs typeface="Lucida Console"/>
              </a:rPr>
              <a:t>hi)</a:t>
            </a:r>
            <a:endParaRPr sz="13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300" spc="10">
                <a:latin typeface="Lucida Console"/>
                <a:cs typeface="Lucida Console"/>
              </a:rPr>
              <a:t>{</a:t>
            </a:r>
            <a:endParaRPr sz="1300">
              <a:latin typeface="Lucida Console"/>
              <a:cs typeface="Lucida Console"/>
            </a:endParaRPr>
          </a:p>
          <a:p>
            <a:pPr marL="314960">
              <a:lnSpc>
                <a:spcPct val="100000"/>
              </a:lnSpc>
              <a:spcBef>
                <a:spcPts val="340"/>
              </a:spcBef>
            </a:pPr>
            <a:r>
              <a:rPr dirty="0" sz="1300">
                <a:latin typeface="Lucida Console"/>
                <a:cs typeface="Lucida Console"/>
              </a:rPr>
              <a:t>if</a:t>
            </a:r>
            <a:r>
              <a:rPr dirty="0" sz="1300" spc="3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(hi</a:t>
            </a:r>
            <a:r>
              <a:rPr dirty="0" sz="1300" spc="3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&lt;=</a:t>
            </a:r>
            <a:r>
              <a:rPr dirty="0" sz="1300" spc="3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lo)</a:t>
            </a:r>
            <a:r>
              <a:rPr dirty="0" sz="1300" spc="4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return</a:t>
            </a:r>
            <a:r>
              <a:rPr dirty="0" sz="1300" spc="3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-</a:t>
            </a:r>
            <a:r>
              <a:rPr dirty="0" sz="1300" spc="-25">
                <a:latin typeface="Lucida Console"/>
                <a:cs typeface="Lucida Console"/>
              </a:rPr>
              <a:t>1;</a:t>
            </a:r>
            <a:endParaRPr sz="1300">
              <a:latin typeface="Lucida Console"/>
              <a:cs typeface="Lucida Console"/>
            </a:endParaRPr>
          </a:p>
          <a:p>
            <a:pPr marL="314960" marR="2931160">
              <a:lnSpc>
                <a:spcPct val="121800"/>
              </a:lnSpc>
            </a:pPr>
            <a:r>
              <a:rPr dirty="0" sz="1300">
                <a:latin typeface="Lucida Console"/>
                <a:cs typeface="Lucida Console"/>
              </a:rPr>
              <a:t>int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mid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=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lo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+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(hi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-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lo)</a:t>
            </a:r>
            <a:r>
              <a:rPr dirty="0" sz="1300" spc="3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/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 spc="-25">
                <a:latin typeface="Lucida Console"/>
                <a:cs typeface="Lucida Console"/>
              </a:rPr>
              <a:t>2; </a:t>
            </a:r>
            <a:r>
              <a:rPr dirty="0" sz="1300">
                <a:latin typeface="Lucida Console"/>
                <a:cs typeface="Lucida Console"/>
              </a:rPr>
              <a:t>int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cmp</a:t>
            </a:r>
            <a:r>
              <a:rPr dirty="0" sz="1300" spc="3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=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 spc="-10">
                <a:latin typeface="Lucida Console"/>
                <a:cs typeface="Lucida Console"/>
              </a:rPr>
              <a:t>a[mid].compareTo(key);</a:t>
            </a:r>
            <a:endParaRPr sz="1300">
              <a:latin typeface="Lucida Console"/>
              <a:cs typeface="Lucida Console"/>
            </a:endParaRPr>
          </a:p>
          <a:p>
            <a:pPr marL="314960" marR="1014094">
              <a:lnSpc>
                <a:spcPct val="121800"/>
              </a:lnSpc>
              <a:tabLst>
                <a:tab pos="1122680" algn="l"/>
                <a:tab pos="2131695" algn="l"/>
              </a:tabLst>
            </a:pPr>
            <a:r>
              <a:rPr dirty="0" sz="1300" spc="-25">
                <a:latin typeface="Lucida Console"/>
                <a:cs typeface="Lucida Console"/>
              </a:rPr>
              <a:t>if</a:t>
            </a:r>
            <a:r>
              <a:rPr dirty="0" sz="1300">
                <a:latin typeface="Lucida Console"/>
                <a:cs typeface="Lucida Console"/>
              </a:rPr>
              <a:t>	(cmp</a:t>
            </a:r>
            <a:r>
              <a:rPr dirty="0" sz="1300" spc="4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&gt;</a:t>
            </a:r>
            <a:r>
              <a:rPr dirty="0" sz="1300" spc="4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0)</a:t>
            </a:r>
            <a:r>
              <a:rPr dirty="0" sz="1300" spc="4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return</a:t>
            </a:r>
            <a:r>
              <a:rPr dirty="0" sz="1300" spc="4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search(key,</a:t>
            </a:r>
            <a:r>
              <a:rPr dirty="0" sz="1300" spc="4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a,</a:t>
            </a:r>
            <a:r>
              <a:rPr dirty="0" sz="1300" spc="4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lo,</a:t>
            </a:r>
            <a:r>
              <a:rPr dirty="0" sz="1300" spc="45">
                <a:latin typeface="Lucida Console"/>
                <a:cs typeface="Lucida Console"/>
              </a:rPr>
              <a:t> </a:t>
            </a:r>
            <a:r>
              <a:rPr dirty="0" sz="1300" spc="-10">
                <a:latin typeface="Lucida Console"/>
                <a:cs typeface="Lucida Console"/>
              </a:rPr>
              <a:t>mid); </a:t>
            </a:r>
            <a:r>
              <a:rPr dirty="0" sz="1300">
                <a:latin typeface="Lucida Console"/>
                <a:cs typeface="Lucida Console"/>
              </a:rPr>
              <a:t>else</a:t>
            </a:r>
            <a:r>
              <a:rPr dirty="0" sz="1300" spc="4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if</a:t>
            </a:r>
            <a:r>
              <a:rPr dirty="0" sz="1300" spc="4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(cmp</a:t>
            </a:r>
            <a:r>
              <a:rPr dirty="0" sz="1300" spc="4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&lt;</a:t>
            </a:r>
            <a:r>
              <a:rPr dirty="0" sz="1300" spc="4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0)</a:t>
            </a:r>
            <a:r>
              <a:rPr dirty="0" sz="1300" spc="4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return</a:t>
            </a:r>
            <a:r>
              <a:rPr dirty="0" sz="1300" spc="4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search(key,</a:t>
            </a:r>
            <a:r>
              <a:rPr dirty="0" sz="1300" spc="4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a,</a:t>
            </a:r>
            <a:r>
              <a:rPr dirty="0" sz="1300" spc="4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mid+1,</a:t>
            </a:r>
            <a:r>
              <a:rPr dirty="0" sz="1300" spc="45">
                <a:latin typeface="Lucida Console"/>
                <a:cs typeface="Lucida Console"/>
              </a:rPr>
              <a:t> </a:t>
            </a:r>
            <a:r>
              <a:rPr dirty="0" sz="1300" spc="-20">
                <a:latin typeface="Lucida Console"/>
                <a:cs typeface="Lucida Console"/>
              </a:rPr>
              <a:t>hi); else</a:t>
            </a:r>
            <a:r>
              <a:rPr dirty="0" sz="1300">
                <a:latin typeface="Lucida Console"/>
                <a:cs typeface="Lucida Console"/>
              </a:rPr>
              <a:t>		return</a:t>
            </a:r>
            <a:r>
              <a:rPr dirty="0" sz="1300" spc="55">
                <a:latin typeface="Lucida Console"/>
                <a:cs typeface="Lucida Console"/>
              </a:rPr>
              <a:t> </a:t>
            </a:r>
            <a:r>
              <a:rPr dirty="0" sz="1300" spc="-20">
                <a:latin typeface="Lucida Console"/>
                <a:cs typeface="Lucida Console"/>
              </a:rPr>
              <a:t>mid;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51693" y="4734498"/>
            <a:ext cx="126364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latin typeface="Lucida Console"/>
                <a:cs typeface="Lucida Console"/>
              </a:rPr>
              <a:t>}</a:t>
            </a:r>
            <a:endParaRPr sz="1300">
              <a:latin typeface="Lucida Console"/>
              <a:cs typeface="Lucida Console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8534448" y="1964047"/>
          <a:ext cx="835660" cy="4023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515"/>
                <a:gridCol w="647065"/>
              </a:tblGrid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8039265" y="3769489"/>
            <a:ext cx="227329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5">
                <a:latin typeface="Lucida Console"/>
                <a:cs typeface="Lucida Console"/>
              </a:rPr>
              <a:t>hi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934490" y="3260752"/>
            <a:ext cx="328295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5">
                <a:latin typeface="Lucida Console"/>
                <a:cs typeface="Lucida Console"/>
              </a:rPr>
              <a:t>mid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039265" y="2757273"/>
            <a:ext cx="227329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5">
                <a:latin typeface="Lucida Console"/>
                <a:cs typeface="Lucida Console"/>
              </a:rPr>
              <a:t>lo</a:t>
            </a:r>
            <a:endParaRPr sz="1300">
              <a:latin typeface="Lucida Console"/>
              <a:cs typeface="Lucida Console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8318503" y="2856699"/>
            <a:ext cx="209550" cy="69850"/>
            <a:chOff x="8318503" y="2856699"/>
            <a:chExt cx="209550" cy="69850"/>
          </a:xfrm>
        </p:grpSpPr>
        <p:sp>
          <p:nvSpPr>
            <p:cNvPr id="12" name="object 12" descr=""/>
            <p:cNvSpPr/>
            <p:nvPr/>
          </p:nvSpPr>
          <p:spPr>
            <a:xfrm>
              <a:off x="8318503" y="2891311"/>
              <a:ext cx="165100" cy="0"/>
            </a:xfrm>
            <a:custGeom>
              <a:avLst/>
              <a:gdLst/>
              <a:ahLst/>
              <a:cxnLst/>
              <a:rect l="l" t="t" r="r" b="b"/>
              <a:pathLst>
                <a:path w="165100" h="0">
                  <a:moveTo>
                    <a:pt x="165099" y="0"/>
                  </a:moveTo>
                  <a:lnTo>
                    <a:pt x="157612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458453" y="2856699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0" y="0"/>
                  </a:moveTo>
                  <a:lnTo>
                    <a:pt x="17284" y="34607"/>
                  </a:lnTo>
                  <a:lnTo>
                    <a:pt x="0" y="69227"/>
                  </a:lnTo>
                  <a:lnTo>
                    <a:pt x="69151" y="346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8318506" y="3352546"/>
            <a:ext cx="209550" cy="69850"/>
            <a:chOff x="8318506" y="3352546"/>
            <a:chExt cx="209550" cy="69850"/>
          </a:xfrm>
        </p:grpSpPr>
        <p:sp>
          <p:nvSpPr>
            <p:cNvPr id="15" name="object 15" descr=""/>
            <p:cNvSpPr/>
            <p:nvPr/>
          </p:nvSpPr>
          <p:spPr>
            <a:xfrm>
              <a:off x="8318506" y="3387159"/>
              <a:ext cx="165100" cy="0"/>
            </a:xfrm>
            <a:custGeom>
              <a:avLst/>
              <a:gdLst/>
              <a:ahLst/>
              <a:cxnLst/>
              <a:rect l="l" t="t" r="r" b="b"/>
              <a:pathLst>
                <a:path w="165100" h="0">
                  <a:moveTo>
                    <a:pt x="165100" y="0"/>
                  </a:moveTo>
                  <a:lnTo>
                    <a:pt x="157419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458454" y="3352546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0" y="0"/>
                  </a:moveTo>
                  <a:lnTo>
                    <a:pt x="17284" y="34620"/>
                  </a:lnTo>
                  <a:lnTo>
                    <a:pt x="0" y="69227"/>
                  </a:lnTo>
                  <a:lnTo>
                    <a:pt x="69151" y="3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8318506" y="3861117"/>
            <a:ext cx="209550" cy="69850"/>
            <a:chOff x="8318506" y="3861117"/>
            <a:chExt cx="209550" cy="69850"/>
          </a:xfrm>
        </p:grpSpPr>
        <p:sp>
          <p:nvSpPr>
            <p:cNvPr id="18" name="object 18" descr=""/>
            <p:cNvSpPr/>
            <p:nvPr/>
          </p:nvSpPr>
          <p:spPr>
            <a:xfrm>
              <a:off x="8318506" y="3895736"/>
              <a:ext cx="165100" cy="0"/>
            </a:xfrm>
            <a:custGeom>
              <a:avLst/>
              <a:gdLst/>
              <a:ahLst/>
              <a:cxnLst/>
              <a:rect l="l" t="t" r="r" b="b"/>
              <a:pathLst>
                <a:path w="165100" h="0">
                  <a:moveTo>
                    <a:pt x="165100" y="0"/>
                  </a:moveTo>
                  <a:lnTo>
                    <a:pt x="157419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8458454" y="3861117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0" y="0"/>
                  </a:moveTo>
                  <a:lnTo>
                    <a:pt x="17284" y="34620"/>
                  </a:lnTo>
                  <a:lnTo>
                    <a:pt x="0" y="69227"/>
                  </a:lnTo>
                  <a:lnTo>
                    <a:pt x="69151" y="3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1474524" y="5774582"/>
            <a:ext cx="2167255" cy="539750"/>
            <a:chOff x="1474524" y="5774582"/>
            <a:chExt cx="2167255" cy="539750"/>
          </a:xfrm>
        </p:grpSpPr>
        <p:sp>
          <p:nvSpPr>
            <p:cNvPr id="21" name="object 21" descr=""/>
            <p:cNvSpPr/>
            <p:nvPr/>
          </p:nvSpPr>
          <p:spPr>
            <a:xfrm>
              <a:off x="1477378" y="5777445"/>
              <a:ext cx="2161540" cy="534035"/>
            </a:xfrm>
            <a:custGeom>
              <a:avLst/>
              <a:gdLst/>
              <a:ahLst/>
              <a:cxnLst/>
              <a:rect l="l" t="t" r="r" b="b"/>
              <a:pathLst>
                <a:path w="2161540" h="534035">
                  <a:moveTo>
                    <a:pt x="1898065" y="0"/>
                  </a:moveTo>
                  <a:lnTo>
                    <a:pt x="628650" y="0"/>
                  </a:lnTo>
                  <a:lnTo>
                    <a:pt x="582650" y="4336"/>
                  </a:lnTo>
                  <a:lnTo>
                    <a:pt x="539323" y="16314"/>
                  </a:lnTo>
                  <a:lnTo>
                    <a:pt x="499376" y="35234"/>
                  </a:lnTo>
                  <a:lnTo>
                    <a:pt x="463516" y="60393"/>
                  </a:lnTo>
                  <a:lnTo>
                    <a:pt x="432449" y="91090"/>
                  </a:lnTo>
                  <a:lnTo>
                    <a:pt x="406881" y="126624"/>
                  </a:lnTo>
                  <a:lnTo>
                    <a:pt x="387518" y="166294"/>
                  </a:lnTo>
                  <a:lnTo>
                    <a:pt x="375069" y="209397"/>
                  </a:lnTo>
                  <a:lnTo>
                    <a:pt x="0" y="232663"/>
                  </a:lnTo>
                  <a:lnTo>
                    <a:pt x="370471" y="277075"/>
                  </a:lnTo>
                  <a:lnTo>
                    <a:pt x="370471" y="278549"/>
                  </a:lnTo>
                  <a:lnTo>
                    <a:pt x="374625" y="324952"/>
                  </a:lnTo>
                  <a:lnTo>
                    <a:pt x="386604" y="368427"/>
                  </a:lnTo>
                  <a:lnTo>
                    <a:pt x="405682" y="408298"/>
                  </a:lnTo>
                  <a:lnTo>
                    <a:pt x="431135" y="443890"/>
                  </a:lnTo>
                  <a:lnTo>
                    <a:pt x="462237" y="474526"/>
                  </a:lnTo>
                  <a:lnTo>
                    <a:pt x="498265" y="499530"/>
                  </a:lnTo>
                  <a:lnTo>
                    <a:pt x="538493" y="518228"/>
                  </a:lnTo>
                  <a:lnTo>
                    <a:pt x="582196" y="529942"/>
                  </a:lnTo>
                  <a:lnTo>
                    <a:pt x="628650" y="533996"/>
                  </a:lnTo>
                  <a:lnTo>
                    <a:pt x="1898065" y="533996"/>
                  </a:lnTo>
                  <a:lnTo>
                    <a:pt x="1944691" y="529942"/>
                  </a:lnTo>
                  <a:lnTo>
                    <a:pt x="1988849" y="518228"/>
                  </a:lnTo>
                  <a:lnTo>
                    <a:pt x="2029733" y="499530"/>
                  </a:lnTo>
                  <a:lnTo>
                    <a:pt x="2066537" y="474526"/>
                  </a:lnTo>
                  <a:lnTo>
                    <a:pt x="2098457" y="443890"/>
                  </a:lnTo>
                  <a:lnTo>
                    <a:pt x="2124686" y="408298"/>
                  </a:lnTo>
                  <a:lnTo>
                    <a:pt x="2144418" y="368427"/>
                  </a:lnTo>
                  <a:lnTo>
                    <a:pt x="2156849" y="324952"/>
                  </a:lnTo>
                  <a:lnTo>
                    <a:pt x="2161171" y="278549"/>
                  </a:lnTo>
                  <a:lnTo>
                    <a:pt x="2161171" y="259537"/>
                  </a:lnTo>
                  <a:lnTo>
                    <a:pt x="2156849" y="212993"/>
                  </a:lnTo>
                  <a:lnTo>
                    <a:pt x="2144418" y="169142"/>
                  </a:lnTo>
                  <a:lnTo>
                    <a:pt x="2124686" y="128727"/>
                  </a:lnTo>
                  <a:lnTo>
                    <a:pt x="2098457" y="92490"/>
                  </a:lnTo>
                  <a:lnTo>
                    <a:pt x="2066537" y="61175"/>
                  </a:lnTo>
                  <a:lnTo>
                    <a:pt x="2029733" y="35526"/>
                  </a:lnTo>
                  <a:lnTo>
                    <a:pt x="1988849" y="16284"/>
                  </a:lnTo>
                  <a:lnTo>
                    <a:pt x="1944691" y="4195"/>
                  </a:lnTo>
                  <a:lnTo>
                    <a:pt x="18980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477381" y="5777440"/>
              <a:ext cx="2161540" cy="534035"/>
            </a:xfrm>
            <a:custGeom>
              <a:avLst/>
              <a:gdLst/>
              <a:ahLst/>
              <a:cxnLst/>
              <a:rect l="l" t="t" r="r" b="b"/>
              <a:pathLst>
                <a:path w="2161540" h="534035">
                  <a:moveTo>
                    <a:pt x="628650" y="0"/>
                  </a:moveTo>
                  <a:lnTo>
                    <a:pt x="582650" y="4337"/>
                  </a:lnTo>
                  <a:lnTo>
                    <a:pt x="539322" y="16317"/>
                  </a:lnTo>
                  <a:lnTo>
                    <a:pt x="499374" y="35236"/>
                  </a:lnTo>
                  <a:lnTo>
                    <a:pt x="463512" y="60395"/>
                  </a:lnTo>
                  <a:lnTo>
                    <a:pt x="432443" y="91091"/>
                  </a:lnTo>
                  <a:lnTo>
                    <a:pt x="406874" y="126624"/>
                  </a:lnTo>
                  <a:lnTo>
                    <a:pt x="387511" y="166291"/>
                  </a:lnTo>
                  <a:lnTo>
                    <a:pt x="375062" y="209392"/>
                  </a:lnTo>
                  <a:lnTo>
                    <a:pt x="0" y="232666"/>
                  </a:lnTo>
                  <a:lnTo>
                    <a:pt x="370468" y="277081"/>
                  </a:lnTo>
                  <a:lnTo>
                    <a:pt x="370468" y="278556"/>
                  </a:lnTo>
                  <a:lnTo>
                    <a:pt x="374622" y="324959"/>
                  </a:lnTo>
                  <a:lnTo>
                    <a:pt x="386600" y="368434"/>
                  </a:lnTo>
                  <a:lnTo>
                    <a:pt x="405678" y="408304"/>
                  </a:lnTo>
                  <a:lnTo>
                    <a:pt x="431131" y="443894"/>
                  </a:lnTo>
                  <a:lnTo>
                    <a:pt x="462234" y="474529"/>
                  </a:lnTo>
                  <a:lnTo>
                    <a:pt x="498263" y="499533"/>
                  </a:lnTo>
                  <a:lnTo>
                    <a:pt x="538491" y="518229"/>
                  </a:lnTo>
                  <a:lnTo>
                    <a:pt x="582195" y="529942"/>
                  </a:lnTo>
                  <a:lnTo>
                    <a:pt x="628650" y="533997"/>
                  </a:lnTo>
                  <a:lnTo>
                    <a:pt x="1898063" y="533997"/>
                  </a:lnTo>
                  <a:lnTo>
                    <a:pt x="1944687" y="529942"/>
                  </a:lnTo>
                  <a:lnTo>
                    <a:pt x="1988844" y="518229"/>
                  </a:lnTo>
                  <a:lnTo>
                    <a:pt x="2029727" y="499533"/>
                  </a:lnTo>
                  <a:lnTo>
                    <a:pt x="2066532" y="474529"/>
                  </a:lnTo>
                  <a:lnTo>
                    <a:pt x="2098452" y="443894"/>
                  </a:lnTo>
                  <a:lnTo>
                    <a:pt x="2124682" y="408304"/>
                  </a:lnTo>
                  <a:lnTo>
                    <a:pt x="2144415" y="368434"/>
                  </a:lnTo>
                  <a:lnTo>
                    <a:pt x="2156846" y="324959"/>
                  </a:lnTo>
                  <a:lnTo>
                    <a:pt x="2161169" y="278556"/>
                  </a:lnTo>
                  <a:lnTo>
                    <a:pt x="2161169" y="259544"/>
                  </a:lnTo>
                  <a:lnTo>
                    <a:pt x="2156846" y="213001"/>
                  </a:lnTo>
                  <a:lnTo>
                    <a:pt x="2144415" y="169149"/>
                  </a:lnTo>
                  <a:lnTo>
                    <a:pt x="2124682" y="128732"/>
                  </a:lnTo>
                  <a:lnTo>
                    <a:pt x="2098452" y="92494"/>
                  </a:lnTo>
                  <a:lnTo>
                    <a:pt x="2066532" y="61178"/>
                  </a:lnTo>
                  <a:lnTo>
                    <a:pt x="2029727" y="35528"/>
                  </a:lnTo>
                  <a:lnTo>
                    <a:pt x="1988844" y="16285"/>
                  </a:lnTo>
                  <a:lnTo>
                    <a:pt x="1944687" y="4195"/>
                  </a:lnTo>
                  <a:lnTo>
                    <a:pt x="1898063" y="0"/>
                  </a:lnTo>
                  <a:lnTo>
                    <a:pt x="628650" y="0"/>
                  </a:lnTo>
                  <a:close/>
                </a:path>
              </a:pathLst>
            </a:custGeom>
            <a:ln w="5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1967687" y="5862534"/>
            <a:ext cx="1546225" cy="328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80059" marR="5080" indent="-467995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latin typeface="Lucida Sans Unicode"/>
                <a:cs typeface="Lucida Sans Unicode"/>
              </a:rPr>
              <a:t>Still,</a:t>
            </a:r>
            <a:r>
              <a:rPr dirty="0" sz="1000" spc="-3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this</a:t>
            </a:r>
            <a:r>
              <a:rPr dirty="0" sz="1000" spc="-3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was</a:t>
            </a:r>
            <a:r>
              <a:rPr dirty="0" sz="1000" spc="-3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easier</a:t>
            </a:r>
            <a:r>
              <a:rPr dirty="0" sz="1000" spc="-30">
                <a:latin typeface="Lucida Sans Unicode"/>
                <a:cs typeface="Lucida Sans Unicode"/>
              </a:rPr>
              <a:t> </a:t>
            </a:r>
            <a:r>
              <a:rPr dirty="0" sz="1000" spc="-20">
                <a:latin typeface="Lucida Sans Unicode"/>
                <a:cs typeface="Lucida Sans Unicode"/>
              </a:rPr>
              <a:t>than </a:t>
            </a:r>
            <a:r>
              <a:rPr dirty="0" sz="1000">
                <a:latin typeface="Lucida Sans Unicode"/>
                <a:cs typeface="Lucida Sans Unicode"/>
              </a:rPr>
              <a:t>I</a:t>
            </a:r>
            <a:r>
              <a:rPr dirty="0" sz="1000" spc="-15">
                <a:latin typeface="Lucida Sans Unicode"/>
                <a:cs typeface="Lucida Sans Unicode"/>
              </a:rPr>
              <a:t> </a:t>
            </a:r>
            <a:r>
              <a:rPr dirty="0" sz="1000" spc="-10">
                <a:latin typeface="Lucida Sans Unicode"/>
                <a:cs typeface="Lucida Sans Unicode"/>
              </a:rPr>
              <a:t>thought!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308" y="5763778"/>
            <a:ext cx="1181039" cy="917809"/>
          </a:xfrm>
          <a:prstGeom prst="rect">
            <a:avLst/>
          </a:prstGeom>
        </p:spPr>
      </p:pic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18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092700" y="1893239"/>
            <a:ext cx="3048000" cy="598170"/>
          </a:xfrm>
          <a:custGeom>
            <a:avLst/>
            <a:gdLst/>
            <a:ahLst/>
            <a:cxnLst/>
            <a:rect l="l" t="t" r="r" b="b"/>
            <a:pathLst>
              <a:path w="3048000" h="598169">
                <a:moveTo>
                  <a:pt x="0" y="0"/>
                </a:moveTo>
                <a:lnTo>
                  <a:pt x="3048000" y="0"/>
                </a:lnTo>
                <a:lnTo>
                  <a:pt x="3048000" y="597573"/>
                </a:lnTo>
                <a:lnTo>
                  <a:pt x="0" y="5975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027077" y="2213705"/>
            <a:ext cx="136271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20"/>
              </a:lnSpc>
            </a:pPr>
            <a:r>
              <a:rPr dirty="0" sz="1000">
                <a:latin typeface="Lucida Console"/>
                <a:cs typeface="Lucida Console"/>
              </a:rPr>
              <a:t>search(...</a:t>
            </a:r>
            <a:r>
              <a:rPr dirty="0" sz="1000" spc="-8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0,</a:t>
            </a:r>
            <a:r>
              <a:rPr dirty="0" sz="1000" spc="-80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15);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Recursion</a:t>
            </a:r>
            <a:r>
              <a:rPr dirty="0" spc="70"/>
              <a:t> </a:t>
            </a:r>
            <a:r>
              <a:rPr dirty="0"/>
              <a:t>trace</a:t>
            </a:r>
            <a:r>
              <a:rPr dirty="0" spc="75"/>
              <a:t> for binary </a:t>
            </a:r>
            <a:r>
              <a:rPr dirty="0" spc="-10"/>
              <a:t>search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571500" y="1893239"/>
            <a:ext cx="4483100" cy="2733675"/>
          </a:xfrm>
          <a:custGeom>
            <a:avLst/>
            <a:gdLst/>
            <a:ahLst/>
            <a:cxnLst/>
            <a:rect l="l" t="t" r="r" b="b"/>
            <a:pathLst>
              <a:path w="4483100" h="2733675">
                <a:moveTo>
                  <a:pt x="0" y="0"/>
                </a:moveTo>
                <a:lnTo>
                  <a:pt x="4483100" y="0"/>
                </a:lnTo>
                <a:lnTo>
                  <a:pt x="4483100" y="2733560"/>
                </a:lnTo>
                <a:lnTo>
                  <a:pt x="0" y="27335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31202" y="1954901"/>
            <a:ext cx="3658870" cy="41402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00">
                <a:latin typeface="Lucida Console"/>
                <a:cs typeface="Lucida Console"/>
              </a:rPr>
              <a:t>public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static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int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search(String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key,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String[]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a)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239395" algn="l"/>
              </a:tabLst>
            </a:pPr>
            <a:r>
              <a:rPr dirty="0" sz="1000" spc="-50">
                <a:latin typeface="Lucida Console"/>
                <a:cs typeface="Lucida Console"/>
              </a:rPr>
              <a:t>{</a:t>
            </a:r>
            <a:r>
              <a:rPr dirty="0" sz="1000">
                <a:latin typeface="Lucida Console"/>
                <a:cs typeface="Lucida Console"/>
              </a:rPr>
              <a:t>	return</a:t>
            </a:r>
            <a:r>
              <a:rPr dirty="0" sz="1000" spc="-8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search(key,</a:t>
            </a:r>
            <a:r>
              <a:rPr dirty="0" sz="1000" spc="-8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a,</a:t>
            </a:r>
            <a:r>
              <a:rPr dirty="0" sz="1000" spc="-8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0,</a:t>
            </a:r>
            <a:r>
              <a:rPr dirty="0" sz="1000" spc="-8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a.length);</a:t>
            </a:r>
            <a:r>
              <a:rPr dirty="0" sz="1000" spc="-85">
                <a:latin typeface="Lucida Console"/>
                <a:cs typeface="Lucida Console"/>
              </a:rPr>
              <a:t> </a:t>
            </a:r>
            <a:r>
              <a:rPr dirty="0" sz="1000" spc="-5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46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/>
              <a:t>public</a:t>
            </a:r>
            <a:r>
              <a:rPr dirty="0" spc="-70"/>
              <a:t> </a:t>
            </a:r>
            <a:r>
              <a:rPr dirty="0"/>
              <a:t>static</a:t>
            </a:r>
            <a:r>
              <a:rPr dirty="0" spc="-70"/>
              <a:t> </a:t>
            </a:r>
            <a:r>
              <a:rPr dirty="0"/>
              <a:t>int</a:t>
            </a:r>
            <a:r>
              <a:rPr dirty="0" spc="-70"/>
              <a:t> </a:t>
            </a:r>
            <a:r>
              <a:rPr dirty="0" spc="-10"/>
              <a:t>search(String</a:t>
            </a:r>
            <a:r>
              <a:rPr dirty="0" spc="-65"/>
              <a:t> </a:t>
            </a:r>
            <a:r>
              <a:rPr dirty="0"/>
              <a:t>key,</a:t>
            </a:r>
            <a:r>
              <a:rPr dirty="0" spc="-70"/>
              <a:t> </a:t>
            </a:r>
            <a:r>
              <a:rPr dirty="0"/>
              <a:t>String[]</a:t>
            </a:r>
            <a:r>
              <a:rPr dirty="0" spc="-70"/>
              <a:t> </a:t>
            </a:r>
            <a:r>
              <a:rPr dirty="0" spc="-25"/>
              <a:t>a,</a:t>
            </a:r>
          </a:p>
          <a:p>
            <a:pPr marL="2888615">
              <a:lnSpc>
                <a:spcPct val="100000"/>
              </a:lnSpc>
              <a:spcBef>
                <a:spcPts val="325"/>
              </a:spcBef>
            </a:pPr>
            <a:r>
              <a:rPr dirty="0"/>
              <a:t>int</a:t>
            </a:r>
            <a:r>
              <a:rPr dirty="0" spc="-50"/>
              <a:t> </a:t>
            </a:r>
            <a:r>
              <a:rPr dirty="0"/>
              <a:t>lo,</a:t>
            </a:r>
            <a:r>
              <a:rPr dirty="0" spc="-45"/>
              <a:t> </a:t>
            </a:r>
            <a:r>
              <a:rPr dirty="0"/>
              <a:t>int</a:t>
            </a:r>
            <a:r>
              <a:rPr dirty="0" spc="-45"/>
              <a:t> </a:t>
            </a:r>
            <a:r>
              <a:rPr dirty="0" spc="-25"/>
              <a:t>hi)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pc="-10"/>
              <a:t>{</a:t>
            </a:r>
          </a:p>
          <a:p>
            <a:pPr marL="239395">
              <a:lnSpc>
                <a:spcPct val="100000"/>
              </a:lnSpc>
              <a:spcBef>
                <a:spcPts val="325"/>
              </a:spcBef>
            </a:pPr>
            <a:r>
              <a:rPr dirty="0"/>
              <a:t>if</a:t>
            </a:r>
            <a:r>
              <a:rPr dirty="0" spc="-50"/>
              <a:t> </a:t>
            </a:r>
            <a:r>
              <a:rPr dirty="0"/>
              <a:t>(hi</a:t>
            </a:r>
            <a:r>
              <a:rPr dirty="0" spc="-45"/>
              <a:t> </a:t>
            </a:r>
            <a:r>
              <a:rPr dirty="0"/>
              <a:t>&lt;=</a:t>
            </a:r>
            <a:r>
              <a:rPr dirty="0" spc="-50"/>
              <a:t> </a:t>
            </a:r>
            <a:r>
              <a:rPr dirty="0"/>
              <a:t>lo)</a:t>
            </a:r>
            <a:r>
              <a:rPr dirty="0" spc="-45"/>
              <a:t> </a:t>
            </a:r>
            <a:r>
              <a:rPr dirty="0"/>
              <a:t>return</a:t>
            </a:r>
            <a:r>
              <a:rPr dirty="0" spc="-45"/>
              <a:t> </a:t>
            </a:r>
            <a:r>
              <a:rPr dirty="0" spc="-20"/>
              <a:t>-</a:t>
            </a:r>
            <a:r>
              <a:rPr dirty="0" spc="-25"/>
              <a:t>1;</a:t>
            </a:r>
          </a:p>
          <a:p>
            <a:pPr marL="239395" marR="1442720">
              <a:lnSpc>
                <a:spcPct val="127299"/>
              </a:lnSpc>
              <a:spcBef>
                <a:spcPts val="5"/>
              </a:spcBef>
            </a:pPr>
            <a:r>
              <a:rPr dirty="0"/>
              <a:t>int</a:t>
            </a:r>
            <a:r>
              <a:rPr dirty="0" spc="-35"/>
              <a:t> </a:t>
            </a:r>
            <a:r>
              <a:rPr dirty="0"/>
              <a:t>mid</a:t>
            </a:r>
            <a:r>
              <a:rPr dirty="0" spc="-35"/>
              <a:t> </a:t>
            </a:r>
            <a:r>
              <a:rPr dirty="0"/>
              <a:t>=</a:t>
            </a:r>
            <a:r>
              <a:rPr dirty="0" spc="-35"/>
              <a:t> </a:t>
            </a:r>
            <a:r>
              <a:rPr dirty="0"/>
              <a:t>lo</a:t>
            </a:r>
            <a:r>
              <a:rPr dirty="0" spc="-35"/>
              <a:t> </a:t>
            </a:r>
            <a:r>
              <a:rPr dirty="0"/>
              <a:t>+</a:t>
            </a:r>
            <a:r>
              <a:rPr dirty="0" spc="-35"/>
              <a:t> </a:t>
            </a:r>
            <a:r>
              <a:rPr dirty="0"/>
              <a:t>(hi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35"/>
              <a:t> </a:t>
            </a:r>
            <a:r>
              <a:rPr dirty="0"/>
              <a:t>lo)</a:t>
            </a:r>
            <a:r>
              <a:rPr dirty="0" spc="-35"/>
              <a:t> </a:t>
            </a:r>
            <a:r>
              <a:rPr dirty="0"/>
              <a:t>/</a:t>
            </a:r>
            <a:r>
              <a:rPr dirty="0" spc="-35"/>
              <a:t> </a:t>
            </a:r>
            <a:r>
              <a:rPr dirty="0" spc="-25"/>
              <a:t>2; </a:t>
            </a:r>
            <a:r>
              <a:rPr dirty="0"/>
              <a:t>int</a:t>
            </a:r>
            <a:r>
              <a:rPr dirty="0" spc="-40"/>
              <a:t> </a:t>
            </a:r>
            <a:r>
              <a:rPr dirty="0"/>
              <a:t>cmp</a:t>
            </a:r>
            <a:r>
              <a:rPr dirty="0" spc="-40"/>
              <a:t> </a:t>
            </a:r>
            <a:r>
              <a:rPr dirty="0"/>
              <a:t>=</a:t>
            </a:r>
            <a:r>
              <a:rPr dirty="0" spc="-35"/>
              <a:t> </a:t>
            </a:r>
            <a:r>
              <a:rPr dirty="0" spc="-10"/>
              <a:t>a[mid].compareTo(key);</a:t>
            </a:r>
          </a:p>
          <a:p>
            <a:pPr marL="239395" marR="5080">
              <a:lnSpc>
                <a:spcPct val="127299"/>
              </a:lnSpc>
              <a:tabLst>
                <a:tab pos="845185" algn="l"/>
                <a:tab pos="1602105" algn="l"/>
              </a:tabLst>
            </a:pPr>
            <a:r>
              <a:rPr dirty="0" spc="-25"/>
              <a:t>if</a:t>
            </a:r>
            <a:r>
              <a:rPr dirty="0"/>
              <a:t>	(cmp</a:t>
            </a:r>
            <a:r>
              <a:rPr dirty="0" spc="-60"/>
              <a:t> </a:t>
            </a:r>
            <a:r>
              <a:rPr dirty="0"/>
              <a:t>&gt;</a:t>
            </a:r>
            <a:r>
              <a:rPr dirty="0" spc="-60"/>
              <a:t> </a:t>
            </a:r>
            <a:r>
              <a:rPr dirty="0"/>
              <a:t>0)</a:t>
            </a:r>
            <a:r>
              <a:rPr dirty="0" spc="-60"/>
              <a:t> </a:t>
            </a:r>
            <a:r>
              <a:rPr dirty="0"/>
              <a:t>return</a:t>
            </a:r>
            <a:r>
              <a:rPr dirty="0" spc="-60"/>
              <a:t> </a:t>
            </a:r>
            <a:r>
              <a:rPr dirty="0"/>
              <a:t>search(key,</a:t>
            </a:r>
            <a:r>
              <a:rPr dirty="0" spc="-60"/>
              <a:t> </a:t>
            </a:r>
            <a:r>
              <a:rPr dirty="0"/>
              <a:t>a,</a:t>
            </a:r>
            <a:r>
              <a:rPr dirty="0" spc="-60"/>
              <a:t> </a:t>
            </a:r>
            <a:r>
              <a:rPr dirty="0"/>
              <a:t>lo,</a:t>
            </a:r>
            <a:r>
              <a:rPr dirty="0" spc="-60"/>
              <a:t> </a:t>
            </a:r>
            <a:r>
              <a:rPr dirty="0" spc="-10"/>
              <a:t>mid); </a:t>
            </a:r>
            <a:r>
              <a:rPr dirty="0"/>
              <a:t>else</a:t>
            </a:r>
            <a:r>
              <a:rPr dirty="0" spc="-65"/>
              <a:t> </a:t>
            </a:r>
            <a:r>
              <a:rPr dirty="0"/>
              <a:t>if</a:t>
            </a:r>
            <a:r>
              <a:rPr dirty="0" spc="-60"/>
              <a:t> </a:t>
            </a:r>
            <a:r>
              <a:rPr dirty="0"/>
              <a:t>(cmp</a:t>
            </a:r>
            <a:r>
              <a:rPr dirty="0" spc="-60"/>
              <a:t> </a:t>
            </a:r>
            <a:r>
              <a:rPr dirty="0"/>
              <a:t>&lt;</a:t>
            </a:r>
            <a:r>
              <a:rPr dirty="0" spc="-60"/>
              <a:t> </a:t>
            </a:r>
            <a:r>
              <a:rPr dirty="0"/>
              <a:t>0)</a:t>
            </a:r>
            <a:r>
              <a:rPr dirty="0" spc="-60"/>
              <a:t> </a:t>
            </a:r>
            <a:r>
              <a:rPr dirty="0"/>
              <a:t>return</a:t>
            </a:r>
            <a:r>
              <a:rPr dirty="0" spc="-65"/>
              <a:t> </a:t>
            </a:r>
            <a:r>
              <a:rPr dirty="0"/>
              <a:t>search(key,</a:t>
            </a:r>
            <a:r>
              <a:rPr dirty="0" spc="-60"/>
              <a:t> </a:t>
            </a:r>
            <a:r>
              <a:rPr dirty="0"/>
              <a:t>a,</a:t>
            </a:r>
            <a:r>
              <a:rPr dirty="0" spc="-60"/>
              <a:t> </a:t>
            </a:r>
            <a:r>
              <a:rPr dirty="0"/>
              <a:t>mid+1,</a:t>
            </a:r>
            <a:r>
              <a:rPr dirty="0" spc="-60"/>
              <a:t> </a:t>
            </a:r>
            <a:r>
              <a:rPr dirty="0" spc="-20"/>
              <a:t>hi); else</a:t>
            </a:r>
            <a:r>
              <a:rPr dirty="0"/>
              <a:t>		return</a:t>
            </a:r>
            <a:r>
              <a:rPr dirty="0" spc="-85"/>
              <a:t> </a:t>
            </a:r>
            <a:r>
              <a:rPr dirty="0" spc="-20"/>
              <a:t>mid;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731202" y="4326507"/>
            <a:ext cx="1016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359400" y="2503525"/>
            <a:ext cx="2514600" cy="991869"/>
          </a:xfrm>
          <a:custGeom>
            <a:avLst/>
            <a:gdLst/>
            <a:ahLst/>
            <a:cxnLst/>
            <a:rect l="l" t="t" r="r" b="b"/>
            <a:pathLst>
              <a:path w="2514600" h="991870">
                <a:moveTo>
                  <a:pt x="0" y="0"/>
                </a:moveTo>
                <a:lnTo>
                  <a:pt x="2514600" y="0"/>
                </a:lnTo>
                <a:lnTo>
                  <a:pt x="2514600" y="991704"/>
                </a:lnTo>
                <a:lnTo>
                  <a:pt x="0" y="9917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289014" y="3210185"/>
            <a:ext cx="136271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20"/>
              </a:lnSpc>
            </a:pPr>
            <a:r>
              <a:rPr dirty="0" sz="1000">
                <a:latin typeface="Lucida Console"/>
                <a:cs typeface="Lucida Console"/>
              </a:rPr>
              <a:t>search(...</a:t>
            </a:r>
            <a:r>
              <a:rPr dirty="0" sz="1000" spc="-8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8,</a:t>
            </a:r>
            <a:r>
              <a:rPr dirty="0" sz="1000" spc="-80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15);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5359400" y="3507956"/>
            <a:ext cx="2514600" cy="979169"/>
          </a:xfrm>
          <a:custGeom>
            <a:avLst/>
            <a:gdLst/>
            <a:ahLst/>
            <a:cxnLst/>
            <a:rect l="l" t="t" r="r" b="b"/>
            <a:pathLst>
              <a:path w="2514600" h="979170">
                <a:moveTo>
                  <a:pt x="0" y="0"/>
                </a:moveTo>
                <a:lnTo>
                  <a:pt x="2514600" y="0"/>
                </a:lnTo>
                <a:lnTo>
                  <a:pt x="2514600" y="978992"/>
                </a:lnTo>
                <a:lnTo>
                  <a:pt x="0" y="9789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6294259" y="4206665"/>
            <a:ext cx="136271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20"/>
              </a:lnSpc>
            </a:pPr>
            <a:r>
              <a:rPr dirty="0" sz="1000">
                <a:latin typeface="Lucida Console"/>
                <a:cs typeface="Lucida Console"/>
              </a:rPr>
              <a:t>search(...</a:t>
            </a:r>
            <a:r>
              <a:rPr dirty="0" sz="1000" spc="-8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8,</a:t>
            </a:r>
            <a:r>
              <a:rPr dirty="0" sz="1000" spc="-80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10);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5359400" y="4499660"/>
            <a:ext cx="2514600" cy="991869"/>
          </a:xfrm>
          <a:custGeom>
            <a:avLst/>
            <a:gdLst/>
            <a:ahLst/>
            <a:cxnLst/>
            <a:rect l="l" t="t" r="r" b="b"/>
            <a:pathLst>
              <a:path w="2514600" h="991870">
                <a:moveTo>
                  <a:pt x="0" y="0"/>
                </a:moveTo>
                <a:lnTo>
                  <a:pt x="2514600" y="0"/>
                </a:lnTo>
                <a:lnTo>
                  <a:pt x="2514600" y="991717"/>
                </a:lnTo>
                <a:lnTo>
                  <a:pt x="0" y="9917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6294259" y="5203145"/>
            <a:ext cx="143827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20"/>
              </a:lnSpc>
            </a:pPr>
            <a:r>
              <a:rPr dirty="0" sz="1000">
                <a:latin typeface="Lucida Console"/>
                <a:cs typeface="Lucida Console"/>
              </a:rPr>
              <a:t>search(...</a:t>
            </a:r>
            <a:r>
              <a:rPr dirty="0" sz="1000" spc="-9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10,</a:t>
            </a:r>
            <a:r>
              <a:rPr dirty="0" sz="1000" spc="-90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11);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8507514" y="4893805"/>
            <a:ext cx="902969" cy="254635"/>
          </a:xfrm>
          <a:custGeom>
            <a:avLst/>
            <a:gdLst/>
            <a:ahLst/>
            <a:cxnLst/>
            <a:rect l="l" t="t" r="r" b="b"/>
            <a:pathLst>
              <a:path w="902970" h="254635">
                <a:moveTo>
                  <a:pt x="0" y="254279"/>
                </a:moveTo>
                <a:lnTo>
                  <a:pt x="902563" y="254279"/>
                </a:lnTo>
                <a:lnTo>
                  <a:pt x="902563" y="0"/>
                </a:lnTo>
                <a:lnTo>
                  <a:pt x="0" y="0"/>
                </a:lnTo>
                <a:lnTo>
                  <a:pt x="0" y="2542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 descr=""/>
          <p:cNvGrpSpPr/>
          <p:nvPr/>
        </p:nvGrpSpPr>
        <p:grpSpPr>
          <a:xfrm>
            <a:off x="5359400" y="1649361"/>
            <a:ext cx="4053840" cy="4834255"/>
            <a:chOff x="5359400" y="1649361"/>
            <a:chExt cx="4053840" cy="4834255"/>
          </a:xfrm>
        </p:grpSpPr>
        <p:sp>
          <p:nvSpPr>
            <p:cNvPr id="18" name="object 18" descr=""/>
            <p:cNvSpPr/>
            <p:nvPr/>
          </p:nvSpPr>
          <p:spPr>
            <a:xfrm>
              <a:off x="5359400" y="5491378"/>
              <a:ext cx="2514600" cy="991869"/>
            </a:xfrm>
            <a:custGeom>
              <a:avLst/>
              <a:gdLst/>
              <a:ahLst/>
              <a:cxnLst/>
              <a:rect l="l" t="t" r="r" b="b"/>
              <a:pathLst>
                <a:path w="2514600" h="991870">
                  <a:moveTo>
                    <a:pt x="0" y="0"/>
                  </a:moveTo>
                  <a:lnTo>
                    <a:pt x="2514600" y="0"/>
                  </a:lnTo>
                  <a:lnTo>
                    <a:pt x="2514600" y="991704"/>
                  </a:lnTo>
                  <a:lnTo>
                    <a:pt x="0" y="991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8149133" y="1649374"/>
              <a:ext cx="1263650" cy="4683760"/>
            </a:xfrm>
            <a:custGeom>
              <a:avLst/>
              <a:gdLst/>
              <a:ahLst/>
              <a:cxnLst/>
              <a:rect l="l" t="t" r="r" b="b"/>
              <a:pathLst>
                <a:path w="1263650" h="4683760">
                  <a:moveTo>
                    <a:pt x="1263548" y="0"/>
                  </a:moveTo>
                  <a:lnTo>
                    <a:pt x="5245" y="0"/>
                  </a:lnTo>
                  <a:lnTo>
                    <a:pt x="0" y="0"/>
                  </a:lnTo>
                  <a:lnTo>
                    <a:pt x="0" y="2298"/>
                  </a:lnTo>
                  <a:lnTo>
                    <a:pt x="0" y="4683455"/>
                  </a:lnTo>
                  <a:lnTo>
                    <a:pt x="5245" y="4683455"/>
                  </a:lnTo>
                  <a:lnTo>
                    <a:pt x="42367" y="4683442"/>
                  </a:lnTo>
                  <a:lnTo>
                    <a:pt x="42367" y="4678210"/>
                  </a:lnTo>
                  <a:lnTo>
                    <a:pt x="5245" y="4678210"/>
                  </a:lnTo>
                  <a:lnTo>
                    <a:pt x="5245" y="4391063"/>
                  </a:lnTo>
                  <a:lnTo>
                    <a:pt x="42367" y="4391063"/>
                  </a:lnTo>
                  <a:lnTo>
                    <a:pt x="42367" y="4385818"/>
                  </a:lnTo>
                  <a:lnTo>
                    <a:pt x="5245" y="4385818"/>
                  </a:lnTo>
                  <a:lnTo>
                    <a:pt x="5245" y="4098683"/>
                  </a:lnTo>
                  <a:lnTo>
                    <a:pt x="42367" y="4098683"/>
                  </a:lnTo>
                  <a:lnTo>
                    <a:pt x="42367" y="4093438"/>
                  </a:lnTo>
                  <a:lnTo>
                    <a:pt x="5245" y="4093438"/>
                  </a:lnTo>
                  <a:lnTo>
                    <a:pt x="5245" y="3806291"/>
                  </a:lnTo>
                  <a:lnTo>
                    <a:pt x="42367" y="3806291"/>
                  </a:lnTo>
                  <a:lnTo>
                    <a:pt x="42367" y="3801046"/>
                  </a:lnTo>
                  <a:lnTo>
                    <a:pt x="5245" y="3801046"/>
                  </a:lnTo>
                  <a:lnTo>
                    <a:pt x="5245" y="3513899"/>
                  </a:lnTo>
                  <a:lnTo>
                    <a:pt x="42367" y="3513899"/>
                  </a:lnTo>
                  <a:lnTo>
                    <a:pt x="42367" y="3508654"/>
                  </a:lnTo>
                  <a:lnTo>
                    <a:pt x="5245" y="3508654"/>
                  </a:lnTo>
                  <a:lnTo>
                    <a:pt x="5245" y="3221507"/>
                  </a:lnTo>
                  <a:lnTo>
                    <a:pt x="42367" y="3221507"/>
                  </a:lnTo>
                  <a:lnTo>
                    <a:pt x="42367" y="3216275"/>
                  </a:lnTo>
                  <a:lnTo>
                    <a:pt x="5245" y="3216275"/>
                  </a:lnTo>
                  <a:lnTo>
                    <a:pt x="5245" y="2929128"/>
                  </a:lnTo>
                  <a:lnTo>
                    <a:pt x="42367" y="2929128"/>
                  </a:lnTo>
                  <a:lnTo>
                    <a:pt x="42367" y="2923883"/>
                  </a:lnTo>
                  <a:lnTo>
                    <a:pt x="5245" y="2923883"/>
                  </a:lnTo>
                  <a:lnTo>
                    <a:pt x="5245" y="2636736"/>
                  </a:lnTo>
                  <a:lnTo>
                    <a:pt x="42367" y="2636736"/>
                  </a:lnTo>
                  <a:lnTo>
                    <a:pt x="42367" y="2631490"/>
                  </a:lnTo>
                  <a:lnTo>
                    <a:pt x="5245" y="2631490"/>
                  </a:lnTo>
                  <a:lnTo>
                    <a:pt x="5245" y="2344343"/>
                  </a:lnTo>
                  <a:lnTo>
                    <a:pt x="42367" y="2344343"/>
                  </a:lnTo>
                  <a:lnTo>
                    <a:pt x="42367" y="2339098"/>
                  </a:lnTo>
                  <a:lnTo>
                    <a:pt x="5245" y="2339098"/>
                  </a:lnTo>
                  <a:lnTo>
                    <a:pt x="5245" y="2051964"/>
                  </a:lnTo>
                  <a:lnTo>
                    <a:pt x="42367" y="2051964"/>
                  </a:lnTo>
                  <a:lnTo>
                    <a:pt x="42367" y="2046719"/>
                  </a:lnTo>
                  <a:lnTo>
                    <a:pt x="5245" y="2046719"/>
                  </a:lnTo>
                  <a:lnTo>
                    <a:pt x="5245" y="1759572"/>
                  </a:lnTo>
                  <a:lnTo>
                    <a:pt x="42367" y="1759572"/>
                  </a:lnTo>
                  <a:lnTo>
                    <a:pt x="42367" y="1754327"/>
                  </a:lnTo>
                  <a:lnTo>
                    <a:pt x="5245" y="1754327"/>
                  </a:lnTo>
                  <a:lnTo>
                    <a:pt x="5245" y="1467180"/>
                  </a:lnTo>
                  <a:lnTo>
                    <a:pt x="42367" y="1467180"/>
                  </a:lnTo>
                  <a:lnTo>
                    <a:pt x="42367" y="1461935"/>
                  </a:lnTo>
                  <a:lnTo>
                    <a:pt x="5245" y="1461935"/>
                  </a:lnTo>
                  <a:lnTo>
                    <a:pt x="5245" y="1174800"/>
                  </a:lnTo>
                  <a:lnTo>
                    <a:pt x="42367" y="1174800"/>
                  </a:lnTo>
                  <a:lnTo>
                    <a:pt x="42367" y="1169555"/>
                  </a:lnTo>
                  <a:lnTo>
                    <a:pt x="5245" y="1169555"/>
                  </a:lnTo>
                  <a:lnTo>
                    <a:pt x="5245" y="882408"/>
                  </a:lnTo>
                  <a:lnTo>
                    <a:pt x="42367" y="882408"/>
                  </a:lnTo>
                  <a:lnTo>
                    <a:pt x="42367" y="877163"/>
                  </a:lnTo>
                  <a:lnTo>
                    <a:pt x="5245" y="877163"/>
                  </a:lnTo>
                  <a:lnTo>
                    <a:pt x="5245" y="590016"/>
                  </a:lnTo>
                  <a:lnTo>
                    <a:pt x="42367" y="590016"/>
                  </a:lnTo>
                  <a:lnTo>
                    <a:pt x="42367" y="584771"/>
                  </a:lnTo>
                  <a:lnTo>
                    <a:pt x="5245" y="584771"/>
                  </a:lnTo>
                  <a:lnTo>
                    <a:pt x="5245" y="297637"/>
                  </a:lnTo>
                  <a:lnTo>
                    <a:pt x="42367" y="297637"/>
                  </a:lnTo>
                  <a:lnTo>
                    <a:pt x="42367" y="292392"/>
                  </a:lnTo>
                  <a:lnTo>
                    <a:pt x="5245" y="292392"/>
                  </a:lnTo>
                  <a:lnTo>
                    <a:pt x="5245" y="5245"/>
                  </a:lnTo>
                  <a:lnTo>
                    <a:pt x="1263548" y="5245"/>
                  </a:lnTo>
                  <a:lnTo>
                    <a:pt x="1263548" y="2298"/>
                  </a:lnTo>
                  <a:lnTo>
                    <a:pt x="12635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019800" y="2211095"/>
              <a:ext cx="1790700" cy="3153410"/>
            </a:xfrm>
            <a:custGeom>
              <a:avLst/>
              <a:gdLst/>
              <a:ahLst/>
              <a:cxnLst/>
              <a:rect l="l" t="t" r="r" b="b"/>
              <a:pathLst>
                <a:path w="1790700" h="3153410">
                  <a:moveTo>
                    <a:pt x="1676400" y="1996135"/>
                  </a:moveTo>
                  <a:lnTo>
                    <a:pt x="254000" y="1996135"/>
                  </a:lnTo>
                  <a:lnTo>
                    <a:pt x="254000" y="2161425"/>
                  </a:lnTo>
                  <a:lnTo>
                    <a:pt x="1676400" y="2161425"/>
                  </a:lnTo>
                  <a:lnTo>
                    <a:pt x="1676400" y="1996135"/>
                  </a:lnTo>
                  <a:close/>
                </a:path>
                <a:path w="1790700" h="3153410">
                  <a:moveTo>
                    <a:pt x="1676400" y="1004430"/>
                  </a:moveTo>
                  <a:lnTo>
                    <a:pt x="254000" y="1004430"/>
                  </a:lnTo>
                  <a:lnTo>
                    <a:pt x="254000" y="1156995"/>
                  </a:lnTo>
                  <a:lnTo>
                    <a:pt x="1676400" y="1156995"/>
                  </a:lnTo>
                  <a:lnTo>
                    <a:pt x="1676400" y="1004430"/>
                  </a:lnTo>
                  <a:close/>
                </a:path>
                <a:path w="1790700" h="3153410">
                  <a:moveTo>
                    <a:pt x="1739900" y="2987852"/>
                  </a:moveTo>
                  <a:lnTo>
                    <a:pt x="254000" y="2987852"/>
                  </a:lnTo>
                  <a:lnTo>
                    <a:pt x="254000" y="3153130"/>
                  </a:lnTo>
                  <a:lnTo>
                    <a:pt x="1739900" y="3153130"/>
                  </a:lnTo>
                  <a:lnTo>
                    <a:pt x="1739900" y="2987852"/>
                  </a:lnTo>
                  <a:close/>
                </a:path>
                <a:path w="1790700" h="3153410">
                  <a:moveTo>
                    <a:pt x="1790700" y="0"/>
                  </a:moveTo>
                  <a:lnTo>
                    <a:pt x="0" y="0"/>
                  </a:lnTo>
                  <a:lnTo>
                    <a:pt x="0" y="165290"/>
                  </a:lnTo>
                  <a:lnTo>
                    <a:pt x="1790700" y="165290"/>
                  </a:lnTo>
                  <a:lnTo>
                    <a:pt x="1790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8279091" y="1696324"/>
            <a:ext cx="1016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5" i="1">
                <a:latin typeface="Courier New"/>
                <a:cs typeface="Courier New"/>
              </a:rPr>
              <a:t>i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279091" y="1988716"/>
            <a:ext cx="1016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Console"/>
                <a:cs typeface="Lucida Console"/>
              </a:rPr>
              <a:t>0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279091" y="2281109"/>
            <a:ext cx="1016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Console"/>
                <a:cs typeface="Lucida Console"/>
              </a:rPr>
              <a:t>1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279091" y="2573488"/>
            <a:ext cx="1016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Console"/>
                <a:cs typeface="Lucida Console"/>
              </a:rPr>
              <a:t>2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8279091" y="2865880"/>
            <a:ext cx="1016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Console"/>
                <a:cs typeface="Lucida Console"/>
              </a:rPr>
              <a:t>3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8279091" y="3158272"/>
            <a:ext cx="1016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Console"/>
                <a:cs typeface="Lucida Console"/>
              </a:rPr>
              <a:t>4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8279091" y="3450652"/>
            <a:ext cx="1016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Console"/>
                <a:cs typeface="Lucida Console"/>
              </a:rPr>
              <a:t>5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8279091" y="3743044"/>
            <a:ext cx="1016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Console"/>
                <a:cs typeface="Lucida Console"/>
              </a:rPr>
              <a:t>6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279091" y="4035436"/>
            <a:ext cx="1016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Console"/>
                <a:cs typeface="Lucida Console"/>
              </a:rPr>
              <a:t>7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8279091" y="4327815"/>
            <a:ext cx="1016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Console"/>
                <a:cs typeface="Lucida Console"/>
              </a:rPr>
              <a:t>8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279091" y="4620207"/>
            <a:ext cx="1016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Console"/>
                <a:cs typeface="Lucida Console"/>
              </a:rPr>
              <a:t>9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8648065" y="1696324"/>
            <a:ext cx="621665" cy="31045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000" spc="-20">
                <a:latin typeface="Lucida Console"/>
                <a:cs typeface="Lucida Console"/>
              </a:rPr>
              <a:t>a[i]</a:t>
            </a:r>
            <a:endParaRPr sz="1000">
              <a:latin typeface="Lucida Console"/>
              <a:cs typeface="Lucida Console"/>
            </a:endParaRPr>
          </a:p>
          <a:p>
            <a:pPr algn="ctr" marL="12065" marR="5080">
              <a:lnSpc>
                <a:spcPct val="174400"/>
              </a:lnSpc>
              <a:spcBef>
                <a:spcPts val="25"/>
              </a:spcBef>
            </a:pPr>
            <a:r>
              <a:rPr dirty="0" sz="1100" spc="-10">
                <a:latin typeface="Lucida Console"/>
                <a:cs typeface="Lucida Console"/>
              </a:rPr>
              <a:t>alice </a:t>
            </a:r>
            <a:r>
              <a:rPr dirty="0" sz="1100" spc="-25">
                <a:latin typeface="Lucida Console"/>
                <a:cs typeface="Lucida Console"/>
              </a:rPr>
              <a:t>bob </a:t>
            </a:r>
            <a:r>
              <a:rPr dirty="0" sz="1100" spc="-10">
                <a:latin typeface="Lucida Console"/>
                <a:cs typeface="Lucida Console"/>
              </a:rPr>
              <a:t>carlos carol craig </a:t>
            </a:r>
            <a:r>
              <a:rPr dirty="0" sz="1100" spc="-20">
                <a:latin typeface="Lucida Console"/>
                <a:cs typeface="Lucida Console"/>
              </a:rPr>
              <a:t>dave erin </a:t>
            </a:r>
            <a:r>
              <a:rPr dirty="0" sz="1100" spc="-25">
                <a:latin typeface="Lucida Console"/>
                <a:cs typeface="Lucida Console"/>
              </a:rPr>
              <a:t>eve </a:t>
            </a:r>
            <a:r>
              <a:rPr dirty="0" sz="1100" spc="-10">
                <a:latin typeface="Lucida Console"/>
                <a:cs typeface="Lucida Console"/>
              </a:rPr>
              <a:t>frank mallory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8241245" y="4912599"/>
            <a:ext cx="17716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solidFill>
                  <a:srgbClr val="005493"/>
                </a:solidFill>
                <a:latin typeface="Lucida Console"/>
                <a:cs typeface="Lucida Console"/>
              </a:rPr>
              <a:t>10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8510125" y="4897767"/>
            <a:ext cx="89789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35585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Console"/>
                <a:cs typeface="Lucida Console"/>
              </a:rPr>
              <a:t>oscar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8241245" y="5204979"/>
            <a:ext cx="17716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solidFill>
                  <a:srgbClr val="005493"/>
                </a:solidFill>
                <a:latin typeface="Lucida Console"/>
                <a:cs typeface="Lucida Console"/>
              </a:rPr>
              <a:t>11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8241245" y="5497371"/>
            <a:ext cx="17716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solidFill>
                  <a:srgbClr val="005493"/>
                </a:solidFill>
                <a:latin typeface="Lucida Console"/>
                <a:cs typeface="Lucida Console"/>
              </a:rPr>
              <a:t>12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8241245" y="5789763"/>
            <a:ext cx="17716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solidFill>
                  <a:srgbClr val="005493"/>
                </a:solidFill>
                <a:latin typeface="Lucida Console"/>
                <a:cs typeface="Lucida Console"/>
              </a:rPr>
              <a:t>13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8241245" y="6082155"/>
            <a:ext cx="17716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solidFill>
                  <a:srgbClr val="005493"/>
                </a:solidFill>
                <a:latin typeface="Lucida Console"/>
                <a:cs typeface="Lucida Console"/>
              </a:rPr>
              <a:t>14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8690647" y="5190159"/>
            <a:ext cx="536575" cy="10725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Console"/>
                <a:cs typeface="Lucida Console"/>
              </a:rPr>
              <a:t>peggy</a:t>
            </a:r>
            <a:endParaRPr sz="1100">
              <a:latin typeface="Lucida Console"/>
              <a:cs typeface="Lucida Console"/>
            </a:endParaRPr>
          </a:p>
          <a:p>
            <a:pPr algn="ctr" marL="12700" marR="5080" indent="-635">
              <a:lnSpc>
                <a:spcPct val="174400"/>
              </a:lnSpc>
            </a:pPr>
            <a:r>
              <a:rPr dirty="0" sz="1100" spc="-10">
                <a:latin typeface="Lucida Console"/>
                <a:cs typeface="Lucida Console"/>
              </a:rPr>
              <a:t>trent walter wendy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8504885" y="4893805"/>
            <a:ext cx="908050" cy="254635"/>
          </a:xfrm>
          <a:custGeom>
            <a:avLst/>
            <a:gdLst/>
            <a:ahLst/>
            <a:cxnLst/>
            <a:rect l="l" t="t" r="r" b="b"/>
            <a:pathLst>
              <a:path w="908050" h="254635">
                <a:moveTo>
                  <a:pt x="5232" y="0"/>
                </a:moveTo>
                <a:lnTo>
                  <a:pt x="0" y="0"/>
                </a:lnTo>
                <a:lnTo>
                  <a:pt x="0" y="254279"/>
                </a:lnTo>
                <a:lnTo>
                  <a:pt x="5232" y="254279"/>
                </a:lnTo>
                <a:lnTo>
                  <a:pt x="5232" y="0"/>
                </a:lnTo>
                <a:close/>
              </a:path>
              <a:path w="908050" h="254635">
                <a:moveTo>
                  <a:pt x="907796" y="0"/>
                </a:moveTo>
                <a:lnTo>
                  <a:pt x="902563" y="0"/>
                </a:lnTo>
                <a:lnTo>
                  <a:pt x="902563" y="254279"/>
                </a:lnTo>
                <a:lnTo>
                  <a:pt x="907796" y="254279"/>
                </a:lnTo>
                <a:lnTo>
                  <a:pt x="907796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 txBox="1"/>
          <p:nvPr/>
        </p:nvSpPr>
        <p:spPr>
          <a:xfrm>
            <a:off x="5257482" y="1954901"/>
            <a:ext cx="2260600" cy="439991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00" spc="-10">
                <a:latin typeface="Lucida Console"/>
                <a:cs typeface="Lucida Console"/>
              </a:rPr>
              <a:t>search("oscar")</a:t>
            </a:r>
            <a:endParaRPr sz="1000">
              <a:latin typeface="Lucida Console"/>
              <a:cs typeface="Lucida Console"/>
            </a:endParaRPr>
          </a:p>
          <a:p>
            <a:pPr marL="239395">
              <a:lnSpc>
                <a:spcPct val="100000"/>
              </a:lnSpc>
              <a:spcBef>
                <a:spcPts val="325"/>
              </a:spcBef>
              <a:tabLst>
                <a:tab pos="1600200" algn="l"/>
              </a:tabLst>
            </a:pPr>
            <a:r>
              <a:rPr dirty="0" sz="1000" spc="-10">
                <a:latin typeface="Lucida Console"/>
                <a:cs typeface="Lucida Console"/>
              </a:rPr>
              <a:t>return</a:t>
            </a:r>
            <a:r>
              <a:rPr dirty="0" sz="1000">
                <a:latin typeface="Lucida Console"/>
                <a:cs typeface="Lucida Console"/>
              </a:rPr>
              <a:t>	</a:t>
            </a:r>
            <a:r>
              <a:rPr dirty="0" sz="1000" spc="-25">
                <a:latin typeface="Lucida Console"/>
                <a:cs typeface="Lucida Console"/>
              </a:rPr>
              <a:t>10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100">
              <a:latin typeface="Lucida Console"/>
              <a:cs typeface="Lucida Console"/>
            </a:endParaRPr>
          </a:p>
          <a:p>
            <a:pPr marL="274320">
              <a:lnSpc>
                <a:spcPct val="100000"/>
              </a:lnSpc>
              <a:spcBef>
                <a:spcPts val="965"/>
              </a:spcBef>
            </a:pPr>
            <a:r>
              <a:rPr dirty="0" sz="1000" spc="-10">
                <a:latin typeface="Lucida Console"/>
                <a:cs typeface="Lucida Console"/>
              </a:rPr>
              <a:t>search("oscar",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a,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0,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15)</a:t>
            </a:r>
            <a:endParaRPr sz="1000">
              <a:latin typeface="Lucida Console"/>
              <a:cs typeface="Lucida Console"/>
            </a:endParaRPr>
          </a:p>
          <a:p>
            <a:pPr marL="501650">
              <a:lnSpc>
                <a:spcPct val="100000"/>
              </a:lnSpc>
              <a:spcBef>
                <a:spcPts val="325"/>
              </a:spcBef>
            </a:pPr>
            <a:r>
              <a:rPr dirty="0" sz="1000">
                <a:latin typeface="Lucida Console"/>
                <a:cs typeface="Lucida Console"/>
              </a:rPr>
              <a:t>mid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7;</a:t>
            </a:r>
            <a:endParaRPr sz="1000">
              <a:latin typeface="Lucida Console"/>
              <a:cs typeface="Lucida Console"/>
            </a:endParaRPr>
          </a:p>
          <a:p>
            <a:pPr marL="652780" indent="-151765">
              <a:lnSpc>
                <a:spcPct val="100000"/>
              </a:lnSpc>
              <a:spcBef>
                <a:spcPts val="330"/>
              </a:spcBef>
              <a:buChar char="&gt;"/>
              <a:tabLst>
                <a:tab pos="653415" algn="l"/>
              </a:tabLst>
            </a:pPr>
            <a:r>
              <a:rPr dirty="0" sz="1000" spc="-10">
                <a:latin typeface="Lucida Console"/>
                <a:cs typeface="Lucida Console"/>
              </a:rPr>
              <a:t>"eve"</a:t>
            </a:r>
            <a:endParaRPr sz="1000">
              <a:latin typeface="Lucida Console"/>
              <a:cs typeface="Lucida Console"/>
            </a:endParaRPr>
          </a:p>
          <a:p>
            <a:pPr marL="501650">
              <a:lnSpc>
                <a:spcPct val="100000"/>
              </a:lnSpc>
              <a:spcBef>
                <a:spcPts val="325"/>
              </a:spcBef>
              <a:tabLst>
                <a:tab pos="1668145" algn="l"/>
              </a:tabLst>
            </a:pPr>
            <a:r>
              <a:rPr dirty="0" sz="1000" spc="-10">
                <a:latin typeface="Lucida Console"/>
                <a:cs typeface="Lucida Console"/>
              </a:rPr>
              <a:t>return</a:t>
            </a:r>
            <a:r>
              <a:rPr dirty="0" sz="1000">
                <a:latin typeface="Lucida Console"/>
                <a:cs typeface="Lucida Console"/>
              </a:rPr>
              <a:t>	</a:t>
            </a:r>
            <a:r>
              <a:rPr dirty="0" sz="1000" spc="-25">
                <a:latin typeface="Lucida Console"/>
                <a:cs typeface="Lucida Console"/>
              </a:rPr>
              <a:t>10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100">
              <a:latin typeface="Lucida Console"/>
              <a:cs typeface="Lucida Console"/>
            </a:endParaRPr>
          </a:p>
          <a:p>
            <a:pPr marL="279400">
              <a:lnSpc>
                <a:spcPct val="100000"/>
              </a:lnSpc>
              <a:spcBef>
                <a:spcPts val="965"/>
              </a:spcBef>
            </a:pPr>
            <a:r>
              <a:rPr dirty="0" sz="1000" spc="-10">
                <a:latin typeface="Lucida Console"/>
                <a:cs typeface="Lucida Console"/>
              </a:rPr>
              <a:t>search("oscar",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a,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8,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15)</a:t>
            </a:r>
            <a:endParaRPr sz="1000">
              <a:latin typeface="Lucida Console"/>
              <a:cs typeface="Lucida Console"/>
            </a:endParaRPr>
          </a:p>
          <a:p>
            <a:pPr marL="506730">
              <a:lnSpc>
                <a:spcPct val="100000"/>
              </a:lnSpc>
              <a:spcBef>
                <a:spcPts val="330"/>
              </a:spcBef>
            </a:pPr>
            <a:r>
              <a:rPr dirty="0" sz="1000">
                <a:latin typeface="Lucida Console"/>
                <a:cs typeface="Lucida Console"/>
              </a:rPr>
              <a:t>mid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11;</a:t>
            </a:r>
            <a:endParaRPr sz="1000">
              <a:latin typeface="Lucida Console"/>
              <a:cs typeface="Lucida Console"/>
            </a:endParaRPr>
          </a:p>
          <a:p>
            <a:pPr marL="506730">
              <a:lnSpc>
                <a:spcPct val="100000"/>
              </a:lnSpc>
              <a:spcBef>
                <a:spcPts val="325"/>
              </a:spcBef>
            </a:pPr>
            <a:r>
              <a:rPr dirty="0" sz="1000">
                <a:latin typeface="Lucida Console"/>
                <a:cs typeface="Lucida Console"/>
              </a:rPr>
              <a:t>&lt;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"peggy"</a:t>
            </a:r>
            <a:endParaRPr sz="1000">
              <a:latin typeface="Lucida Console"/>
              <a:cs typeface="Lucida Console"/>
            </a:endParaRPr>
          </a:p>
          <a:p>
            <a:pPr marL="506730">
              <a:lnSpc>
                <a:spcPct val="100000"/>
              </a:lnSpc>
              <a:spcBef>
                <a:spcPts val="330"/>
              </a:spcBef>
              <a:tabLst>
                <a:tab pos="1673225" algn="l"/>
              </a:tabLst>
            </a:pPr>
            <a:r>
              <a:rPr dirty="0" sz="1000" spc="-10">
                <a:latin typeface="Lucida Console"/>
                <a:cs typeface="Lucida Console"/>
              </a:rPr>
              <a:t>return</a:t>
            </a:r>
            <a:r>
              <a:rPr dirty="0" sz="1000">
                <a:latin typeface="Lucida Console"/>
                <a:cs typeface="Lucida Console"/>
              </a:rPr>
              <a:t>	</a:t>
            </a:r>
            <a:r>
              <a:rPr dirty="0" sz="1000" spc="-25">
                <a:latin typeface="Lucida Console"/>
                <a:cs typeface="Lucida Console"/>
              </a:rPr>
              <a:t>10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100">
              <a:latin typeface="Lucida Console"/>
              <a:cs typeface="Lucida Console"/>
            </a:endParaRPr>
          </a:p>
          <a:p>
            <a:pPr marL="279400">
              <a:lnSpc>
                <a:spcPct val="100000"/>
              </a:lnSpc>
              <a:spcBef>
                <a:spcPts val="960"/>
              </a:spcBef>
            </a:pPr>
            <a:r>
              <a:rPr dirty="0" sz="1000" spc="-10">
                <a:latin typeface="Lucida Console"/>
                <a:cs typeface="Lucida Console"/>
              </a:rPr>
              <a:t>search("oscar",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a,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8,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11)</a:t>
            </a:r>
            <a:endParaRPr sz="1000">
              <a:latin typeface="Lucida Console"/>
              <a:cs typeface="Lucida Console"/>
            </a:endParaRPr>
          </a:p>
          <a:p>
            <a:pPr marL="506730">
              <a:lnSpc>
                <a:spcPct val="100000"/>
              </a:lnSpc>
              <a:spcBef>
                <a:spcPts val="330"/>
              </a:spcBef>
            </a:pPr>
            <a:r>
              <a:rPr dirty="0" sz="1000">
                <a:latin typeface="Lucida Console"/>
                <a:cs typeface="Lucida Console"/>
              </a:rPr>
              <a:t>mid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9;</a:t>
            </a:r>
            <a:endParaRPr sz="1000">
              <a:latin typeface="Lucida Console"/>
              <a:cs typeface="Lucida Console"/>
            </a:endParaRPr>
          </a:p>
          <a:p>
            <a:pPr marL="506730" marR="396240">
              <a:lnSpc>
                <a:spcPct val="127299"/>
              </a:lnSpc>
              <a:buChar char="&gt;"/>
              <a:tabLst>
                <a:tab pos="658495" algn="l"/>
                <a:tab pos="1704975" algn="l"/>
              </a:tabLst>
            </a:pPr>
            <a:r>
              <a:rPr dirty="0" sz="1000" spc="-10">
                <a:latin typeface="Lucida Console"/>
                <a:cs typeface="Lucida Console"/>
              </a:rPr>
              <a:t>"mallory"</a:t>
            </a:r>
            <a:r>
              <a:rPr dirty="0" sz="1000" spc="50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return</a:t>
            </a:r>
            <a:r>
              <a:rPr dirty="0" sz="1000">
                <a:latin typeface="Lucida Console"/>
                <a:cs typeface="Lucida Console"/>
              </a:rPr>
              <a:t>	</a:t>
            </a:r>
            <a:r>
              <a:rPr dirty="0" sz="1000" spc="-35">
                <a:latin typeface="Lucida Console"/>
                <a:cs typeface="Lucida Console"/>
              </a:rPr>
              <a:t>10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100">
              <a:latin typeface="Lucida Console"/>
              <a:cs typeface="Lucida Console"/>
            </a:endParaRPr>
          </a:p>
          <a:p>
            <a:pPr marL="279400">
              <a:lnSpc>
                <a:spcPct val="100000"/>
              </a:lnSpc>
              <a:spcBef>
                <a:spcPts val="960"/>
              </a:spcBef>
            </a:pPr>
            <a:r>
              <a:rPr dirty="0" sz="1000" spc="-10">
                <a:latin typeface="Lucida Console"/>
                <a:cs typeface="Lucida Console"/>
              </a:rPr>
              <a:t>search("oscar",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a,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10,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11)</a:t>
            </a:r>
            <a:endParaRPr sz="1000">
              <a:latin typeface="Lucida Console"/>
              <a:cs typeface="Lucida Console"/>
            </a:endParaRPr>
          </a:p>
          <a:p>
            <a:pPr marL="506730">
              <a:lnSpc>
                <a:spcPct val="100000"/>
              </a:lnSpc>
              <a:spcBef>
                <a:spcPts val="330"/>
              </a:spcBef>
            </a:pPr>
            <a:r>
              <a:rPr dirty="0" sz="1000">
                <a:latin typeface="Lucida Console"/>
                <a:cs typeface="Lucida Console"/>
              </a:rPr>
              <a:t>mid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10;</a:t>
            </a:r>
            <a:endParaRPr sz="1000">
              <a:latin typeface="Lucida Console"/>
              <a:cs typeface="Lucida Console"/>
            </a:endParaRPr>
          </a:p>
          <a:p>
            <a:pPr marL="506730" marR="988694">
              <a:lnSpc>
                <a:spcPct val="127299"/>
              </a:lnSpc>
            </a:pPr>
            <a:r>
              <a:rPr dirty="0" sz="1000">
                <a:latin typeface="Lucida Console"/>
                <a:cs typeface="Lucida Console"/>
              </a:rPr>
              <a:t>==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"oscar" </a:t>
            </a:r>
            <a:r>
              <a:rPr dirty="0" sz="1000">
                <a:latin typeface="Lucida Console"/>
                <a:cs typeface="Lucida Console"/>
              </a:rPr>
              <a:t>return</a:t>
            </a:r>
            <a:r>
              <a:rPr dirty="0" sz="1000" spc="-8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10;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8191500" y="5148084"/>
            <a:ext cx="1295400" cy="1221105"/>
          </a:xfrm>
          <a:custGeom>
            <a:avLst/>
            <a:gdLst/>
            <a:ahLst/>
            <a:cxnLst/>
            <a:rect l="l" t="t" r="r" b="b"/>
            <a:pathLst>
              <a:path w="1295400" h="1221104">
                <a:moveTo>
                  <a:pt x="0" y="0"/>
                </a:moveTo>
                <a:lnTo>
                  <a:pt x="1295400" y="0"/>
                </a:lnTo>
                <a:lnTo>
                  <a:pt x="1295400" y="1220571"/>
                </a:lnTo>
                <a:lnTo>
                  <a:pt x="0" y="1220571"/>
                </a:lnTo>
                <a:lnTo>
                  <a:pt x="0" y="0"/>
                </a:lnTo>
                <a:close/>
              </a:path>
            </a:pathLst>
          </a:custGeom>
          <a:solidFill>
            <a:srgbClr val="F3F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8191500" y="1651672"/>
            <a:ext cx="1295400" cy="3242310"/>
          </a:xfrm>
          <a:custGeom>
            <a:avLst/>
            <a:gdLst/>
            <a:ahLst/>
            <a:cxnLst/>
            <a:rect l="l" t="t" r="r" b="b"/>
            <a:pathLst>
              <a:path w="1295400" h="3242310">
                <a:moveTo>
                  <a:pt x="1295400" y="0"/>
                </a:moveTo>
                <a:lnTo>
                  <a:pt x="0" y="0"/>
                </a:lnTo>
                <a:lnTo>
                  <a:pt x="0" y="2606421"/>
                </a:lnTo>
                <a:lnTo>
                  <a:pt x="0" y="2619133"/>
                </a:lnTo>
                <a:lnTo>
                  <a:pt x="0" y="3242132"/>
                </a:lnTo>
                <a:lnTo>
                  <a:pt x="1295400" y="3242132"/>
                </a:lnTo>
                <a:lnTo>
                  <a:pt x="1295400" y="2619133"/>
                </a:lnTo>
                <a:lnTo>
                  <a:pt x="1295400" y="2606421"/>
                </a:lnTo>
                <a:lnTo>
                  <a:pt x="1295400" y="0"/>
                </a:lnTo>
                <a:close/>
              </a:path>
            </a:pathLst>
          </a:custGeom>
          <a:solidFill>
            <a:srgbClr val="F3F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18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20700" y="1727949"/>
            <a:ext cx="4445000" cy="25939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144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2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Exact</a:t>
            </a:r>
            <a:r>
              <a:rPr dirty="0" sz="1450" spc="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analysis</a:t>
            </a:r>
            <a:r>
              <a:rPr dirty="0" sz="145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r>
              <a:rPr dirty="0" sz="145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search</a:t>
            </a:r>
            <a:r>
              <a:rPr dirty="0" sz="145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miss</a:t>
            </a:r>
            <a:r>
              <a:rPr dirty="0" sz="145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r>
              <a:rPr dirty="0" sz="145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N</a:t>
            </a:r>
            <a:r>
              <a:rPr dirty="0" sz="1450" spc="6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 spc="-225">
                <a:solidFill>
                  <a:srgbClr val="005493"/>
                </a:solidFill>
                <a:latin typeface="Lucida Sans Unicode"/>
                <a:cs typeface="Lucida Sans Unicode"/>
              </a:rPr>
              <a:t>=</a:t>
            </a:r>
            <a:r>
              <a:rPr dirty="0" sz="145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2</a:t>
            </a:r>
            <a:r>
              <a:rPr dirty="0" baseline="22222" sz="1500" i="1">
                <a:solidFill>
                  <a:srgbClr val="005493"/>
                </a:solidFill>
                <a:latin typeface="Lucida Sans Italic"/>
                <a:cs typeface="Lucida Sans Italic"/>
              </a:rPr>
              <a:t>n</a:t>
            </a:r>
            <a:r>
              <a:rPr dirty="0" baseline="22222" sz="1500" spc="44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 spc="-225">
                <a:solidFill>
                  <a:srgbClr val="005493"/>
                </a:solidFill>
                <a:latin typeface="Lucida Sans Unicode"/>
                <a:cs typeface="Lucida Sans Unicode"/>
              </a:rPr>
              <a:t>−</a:t>
            </a:r>
            <a:r>
              <a:rPr dirty="0" sz="145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50">
                <a:solidFill>
                  <a:srgbClr val="005493"/>
                </a:solidFill>
                <a:latin typeface="Lucida Sans Unicode"/>
                <a:cs typeface="Lucida Sans Unicode"/>
              </a:rPr>
              <a:t>1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695"/>
              </a:spcBef>
              <a:buSzPct val="126923"/>
              <a:buFont typeface="Calibri"/>
              <a:buChar char="•"/>
              <a:tabLst>
                <a:tab pos="474980" algn="l"/>
              </a:tabLst>
            </a:pPr>
            <a:r>
              <a:rPr dirty="0" baseline="4273" sz="1950">
                <a:latin typeface="Lucida Sans Unicode"/>
                <a:cs typeface="Lucida Sans Unicode"/>
              </a:rPr>
              <a:t>Note that</a:t>
            </a:r>
            <a:r>
              <a:rPr dirty="0" baseline="4273" sz="1950" spc="7">
                <a:latin typeface="Lucida Sans Unicode"/>
                <a:cs typeface="Lucida Sans Unicode"/>
              </a:rPr>
              <a:t> </a:t>
            </a:r>
            <a:r>
              <a:rPr dirty="0" baseline="4273" sz="1950" i="1">
                <a:latin typeface="Lucida Sans Italic"/>
                <a:cs typeface="Lucida Sans Italic"/>
              </a:rPr>
              <a:t>n</a:t>
            </a:r>
            <a:r>
              <a:rPr dirty="0" baseline="4273" sz="1950" spc="7" i="1">
                <a:latin typeface="Lucida Sans Italic"/>
                <a:cs typeface="Lucida Sans Italic"/>
              </a:rPr>
              <a:t> </a:t>
            </a:r>
            <a:r>
              <a:rPr dirty="0" baseline="4273" sz="1950" spc="-322">
                <a:latin typeface="Lucida Sans Unicode"/>
                <a:cs typeface="Lucida Sans Unicode"/>
              </a:rPr>
              <a:t>=</a:t>
            </a:r>
            <a:r>
              <a:rPr dirty="0" baseline="4273" sz="1950" spc="7">
                <a:latin typeface="Lucida Sans Unicode"/>
                <a:cs typeface="Lucida Sans Unicode"/>
              </a:rPr>
              <a:t> </a:t>
            </a:r>
            <a:r>
              <a:rPr dirty="0" baseline="4273" sz="1950" spc="-15">
                <a:latin typeface="Lucida Sans Unicode"/>
                <a:cs typeface="Lucida Sans Unicode"/>
              </a:rPr>
              <a:t>lg(</a:t>
            </a:r>
            <a:r>
              <a:rPr dirty="0" baseline="4273" sz="1950" spc="-15" i="1">
                <a:latin typeface="Lucida Sans Italic"/>
                <a:cs typeface="Lucida Sans Italic"/>
              </a:rPr>
              <a:t>N</a:t>
            </a:r>
            <a:r>
              <a:rPr dirty="0" baseline="4273" sz="1950" spc="-15">
                <a:latin typeface="Lucida Sans Unicode"/>
                <a:cs typeface="Lucida Sans Unicode"/>
              </a:rPr>
              <a:t>+1)</a:t>
            </a:r>
            <a:r>
              <a:rPr dirty="0" baseline="4273" sz="1950">
                <a:latin typeface="Lucida Sans Unicode"/>
                <a:cs typeface="Lucida Sans Unicode"/>
              </a:rPr>
              <a:t> ~</a:t>
            </a:r>
            <a:r>
              <a:rPr dirty="0" baseline="4273" sz="1950" spc="7">
                <a:latin typeface="Lucida Sans Unicode"/>
                <a:cs typeface="Lucida Sans Unicode"/>
              </a:rPr>
              <a:t> </a:t>
            </a:r>
            <a:r>
              <a:rPr dirty="0" baseline="4273" sz="1950" spc="-30">
                <a:latin typeface="Lucida Sans Unicode"/>
                <a:cs typeface="Lucida Sans Unicode"/>
              </a:rPr>
              <a:t>lg</a:t>
            </a:r>
            <a:r>
              <a:rPr dirty="0" baseline="4273" sz="1950" spc="-30" i="1">
                <a:latin typeface="Lucida Sans Italic"/>
                <a:cs typeface="Lucida Sans Italic"/>
              </a:rPr>
              <a:t>N</a:t>
            </a:r>
            <a:r>
              <a:rPr dirty="0" baseline="4273" sz="1950" spc="-30">
                <a:latin typeface="Lucida Sans Unicode"/>
                <a:cs typeface="Lucida Sans Unicode"/>
              </a:rPr>
              <a:t>.</a:t>
            </a:r>
            <a:endParaRPr baseline="4273" sz="19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869"/>
              </a:spcBef>
              <a:buSzPct val="126923"/>
              <a:buFont typeface="Calibri"/>
              <a:buChar char="•"/>
              <a:tabLst>
                <a:tab pos="474980" algn="l"/>
              </a:tabLst>
            </a:pPr>
            <a:r>
              <a:rPr dirty="0" baseline="4273" sz="1950">
                <a:latin typeface="Lucida Sans Unicode"/>
                <a:cs typeface="Lucida Sans Unicode"/>
              </a:rPr>
              <a:t>Subarray</a:t>
            </a:r>
            <a:r>
              <a:rPr dirty="0" baseline="4273" sz="1950" spc="52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size</a:t>
            </a:r>
            <a:r>
              <a:rPr dirty="0" baseline="4273" sz="1950" spc="52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for</a:t>
            </a:r>
            <a:r>
              <a:rPr dirty="0" baseline="4273" sz="1950" spc="52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1st</a:t>
            </a:r>
            <a:r>
              <a:rPr dirty="0" baseline="4273" sz="1950" spc="52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call</a:t>
            </a:r>
            <a:r>
              <a:rPr dirty="0" baseline="4273" sz="1950" spc="52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is</a:t>
            </a:r>
            <a:r>
              <a:rPr dirty="0" baseline="4273" sz="1950" spc="60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2</a:t>
            </a:r>
            <a:r>
              <a:rPr dirty="0" baseline="29411" sz="1275" i="1">
                <a:latin typeface="Lucida Sans Italic"/>
                <a:cs typeface="Lucida Sans Italic"/>
              </a:rPr>
              <a:t>n</a:t>
            </a:r>
            <a:r>
              <a:rPr dirty="0" baseline="29411" sz="1275" spc="37" i="1">
                <a:latin typeface="Lucida Sans Italic"/>
                <a:cs typeface="Lucida Sans Italic"/>
              </a:rPr>
              <a:t> </a:t>
            </a:r>
            <a:r>
              <a:rPr dirty="0" baseline="4273" sz="1950" spc="-322">
                <a:latin typeface="Lucida Sans Unicode"/>
                <a:cs typeface="Lucida Sans Unicode"/>
              </a:rPr>
              <a:t>−</a:t>
            </a:r>
            <a:r>
              <a:rPr dirty="0" baseline="4273" sz="1950" spc="52">
                <a:latin typeface="Lucida Sans Unicode"/>
                <a:cs typeface="Lucida Sans Unicode"/>
              </a:rPr>
              <a:t> </a:t>
            </a:r>
            <a:r>
              <a:rPr dirty="0" baseline="4273" sz="1950" spc="-37">
                <a:latin typeface="Lucida Sans Unicode"/>
                <a:cs typeface="Lucida Sans Unicode"/>
              </a:rPr>
              <a:t>1.</a:t>
            </a:r>
            <a:endParaRPr baseline="4273" sz="19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869"/>
              </a:spcBef>
              <a:buSzPct val="126923"/>
              <a:buFont typeface="Calibri"/>
              <a:buChar char="•"/>
              <a:tabLst>
                <a:tab pos="474980" algn="l"/>
              </a:tabLst>
            </a:pPr>
            <a:r>
              <a:rPr dirty="0" baseline="4273" sz="1950">
                <a:latin typeface="Lucida Sans Unicode"/>
                <a:cs typeface="Lucida Sans Unicode"/>
              </a:rPr>
              <a:t>Subarray</a:t>
            </a:r>
            <a:r>
              <a:rPr dirty="0" baseline="4273" sz="1950" spc="44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size</a:t>
            </a:r>
            <a:r>
              <a:rPr dirty="0" baseline="4273" sz="1950" spc="44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for</a:t>
            </a:r>
            <a:r>
              <a:rPr dirty="0" baseline="4273" sz="1950" spc="-104">
                <a:latin typeface="Lucida Sans Unicode"/>
                <a:cs typeface="Lucida Sans Unicode"/>
              </a:rPr>
              <a:t> </a:t>
            </a:r>
            <a:r>
              <a:rPr dirty="0" baseline="4273" sz="1950" spc="-97">
                <a:latin typeface="Lucida Sans Unicode"/>
                <a:cs typeface="Lucida Sans Unicode"/>
              </a:rPr>
              <a:t>2nd</a:t>
            </a:r>
            <a:r>
              <a:rPr dirty="0" baseline="4273" sz="1950" spc="-247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call</a:t>
            </a:r>
            <a:r>
              <a:rPr dirty="0" baseline="4273" sz="1950" spc="44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is</a:t>
            </a:r>
            <a:r>
              <a:rPr dirty="0" baseline="4273" sz="1950" spc="44">
                <a:latin typeface="Lucida Sans Unicode"/>
                <a:cs typeface="Lucida Sans Unicode"/>
              </a:rPr>
              <a:t> </a:t>
            </a:r>
            <a:r>
              <a:rPr dirty="0" baseline="4273" sz="1950" spc="-15">
                <a:latin typeface="Lucida Sans Unicode"/>
                <a:cs typeface="Lucida Sans Unicode"/>
              </a:rPr>
              <a:t>2</a:t>
            </a:r>
            <a:r>
              <a:rPr dirty="0" baseline="29411" sz="1275" spc="-15" i="1">
                <a:latin typeface="Lucida Sans Italic"/>
                <a:cs typeface="Lucida Sans Italic"/>
              </a:rPr>
              <a:t>n</a:t>
            </a:r>
            <a:r>
              <a:rPr dirty="0" baseline="29411" sz="1275" spc="-15">
                <a:latin typeface="Lucida Sans Unicode"/>
                <a:cs typeface="Lucida Sans Unicode"/>
              </a:rPr>
              <a:t>−1</a:t>
            </a:r>
            <a:r>
              <a:rPr dirty="0" baseline="29411" sz="1275" spc="37">
                <a:latin typeface="Lucida Sans Unicode"/>
                <a:cs typeface="Lucida Sans Unicode"/>
              </a:rPr>
              <a:t> </a:t>
            </a:r>
            <a:r>
              <a:rPr dirty="0" baseline="4273" sz="1950" spc="-322">
                <a:latin typeface="Lucida Sans Unicode"/>
                <a:cs typeface="Lucida Sans Unicode"/>
              </a:rPr>
              <a:t>−</a:t>
            </a:r>
            <a:r>
              <a:rPr dirty="0" baseline="4273" sz="1950" spc="44">
                <a:latin typeface="Lucida Sans Unicode"/>
                <a:cs typeface="Lucida Sans Unicode"/>
              </a:rPr>
              <a:t> </a:t>
            </a:r>
            <a:r>
              <a:rPr dirty="0" baseline="4273" sz="1950" spc="-37">
                <a:latin typeface="Lucida Sans Unicode"/>
                <a:cs typeface="Lucida Sans Unicode"/>
              </a:rPr>
              <a:t>1.</a:t>
            </a:r>
            <a:endParaRPr baseline="4273" sz="19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870"/>
              </a:spcBef>
              <a:buSzPct val="126923"/>
              <a:buFont typeface="Calibri"/>
              <a:buChar char="•"/>
              <a:tabLst>
                <a:tab pos="474980" algn="l"/>
              </a:tabLst>
            </a:pPr>
            <a:r>
              <a:rPr dirty="0" baseline="4273" sz="1950">
                <a:latin typeface="Lucida Sans Unicode"/>
                <a:cs typeface="Lucida Sans Unicode"/>
              </a:rPr>
              <a:t>Subarray</a:t>
            </a:r>
            <a:r>
              <a:rPr dirty="0" baseline="4273" sz="1950" spc="44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size</a:t>
            </a:r>
            <a:r>
              <a:rPr dirty="0" baseline="4273" sz="1950" spc="52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for</a:t>
            </a:r>
            <a:r>
              <a:rPr dirty="0" baseline="4273" sz="1950" spc="-97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3rd</a:t>
            </a:r>
            <a:r>
              <a:rPr dirty="0" baseline="4273" sz="1950" spc="89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call</a:t>
            </a:r>
            <a:r>
              <a:rPr dirty="0" baseline="4273" sz="1950" spc="52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is</a:t>
            </a:r>
            <a:r>
              <a:rPr dirty="0" baseline="4273" sz="1950" spc="52">
                <a:latin typeface="Lucida Sans Unicode"/>
                <a:cs typeface="Lucida Sans Unicode"/>
              </a:rPr>
              <a:t> </a:t>
            </a:r>
            <a:r>
              <a:rPr dirty="0" baseline="4273" sz="1950" spc="-15">
                <a:latin typeface="Lucida Sans Unicode"/>
                <a:cs typeface="Lucida Sans Unicode"/>
              </a:rPr>
              <a:t>2</a:t>
            </a:r>
            <a:r>
              <a:rPr dirty="0" baseline="29411" sz="1275" spc="-15" i="1">
                <a:latin typeface="Lucida Sans Italic"/>
                <a:cs typeface="Lucida Sans Italic"/>
              </a:rPr>
              <a:t>n</a:t>
            </a:r>
            <a:r>
              <a:rPr dirty="0" baseline="29411" sz="1275" spc="-15">
                <a:latin typeface="Lucida Sans Unicode"/>
                <a:cs typeface="Lucida Sans Unicode"/>
              </a:rPr>
              <a:t>−2</a:t>
            </a:r>
            <a:r>
              <a:rPr dirty="0" baseline="29411" sz="1275" spc="37">
                <a:latin typeface="Lucida Sans Unicode"/>
                <a:cs typeface="Lucida Sans Unicode"/>
              </a:rPr>
              <a:t> </a:t>
            </a:r>
            <a:r>
              <a:rPr dirty="0" baseline="4273" sz="1950" spc="-322">
                <a:latin typeface="Lucida Sans Unicode"/>
                <a:cs typeface="Lucida Sans Unicode"/>
              </a:rPr>
              <a:t>−</a:t>
            </a:r>
            <a:r>
              <a:rPr dirty="0" baseline="4273" sz="1950" spc="52">
                <a:latin typeface="Lucida Sans Unicode"/>
                <a:cs typeface="Lucida Sans Unicode"/>
              </a:rPr>
              <a:t> </a:t>
            </a:r>
            <a:r>
              <a:rPr dirty="0" baseline="4273" sz="1950" spc="-37">
                <a:latin typeface="Lucida Sans Unicode"/>
                <a:cs typeface="Lucida Sans Unicode"/>
              </a:rPr>
              <a:t>1.</a:t>
            </a:r>
            <a:endParaRPr baseline="4273" sz="19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865"/>
              </a:spcBef>
              <a:buSzPct val="126923"/>
              <a:buFont typeface="Calibri"/>
              <a:buChar char="•"/>
              <a:tabLst>
                <a:tab pos="474980" algn="l"/>
              </a:tabLst>
            </a:pPr>
            <a:r>
              <a:rPr dirty="0" baseline="4273" sz="1950" spc="-37">
                <a:latin typeface="Lucida Sans Unicode"/>
                <a:cs typeface="Lucida Sans Unicode"/>
              </a:rPr>
              <a:t>...</a:t>
            </a:r>
            <a:endParaRPr baseline="4273" sz="19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869"/>
              </a:spcBef>
              <a:buSzPct val="126923"/>
              <a:buFont typeface="Calibri"/>
              <a:buChar char="•"/>
              <a:tabLst>
                <a:tab pos="474980" algn="l"/>
              </a:tabLst>
            </a:pPr>
            <a:r>
              <a:rPr dirty="0" baseline="4273" sz="1950">
                <a:latin typeface="Lucida Sans Unicode"/>
                <a:cs typeface="Lucida Sans Unicode"/>
              </a:rPr>
              <a:t>Subarray</a:t>
            </a:r>
            <a:r>
              <a:rPr dirty="0" baseline="4273" sz="1950" spc="52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size</a:t>
            </a:r>
            <a:r>
              <a:rPr dirty="0" baseline="4273" sz="1950" spc="60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for</a:t>
            </a:r>
            <a:r>
              <a:rPr dirty="0" baseline="4273" sz="1950" spc="60">
                <a:latin typeface="Lucida Sans Unicode"/>
                <a:cs typeface="Lucida Sans Unicode"/>
              </a:rPr>
              <a:t> </a:t>
            </a:r>
            <a:r>
              <a:rPr dirty="0" baseline="4273" sz="1950" i="1">
                <a:latin typeface="Lucida Sans Italic"/>
                <a:cs typeface="Lucida Sans Italic"/>
              </a:rPr>
              <a:t>n</a:t>
            </a:r>
            <a:r>
              <a:rPr dirty="0" baseline="4273" sz="1950">
                <a:latin typeface="Lucida Sans Unicode"/>
                <a:cs typeface="Lucida Sans Unicode"/>
              </a:rPr>
              <a:t>th</a:t>
            </a:r>
            <a:r>
              <a:rPr dirty="0" baseline="4273" sz="1950" spc="60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call</a:t>
            </a:r>
            <a:r>
              <a:rPr dirty="0" baseline="4273" sz="1950" spc="60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is</a:t>
            </a:r>
            <a:r>
              <a:rPr dirty="0" baseline="4273" sz="1950" spc="60">
                <a:latin typeface="Lucida Sans Unicode"/>
                <a:cs typeface="Lucida Sans Unicode"/>
              </a:rPr>
              <a:t> </a:t>
            </a:r>
            <a:r>
              <a:rPr dirty="0" baseline="4273" sz="1950" spc="-37">
                <a:solidFill>
                  <a:srgbClr val="005493"/>
                </a:solidFill>
                <a:latin typeface="Lucida Sans Unicode"/>
                <a:cs typeface="Lucida Sans Unicode"/>
              </a:rPr>
              <a:t>1</a:t>
            </a:r>
            <a:r>
              <a:rPr dirty="0" baseline="4273" sz="1950" spc="-37">
                <a:latin typeface="Lucida Sans Unicode"/>
                <a:cs typeface="Lucida Sans Unicode"/>
              </a:rPr>
              <a:t>.</a:t>
            </a:r>
            <a:endParaRPr baseline="4273" sz="19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870"/>
              </a:spcBef>
              <a:buSzPct val="126923"/>
              <a:buFont typeface="Calibri"/>
              <a:buChar char="•"/>
              <a:tabLst>
                <a:tab pos="474980" algn="l"/>
              </a:tabLst>
            </a:pPr>
            <a:r>
              <a:rPr dirty="0" baseline="4273" sz="1950">
                <a:latin typeface="Lucida Sans Unicode"/>
                <a:cs typeface="Lucida Sans Unicode"/>
              </a:rPr>
              <a:t>Total</a:t>
            </a:r>
            <a:r>
              <a:rPr dirty="0" baseline="4273" sz="1950" spc="37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#</a:t>
            </a:r>
            <a:r>
              <a:rPr dirty="0" baseline="4273" sz="1950" spc="44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compares</a:t>
            </a:r>
            <a:r>
              <a:rPr dirty="0" baseline="4273" sz="1950" spc="44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(one</a:t>
            </a:r>
            <a:r>
              <a:rPr dirty="0" baseline="4273" sz="1950" spc="44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per</a:t>
            </a:r>
            <a:r>
              <a:rPr dirty="0" baseline="4273" sz="1950" spc="44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call):</a:t>
            </a:r>
            <a:r>
              <a:rPr dirty="0" baseline="4273" sz="1950" spc="44">
                <a:latin typeface="Lucida Sans Unicode"/>
                <a:cs typeface="Lucida Sans Unicode"/>
              </a:rPr>
              <a:t> </a:t>
            </a:r>
            <a:r>
              <a:rPr dirty="0" baseline="4273" sz="1950" i="1">
                <a:latin typeface="Lucida Sans Italic"/>
                <a:cs typeface="Lucida Sans Italic"/>
              </a:rPr>
              <a:t>n</a:t>
            </a:r>
            <a:r>
              <a:rPr dirty="0" baseline="4273" sz="1950" spc="44" i="1">
                <a:latin typeface="Lucida Sans Italic"/>
                <a:cs typeface="Lucida Sans Italic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~</a:t>
            </a:r>
            <a:r>
              <a:rPr dirty="0" baseline="4273" sz="1950" spc="44">
                <a:latin typeface="Lucida Sans Unicode"/>
                <a:cs typeface="Lucida Sans Unicode"/>
              </a:rPr>
              <a:t> </a:t>
            </a:r>
            <a:r>
              <a:rPr dirty="0" baseline="4273" sz="1950" spc="-30">
                <a:latin typeface="Lucida Sans Unicode"/>
                <a:cs typeface="Lucida Sans Unicode"/>
              </a:rPr>
              <a:t>lg</a:t>
            </a:r>
            <a:r>
              <a:rPr dirty="0" baseline="4273" sz="1950" spc="-30" i="1">
                <a:latin typeface="Lucida Sans Italic"/>
                <a:cs typeface="Lucida Sans Italic"/>
              </a:rPr>
              <a:t>N.</a:t>
            </a:r>
            <a:endParaRPr baseline="4273" sz="1950">
              <a:latin typeface="Lucida Sans Italic"/>
              <a:cs typeface="Lucida Sans Ital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45"/>
              <a:t>Mathematical</a:t>
            </a:r>
            <a:r>
              <a:rPr dirty="0" spc="80"/>
              <a:t> </a:t>
            </a:r>
            <a:r>
              <a:rPr dirty="0"/>
              <a:t>analysis</a:t>
            </a:r>
            <a:r>
              <a:rPr dirty="0" spc="85"/>
              <a:t> </a:t>
            </a:r>
            <a:r>
              <a:rPr dirty="0" spc="65"/>
              <a:t>of</a:t>
            </a:r>
            <a:r>
              <a:rPr dirty="0" spc="85"/>
              <a:t> </a:t>
            </a:r>
            <a:r>
              <a:rPr dirty="0" spc="75"/>
              <a:t>binary</a:t>
            </a:r>
            <a:r>
              <a:rPr dirty="0" spc="85"/>
              <a:t> </a:t>
            </a:r>
            <a:r>
              <a:rPr dirty="0" spc="-10"/>
              <a:t>search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520700" y="4525086"/>
            <a:ext cx="6311900" cy="4197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953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0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Proposition.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Binary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search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uses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~lg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N</a:t>
            </a:r>
            <a:r>
              <a:rPr dirty="0" sz="1450" spc="9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compares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search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miss.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0700" y="4995519"/>
            <a:ext cx="4127500" cy="4197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144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2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Proof.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(easy)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exercise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discrete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math.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20700" y="5580379"/>
            <a:ext cx="6921500" cy="4070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318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5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Proposition.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Binary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search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uses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~lg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N</a:t>
            </a:r>
            <a:r>
              <a:rPr dirty="0" sz="1450" spc="9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compares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random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search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-20">
                <a:latin typeface="Lucida Sans Unicode"/>
                <a:cs typeface="Lucida Sans Unicode"/>
              </a:rPr>
              <a:t>hit.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20700" y="6050800"/>
            <a:ext cx="5664200" cy="4070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7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Proof.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slightly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more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difficult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exercise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discrete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math.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5939637" y="2096672"/>
            <a:ext cx="3349625" cy="1586230"/>
            <a:chOff x="5939637" y="2096672"/>
            <a:chExt cx="3349625" cy="1586230"/>
          </a:xfrm>
        </p:grpSpPr>
        <p:sp>
          <p:nvSpPr>
            <p:cNvPr id="10" name="object 10" descr=""/>
            <p:cNvSpPr/>
            <p:nvPr/>
          </p:nvSpPr>
          <p:spPr>
            <a:xfrm>
              <a:off x="5946444" y="2103030"/>
              <a:ext cx="1557020" cy="222885"/>
            </a:xfrm>
            <a:custGeom>
              <a:avLst/>
              <a:gdLst/>
              <a:ahLst/>
              <a:cxnLst/>
              <a:rect l="l" t="t" r="r" b="b"/>
              <a:pathLst>
                <a:path w="1557020" h="222885">
                  <a:moveTo>
                    <a:pt x="1556804" y="0"/>
                  </a:moveTo>
                  <a:lnTo>
                    <a:pt x="1556804" y="0"/>
                  </a:lnTo>
                  <a:lnTo>
                    <a:pt x="0" y="0"/>
                  </a:lnTo>
                  <a:lnTo>
                    <a:pt x="0" y="222643"/>
                  </a:lnTo>
                  <a:lnTo>
                    <a:pt x="1556804" y="222643"/>
                  </a:lnTo>
                  <a:lnTo>
                    <a:pt x="15568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503248" y="2103031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402" y="0"/>
                  </a:moveTo>
                  <a:lnTo>
                    <a:pt x="0" y="0"/>
                  </a:lnTo>
                  <a:lnTo>
                    <a:pt x="0" y="222643"/>
                  </a:lnTo>
                  <a:lnTo>
                    <a:pt x="222402" y="222643"/>
                  </a:lnTo>
                  <a:lnTo>
                    <a:pt x="222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725651" y="2103030"/>
              <a:ext cx="1557020" cy="222885"/>
            </a:xfrm>
            <a:custGeom>
              <a:avLst/>
              <a:gdLst/>
              <a:ahLst/>
              <a:cxnLst/>
              <a:rect l="l" t="t" r="r" b="b"/>
              <a:pathLst>
                <a:path w="1557020" h="222885">
                  <a:moveTo>
                    <a:pt x="1556791" y="0"/>
                  </a:moveTo>
                  <a:lnTo>
                    <a:pt x="1556791" y="0"/>
                  </a:lnTo>
                  <a:lnTo>
                    <a:pt x="0" y="0"/>
                  </a:lnTo>
                  <a:lnTo>
                    <a:pt x="0" y="222643"/>
                  </a:lnTo>
                  <a:lnTo>
                    <a:pt x="1556791" y="222643"/>
                  </a:lnTo>
                  <a:lnTo>
                    <a:pt x="1556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940094" y="2096672"/>
              <a:ext cx="3348990" cy="235585"/>
            </a:xfrm>
            <a:custGeom>
              <a:avLst/>
              <a:gdLst/>
              <a:ahLst/>
              <a:cxnLst/>
              <a:rect l="l" t="t" r="r" b="b"/>
              <a:pathLst>
                <a:path w="3348990" h="235585">
                  <a:moveTo>
                    <a:pt x="228749" y="0"/>
                  </a:moveTo>
                  <a:lnTo>
                    <a:pt x="228749" y="235363"/>
                  </a:lnTo>
                </a:path>
                <a:path w="3348990" h="235585">
                  <a:moveTo>
                    <a:pt x="451149" y="0"/>
                  </a:moveTo>
                  <a:lnTo>
                    <a:pt x="451149" y="235363"/>
                  </a:lnTo>
                </a:path>
                <a:path w="3348990" h="235585">
                  <a:moveTo>
                    <a:pt x="673546" y="0"/>
                  </a:moveTo>
                  <a:lnTo>
                    <a:pt x="673546" y="235363"/>
                  </a:lnTo>
                </a:path>
                <a:path w="3348990" h="235585">
                  <a:moveTo>
                    <a:pt x="895947" y="0"/>
                  </a:moveTo>
                  <a:lnTo>
                    <a:pt x="895947" y="235363"/>
                  </a:lnTo>
                </a:path>
                <a:path w="3348990" h="235585">
                  <a:moveTo>
                    <a:pt x="1118348" y="0"/>
                  </a:moveTo>
                  <a:lnTo>
                    <a:pt x="1118348" y="235363"/>
                  </a:lnTo>
                </a:path>
                <a:path w="3348990" h="235585">
                  <a:moveTo>
                    <a:pt x="1340748" y="0"/>
                  </a:moveTo>
                  <a:lnTo>
                    <a:pt x="1340748" y="235363"/>
                  </a:lnTo>
                </a:path>
                <a:path w="3348990" h="235585">
                  <a:moveTo>
                    <a:pt x="1563149" y="0"/>
                  </a:moveTo>
                  <a:lnTo>
                    <a:pt x="1563149" y="235363"/>
                  </a:lnTo>
                </a:path>
                <a:path w="3348990" h="235585">
                  <a:moveTo>
                    <a:pt x="1785549" y="0"/>
                  </a:moveTo>
                  <a:lnTo>
                    <a:pt x="1785549" y="235363"/>
                  </a:lnTo>
                </a:path>
                <a:path w="3348990" h="235585">
                  <a:moveTo>
                    <a:pt x="2007950" y="0"/>
                  </a:moveTo>
                  <a:lnTo>
                    <a:pt x="2007950" y="235363"/>
                  </a:lnTo>
                </a:path>
                <a:path w="3348990" h="235585">
                  <a:moveTo>
                    <a:pt x="2230346" y="0"/>
                  </a:moveTo>
                  <a:lnTo>
                    <a:pt x="2230346" y="235363"/>
                  </a:lnTo>
                </a:path>
                <a:path w="3348990" h="235585">
                  <a:moveTo>
                    <a:pt x="2452746" y="0"/>
                  </a:moveTo>
                  <a:lnTo>
                    <a:pt x="2452746" y="235363"/>
                  </a:lnTo>
                </a:path>
                <a:path w="3348990" h="235585">
                  <a:moveTo>
                    <a:pt x="2675147" y="0"/>
                  </a:moveTo>
                  <a:lnTo>
                    <a:pt x="2675147" y="235363"/>
                  </a:lnTo>
                </a:path>
                <a:path w="3348990" h="235585">
                  <a:moveTo>
                    <a:pt x="2897547" y="0"/>
                  </a:moveTo>
                  <a:lnTo>
                    <a:pt x="2897547" y="235363"/>
                  </a:lnTo>
                </a:path>
                <a:path w="3348990" h="235585">
                  <a:moveTo>
                    <a:pt x="3119948" y="0"/>
                  </a:moveTo>
                  <a:lnTo>
                    <a:pt x="3119948" y="235363"/>
                  </a:lnTo>
                </a:path>
                <a:path w="3348990" h="235585">
                  <a:moveTo>
                    <a:pt x="6349" y="0"/>
                  </a:moveTo>
                  <a:lnTo>
                    <a:pt x="6349" y="235363"/>
                  </a:lnTo>
                </a:path>
                <a:path w="3348990" h="235585">
                  <a:moveTo>
                    <a:pt x="3342349" y="0"/>
                  </a:moveTo>
                  <a:lnTo>
                    <a:pt x="3342349" y="235363"/>
                  </a:lnTo>
                </a:path>
                <a:path w="3348990" h="235585">
                  <a:moveTo>
                    <a:pt x="0" y="6357"/>
                  </a:moveTo>
                  <a:lnTo>
                    <a:pt x="3348698" y="6357"/>
                  </a:lnTo>
                </a:path>
                <a:path w="3348990" h="235585">
                  <a:moveTo>
                    <a:pt x="0" y="229006"/>
                  </a:moveTo>
                  <a:lnTo>
                    <a:pt x="3348698" y="229006"/>
                  </a:lnTo>
                </a:path>
              </a:pathLst>
            </a:custGeom>
            <a:ln w="524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945987" y="2555747"/>
              <a:ext cx="667385" cy="222885"/>
            </a:xfrm>
            <a:custGeom>
              <a:avLst/>
              <a:gdLst/>
              <a:ahLst/>
              <a:cxnLst/>
              <a:rect l="l" t="t" r="r" b="b"/>
              <a:pathLst>
                <a:path w="667384" h="222885">
                  <a:moveTo>
                    <a:pt x="667181" y="0"/>
                  </a:moveTo>
                  <a:lnTo>
                    <a:pt x="444792" y="0"/>
                  </a:lnTo>
                  <a:lnTo>
                    <a:pt x="222389" y="0"/>
                  </a:lnTo>
                  <a:lnTo>
                    <a:pt x="0" y="0"/>
                  </a:lnTo>
                  <a:lnTo>
                    <a:pt x="0" y="222643"/>
                  </a:lnTo>
                  <a:lnTo>
                    <a:pt x="222389" y="222643"/>
                  </a:lnTo>
                  <a:lnTo>
                    <a:pt x="444792" y="222643"/>
                  </a:lnTo>
                  <a:lnTo>
                    <a:pt x="667181" y="222643"/>
                  </a:lnTo>
                  <a:lnTo>
                    <a:pt x="6671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613181" y="2555747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402" y="0"/>
                  </a:moveTo>
                  <a:lnTo>
                    <a:pt x="0" y="0"/>
                  </a:lnTo>
                  <a:lnTo>
                    <a:pt x="0" y="222643"/>
                  </a:lnTo>
                  <a:lnTo>
                    <a:pt x="222402" y="222643"/>
                  </a:lnTo>
                  <a:lnTo>
                    <a:pt x="222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835584" y="2555747"/>
              <a:ext cx="667385" cy="222885"/>
            </a:xfrm>
            <a:custGeom>
              <a:avLst/>
              <a:gdLst/>
              <a:ahLst/>
              <a:cxnLst/>
              <a:rect l="l" t="t" r="r" b="b"/>
              <a:pathLst>
                <a:path w="667384" h="222885">
                  <a:moveTo>
                    <a:pt x="667194" y="0"/>
                  </a:moveTo>
                  <a:lnTo>
                    <a:pt x="444792" y="0"/>
                  </a:lnTo>
                  <a:lnTo>
                    <a:pt x="222402" y="0"/>
                  </a:lnTo>
                  <a:lnTo>
                    <a:pt x="0" y="0"/>
                  </a:lnTo>
                  <a:lnTo>
                    <a:pt x="0" y="222643"/>
                  </a:lnTo>
                  <a:lnTo>
                    <a:pt x="222402" y="222643"/>
                  </a:lnTo>
                  <a:lnTo>
                    <a:pt x="444792" y="222643"/>
                  </a:lnTo>
                  <a:lnTo>
                    <a:pt x="667194" y="222643"/>
                  </a:lnTo>
                  <a:lnTo>
                    <a:pt x="6671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939637" y="2549389"/>
              <a:ext cx="1569720" cy="235585"/>
            </a:xfrm>
            <a:custGeom>
              <a:avLst/>
              <a:gdLst/>
              <a:ahLst/>
              <a:cxnLst/>
              <a:rect l="l" t="t" r="r" b="b"/>
              <a:pathLst>
                <a:path w="1569720" h="235585">
                  <a:moveTo>
                    <a:pt x="228749" y="0"/>
                  </a:moveTo>
                  <a:lnTo>
                    <a:pt x="228749" y="235363"/>
                  </a:lnTo>
                </a:path>
                <a:path w="1569720" h="235585">
                  <a:moveTo>
                    <a:pt x="451149" y="0"/>
                  </a:moveTo>
                  <a:lnTo>
                    <a:pt x="451149" y="235363"/>
                  </a:lnTo>
                </a:path>
                <a:path w="1569720" h="235585">
                  <a:moveTo>
                    <a:pt x="673546" y="0"/>
                  </a:moveTo>
                  <a:lnTo>
                    <a:pt x="673546" y="235363"/>
                  </a:lnTo>
                </a:path>
                <a:path w="1569720" h="235585">
                  <a:moveTo>
                    <a:pt x="895947" y="0"/>
                  </a:moveTo>
                  <a:lnTo>
                    <a:pt x="895947" y="235363"/>
                  </a:lnTo>
                </a:path>
                <a:path w="1569720" h="235585">
                  <a:moveTo>
                    <a:pt x="1118348" y="0"/>
                  </a:moveTo>
                  <a:lnTo>
                    <a:pt x="1118348" y="235363"/>
                  </a:lnTo>
                </a:path>
                <a:path w="1569720" h="235585">
                  <a:moveTo>
                    <a:pt x="1340748" y="0"/>
                  </a:moveTo>
                  <a:lnTo>
                    <a:pt x="1340748" y="235363"/>
                  </a:lnTo>
                </a:path>
                <a:path w="1569720" h="235585">
                  <a:moveTo>
                    <a:pt x="6349" y="0"/>
                  </a:moveTo>
                  <a:lnTo>
                    <a:pt x="6349" y="235363"/>
                  </a:lnTo>
                </a:path>
                <a:path w="1569720" h="235585">
                  <a:moveTo>
                    <a:pt x="1563149" y="0"/>
                  </a:moveTo>
                  <a:lnTo>
                    <a:pt x="1563149" y="235363"/>
                  </a:lnTo>
                </a:path>
                <a:path w="1569720" h="235585">
                  <a:moveTo>
                    <a:pt x="0" y="6357"/>
                  </a:moveTo>
                  <a:lnTo>
                    <a:pt x="1569498" y="6357"/>
                  </a:lnTo>
                </a:path>
                <a:path w="1569720" h="235585">
                  <a:moveTo>
                    <a:pt x="0" y="229006"/>
                  </a:moveTo>
                  <a:lnTo>
                    <a:pt x="1569498" y="229006"/>
                  </a:lnTo>
                </a:path>
              </a:pathLst>
            </a:custGeom>
            <a:ln w="524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728269" y="2222233"/>
              <a:ext cx="885825" cy="445770"/>
            </a:xfrm>
            <a:custGeom>
              <a:avLst/>
              <a:gdLst/>
              <a:ahLst/>
              <a:cxnLst/>
              <a:rect l="l" t="t" r="r" b="b"/>
              <a:pathLst>
                <a:path w="885825" h="445769">
                  <a:moveTo>
                    <a:pt x="885526" y="0"/>
                  </a:moveTo>
                  <a:lnTo>
                    <a:pt x="0" y="445548"/>
                  </a:lnTo>
                </a:path>
              </a:pathLst>
            </a:custGeom>
            <a:ln w="12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725181" y="2555747"/>
              <a:ext cx="667385" cy="222885"/>
            </a:xfrm>
            <a:custGeom>
              <a:avLst/>
              <a:gdLst/>
              <a:ahLst/>
              <a:cxnLst/>
              <a:rect l="l" t="t" r="r" b="b"/>
              <a:pathLst>
                <a:path w="667384" h="222885">
                  <a:moveTo>
                    <a:pt x="667194" y="0"/>
                  </a:moveTo>
                  <a:lnTo>
                    <a:pt x="444792" y="0"/>
                  </a:lnTo>
                  <a:lnTo>
                    <a:pt x="222402" y="0"/>
                  </a:lnTo>
                  <a:lnTo>
                    <a:pt x="0" y="0"/>
                  </a:lnTo>
                  <a:lnTo>
                    <a:pt x="0" y="222643"/>
                  </a:lnTo>
                  <a:lnTo>
                    <a:pt x="222402" y="222643"/>
                  </a:lnTo>
                  <a:lnTo>
                    <a:pt x="444792" y="222643"/>
                  </a:lnTo>
                  <a:lnTo>
                    <a:pt x="667194" y="222643"/>
                  </a:lnTo>
                  <a:lnTo>
                    <a:pt x="6671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392375" y="2555747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402" y="0"/>
                  </a:moveTo>
                  <a:lnTo>
                    <a:pt x="0" y="0"/>
                  </a:lnTo>
                  <a:lnTo>
                    <a:pt x="0" y="222643"/>
                  </a:lnTo>
                  <a:lnTo>
                    <a:pt x="222402" y="222643"/>
                  </a:lnTo>
                  <a:lnTo>
                    <a:pt x="222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8614778" y="2555747"/>
              <a:ext cx="667385" cy="222885"/>
            </a:xfrm>
            <a:custGeom>
              <a:avLst/>
              <a:gdLst/>
              <a:ahLst/>
              <a:cxnLst/>
              <a:rect l="l" t="t" r="r" b="b"/>
              <a:pathLst>
                <a:path w="667384" h="222885">
                  <a:moveTo>
                    <a:pt x="667194" y="0"/>
                  </a:moveTo>
                  <a:lnTo>
                    <a:pt x="444804" y="0"/>
                  </a:lnTo>
                  <a:lnTo>
                    <a:pt x="222402" y="0"/>
                  </a:lnTo>
                  <a:lnTo>
                    <a:pt x="0" y="0"/>
                  </a:lnTo>
                  <a:lnTo>
                    <a:pt x="0" y="222643"/>
                  </a:lnTo>
                  <a:lnTo>
                    <a:pt x="222402" y="222643"/>
                  </a:lnTo>
                  <a:lnTo>
                    <a:pt x="444804" y="222643"/>
                  </a:lnTo>
                  <a:lnTo>
                    <a:pt x="667194" y="222643"/>
                  </a:lnTo>
                  <a:lnTo>
                    <a:pt x="6671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718831" y="2549389"/>
              <a:ext cx="1569720" cy="235585"/>
            </a:xfrm>
            <a:custGeom>
              <a:avLst/>
              <a:gdLst/>
              <a:ahLst/>
              <a:cxnLst/>
              <a:rect l="l" t="t" r="r" b="b"/>
              <a:pathLst>
                <a:path w="1569720" h="235585">
                  <a:moveTo>
                    <a:pt x="228749" y="0"/>
                  </a:moveTo>
                  <a:lnTo>
                    <a:pt x="228749" y="235363"/>
                  </a:lnTo>
                </a:path>
                <a:path w="1569720" h="235585">
                  <a:moveTo>
                    <a:pt x="451149" y="0"/>
                  </a:moveTo>
                  <a:lnTo>
                    <a:pt x="451149" y="235363"/>
                  </a:lnTo>
                </a:path>
                <a:path w="1569720" h="235585">
                  <a:moveTo>
                    <a:pt x="673546" y="0"/>
                  </a:moveTo>
                  <a:lnTo>
                    <a:pt x="673546" y="235363"/>
                  </a:lnTo>
                </a:path>
                <a:path w="1569720" h="235585">
                  <a:moveTo>
                    <a:pt x="895947" y="0"/>
                  </a:moveTo>
                  <a:lnTo>
                    <a:pt x="895947" y="235363"/>
                  </a:lnTo>
                </a:path>
                <a:path w="1569720" h="235585">
                  <a:moveTo>
                    <a:pt x="1118348" y="0"/>
                  </a:moveTo>
                  <a:lnTo>
                    <a:pt x="1118348" y="235363"/>
                  </a:lnTo>
                </a:path>
                <a:path w="1569720" h="235585">
                  <a:moveTo>
                    <a:pt x="1340748" y="0"/>
                  </a:moveTo>
                  <a:lnTo>
                    <a:pt x="1340748" y="235363"/>
                  </a:lnTo>
                </a:path>
                <a:path w="1569720" h="235585">
                  <a:moveTo>
                    <a:pt x="6349" y="0"/>
                  </a:moveTo>
                  <a:lnTo>
                    <a:pt x="6349" y="235363"/>
                  </a:lnTo>
                </a:path>
                <a:path w="1569720" h="235585">
                  <a:moveTo>
                    <a:pt x="1563149" y="0"/>
                  </a:moveTo>
                  <a:lnTo>
                    <a:pt x="1563149" y="235363"/>
                  </a:lnTo>
                </a:path>
                <a:path w="1569720" h="235585">
                  <a:moveTo>
                    <a:pt x="0" y="6357"/>
                  </a:moveTo>
                  <a:lnTo>
                    <a:pt x="1569498" y="6357"/>
                  </a:lnTo>
                </a:path>
                <a:path w="1569720" h="235585">
                  <a:moveTo>
                    <a:pt x="0" y="229006"/>
                  </a:moveTo>
                  <a:lnTo>
                    <a:pt x="1569498" y="229006"/>
                  </a:lnTo>
                </a:path>
              </a:pathLst>
            </a:custGeom>
            <a:ln w="524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616445" y="2224062"/>
              <a:ext cx="887730" cy="440055"/>
            </a:xfrm>
            <a:custGeom>
              <a:avLst/>
              <a:gdLst/>
              <a:ahLst/>
              <a:cxnLst/>
              <a:rect l="l" t="t" r="r" b="b"/>
              <a:pathLst>
                <a:path w="887729" h="440055">
                  <a:moveTo>
                    <a:pt x="0" y="0"/>
                  </a:moveTo>
                  <a:lnTo>
                    <a:pt x="887423" y="439906"/>
                  </a:lnTo>
                </a:path>
              </a:pathLst>
            </a:custGeom>
            <a:ln w="12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945987" y="3008464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5" h="222885">
                  <a:moveTo>
                    <a:pt x="222389" y="0"/>
                  </a:moveTo>
                  <a:lnTo>
                    <a:pt x="0" y="0"/>
                  </a:lnTo>
                  <a:lnTo>
                    <a:pt x="0" y="222656"/>
                  </a:lnTo>
                  <a:lnTo>
                    <a:pt x="222389" y="222656"/>
                  </a:lnTo>
                  <a:lnTo>
                    <a:pt x="2223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168377" y="3008464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5" h="222885">
                  <a:moveTo>
                    <a:pt x="222402" y="0"/>
                  </a:moveTo>
                  <a:lnTo>
                    <a:pt x="0" y="0"/>
                  </a:lnTo>
                  <a:lnTo>
                    <a:pt x="0" y="222656"/>
                  </a:lnTo>
                  <a:lnTo>
                    <a:pt x="222402" y="222656"/>
                  </a:lnTo>
                  <a:lnTo>
                    <a:pt x="222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390779" y="3008464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402" y="0"/>
                  </a:moveTo>
                  <a:lnTo>
                    <a:pt x="0" y="0"/>
                  </a:lnTo>
                  <a:lnTo>
                    <a:pt x="0" y="222656"/>
                  </a:lnTo>
                  <a:lnTo>
                    <a:pt x="222402" y="222656"/>
                  </a:lnTo>
                  <a:lnTo>
                    <a:pt x="2224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939637" y="3002106"/>
              <a:ext cx="680085" cy="235585"/>
            </a:xfrm>
            <a:custGeom>
              <a:avLst/>
              <a:gdLst/>
              <a:ahLst/>
              <a:cxnLst/>
              <a:rect l="l" t="t" r="r" b="b"/>
              <a:pathLst>
                <a:path w="680084" h="235585">
                  <a:moveTo>
                    <a:pt x="228749" y="0"/>
                  </a:moveTo>
                  <a:lnTo>
                    <a:pt x="228749" y="235363"/>
                  </a:lnTo>
                </a:path>
                <a:path w="680084" h="235585">
                  <a:moveTo>
                    <a:pt x="451149" y="0"/>
                  </a:moveTo>
                  <a:lnTo>
                    <a:pt x="451149" y="235363"/>
                  </a:lnTo>
                </a:path>
                <a:path w="680084" h="235585">
                  <a:moveTo>
                    <a:pt x="6349" y="0"/>
                  </a:moveTo>
                  <a:lnTo>
                    <a:pt x="6349" y="235363"/>
                  </a:lnTo>
                </a:path>
                <a:path w="680084" h="235585">
                  <a:moveTo>
                    <a:pt x="673546" y="0"/>
                  </a:moveTo>
                  <a:lnTo>
                    <a:pt x="673546" y="235363"/>
                  </a:lnTo>
                </a:path>
                <a:path w="680084" h="235585">
                  <a:moveTo>
                    <a:pt x="0" y="6357"/>
                  </a:moveTo>
                  <a:lnTo>
                    <a:pt x="679901" y="6357"/>
                  </a:lnTo>
                </a:path>
                <a:path w="680084" h="235585">
                  <a:moveTo>
                    <a:pt x="0" y="229006"/>
                  </a:moveTo>
                  <a:lnTo>
                    <a:pt x="679901" y="229006"/>
                  </a:lnTo>
                </a:path>
              </a:pathLst>
            </a:custGeom>
            <a:ln w="524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284912" y="2653588"/>
              <a:ext cx="438784" cy="451484"/>
            </a:xfrm>
            <a:custGeom>
              <a:avLst/>
              <a:gdLst/>
              <a:ahLst/>
              <a:cxnLst/>
              <a:rect l="l" t="t" r="r" b="b"/>
              <a:pathLst>
                <a:path w="438784" h="451485">
                  <a:moveTo>
                    <a:pt x="438332" y="0"/>
                  </a:moveTo>
                  <a:lnTo>
                    <a:pt x="0" y="451038"/>
                  </a:lnTo>
                </a:path>
              </a:pathLst>
            </a:custGeom>
            <a:ln w="12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835584" y="3008464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389" y="0"/>
                  </a:moveTo>
                  <a:lnTo>
                    <a:pt x="0" y="0"/>
                  </a:lnTo>
                  <a:lnTo>
                    <a:pt x="0" y="222656"/>
                  </a:lnTo>
                  <a:lnTo>
                    <a:pt x="222389" y="222656"/>
                  </a:lnTo>
                  <a:lnTo>
                    <a:pt x="2223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057974" y="3008464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402" y="0"/>
                  </a:moveTo>
                  <a:lnTo>
                    <a:pt x="0" y="0"/>
                  </a:lnTo>
                  <a:lnTo>
                    <a:pt x="0" y="222656"/>
                  </a:lnTo>
                  <a:lnTo>
                    <a:pt x="222402" y="222656"/>
                  </a:lnTo>
                  <a:lnTo>
                    <a:pt x="222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280376" y="3008464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402" y="0"/>
                  </a:moveTo>
                  <a:lnTo>
                    <a:pt x="0" y="0"/>
                  </a:lnTo>
                  <a:lnTo>
                    <a:pt x="0" y="222656"/>
                  </a:lnTo>
                  <a:lnTo>
                    <a:pt x="222402" y="222656"/>
                  </a:lnTo>
                  <a:lnTo>
                    <a:pt x="2224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829234" y="3002106"/>
              <a:ext cx="680085" cy="235585"/>
            </a:xfrm>
            <a:custGeom>
              <a:avLst/>
              <a:gdLst/>
              <a:ahLst/>
              <a:cxnLst/>
              <a:rect l="l" t="t" r="r" b="b"/>
              <a:pathLst>
                <a:path w="680084" h="235585">
                  <a:moveTo>
                    <a:pt x="228749" y="0"/>
                  </a:moveTo>
                  <a:lnTo>
                    <a:pt x="228749" y="235363"/>
                  </a:lnTo>
                </a:path>
                <a:path w="680084" h="235585">
                  <a:moveTo>
                    <a:pt x="451149" y="0"/>
                  </a:moveTo>
                  <a:lnTo>
                    <a:pt x="451149" y="235363"/>
                  </a:lnTo>
                </a:path>
                <a:path w="680084" h="235585">
                  <a:moveTo>
                    <a:pt x="6349" y="0"/>
                  </a:moveTo>
                  <a:lnTo>
                    <a:pt x="6349" y="235363"/>
                  </a:lnTo>
                </a:path>
                <a:path w="680084" h="235585">
                  <a:moveTo>
                    <a:pt x="673546" y="0"/>
                  </a:moveTo>
                  <a:lnTo>
                    <a:pt x="673546" y="235363"/>
                  </a:lnTo>
                </a:path>
                <a:path w="680084" h="235585">
                  <a:moveTo>
                    <a:pt x="0" y="6357"/>
                  </a:moveTo>
                  <a:lnTo>
                    <a:pt x="679901" y="6357"/>
                  </a:lnTo>
                </a:path>
                <a:path w="680084" h="235585">
                  <a:moveTo>
                    <a:pt x="0" y="229006"/>
                  </a:moveTo>
                  <a:lnTo>
                    <a:pt x="679901" y="229006"/>
                  </a:lnTo>
                </a:path>
              </a:pathLst>
            </a:custGeom>
            <a:ln w="524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725750" y="2653588"/>
              <a:ext cx="439420" cy="445770"/>
            </a:xfrm>
            <a:custGeom>
              <a:avLst/>
              <a:gdLst/>
              <a:ahLst/>
              <a:cxnLst/>
              <a:rect l="l" t="t" r="r" b="b"/>
              <a:pathLst>
                <a:path w="439420" h="445769">
                  <a:moveTo>
                    <a:pt x="0" y="0"/>
                  </a:moveTo>
                  <a:lnTo>
                    <a:pt x="439271" y="445327"/>
                  </a:lnTo>
                </a:path>
              </a:pathLst>
            </a:custGeom>
            <a:ln w="1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725181" y="3008464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402" y="0"/>
                  </a:moveTo>
                  <a:lnTo>
                    <a:pt x="0" y="0"/>
                  </a:lnTo>
                  <a:lnTo>
                    <a:pt x="0" y="222656"/>
                  </a:lnTo>
                  <a:lnTo>
                    <a:pt x="222402" y="222656"/>
                  </a:lnTo>
                  <a:lnTo>
                    <a:pt x="2224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947583" y="3008464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389" y="0"/>
                  </a:moveTo>
                  <a:lnTo>
                    <a:pt x="0" y="0"/>
                  </a:lnTo>
                  <a:lnTo>
                    <a:pt x="0" y="222656"/>
                  </a:lnTo>
                  <a:lnTo>
                    <a:pt x="222389" y="222656"/>
                  </a:lnTo>
                  <a:lnTo>
                    <a:pt x="2223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8169973" y="3008464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402" y="0"/>
                  </a:moveTo>
                  <a:lnTo>
                    <a:pt x="0" y="0"/>
                  </a:lnTo>
                  <a:lnTo>
                    <a:pt x="0" y="222656"/>
                  </a:lnTo>
                  <a:lnTo>
                    <a:pt x="222402" y="222656"/>
                  </a:lnTo>
                  <a:lnTo>
                    <a:pt x="2224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718831" y="3002106"/>
              <a:ext cx="680085" cy="235585"/>
            </a:xfrm>
            <a:custGeom>
              <a:avLst/>
              <a:gdLst/>
              <a:ahLst/>
              <a:cxnLst/>
              <a:rect l="l" t="t" r="r" b="b"/>
              <a:pathLst>
                <a:path w="680084" h="235585">
                  <a:moveTo>
                    <a:pt x="228749" y="0"/>
                  </a:moveTo>
                  <a:lnTo>
                    <a:pt x="228749" y="235363"/>
                  </a:lnTo>
                </a:path>
                <a:path w="680084" h="235585">
                  <a:moveTo>
                    <a:pt x="451149" y="0"/>
                  </a:moveTo>
                  <a:lnTo>
                    <a:pt x="451149" y="235363"/>
                  </a:lnTo>
                </a:path>
                <a:path w="680084" h="235585">
                  <a:moveTo>
                    <a:pt x="6349" y="0"/>
                  </a:moveTo>
                  <a:lnTo>
                    <a:pt x="6349" y="235363"/>
                  </a:lnTo>
                </a:path>
                <a:path w="680084" h="235585">
                  <a:moveTo>
                    <a:pt x="673546" y="0"/>
                  </a:moveTo>
                  <a:lnTo>
                    <a:pt x="673546" y="235363"/>
                  </a:lnTo>
                </a:path>
                <a:path w="680084" h="235585">
                  <a:moveTo>
                    <a:pt x="0" y="6357"/>
                  </a:moveTo>
                  <a:lnTo>
                    <a:pt x="679901" y="6357"/>
                  </a:lnTo>
                </a:path>
                <a:path w="680084" h="235585">
                  <a:moveTo>
                    <a:pt x="0" y="229006"/>
                  </a:moveTo>
                  <a:lnTo>
                    <a:pt x="679901" y="229006"/>
                  </a:lnTo>
                </a:path>
              </a:pathLst>
            </a:custGeom>
            <a:ln w="524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8057197" y="2653715"/>
              <a:ext cx="438784" cy="451484"/>
            </a:xfrm>
            <a:custGeom>
              <a:avLst/>
              <a:gdLst/>
              <a:ahLst/>
              <a:cxnLst/>
              <a:rect l="l" t="t" r="r" b="b"/>
              <a:pathLst>
                <a:path w="438784" h="451485">
                  <a:moveTo>
                    <a:pt x="438332" y="0"/>
                  </a:moveTo>
                  <a:lnTo>
                    <a:pt x="0" y="451038"/>
                  </a:lnTo>
                </a:path>
              </a:pathLst>
            </a:custGeom>
            <a:ln w="12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8614778" y="3008464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402" y="0"/>
                  </a:moveTo>
                  <a:lnTo>
                    <a:pt x="0" y="0"/>
                  </a:lnTo>
                  <a:lnTo>
                    <a:pt x="0" y="222656"/>
                  </a:lnTo>
                  <a:lnTo>
                    <a:pt x="222402" y="222656"/>
                  </a:lnTo>
                  <a:lnTo>
                    <a:pt x="2224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8837180" y="3008464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402" y="0"/>
                  </a:moveTo>
                  <a:lnTo>
                    <a:pt x="0" y="0"/>
                  </a:lnTo>
                  <a:lnTo>
                    <a:pt x="0" y="222656"/>
                  </a:lnTo>
                  <a:lnTo>
                    <a:pt x="222402" y="222656"/>
                  </a:lnTo>
                  <a:lnTo>
                    <a:pt x="222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9059582" y="3008464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389" y="0"/>
                  </a:moveTo>
                  <a:lnTo>
                    <a:pt x="0" y="0"/>
                  </a:lnTo>
                  <a:lnTo>
                    <a:pt x="0" y="222656"/>
                  </a:lnTo>
                  <a:lnTo>
                    <a:pt x="222389" y="222656"/>
                  </a:lnTo>
                  <a:lnTo>
                    <a:pt x="2223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8608428" y="3002106"/>
              <a:ext cx="680085" cy="235585"/>
            </a:xfrm>
            <a:custGeom>
              <a:avLst/>
              <a:gdLst/>
              <a:ahLst/>
              <a:cxnLst/>
              <a:rect l="l" t="t" r="r" b="b"/>
              <a:pathLst>
                <a:path w="680084" h="235585">
                  <a:moveTo>
                    <a:pt x="228749" y="0"/>
                  </a:moveTo>
                  <a:lnTo>
                    <a:pt x="228749" y="235363"/>
                  </a:lnTo>
                </a:path>
                <a:path w="680084" h="235585">
                  <a:moveTo>
                    <a:pt x="451149" y="0"/>
                  </a:moveTo>
                  <a:lnTo>
                    <a:pt x="451149" y="235363"/>
                  </a:lnTo>
                </a:path>
                <a:path w="680084" h="235585">
                  <a:moveTo>
                    <a:pt x="6349" y="0"/>
                  </a:moveTo>
                  <a:lnTo>
                    <a:pt x="6349" y="235363"/>
                  </a:lnTo>
                </a:path>
                <a:path w="680084" h="235585">
                  <a:moveTo>
                    <a:pt x="673546" y="0"/>
                  </a:moveTo>
                  <a:lnTo>
                    <a:pt x="673546" y="235363"/>
                  </a:lnTo>
                </a:path>
                <a:path w="680084" h="235585">
                  <a:moveTo>
                    <a:pt x="0" y="6357"/>
                  </a:moveTo>
                  <a:lnTo>
                    <a:pt x="679901" y="6357"/>
                  </a:lnTo>
                </a:path>
                <a:path w="680084" h="235585">
                  <a:moveTo>
                    <a:pt x="0" y="229006"/>
                  </a:moveTo>
                  <a:lnTo>
                    <a:pt x="679901" y="229006"/>
                  </a:lnTo>
                </a:path>
              </a:pathLst>
            </a:custGeom>
            <a:ln w="524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8498035" y="2653715"/>
              <a:ext cx="439420" cy="445770"/>
            </a:xfrm>
            <a:custGeom>
              <a:avLst/>
              <a:gdLst/>
              <a:ahLst/>
              <a:cxnLst/>
              <a:rect l="l" t="t" r="r" b="b"/>
              <a:pathLst>
                <a:path w="439420" h="445769">
                  <a:moveTo>
                    <a:pt x="0" y="0"/>
                  </a:moveTo>
                  <a:lnTo>
                    <a:pt x="439271" y="445327"/>
                  </a:lnTo>
                </a:path>
              </a:pathLst>
            </a:custGeom>
            <a:ln w="1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5945987" y="3453764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5" h="222885">
                  <a:moveTo>
                    <a:pt x="222389" y="0"/>
                  </a:moveTo>
                  <a:lnTo>
                    <a:pt x="0" y="0"/>
                  </a:lnTo>
                  <a:lnTo>
                    <a:pt x="0" y="222643"/>
                  </a:lnTo>
                  <a:lnTo>
                    <a:pt x="222389" y="222643"/>
                  </a:lnTo>
                  <a:lnTo>
                    <a:pt x="2223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5939637" y="3447406"/>
              <a:ext cx="235585" cy="235585"/>
            </a:xfrm>
            <a:custGeom>
              <a:avLst/>
              <a:gdLst/>
              <a:ahLst/>
              <a:cxnLst/>
              <a:rect l="l" t="t" r="r" b="b"/>
              <a:pathLst>
                <a:path w="235585" h="235585">
                  <a:moveTo>
                    <a:pt x="6349" y="0"/>
                  </a:moveTo>
                  <a:lnTo>
                    <a:pt x="6349" y="235363"/>
                  </a:lnTo>
                </a:path>
                <a:path w="235585" h="235585">
                  <a:moveTo>
                    <a:pt x="228749" y="0"/>
                  </a:moveTo>
                  <a:lnTo>
                    <a:pt x="228749" y="235363"/>
                  </a:lnTo>
                </a:path>
                <a:path w="235585" h="235585">
                  <a:moveTo>
                    <a:pt x="0" y="6357"/>
                  </a:moveTo>
                  <a:lnTo>
                    <a:pt x="235100" y="6357"/>
                  </a:lnTo>
                </a:path>
                <a:path w="235585" h="235585">
                  <a:moveTo>
                    <a:pt x="0" y="229006"/>
                  </a:moveTo>
                  <a:lnTo>
                    <a:pt x="235100" y="229006"/>
                  </a:lnTo>
                </a:path>
              </a:pathLst>
            </a:custGeom>
            <a:ln w="524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6040284" y="3102127"/>
              <a:ext cx="240665" cy="477520"/>
            </a:xfrm>
            <a:custGeom>
              <a:avLst/>
              <a:gdLst/>
              <a:ahLst/>
              <a:cxnLst/>
              <a:rect l="l" t="t" r="r" b="b"/>
              <a:pathLst>
                <a:path w="240664" h="477520">
                  <a:moveTo>
                    <a:pt x="240039" y="0"/>
                  </a:moveTo>
                  <a:lnTo>
                    <a:pt x="0" y="477261"/>
                  </a:lnTo>
                </a:path>
              </a:pathLst>
            </a:custGeom>
            <a:ln w="127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6390779" y="3453764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402" y="0"/>
                  </a:moveTo>
                  <a:lnTo>
                    <a:pt x="0" y="0"/>
                  </a:lnTo>
                  <a:lnTo>
                    <a:pt x="0" y="222643"/>
                  </a:lnTo>
                  <a:lnTo>
                    <a:pt x="222402" y="222643"/>
                  </a:lnTo>
                  <a:lnTo>
                    <a:pt x="222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6384429" y="3447406"/>
              <a:ext cx="235585" cy="235585"/>
            </a:xfrm>
            <a:custGeom>
              <a:avLst/>
              <a:gdLst/>
              <a:ahLst/>
              <a:cxnLst/>
              <a:rect l="l" t="t" r="r" b="b"/>
              <a:pathLst>
                <a:path w="235584" h="235585">
                  <a:moveTo>
                    <a:pt x="6349" y="0"/>
                  </a:moveTo>
                  <a:lnTo>
                    <a:pt x="6349" y="235363"/>
                  </a:lnTo>
                </a:path>
                <a:path w="235584" h="235585">
                  <a:moveTo>
                    <a:pt x="228749" y="0"/>
                  </a:moveTo>
                  <a:lnTo>
                    <a:pt x="228749" y="235363"/>
                  </a:lnTo>
                </a:path>
                <a:path w="235584" h="235585">
                  <a:moveTo>
                    <a:pt x="0" y="6357"/>
                  </a:moveTo>
                  <a:lnTo>
                    <a:pt x="235100" y="6357"/>
                  </a:lnTo>
                </a:path>
                <a:path w="235584" h="235585">
                  <a:moveTo>
                    <a:pt x="0" y="229006"/>
                  </a:moveTo>
                  <a:lnTo>
                    <a:pt x="235100" y="229006"/>
                  </a:lnTo>
                </a:path>
              </a:pathLst>
            </a:custGeom>
            <a:ln w="524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6281695" y="3102127"/>
              <a:ext cx="240665" cy="471805"/>
            </a:xfrm>
            <a:custGeom>
              <a:avLst/>
              <a:gdLst/>
              <a:ahLst/>
              <a:cxnLst/>
              <a:rect l="l" t="t" r="r" b="b"/>
              <a:pathLst>
                <a:path w="240665" h="471804">
                  <a:moveTo>
                    <a:pt x="0" y="0"/>
                  </a:moveTo>
                  <a:lnTo>
                    <a:pt x="240553" y="471219"/>
                  </a:lnTo>
                </a:path>
              </a:pathLst>
            </a:custGeom>
            <a:ln w="127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7725181" y="3453764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402" y="0"/>
                  </a:moveTo>
                  <a:lnTo>
                    <a:pt x="0" y="0"/>
                  </a:lnTo>
                  <a:lnTo>
                    <a:pt x="0" y="222643"/>
                  </a:lnTo>
                  <a:lnTo>
                    <a:pt x="222402" y="222643"/>
                  </a:lnTo>
                  <a:lnTo>
                    <a:pt x="222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7718831" y="3447406"/>
              <a:ext cx="235585" cy="235585"/>
            </a:xfrm>
            <a:custGeom>
              <a:avLst/>
              <a:gdLst/>
              <a:ahLst/>
              <a:cxnLst/>
              <a:rect l="l" t="t" r="r" b="b"/>
              <a:pathLst>
                <a:path w="235584" h="235585">
                  <a:moveTo>
                    <a:pt x="6349" y="0"/>
                  </a:moveTo>
                  <a:lnTo>
                    <a:pt x="6349" y="235363"/>
                  </a:lnTo>
                </a:path>
                <a:path w="235584" h="235585">
                  <a:moveTo>
                    <a:pt x="228749" y="0"/>
                  </a:moveTo>
                  <a:lnTo>
                    <a:pt x="228749" y="235363"/>
                  </a:lnTo>
                </a:path>
                <a:path w="235584" h="235585">
                  <a:moveTo>
                    <a:pt x="0" y="6357"/>
                  </a:moveTo>
                  <a:lnTo>
                    <a:pt x="235100" y="6357"/>
                  </a:lnTo>
                </a:path>
                <a:path w="235584" h="235585">
                  <a:moveTo>
                    <a:pt x="0" y="229006"/>
                  </a:moveTo>
                  <a:lnTo>
                    <a:pt x="235100" y="229006"/>
                  </a:lnTo>
                </a:path>
              </a:pathLst>
            </a:custGeom>
            <a:ln w="524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7816214" y="3104743"/>
              <a:ext cx="240665" cy="477520"/>
            </a:xfrm>
            <a:custGeom>
              <a:avLst/>
              <a:gdLst/>
              <a:ahLst/>
              <a:cxnLst/>
              <a:rect l="l" t="t" r="r" b="b"/>
              <a:pathLst>
                <a:path w="240665" h="477520">
                  <a:moveTo>
                    <a:pt x="240039" y="0"/>
                  </a:moveTo>
                  <a:lnTo>
                    <a:pt x="0" y="477261"/>
                  </a:lnTo>
                </a:path>
              </a:pathLst>
            </a:custGeom>
            <a:ln w="127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8169973" y="3453764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402" y="0"/>
                  </a:moveTo>
                  <a:lnTo>
                    <a:pt x="0" y="0"/>
                  </a:lnTo>
                  <a:lnTo>
                    <a:pt x="0" y="222643"/>
                  </a:lnTo>
                  <a:lnTo>
                    <a:pt x="222402" y="222643"/>
                  </a:lnTo>
                  <a:lnTo>
                    <a:pt x="222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8163623" y="3447406"/>
              <a:ext cx="235585" cy="235585"/>
            </a:xfrm>
            <a:custGeom>
              <a:avLst/>
              <a:gdLst/>
              <a:ahLst/>
              <a:cxnLst/>
              <a:rect l="l" t="t" r="r" b="b"/>
              <a:pathLst>
                <a:path w="235584" h="235585">
                  <a:moveTo>
                    <a:pt x="6349" y="0"/>
                  </a:moveTo>
                  <a:lnTo>
                    <a:pt x="6349" y="235363"/>
                  </a:lnTo>
                </a:path>
                <a:path w="235584" h="235585">
                  <a:moveTo>
                    <a:pt x="228749" y="0"/>
                  </a:moveTo>
                  <a:lnTo>
                    <a:pt x="228749" y="235363"/>
                  </a:lnTo>
                </a:path>
                <a:path w="235584" h="235585">
                  <a:moveTo>
                    <a:pt x="0" y="6357"/>
                  </a:moveTo>
                  <a:lnTo>
                    <a:pt x="235100" y="6357"/>
                  </a:lnTo>
                </a:path>
                <a:path w="235584" h="235585">
                  <a:moveTo>
                    <a:pt x="0" y="229006"/>
                  </a:moveTo>
                  <a:lnTo>
                    <a:pt x="235100" y="229006"/>
                  </a:lnTo>
                </a:path>
              </a:pathLst>
            </a:custGeom>
            <a:ln w="524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8057625" y="3104743"/>
              <a:ext cx="240665" cy="471805"/>
            </a:xfrm>
            <a:custGeom>
              <a:avLst/>
              <a:gdLst/>
              <a:ahLst/>
              <a:cxnLst/>
              <a:rect l="l" t="t" r="r" b="b"/>
              <a:pathLst>
                <a:path w="240665" h="471804">
                  <a:moveTo>
                    <a:pt x="0" y="0"/>
                  </a:moveTo>
                  <a:lnTo>
                    <a:pt x="240553" y="471219"/>
                  </a:lnTo>
                </a:path>
              </a:pathLst>
            </a:custGeom>
            <a:ln w="127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8614778" y="3453764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402" y="0"/>
                  </a:moveTo>
                  <a:lnTo>
                    <a:pt x="0" y="0"/>
                  </a:lnTo>
                  <a:lnTo>
                    <a:pt x="0" y="222643"/>
                  </a:lnTo>
                  <a:lnTo>
                    <a:pt x="222402" y="222643"/>
                  </a:lnTo>
                  <a:lnTo>
                    <a:pt x="222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8608428" y="3447406"/>
              <a:ext cx="235585" cy="235585"/>
            </a:xfrm>
            <a:custGeom>
              <a:avLst/>
              <a:gdLst/>
              <a:ahLst/>
              <a:cxnLst/>
              <a:rect l="l" t="t" r="r" b="b"/>
              <a:pathLst>
                <a:path w="235584" h="235585">
                  <a:moveTo>
                    <a:pt x="6349" y="0"/>
                  </a:moveTo>
                  <a:lnTo>
                    <a:pt x="6349" y="235363"/>
                  </a:lnTo>
                </a:path>
                <a:path w="235584" h="235585">
                  <a:moveTo>
                    <a:pt x="228749" y="0"/>
                  </a:moveTo>
                  <a:lnTo>
                    <a:pt x="228749" y="235363"/>
                  </a:lnTo>
                </a:path>
                <a:path w="235584" h="235585">
                  <a:moveTo>
                    <a:pt x="0" y="6357"/>
                  </a:moveTo>
                  <a:lnTo>
                    <a:pt x="235100" y="6357"/>
                  </a:lnTo>
                </a:path>
                <a:path w="235584" h="235585">
                  <a:moveTo>
                    <a:pt x="0" y="229006"/>
                  </a:moveTo>
                  <a:lnTo>
                    <a:pt x="235100" y="229006"/>
                  </a:lnTo>
                </a:path>
              </a:pathLst>
            </a:custGeom>
            <a:ln w="524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8706802" y="3109988"/>
              <a:ext cx="240665" cy="477520"/>
            </a:xfrm>
            <a:custGeom>
              <a:avLst/>
              <a:gdLst/>
              <a:ahLst/>
              <a:cxnLst/>
              <a:rect l="l" t="t" r="r" b="b"/>
              <a:pathLst>
                <a:path w="240665" h="477520">
                  <a:moveTo>
                    <a:pt x="240039" y="0"/>
                  </a:moveTo>
                  <a:lnTo>
                    <a:pt x="0" y="477261"/>
                  </a:lnTo>
                </a:path>
              </a:pathLst>
            </a:custGeom>
            <a:ln w="127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9059582" y="3453764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389" y="0"/>
                  </a:moveTo>
                  <a:lnTo>
                    <a:pt x="0" y="0"/>
                  </a:lnTo>
                  <a:lnTo>
                    <a:pt x="0" y="222643"/>
                  </a:lnTo>
                  <a:lnTo>
                    <a:pt x="222389" y="222643"/>
                  </a:lnTo>
                  <a:lnTo>
                    <a:pt x="2223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9053232" y="3447406"/>
              <a:ext cx="235585" cy="235585"/>
            </a:xfrm>
            <a:custGeom>
              <a:avLst/>
              <a:gdLst/>
              <a:ahLst/>
              <a:cxnLst/>
              <a:rect l="l" t="t" r="r" b="b"/>
              <a:pathLst>
                <a:path w="235584" h="235585">
                  <a:moveTo>
                    <a:pt x="6349" y="0"/>
                  </a:moveTo>
                  <a:lnTo>
                    <a:pt x="6349" y="235363"/>
                  </a:lnTo>
                </a:path>
                <a:path w="235584" h="235585">
                  <a:moveTo>
                    <a:pt x="228749" y="0"/>
                  </a:moveTo>
                  <a:lnTo>
                    <a:pt x="228749" y="235363"/>
                  </a:lnTo>
                </a:path>
                <a:path w="235584" h="235585">
                  <a:moveTo>
                    <a:pt x="0" y="6357"/>
                  </a:moveTo>
                  <a:lnTo>
                    <a:pt x="235100" y="6357"/>
                  </a:lnTo>
                </a:path>
                <a:path w="235584" h="235585">
                  <a:moveTo>
                    <a:pt x="0" y="229006"/>
                  </a:moveTo>
                  <a:lnTo>
                    <a:pt x="235100" y="229006"/>
                  </a:lnTo>
                </a:path>
              </a:pathLst>
            </a:custGeom>
            <a:ln w="524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8948213" y="3109988"/>
              <a:ext cx="240665" cy="471805"/>
            </a:xfrm>
            <a:custGeom>
              <a:avLst/>
              <a:gdLst/>
              <a:ahLst/>
              <a:cxnLst/>
              <a:rect l="l" t="t" r="r" b="b"/>
              <a:pathLst>
                <a:path w="240665" h="471804">
                  <a:moveTo>
                    <a:pt x="0" y="0"/>
                  </a:moveTo>
                  <a:lnTo>
                    <a:pt x="240553" y="471219"/>
                  </a:lnTo>
                </a:path>
              </a:pathLst>
            </a:custGeom>
            <a:ln w="127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6835584" y="3453764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389" y="0"/>
                  </a:moveTo>
                  <a:lnTo>
                    <a:pt x="0" y="0"/>
                  </a:lnTo>
                  <a:lnTo>
                    <a:pt x="0" y="222643"/>
                  </a:lnTo>
                  <a:lnTo>
                    <a:pt x="222389" y="222643"/>
                  </a:lnTo>
                  <a:lnTo>
                    <a:pt x="2223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6829234" y="3447406"/>
              <a:ext cx="235585" cy="235585"/>
            </a:xfrm>
            <a:custGeom>
              <a:avLst/>
              <a:gdLst/>
              <a:ahLst/>
              <a:cxnLst/>
              <a:rect l="l" t="t" r="r" b="b"/>
              <a:pathLst>
                <a:path w="235584" h="235585">
                  <a:moveTo>
                    <a:pt x="6349" y="0"/>
                  </a:moveTo>
                  <a:lnTo>
                    <a:pt x="6349" y="235363"/>
                  </a:lnTo>
                </a:path>
                <a:path w="235584" h="235585">
                  <a:moveTo>
                    <a:pt x="228749" y="0"/>
                  </a:moveTo>
                  <a:lnTo>
                    <a:pt x="228749" y="235363"/>
                  </a:lnTo>
                </a:path>
                <a:path w="235584" h="235585">
                  <a:moveTo>
                    <a:pt x="0" y="6357"/>
                  </a:moveTo>
                  <a:lnTo>
                    <a:pt x="235100" y="6357"/>
                  </a:lnTo>
                </a:path>
                <a:path w="235584" h="235585">
                  <a:moveTo>
                    <a:pt x="0" y="229006"/>
                  </a:moveTo>
                  <a:lnTo>
                    <a:pt x="235100" y="229006"/>
                  </a:lnTo>
                </a:path>
              </a:pathLst>
            </a:custGeom>
            <a:ln w="524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6930872" y="3109988"/>
              <a:ext cx="240665" cy="477520"/>
            </a:xfrm>
            <a:custGeom>
              <a:avLst/>
              <a:gdLst/>
              <a:ahLst/>
              <a:cxnLst/>
              <a:rect l="l" t="t" r="r" b="b"/>
              <a:pathLst>
                <a:path w="240665" h="477520">
                  <a:moveTo>
                    <a:pt x="240039" y="0"/>
                  </a:moveTo>
                  <a:lnTo>
                    <a:pt x="0" y="477261"/>
                  </a:lnTo>
                </a:path>
              </a:pathLst>
            </a:custGeom>
            <a:ln w="127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7280376" y="3453764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402" y="0"/>
                  </a:moveTo>
                  <a:lnTo>
                    <a:pt x="0" y="0"/>
                  </a:lnTo>
                  <a:lnTo>
                    <a:pt x="0" y="222643"/>
                  </a:lnTo>
                  <a:lnTo>
                    <a:pt x="222402" y="222643"/>
                  </a:lnTo>
                  <a:lnTo>
                    <a:pt x="222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7274026" y="3447406"/>
              <a:ext cx="235585" cy="235585"/>
            </a:xfrm>
            <a:custGeom>
              <a:avLst/>
              <a:gdLst/>
              <a:ahLst/>
              <a:cxnLst/>
              <a:rect l="l" t="t" r="r" b="b"/>
              <a:pathLst>
                <a:path w="235584" h="235585">
                  <a:moveTo>
                    <a:pt x="6349" y="0"/>
                  </a:moveTo>
                  <a:lnTo>
                    <a:pt x="6349" y="235363"/>
                  </a:lnTo>
                </a:path>
                <a:path w="235584" h="235585">
                  <a:moveTo>
                    <a:pt x="228749" y="0"/>
                  </a:moveTo>
                  <a:lnTo>
                    <a:pt x="228749" y="235363"/>
                  </a:lnTo>
                </a:path>
                <a:path w="235584" h="235585">
                  <a:moveTo>
                    <a:pt x="0" y="6357"/>
                  </a:moveTo>
                  <a:lnTo>
                    <a:pt x="235100" y="6357"/>
                  </a:lnTo>
                </a:path>
                <a:path w="235584" h="235585">
                  <a:moveTo>
                    <a:pt x="0" y="229006"/>
                  </a:moveTo>
                  <a:lnTo>
                    <a:pt x="235100" y="229006"/>
                  </a:lnTo>
                </a:path>
              </a:pathLst>
            </a:custGeom>
            <a:ln w="524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7172283" y="3109988"/>
              <a:ext cx="240665" cy="471805"/>
            </a:xfrm>
            <a:custGeom>
              <a:avLst/>
              <a:gdLst/>
              <a:ahLst/>
              <a:cxnLst/>
              <a:rect l="l" t="t" r="r" b="b"/>
              <a:pathLst>
                <a:path w="240665" h="471804">
                  <a:moveTo>
                    <a:pt x="0" y="0"/>
                  </a:moveTo>
                  <a:lnTo>
                    <a:pt x="240553" y="471219"/>
                  </a:lnTo>
                </a:path>
              </a:pathLst>
            </a:custGeom>
            <a:ln w="127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 descr=""/>
          <p:cNvSpPr txBox="1"/>
          <p:nvPr/>
        </p:nvSpPr>
        <p:spPr>
          <a:xfrm>
            <a:off x="5734443" y="2549487"/>
            <a:ext cx="11493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Sans Unicode"/>
                <a:cs typeface="Lucida Sans Unicode"/>
              </a:rPr>
              <a:t>7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5736831" y="2990037"/>
            <a:ext cx="11493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5736831" y="3430574"/>
            <a:ext cx="11493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71" name="object 7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2844" y="4557518"/>
            <a:ext cx="984884" cy="1227242"/>
          </a:xfrm>
          <a:prstGeom prst="rect">
            <a:avLst/>
          </a:prstGeom>
        </p:spPr>
      </p:pic>
      <p:sp>
        <p:nvSpPr>
          <p:cNvPr id="72" name="object 72" descr=""/>
          <p:cNvSpPr txBox="1"/>
          <p:nvPr/>
        </p:nvSpPr>
        <p:spPr>
          <a:xfrm>
            <a:off x="8720302" y="4513059"/>
            <a:ext cx="1035050" cy="8648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99"/>
              </a:lnSpc>
              <a:spcBef>
                <a:spcPts val="95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Interested</a:t>
            </a:r>
            <a:r>
              <a:rPr dirty="0" sz="110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005493"/>
                </a:solidFill>
                <a:latin typeface="Lucida Sans Unicode"/>
                <a:cs typeface="Lucida Sans Unicode"/>
              </a:rPr>
              <a:t>in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details?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Take</a:t>
            </a:r>
            <a:r>
              <a:rPr dirty="0" sz="11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005493"/>
                </a:solidFill>
                <a:latin typeface="Lucida Sans Unicode"/>
                <a:cs typeface="Lucida Sans Unicode"/>
              </a:rPr>
              <a:t>a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course</a:t>
            </a:r>
            <a:r>
              <a:rPr dirty="0" sz="11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005493"/>
                </a:solidFill>
                <a:latin typeface="Lucida Sans Unicode"/>
                <a:cs typeface="Lucida Sans Unicode"/>
              </a:rPr>
              <a:t>in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algorithms.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5791834" y="3876370"/>
            <a:ext cx="3723004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Every</a:t>
            </a:r>
            <a:r>
              <a:rPr dirty="0" sz="11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search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miss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is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45">
                <a:solidFill>
                  <a:srgbClr val="005493"/>
                </a:solidFill>
                <a:latin typeface="Lucida Sans Unicode"/>
                <a:cs typeface="Lucida Sans Unicode"/>
              </a:rPr>
              <a:t>top-</a:t>
            </a:r>
            <a:r>
              <a:rPr dirty="0" sz="1100" spc="-40">
                <a:solidFill>
                  <a:srgbClr val="005493"/>
                </a:solidFill>
                <a:latin typeface="Lucida Sans Unicode"/>
                <a:cs typeface="Lucida Sans Unicode"/>
              </a:rPr>
              <a:t>to-</a:t>
            </a:r>
            <a:r>
              <a:rPr dirty="0" sz="1100" spc="-30">
                <a:solidFill>
                  <a:srgbClr val="005493"/>
                </a:solidFill>
                <a:latin typeface="Lucida Sans Unicode"/>
                <a:cs typeface="Lucida Sans Unicode"/>
              </a:rPr>
              <a:t>bottom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path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in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this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tree.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74" name="object 74" descr=""/>
          <p:cNvGrpSpPr/>
          <p:nvPr/>
        </p:nvGrpSpPr>
        <p:grpSpPr>
          <a:xfrm>
            <a:off x="5346700" y="2007664"/>
            <a:ext cx="203200" cy="750570"/>
            <a:chOff x="5346700" y="2007664"/>
            <a:chExt cx="203200" cy="750570"/>
          </a:xfrm>
        </p:grpSpPr>
        <p:sp>
          <p:nvSpPr>
            <p:cNvPr id="75" name="object 75" descr=""/>
            <p:cNvSpPr/>
            <p:nvPr/>
          </p:nvSpPr>
          <p:spPr>
            <a:xfrm>
              <a:off x="5346700" y="2014024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 h="0">
                  <a:moveTo>
                    <a:pt x="0" y="0"/>
                  </a:moveTo>
                  <a:lnTo>
                    <a:pt x="203200" y="0"/>
                  </a:lnTo>
                </a:path>
              </a:pathLst>
            </a:custGeom>
            <a:ln w="1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5454649" y="2007664"/>
              <a:ext cx="0" cy="750570"/>
            </a:xfrm>
            <a:custGeom>
              <a:avLst/>
              <a:gdLst/>
              <a:ahLst/>
              <a:cxnLst/>
              <a:rect l="l" t="t" r="r" b="b"/>
              <a:pathLst>
                <a:path w="0" h="750569">
                  <a:moveTo>
                    <a:pt x="0" y="0"/>
                  </a:moveTo>
                  <a:lnTo>
                    <a:pt x="0" y="750140"/>
                  </a:lnTo>
                </a:path>
              </a:pathLst>
            </a:custGeom>
            <a:ln w="104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7" name="object 77" descr=""/>
          <p:cNvGrpSpPr/>
          <p:nvPr/>
        </p:nvGrpSpPr>
        <p:grpSpPr>
          <a:xfrm>
            <a:off x="5346700" y="2961233"/>
            <a:ext cx="203200" cy="788670"/>
            <a:chOff x="5346700" y="2961233"/>
            <a:chExt cx="203200" cy="788670"/>
          </a:xfrm>
        </p:grpSpPr>
        <p:sp>
          <p:nvSpPr>
            <p:cNvPr id="78" name="object 78" descr=""/>
            <p:cNvSpPr/>
            <p:nvPr/>
          </p:nvSpPr>
          <p:spPr>
            <a:xfrm>
              <a:off x="5346700" y="3743164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 h="0">
                  <a:moveTo>
                    <a:pt x="0" y="0"/>
                  </a:moveTo>
                  <a:lnTo>
                    <a:pt x="203200" y="0"/>
                  </a:lnTo>
                </a:path>
              </a:pathLst>
            </a:custGeom>
            <a:ln w="1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5454649" y="2961233"/>
              <a:ext cx="0" cy="788670"/>
            </a:xfrm>
            <a:custGeom>
              <a:avLst/>
              <a:gdLst/>
              <a:ahLst/>
              <a:cxnLst/>
              <a:rect l="l" t="t" r="r" b="b"/>
              <a:pathLst>
                <a:path w="0" h="788670">
                  <a:moveTo>
                    <a:pt x="0" y="0"/>
                  </a:moveTo>
                  <a:lnTo>
                    <a:pt x="0" y="788282"/>
                  </a:lnTo>
                </a:path>
              </a:pathLst>
            </a:custGeom>
            <a:ln w="104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 descr=""/>
          <p:cNvSpPr txBox="1"/>
          <p:nvPr/>
        </p:nvSpPr>
        <p:spPr>
          <a:xfrm>
            <a:off x="5273205" y="2724356"/>
            <a:ext cx="311785" cy="23367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-25">
                <a:latin typeface="Lucida Sans Unicode"/>
                <a:cs typeface="Lucida Sans Unicode"/>
              </a:rPr>
              <a:t>lg</a:t>
            </a:r>
            <a:r>
              <a:rPr dirty="0" sz="1350" spc="-25" i="1">
                <a:latin typeface="Lucida Sans Italic"/>
                <a:cs typeface="Lucida Sans Italic"/>
              </a:rPr>
              <a:t>N</a:t>
            </a:r>
            <a:endParaRPr sz="1350">
              <a:latin typeface="Lucida Sans Italic"/>
              <a:cs typeface="Lucida Sans Italic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5687059" y="1775081"/>
            <a:ext cx="204470" cy="5295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110"/>
              </a:spcBef>
            </a:pPr>
            <a:r>
              <a:rPr dirty="0" sz="1350" spc="5" i="1">
                <a:latin typeface="Lucida Sans Italic"/>
                <a:cs typeface="Lucida Sans Italic"/>
              </a:rPr>
              <a:t>N</a:t>
            </a:r>
            <a:endParaRPr sz="1350">
              <a:latin typeface="Lucida Sans Italic"/>
              <a:cs typeface="Lucida Sans Ital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100" spc="-25">
                <a:latin typeface="Lucida Sans Unicode"/>
                <a:cs typeface="Lucida Sans Unicode"/>
              </a:rPr>
              <a:t>15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9351568" y="2549487"/>
            <a:ext cx="11493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solidFill>
                  <a:srgbClr val="005493"/>
                </a:solidFill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9351568" y="2990037"/>
            <a:ext cx="11493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solidFill>
                  <a:srgbClr val="005493"/>
                </a:solidFill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9351568" y="3430574"/>
            <a:ext cx="11493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solidFill>
                  <a:srgbClr val="005493"/>
                </a:solidFill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9327997" y="1783221"/>
            <a:ext cx="135890" cy="52133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5" i="1">
                <a:solidFill>
                  <a:srgbClr val="005493"/>
                </a:solidFill>
                <a:latin typeface="Lucida Sans Italic"/>
                <a:cs typeface="Lucida Sans Italic"/>
              </a:rPr>
              <a:t>n</a:t>
            </a:r>
            <a:endParaRPr sz="1250">
              <a:latin typeface="Lucida Sans Italic"/>
              <a:cs typeface="Lucida Sans Italic"/>
            </a:endParaRPr>
          </a:p>
          <a:p>
            <a:pPr marL="33020">
              <a:lnSpc>
                <a:spcPct val="100000"/>
              </a:lnSpc>
              <a:spcBef>
                <a:spcPts val="1050"/>
              </a:spcBef>
            </a:pPr>
            <a:r>
              <a:rPr dirty="0" sz="1100" spc="5">
                <a:solidFill>
                  <a:srgbClr val="005493"/>
                </a:solidFill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86" name="object 86" descr=""/>
          <p:cNvGrpSpPr/>
          <p:nvPr/>
        </p:nvGrpSpPr>
        <p:grpSpPr>
          <a:xfrm>
            <a:off x="9280043" y="5472468"/>
            <a:ext cx="519430" cy="415290"/>
            <a:chOff x="9280043" y="5472468"/>
            <a:chExt cx="519430" cy="415290"/>
          </a:xfrm>
        </p:grpSpPr>
        <p:sp>
          <p:nvSpPr>
            <p:cNvPr id="87" name="object 87" descr=""/>
            <p:cNvSpPr/>
            <p:nvPr/>
          </p:nvSpPr>
          <p:spPr>
            <a:xfrm>
              <a:off x="9282900" y="5475325"/>
              <a:ext cx="513715" cy="409575"/>
            </a:xfrm>
            <a:custGeom>
              <a:avLst/>
              <a:gdLst/>
              <a:ahLst/>
              <a:cxnLst/>
              <a:rect l="l" t="t" r="r" b="b"/>
              <a:pathLst>
                <a:path w="513715" h="409575">
                  <a:moveTo>
                    <a:pt x="304012" y="0"/>
                  </a:moveTo>
                  <a:lnTo>
                    <a:pt x="255963" y="4501"/>
                  </a:lnTo>
                  <a:lnTo>
                    <a:pt x="211856" y="17324"/>
                  </a:lnTo>
                  <a:lnTo>
                    <a:pt x="172948" y="37446"/>
                  </a:lnTo>
                  <a:lnTo>
                    <a:pt x="140497" y="63842"/>
                  </a:lnTo>
                  <a:lnTo>
                    <a:pt x="115760" y="95489"/>
                  </a:lnTo>
                  <a:lnTo>
                    <a:pt x="99996" y="131365"/>
                  </a:lnTo>
                  <a:lnTo>
                    <a:pt x="94462" y="170446"/>
                  </a:lnTo>
                  <a:lnTo>
                    <a:pt x="97195" y="197663"/>
                  </a:lnTo>
                  <a:lnTo>
                    <a:pt x="105063" y="223446"/>
                  </a:lnTo>
                  <a:lnTo>
                    <a:pt x="117576" y="247520"/>
                  </a:lnTo>
                  <a:lnTo>
                    <a:pt x="134238" y="269608"/>
                  </a:lnTo>
                  <a:lnTo>
                    <a:pt x="0" y="409575"/>
                  </a:lnTo>
                  <a:lnTo>
                    <a:pt x="178117" y="305993"/>
                  </a:lnTo>
                  <a:lnTo>
                    <a:pt x="430152" y="305993"/>
                  </a:lnTo>
                  <a:lnTo>
                    <a:pt x="435077" y="303447"/>
                  </a:lnTo>
                  <a:lnTo>
                    <a:pt x="467528" y="277051"/>
                  </a:lnTo>
                  <a:lnTo>
                    <a:pt x="492264" y="245403"/>
                  </a:lnTo>
                  <a:lnTo>
                    <a:pt x="508028" y="209527"/>
                  </a:lnTo>
                  <a:lnTo>
                    <a:pt x="513562" y="170446"/>
                  </a:lnTo>
                  <a:lnTo>
                    <a:pt x="508028" y="131365"/>
                  </a:lnTo>
                  <a:lnTo>
                    <a:pt x="492264" y="95489"/>
                  </a:lnTo>
                  <a:lnTo>
                    <a:pt x="467528" y="63842"/>
                  </a:lnTo>
                  <a:lnTo>
                    <a:pt x="435077" y="37446"/>
                  </a:lnTo>
                  <a:lnTo>
                    <a:pt x="396169" y="17324"/>
                  </a:lnTo>
                  <a:lnTo>
                    <a:pt x="352061" y="4501"/>
                  </a:lnTo>
                  <a:lnTo>
                    <a:pt x="304012" y="0"/>
                  </a:lnTo>
                  <a:close/>
                </a:path>
                <a:path w="513715" h="409575">
                  <a:moveTo>
                    <a:pt x="430152" y="305993"/>
                  </a:moveTo>
                  <a:lnTo>
                    <a:pt x="178117" y="305993"/>
                  </a:lnTo>
                  <a:lnTo>
                    <a:pt x="205937" y="320560"/>
                  </a:lnTo>
                  <a:lnTo>
                    <a:pt x="236450" y="331544"/>
                  </a:lnTo>
                  <a:lnTo>
                    <a:pt x="269269" y="338478"/>
                  </a:lnTo>
                  <a:lnTo>
                    <a:pt x="304012" y="340893"/>
                  </a:lnTo>
                  <a:lnTo>
                    <a:pt x="352061" y="336391"/>
                  </a:lnTo>
                  <a:lnTo>
                    <a:pt x="396169" y="323568"/>
                  </a:lnTo>
                  <a:lnTo>
                    <a:pt x="430152" y="3059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9282901" y="5475325"/>
              <a:ext cx="513715" cy="409575"/>
            </a:xfrm>
            <a:custGeom>
              <a:avLst/>
              <a:gdLst/>
              <a:ahLst/>
              <a:cxnLst/>
              <a:rect l="l" t="t" r="r" b="b"/>
              <a:pathLst>
                <a:path w="513715" h="409575">
                  <a:moveTo>
                    <a:pt x="304011" y="0"/>
                  </a:moveTo>
                  <a:lnTo>
                    <a:pt x="255963" y="4501"/>
                  </a:lnTo>
                  <a:lnTo>
                    <a:pt x="211856" y="17324"/>
                  </a:lnTo>
                  <a:lnTo>
                    <a:pt x="172948" y="37446"/>
                  </a:lnTo>
                  <a:lnTo>
                    <a:pt x="140497" y="63842"/>
                  </a:lnTo>
                  <a:lnTo>
                    <a:pt x="115760" y="95490"/>
                  </a:lnTo>
                  <a:lnTo>
                    <a:pt x="99995" y="131367"/>
                  </a:lnTo>
                  <a:lnTo>
                    <a:pt x="94461" y="170450"/>
                  </a:lnTo>
                  <a:lnTo>
                    <a:pt x="97194" y="197668"/>
                  </a:lnTo>
                  <a:lnTo>
                    <a:pt x="105063" y="223452"/>
                  </a:lnTo>
                  <a:lnTo>
                    <a:pt x="117577" y="247524"/>
                  </a:lnTo>
                  <a:lnTo>
                    <a:pt x="134243" y="269607"/>
                  </a:lnTo>
                  <a:lnTo>
                    <a:pt x="0" y="409573"/>
                  </a:lnTo>
                  <a:lnTo>
                    <a:pt x="178118" y="305991"/>
                  </a:lnTo>
                  <a:lnTo>
                    <a:pt x="205935" y="320563"/>
                  </a:lnTo>
                  <a:lnTo>
                    <a:pt x="236447" y="331550"/>
                  </a:lnTo>
                  <a:lnTo>
                    <a:pt x="269268" y="338485"/>
                  </a:lnTo>
                  <a:lnTo>
                    <a:pt x="304011" y="340900"/>
                  </a:lnTo>
                  <a:lnTo>
                    <a:pt x="352059" y="336399"/>
                  </a:lnTo>
                  <a:lnTo>
                    <a:pt x="396166" y="323576"/>
                  </a:lnTo>
                  <a:lnTo>
                    <a:pt x="435074" y="303454"/>
                  </a:lnTo>
                  <a:lnTo>
                    <a:pt x="467525" y="277058"/>
                  </a:lnTo>
                  <a:lnTo>
                    <a:pt x="492262" y="245410"/>
                  </a:lnTo>
                  <a:lnTo>
                    <a:pt x="508027" y="209533"/>
                  </a:lnTo>
                  <a:lnTo>
                    <a:pt x="513561" y="170450"/>
                  </a:lnTo>
                  <a:lnTo>
                    <a:pt x="508027" y="131367"/>
                  </a:lnTo>
                  <a:lnTo>
                    <a:pt x="492262" y="95490"/>
                  </a:lnTo>
                  <a:lnTo>
                    <a:pt x="467525" y="63842"/>
                  </a:lnTo>
                  <a:lnTo>
                    <a:pt x="435074" y="37446"/>
                  </a:lnTo>
                  <a:lnTo>
                    <a:pt x="396166" y="17324"/>
                  </a:lnTo>
                  <a:lnTo>
                    <a:pt x="352059" y="4501"/>
                  </a:lnTo>
                  <a:lnTo>
                    <a:pt x="304011" y="0"/>
                  </a:lnTo>
                  <a:close/>
                </a:path>
              </a:pathLst>
            </a:custGeom>
            <a:ln w="5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 descr=""/>
          <p:cNvSpPr txBox="1"/>
          <p:nvPr/>
        </p:nvSpPr>
        <p:spPr>
          <a:xfrm>
            <a:off x="9471431" y="5538176"/>
            <a:ext cx="23114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35">
                <a:latin typeface="Lucida Sans Unicode"/>
                <a:cs typeface="Lucida Sans Unicode"/>
              </a:rPr>
              <a:t>OK!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90" name="object 9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44407" y="5879158"/>
            <a:ext cx="950893" cy="739493"/>
          </a:xfrm>
          <a:prstGeom prst="rect">
            <a:avLst/>
          </a:prstGeom>
        </p:spPr>
      </p:pic>
      <p:sp>
        <p:nvSpPr>
          <p:cNvPr id="91" name="object 9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18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Empirical</a:t>
            </a:r>
            <a:r>
              <a:rPr dirty="0" spc="75"/>
              <a:t> </a:t>
            </a:r>
            <a:r>
              <a:rPr dirty="0" spc="-30"/>
              <a:t>tests</a:t>
            </a:r>
            <a:r>
              <a:rPr dirty="0" spc="80"/>
              <a:t> </a:t>
            </a:r>
            <a:r>
              <a:rPr dirty="0" spc="65"/>
              <a:t>of</a:t>
            </a:r>
            <a:r>
              <a:rPr dirty="0" spc="80"/>
              <a:t> </a:t>
            </a:r>
            <a:r>
              <a:rPr dirty="0" spc="75"/>
              <a:t>binary</a:t>
            </a:r>
            <a:r>
              <a:rPr dirty="0" spc="80"/>
              <a:t> </a:t>
            </a:r>
            <a:r>
              <a:rPr dirty="0" spc="-10"/>
              <a:t>search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944103"/>
            <a:ext cx="2540000" cy="10553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7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Whitelist</a:t>
            </a:r>
            <a:r>
              <a:rPr dirty="0" sz="145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filter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scenario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Whitelist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size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 spc="-25" i="1">
                <a:latin typeface="Lucida Sans Italic"/>
                <a:cs typeface="Lucida Sans Italic"/>
              </a:rPr>
              <a:t>N</a:t>
            </a:r>
            <a:r>
              <a:rPr dirty="0" sz="1450" spc="-25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10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65" i="1">
                <a:latin typeface="Lucida Sans Italic"/>
                <a:cs typeface="Lucida Sans Italic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transactions.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95300" y="5351513"/>
            <a:ext cx="5067300" cy="432434"/>
          </a:xfrm>
          <a:custGeom>
            <a:avLst/>
            <a:gdLst/>
            <a:ahLst/>
            <a:cxnLst/>
            <a:rect l="l" t="t" r="r" b="b"/>
            <a:pathLst>
              <a:path w="5067300" h="432435">
                <a:moveTo>
                  <a:pt x="0" y="0"/>
                </a:moveTo>
                <a:lnTo>
                  <a:pt x="5067300" y="0"/>
                </a:lnTo>
                <a:lnTo>
                  <a:pt x="5067300" y="432282"/>
                </a:lnTo>
                <a:lnTo>
                  <a:pt x="0" y="4322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95300" y="5351513"/>
            <a:ext cx="5067300" cy="432434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2555">
              <a:lnSpc>
                <a:spcPct val="100000"/>
              </a:lnSpc>
              <a:spcBef>
                <a:spcPts val="725"/>
              </a:spcBef>
            </a:pPr>
            <a:r>
              <a:rPr dirty="0" sz="1450">
                <a:latin typeface="Lucida Sans Unicode"/>
                <a:cs typeface="Lucida Sans Unicode"/>
              </a:rPr>
              <a:t>Validates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hypothesis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that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order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growth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-295" i="1">
                <a:latin typeface="Lucida Sans Italic"/>
                <a:cs typeface="Lucida Sans Italic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log</a:t>
            </a:r>
            <a:r>
              <a:rPr dirty="0" sz="1450" spc="-10" i="1">
                <a:latin typeface="Lucida Sans Italic"/>
                <a:cs typeface="Lucida Sans Italic"/>
              </a:rPr>
              <a:t>N.</a:t>
            </a:r>
            <a:endParaRPr sz="1450">
              <a:latin typeface="Lucida Sans Italic"/>
              <a:cs typeface="Lucida Sans Italic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950180" y="5739752"/>
            <a:ext cx="69215" cy="323850"/>
            <a:chOff x="4950180" y="5739752"/>
            <a:chExt cx="69215" cy="323850"/>
          </a:xfrm>
        </p:grpSpPr>
        <p:sp>
          <p:nvSpPr>
            <p:cNvPr id="8" name="object 8" descr=""/>
            <p:cNvSpPr/>
            <p:nvPr/>
          </p:nvSpPr>
          <p:spPr>
            <a:xfrm>
              <a:off x="4984745" y="5783796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w="0" h="280035">
                  <a:moveTo>
                    <a:pt x="0" y="0"/>
                  </a:moveTo>
                  <a:lnTo>
                    <a:pt x="0" y="9871"/>
                  </a:lnTo>
                  <a:lnTo>
                    <a:pt x="0" y="279713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0180" y="5739752"/>
              <a:ext cx="69151" cy="69227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4623599" y="6040414"/>
            <a:ext cx="826769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Will</a:t>
            </a:r>
            <a:r>
              <a:rPr dirty="0" sz="13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05493"/>
                </a:solidFill>
                <a:latin typeface="Lucida Sans Unicode"/>
                <a:cs typeface="Lucida Sans Unicode"/>
              </a:rPr>
              <a:t>scale.</a:t>
            </a:r>
            <a:endParaRPr sz="1300">
              <a:latin typeface="Lucida Sans Unicode"/>
              <a:cs typeface="Lucida Sans Unicode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46925" y="1889264"/>
            <a:ext cx="2425547" cy="2050656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7175500" y="1918665"/>
            <a:ext cx="2324100" cy="194563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0965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79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7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Generator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100000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...</a:t>
            </a:r>
            <a:endParaRPr sz="1000">
              <a:latin typeface="Lucida Console"/>
              <a:cs typeface="Lucida Console"/>
            </a:endParaRPr>
          </a:p>
          <a:p>
            <a:pPr marL="95250">
              <a:lnSpc>
                <a:spcPct val="100000"/>
              </a:lnSpc>
              <a:spcBef>
                <a:spcPts val="165"/>
              </a:spcBef>
            </a:pPr>
            <a:r>
              <a:rPr dirty="0" sz="1000">
                <a:latin typeface="Lucida Console"/>
                <a:cs typeface="Lucida Console"/>
              </a:rPr>
              <a:t>1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seconds</a:t>
            </a:r>
            <a:endParaRPr sz="1000">
              <a:latin typeface="Lucida Console"/>
              <a:cs typeface="Lucida Console"/>
            </a:endParaRPr>
          </a:p>
          <a:p>
            <a:pPr marL="95250">
              <a:lnSpc>
                <a:spcPct val="100000"/>
              </a:lnSpc>
              <a:spcBef>
                <a:spcPts val="16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7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Generator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200000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...</a:t>
            </a:r>
            <a:endParaRPr sz="1000">
              <a:latin typeface="Lucida Console"/>
              <a:cs typeface="Lucida Console"/>
            </a:endParaRPr>
          </a:p>
          <a:p>
            <a:pPr marL="95250">
              <a:lnSpc>
                <a:spcPct val="100000"/>
              </a:lnSpc>
              <a:spcBef>
                <a:spcPts val="165"/>
              </a:spcBef>
            </a:pPr>
            <a:r>
              <a:rPr dirty="0" sz="1000">
                <a:latin typeface="Lucida Console"/>
                <a:cs typeface="Lucida Console"/>
              </a:rPr>
              <a:t>3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seconds</a:t>
            </a:r>
            <a:endParaRPr sz="1000">
              <a:latin typeface="Lucida Console"/>
              <a:cs typeface="Lucida Console"/>
            </a:endParaRPr>
          </a:p>
          <a:p>
            <a:pPr marL="95250">
              <a:lnSpc>
                <a:spcPct val="100000"/>
              </a:lnSpc>
              <a:spcBef>
                <a:spcPts val="16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7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Generator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400000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...</a:t>
            </a:r>
            <a:endParaRPr sz="1000">
              <a:latin typeface="Lucida Console"/>
              <a:cs typeface="Lucida Console"/>
            </a:endParaRPr>
          </a:p>
          <a:p>
            <a:pPr marL="95250">
              <a:lnSpc>
                <a:spcPct val="100000"/>
              </a:lnSpc>
              <a:spcBef>
                <a:spcPts val="165"/>
              </a:spcBef>
            </a:pPr>
            <a:r>
              <a:rPr dirty="0" sz="1000">
                <a:latin typeface="Lucida Console"/>
                <a:cs typeface="Lucida Console"/>
              </a:rPr>
              <a:t>6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seconds</a:t>
            </a:r>
            <a:endParaRPr sz="1000">
              <a:latin typeface="Lucida Console"/>
              <a:cs typeface="Lucida Console"/>
            </a:endParaRPr>
          </a:p>
          <a:p>
            <a:pPr marL="95250">
              <a:lnSpc>
                <a:spcPct val="100000"/>
              </a:lnSpc>
              <a:spcBef>
                <a:spcPts val="16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7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Generator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800000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...</a:t>
            </a:r>
            <a:endParaRPr sz="1000">
              <a:latin typeface="Lucida Console"/>
              <a:cs typeface="Lucida Console"/>
            </a:endParaRPr>
          </a:p>
          <a:p>
            <a:pPr marL="95250">
              <a:lnSpc>
                <a:spcPct val="100000"/>
              </a:lnSpc>
              <a:spcBef>
                <a:spcPts val="160"/>
              </a:spcBef>
            </a:pPr>
            <a:r>
              <a:rPr dirty="0" sz="1000">
                <a:latin typeface="Lucida Console"/>
                <a:cs typeface="Lucida Console"/>
              </a:rPr>
              <a:t>14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seconds</a:t>
            </a:r>
            <a:endParaRPr sz="1000">
              <a:latin typeface="Lucida Console"/>
              <a:cs typeface="Lucida Console"/>
            </a:endParaRPr>
          </a:p>
          <a:p>
            <a:pPr marL="95250">
              <a:lnSpc>
                <a:spcPct val="100000"/>
              </a:lnSpc>
              <a:spcBef>
                <a:spcPts val="16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7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7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Generator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1600000</a:t>
            </a:r>
            <a:r>
              <a:rPr dirty="0" sz="1000" spc="-7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...</a:t>
            </a:r>
            <a:endParaRPr sz="1000">
              <a:latin typeface="Lucida Console"/>
              <a:cs typeface="Lucida Console"/>
            </a:endParaRPr>
          </a:p>
          <a:p>
            <a:pPr marL="95250">
              <a:lnSpc>
                <a:spcPct val="100000"/>
              </a:lnSpc>
              <a:spcBef>
                <a:spcPts val="160"/>
              </a:spcBef>
            </a:pPr>
            <a:r>
              <a:rPr dirty="0" sz="1000">
                <a:latin typeface="Lucida Console"/>
                <a:cs typeface="Lucida Console"/>
              </a:rPr>
              <a:t>33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seconds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195819" y="3926867"/>
            <a:ext cx="2458085" cy="38227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000">
                <a:latin typeface="Lucida Console"/>
                <a:cs typeface="Lucida Console"/>
              </a:rPr>
              <a:t>...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10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a-</a:t>
            </a:r>
            <a:r>
              <a:rPr dirty="0" sz="1000">
                <a:latin typeface="Lucida Console"/>
                <a:cs typeface="Lucida Console"/>
              </a:rPr>
              <a:t>z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|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TestBS</a:t>
            </a:r>
            <a:endParaRPr sz="1000">
              <a:latin typeface="Lucida Console"/>
              <a:cs typeface="Lucida Console"/>
            </a:endParaRPr>
          </a:p>
          <a:p>
            <a:pPr marL="22860">
              <a:lnSpc>
                <a:spcPct val="100000"/>
              </a:lnSpc>
              <a:spcBef>
                <a:spcPts val="204"/>
              </a:spcBef>
            </a:pPr>
            <a:r>
              <a:rPr dirty="0" sz="1000" spc="-20">
                <a:latin typeface="Lucida Console"/>
                <a:cs typeface="Lucida Console"/>
              </a:rPr>
              <a:t>a-</a:t>
            </a:r>
            <a:r>
              <a:rPr dirty="0" sz="1000">
                <a:latin typeface="Lucida Console"/>
                <a:cs typeface="Lucida Console"/>
              </a:rPr>
              <a:t>z</a:t>
            </a:r>
            <a:r>
              <a:rPr dirty="0" sz="1000" spc="-1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1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abcdefghijklmnopqrstuvwxyz</a:t>
            </a:r>
            <a:endParaRPr sz="1000">
              <a:latin typeface="Lucida Console"/>
              <a:cs typeface="Lucida Console"/>
            </a:endParaRPr>
          </a:p>
        </p:txBody>
      </p: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3277347" y="1751932"/>
          <a:ext cx="3471545" cy="3192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275"/>
                <a:gridCol w="719455"/>
                <a:gridCol w="791209"/>
                <a:gridCol w="899160"/>
              </a:tblGrid>
              <a:tr h="627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 i="1">
                          <a:latin typeface="Lucida Sans Italic"/>
                          <a:cs typeface="Lucida Sans Italic"/>
                        </a:rPr>
                        <a:t>N</a:t>
                      </a:r>
                      <a:endParaRPr sz="11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50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85"/>
                        </a:spcBef>
                      </a:pPr>
                      <a:r>
                        <a:rPr dirty="0" baseline="4629" sz="1800" spc="-37" i="1">
                          <a:latin typeface="Lucida Sans Italic"/>
                          <a:cs typeface="Lucida Sans Italic"/>
                        </a:rPr>
                        <a:t>T</a:t>
                      </a:r>
                      <a:r>
                        <a:rPr dirty="0" sz="800" spc="-25" i="1">
                          <a:latin typeface="Lucida Sans Italic"/>
                          <a:cs typeface="Lucida Sans Italic"/>
                        </a:rPr>
                        <a:t>N</a:t>
                      </a:r>
                      <a:endParaRPr sz="800">
                        <a:latin typeface="Lucida Sans Italic"/>
                        <a:cs typeface="Lucida Sans Italic"/>
                      </a:endParaRPr>
                    </a:p>
                    <a:p>
                      <a:pPr algn="ctr">
                        <a:lnSpc>
                          <a:spcPts val="1300"/>
                        </a:lnSpc>
                      </a:pP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(</a:t>
                      </a:r>
                      <a:r>
                        <a:rPr dirty="0" sz="1200" spc="-10" i="1">
                          <a:latin typeface="Lucida Sans Italic"/>
                          <a:cs typeface="Lucida Sans Italic"/>
                        </a:rPr>
                        <a:t>seconds</a:t>
                      </a: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)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377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baseline="4444" sz="1875" spc="-15" i="1">
                          <a:latin typeface="Lucida Sans Italic"/>
                          <a:cs typeface="Lucida Sans Italic"/>
                        </a:rPr>
                        <a:t>T</a:t>
                      </a:r>
                      <a:r>
                        <a:rPr dirty="0" sz="850" spc="-10" i="1">
                          <a:latin typeface="Lucida Sans Italic"/>
                          <a:cs typeface="Lucida Sans Italic"/>
                        </a:rPr>
                        <a:t>N</a:t>
                      </a:r>
                      <a:r>
                        <a:rPr dirty="0" baseline="4444" sz="1875" spc="-1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baseline="4444" sz="1875" spc="-15" i="1">
                          <a:latin typeface="Lucida Sans Italic"/>
                          <a:cs typeface="Lucida Sans Italic"/>
                        </a:rPr>
                        <a:t>T</a:t>
                      </a:r>
                      <a:r>
                        <a:rPr dirty="0" sz="850" spc="-10" i="1">
                          <a:latin typeface="Lucida Sans Italic"/>
                          <a:cs typeface="Lucida Sans Italic"/>
                        </a:rPr>
                        <a:t>N/2</a:t>
                      </a:r>
                      <a:endParaRPr sz="85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127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78105" marR="14604" indent="-5588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sz="1100" spc="-1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transactions </a:t>
                      </a:r>
                      <a:r>
                        <a:rPr dirty="0" sz="11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per</a:t>
                      </a:r>
                      <a:r>
                        <a:rPr dirty="0" sz="1100" spc="1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100" spc="-1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second</a:t>
                      </a:r>
                      <a:endParaRPr sz="11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1333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100,000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1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200,000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3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400,000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6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2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67,000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800,000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14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20">
                          <a:latin typeface="Lucida Sans Unicode"/>
                          <a:cs typeface="Lucida Sans Unicode"/>
                        </a:rPr>
                        <a:t>2.35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57,000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1,600,000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33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20">
                          <a:latin typeface="Lucida Sans Unicode"/>
                          <a:cs typeface="Lucida Sans Unicode"/>
                        </a:rPr>
                        <a:t>2.33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48,000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10.28</a:t>
                      </a:r>
                      <a:r>
                        <a:rPr dirty="0" sz="1200" spc="110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10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million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264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48,000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 descr=""/>
          <p:cNvSpPr txBox="1"/>
          <p:nvPr/>
        </p:nvSpPr>
        <p:spPr>
          <a:xfrm>
            <a:off x="7160462" y="4711167"/>
            <a:ext cx="2076450" cy="4083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11125" marR="5080" indent="-99060">
              <a:lnSpc>
                <a:spcPct val="106100"/>
              </a:lnSpc>
              <a:spcBef>
                <a:spcPts val="50"/>
              </a:spcBef>
            </a:pP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nearly</a:t>
            </a:r>
            <a:r>
              <a:rPr dirty="0" sz="1200" spc="14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50,000</a:t>
            </a:r>
            <a:r>
              <a:rPr dirty="0" sz="1200" spc="14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8D3124"/>
                </a:solidFill>
                <a:latin typeface="Lucida Sans Unicode"/>
                <a:cs typeface="Lucida Sans Unicode"/>
              </a:rPr>
              <a:t>transactions </a:t>
            </a: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per</a:t>
            </a:r>
            <a:r>
              <a:rPr dirty="0" sz="1200" spc="9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second,</a:t>
            </a:r>
            <a:r>
              <a:rPr dirty="0" sz="1200" spc="9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and</a:t>
            </a:r>
            <a:r>
              <a:rPr dirty="0" sz="1200" spc="9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8D3124"/>
                </a:solidFill>
                <a:latin typeface="Lucida Sans Unicode"/>
                <a:cs typeface="Lucida Sans Unicode"/>
              </a:rPr>
              <a:t>holding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6616703" y="4811157"/>
            <a:ext cx="469900" cy="107950"/>
          </a:xfrm>
          <a:custGeom>
            <a:avLst/>
            <a:gdLst/>
            <a:ahLst/>
            <a:cxnLst/>
            <a:rect l="l" t="t" r="r" b="b"/>
            <a:pathLst>
              <a:path w="469900" h="107950">
                <a:moveTo>
                  <a:pt x="0" y="0"/>
                </a:moveTo>
                <a:lnTo>
                  <a:pt x="3554" y="0"/>
                </a:lnTo>
                <a:lnTo>
                  <a:pt x="469691" y="107355"/>
                </a:lnTo>
              </a:path>
            </a:pathLst>
          </a:custGeom>
          <a:ln w="12713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6573825" y="4783099"/>
            <a:ext cx="75565" cy="67945"/>
          </a:xfrm>
          <a:custGeom>
            <a:avLst/>
            <a:gdLst/>
            <a:ahLst/>
            <a:cxnLst/>
            <a:rect l="l" t="t" r="r" b="b"/>
            <a:pathLst>
              <a:path w="75565" h="67945">
                <a:moveTo>
                  <a:pt x="75158" y="0"/>
                </a:moveTo>
                <a:lnTo>
                  <a:pt x="0" y="18148"/>
                </a:lnTo>
                <a:lnTo>
                  <a:pt x="59601" y="67449"/>
                </a:lnTo>
                <a:lnTo>
                  <a:pt x="50533" y="29832"/>
                </a:lnTo>
                <a:lnTo>
                  <a:pt x="75158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7367306" y="5367728"/>
            <a:ext cx="2167255" cy="539750"/>
            <a:chOff x="7367306" y="5367728"/>
            <a:chExt cx="2167255" cy="539750"/>
          </a:xfrm>
        </p:grpSpPr>
        <p:sp>
          <p:nvSpPr>
            <p:cNvPr id="19" name="object 19" descr=""/>
            <p:cNvSpPr/>
            <p:nvPr/>
          </p:nvSpPr>
          <p:spPr>
            <a:xfrm>
              <a:off x="7370152" y="5370588"/>
              <a:ext cx="2161540" cy="534035"/>
            </a:xfrm>
            <a:custGeom>
              <a:avLst/>
              <a:gdLst/>
              <a:ahLst/>
              <a:cxnLst/>
              <a:rect l="l" t="t" r="r" b="b"/>
              <a:pathLst>
                <a:path w="2161540" h="534035">
                  <a:moveTo>
                    <a:pt x="2088135" y="453009"/>
                  </a:moveTo>
                  <a:lnTo>
                    <a:pt x="441528" y="453009"/>
                  </a:lnTo>
                  <a:lnTo>
                    <a:pt x="480342" y="486848"/>
                  </a:lnTo>
                  <a:lnTo>
                    <a:pt x="525329" y="512333"/>
                  </a:lnTo>
                  <a:lnTo>
                    <a:pt x="575402" y="528404"/>
                  </a:lnTo>
                  <a:lnTo>
                    <a:pt x="629475" y="533996"/>
                  </a:lnTo>
                  <a:lnTo>
                    <a:pt x="1898891" y="533996"/>
                  </a:lnTo>
                  <a:lnTo>
                    <a:pt x="1945486" y="529865"/>
                  </a:lnTo>
                  <a:lnTo>
                    <a:pt x="1989568" y="517947"/>
                  </a:lnTo>
                  <a:lnTo>
                    <a:pt x="2030345" y="498954"/>
                  </a:lnTo>
                  <a:lnTo>
                    <a:pt x="2067024" y="473599"/>
                  </a:lnTo>
                  <a:lnTo>
                    <a:pt x="2088135" y="453009"/>
                  </a:lnTo>
                  <a:close/>
                </a:path>
                <a:path w="2161540" h="534035">
                  <a:moveTo>
                    <a:pt x="1898891" y="0"/>
                  </a:moveTo>
                  <a:lnTo>
                    <a:pt x="629475" y="0"/>
                  </a:lnTo>
                  <a:lnTo>
                    <a:pt x="582991" y="3730"/>
                  </a:lnTo>
                  <a:lnTo>
                    <a:pt x="539212" y="15410"/>
                  </a:lnTo>
                  <a:lnTo>
                    <a:pt x="498878" y="34295"/>
                  </a:lnTo>
                  <a:lnTo>
                    <a:pt x="462724" y="59642"/>
                  </a:lnTo>
                  <a:lnTo>
                    <a:pt x="431489" y="90709"/>
                  </a:lnTo>
                  <a:lnTo>
                    <a:pt x="405912" y="126753"/>
                  </a:lnTo>
                  <a:lnTo>
                    <a:pt x="386728" y="167030"/>
                  </a:lnTo>
                  <a:lnTo>
                    <a:pt x="374673" y="210847"/>
                  </a:lnTo>
                  <a:lnTo>
                    <a:pt x="370497" y="257314"/>
                  </a:lnTo>
                  <a:lnTo>
                    <a:pt x="370497" y="276326"/>
                  </a:lnTo>
                  <a:lnTo>
                    <a:pt x="372526" y="306916"/>
                  </a:lnTo>
                  <a:lnTo>
                    <a:pt x="378296" y="336308"/>
                  </a:lnTo>
                  <a:lnTo>
                    <a:pt x="387325" y="364434"/>
                  </a:lnTo>
                  <a:lnTo>
                    <a:pt x="399135" y="391223"/>
                  </a:lnTo>
                  <a:lnTo>
                    <a:pt x="0" y="497751"/>
                  </a:lnTo>
                  <a:lnTo>
                    <a:pt x="441528" y="453009"/>
                  </a:lnTo>
                  <a:lnTo>
                    <a:pt x="2088135" y="453009"/>
                  </a:lnTo>
                  <a:lnTo>
                    <a:pt x="2098812" y="442594"/>
                  </a:lnTo>
                  <a:lnTo>
                    <a:pt x="2124916" y="406652"/>
                  </a:lnTo>
                  <a:lnTo>
                    <a:pt x="2144543" y="366485"/>
                  </a:lnTo>
                  <a:lnTo>
                    <a:pt x="2156901" y="322806"/>
                  </a:lnTo>
                  <a:lnTo>
                    <a:pt x="2161197" y="276326"/>
                  </a:lnTo>
                  <a:lnTo>
                    <a:pt x="2161197" y="257314"/>
                  </a:lnTo>
                  <a:lnTo>
                    <a:pt x="2156887" y="210798"/>
                  </a:lnTo>
                  <a:lnTo>
                    <a:pt x="2144543" y="167200"/>
                  </a:lnTo>
                  <a:lnTo>
                    <a:pt x="2124916" y="127080"/>
                  </a:lnTo>
                  <a:lnTo>
                    <a:pt x="2098812" y="91194"/>
                  </a:lnTo>
                  <a:lnTo>
                    <a:pt x="2067024" y="60248"/>
                  </a:lnTo>
                  <a:lnTo>
                    <a:pt x="2030345" y="34949"/>
                  </a:lnTo>
                  <a:lnTo>
                    <a:pt x="1989568" y="16004"/>
                  </a:lnTo>
                  <a:lnTo>
                    <a:pt x="1945486" y="4118"/>
                  </a:lnTo>
                  <a:lnTo>
                    <a:pt x="18988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370163" y="5370585"/>
              <a:ext cx="2161540" cy="534035"/>
            </a:xfrm>
            <a:custGeom>
              <a:avLst/>
              <a:gdLst/>
              <a:ahLst/>
              <a:cxnLst/>
              <a:rect l="l" t="t" r="r" b="b"/>
              <a:pathLst>
                <a:path w="2161540" h="534035">
                  <a:moveTo>
                    <a:pt x="629468" y="0"/>
                  </a:moveTo>
                  <a:lnTo>
                    <a:pt x="582986" y="3731"/>
                  </a:lnTo>
                  <a:lnTo>
                    <a:pt x="539209" y="15412"/>
                  </a:lnTo>
                  <a:lnTo>
                    <a:pt x="498875" y="34297"/>
                  </a:lnTo>
                  <a:lnTo>
                    <a:pt x="462722" y="59646"/>
                  </a:lnTo>
                  <a:lnTo>
                    <a:pt x="431487" y="90713"/>
                  </a:lnTo>
                  <a:lnTo>
                    <a:pt x="405909" y="126758"/>
                  </a:lnTo>
                  <a:lnTo>
                    <a:pt x="386725" y="167035"/>
                  </a:lnTo>
                  <a:lnTo>
                    <a:pt x="374674" y="210803"/>
                  </a:lnTo>
                  <a:lnTo>
                    <a:pt x="370493" y="257319"/>
                  </a:lnTo>
                  <a:lnTo>
                    <a:pt x="370493" y="276331"/>
                  </a:lnTo>
                  <a:lnTo>
                    <a:pt x="372523" y="306918"/>
                  </a:lnTo>
                  <a:lnTo>
                    <a:pt x="378292" y="336309"/>
                  </a:lnTo>
                  <a:lnTo>
                    <a:pt x="387320" y="364434"/>
                  </a:lnTo>
                  <a:lnTo>
                    <a:pt x="399127" y="391221"/>
                  </a:lnTo>
                  <a:lnTo>
                    <a:pt x="0" y="497753"/>
                  </a:lnTo>
                  <a:lnTo>
                    <a:pt x="441528" y="453010"/>
                  </a:lnTo>
                  <a:lnTo>
                    <a:pt x="480341" y="486849"/>
                  </a:lnTo>
                  <a:lnTo>
                    <a:pt x="525327" y="512336"/>
                  </a:lnTo>
                  <a:lnTo>
                    <a:pt x="575399" y="528407"/>
                  </a:lnTo>
                  <a:lnTo>
                    <a:pt x="629468" y="534001"/>
                  </a:lnTo>
                  <a:lnTo>
                    <a:pt x="1898881" y="534001"/>
                  </a:lnTo>
                  <a:lnTo>
                    <a:pt x="1945478" y="529870"/>
                  </a:lnTo>
                  <a:lnTo>
                    <a:pt x="1989561" y="517952"/>
                  </a:lnTo>
                  <a:lnTo>
                    <a:pt x="2030339" y="498959"/>
                  </a:lnTo>
                  <a:lnTo>
                    <a:pt x="2067018" y="473604"/>
                  </a:lnTo>
                  <a:lnTo>
                    <a:pt x="2098807" y="442599"/>
                  </a:lnTo>
                  <a:lnTo>
                    <a:pt x="2124910" y="406657"/>
                  </a:lnTo>
                  <a:lnTo>
                    <a:pt x="2144538" y="366490"/>
                  </a:lnTo>
                  <a:lnTo>
                    <a:pt x="2156895" y="322810"/>
                  </a:lnTo>
                  <a:lnTo>
                    <a:pt x="2161191" y="276331"/>
                  </a:lnTo>
                  <a:lnTo>
                    <a:pt x="2161191" y="257319"/>
                  </a:lnTo>
                  <a:lnTo>
                    <a:pt x="2156895" y="210852"/>
                  </a:lnTo>
                  <a:lnTo>
                    <a:pt x="2144538" y="167205"/>
                  </a:lnTo>
                  <a:lnTo>
                    <a:pt x="2124910" y="127084"/>
                  </a:lnTo>
                  <a:lnTo>
                    <a:pt x="2098807" y="91197"/>
                  </a:lnTo>
                  <a:lnTo>
                    <a:pt x="2067018" y="60251"/>
                  </a:lnTo>
                  <a:lnTo>
                    <a:pt x="2030339" y="34951"/>
                  </a:lnTo>
                  <a:lnTo>
                    <a:pt x="1989561" y="16005"/>
                  </a:lnTo>
                  <a:lnTo>
                    <a:pt x="1945478" y="4119"/>
                  </a:lnTo>
                  <a:lnTo>
                    <a:pt x="1898881" y="0"/>
                  </a:lnTo>
                  <a:lnTo>
                    <a:pt x="629468" y="0"/>
                  </a:lnTo>
                  <a:close/>
                </a:path>
              </a:pathLst>
            </a:custGeom>
            <a:ln w="5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7796276" y="5378220"/>
            <a:ext cx="1676400" cy="4806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25730">
              <a:lnSpc>
                <a:spcPct val="100000"/>
              </a:lnSpc>
              <a:spcBef>
                <a:spcPts val="90"/>
              </a:spcBef>
            </a:pPr>
            <a:r>
              <a:rPr dirty="0" sz="1000" spc="-20">
                <a:latin typeface="Lucida Sans Unicode"/>
                <a:cs typeface="Lucida Sans Unicode"/>
              </a:rPr>
              <a:t>Great!</a:t>
            </a:r>
            <a:r>
              <a:rPr dirty="0" sz="1000" spc="-1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But</a:t>
            </a:r>
            <a:r>
              <a:rPr dirty="0" sz="1000" spc="-1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how</a:t>
            </a:r>
            <a:r>
              <a:rPr dirty="0" sz="1000" spc="-1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do</a:t>
            </a:r>
            <a:r>
              <a:rPr dirty="0" sz="1000" spc="-1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I</a:t>
            </a:r>
            <a:r>
              <a:rPr dirty="0" sz="1000" spc="-15">
                <a:latin typeface="Lucida Sans Unicode"/>
                <a:cs typeface="Lucida Sans Unicode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get </a:t>
            </a:r>
            <a:r>
              <a:rPr dirty="0" sz="1000">
                <a:latin typeface="Lucida Sans Unicode"/>
                <a:cs typeface="Lucida Sans Unicode"/>
              </a:rPr>
              <a:t>the</a:t>
            </a:r>
            <a:r>
              <a:rPr dirty="0" sz="1000" spc="-4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list</a:t>
            </a:r>
            <a:r>
              <a:rPr dirty="0" sz="1000" spc="-4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into</a:t>
            </a:r>
            <a:r>
              <a:rPr dirty="0" sz="1000" spc="-4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sorted</a:t>
            </a:r>
            <a:r>
              <a:rPr dirty="0" sz="1000" spc="-3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order</a:t>
            </a:r>
            <a:r>
              <a:rPr dirty="0" sz="1000" spc="-40">
                <a:latin typeface="Lucida Sans Unicode"/>
                <a:cs typeface="Lucida Sans Unicode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at</a:t>
            </a:r>
            <a:endParaRPr sz="1000">
              <a:latin typeface="Lucida Sans Unicode"/>
              <a:cs typeface="Lucida Sans Unicode"/>
            </a:endParaRPr>
          </a:p>
          <a:p>
            <a:pPr marL="387350">
              <a:lnSpc>
                <a:spcPts val="1195"/>
              </a:lnSpc>
            </a:pPr>
            <a:r>
              <a:rPr dirty="0" sz="1000">
                <a:latin typeface="Lucida Sans Unicode"/>
                <a:cs typeface="Lucida Sans Unicode"/>
              </a:rPr>
              <a:t>the</a:t>
            </a:r>
            <a:r>
              <a:rPr dirty="0" sz="1000" spc="-40">
                <a:latin typeface="Lucida Sans Unicode"/>
                <a:cs typeface="Lucida Sans Unicode"/>
              </a:rPr>
              <a:t> </a:t>
            </a:r>
            <a:r>
              <a:rPr dirty="0" sz="1000" spc="-10">
                <a:latin typeface="Lucida Sans Unicode"/>
                <a:cs typeface="Lucida Sans Unicode"/>
              </a:rPr>
              <a:t>beginning?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8430" y="5816222"/>
            <a:ext cx="1024242" cy="797184"/>
          </a:xfrm>
          <a:prstGeom prst="rect">
            <a:avLst/>
          </a:prstGeom>
        </p:spPr>
      </p:pic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18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182937" y="3272819"/>
            <a:ext cx="4116704" cy="25704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64515" indent="-552450">
              <a:lnSpc>
                <a:spcPct val="100000"/>
              </a:lnSpc>
              <a:spcBef>
                <a:spcPts val="90"/>
              </a:spcBef>
              <a:buAutoNum type="arabicPeriod" startAt="11"/>
              <a:tabLst>
                <a:tab pos="565150" algn="l"/>
              </a:tabLst>
            </a:pPr>
            <a:r>
              <a:rPr dirty="0" sz="2650">
                <a:solidFill>
                  <a:srgbClr val="A9A9A9"/>
                </a:solidFill>
                <a:latin typeface="Arial"/>
                <a:cs typeface="Arial"/>
              </a:rPr>
              <a:t>Searching</a:t>
            </a:r>
            <a:r>
              <a:rPr dirty="0" sz="2650" spc="7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55">
                <a:solidFill>
                  <a:srgbClr val="A9A9A9"/>
                </a:solidFill>
                <a:latin typeface="Arial"/>
                <a:cs typeface="Arial"/>
              </a:rPr>
              <a:t>and</a:t>
            </a:r>
            <a:r>
              <a:rPr dirty="0" sz="2650" spc="85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-10">
                <a:solidFill>
                  <a:srgbClr val="A9A9A9"/>
                </a:solidFill>
                <a:latin typeface="Arial"/>
                <a:cs typeface="Arial"/>
              </a:rPr>
              <a:t>Sorting</a:t>
            </a:r>
            <a:endParaRPr sz="26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2625"/>
              </a:spcBef>
              <a:buChar char="•"/>
              <a:tabLst>
                <a:tab pos="1045210" algn="l"/>
              </a:tabLst>
            </a:pPr>
            <a:r>
              <a:rPr dirty="0" sz="1950" spc="155">
                <a:latin typeface="Arial"/>
                <a:cs typeface="Arial"/>
              </a:rPr>
              <a:t>A</a:t>
            </a:r>
            <a:r>
              <a:rPr dirty="0" sz="1950" spc="70">
                <a:latin typeface="Arial"/>
                <a:cs typeface="Arial"/>
              </a:rPr>
              <a:t> </a:t>
            </a:r>
            <a:r>
              <a:rPr dirty="0" sz="1950" spc="50">
                <a:latin typeface="Arial"/>
                <a:cs typeface="Arial"/>
              </a:rPr>
              <a:t>typical</a:t>
            </a:r>
            <a:r>
              <a:rPr dirty="0" sz="1950" spc="70">
                <a:latin typeface="Arial"/>
                <a:cs typeface="Arial"/>
              </a:rPr>
              <a:t> </a:t>
            </a:r>
            <a:r>
              <a:rPr dirty="0" sz="1950" spc="-10">
                <a:latin typeface="Arial"/>
                <a:cs typeface="Arial"/>
              </a:rPr>
              <a:t>client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 spc="50">
                <a:solidFill>
                  <a:srgbClr val="929292"/>
                </a:solidFill>
                <a:latin typeface="Arial"/>
                <a:cs typeface="Arial"/>
              </a:rPr>
              <a:t>Binary</a:t>
            </a:r>
            <a:r>
              <a:rPr dirty="0" sz="1950" spc="65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929292"/>
                </a:solidFill>
                <a:latin typeface="Arial"/>
                <a:cs typeface="Arial"/>
              </a:rPr>
              <a:t>search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929292"/>
                </a:solidFill>
                <a:latin typeface="Arial"/>
                <a:cs typeface="Arial"/>
              </a:rPr>
              <a:t>Insertion</a:t>
            </a:r>
            <a:r>
              <a:rPr dirty="0" sz="1950" spc="235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-20">
                <a:solidFill>
                  <a:srgbClr val="929292"/>
                </a:solidFill>
                <a:latin typeface="Arial"/>
                <a:cs typeface="Arial"/>
              </a:rPr>
              <a:t>sort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0"/>
              </a:spcBef>
              <a:buChar char="•"/>
              <a:tabLst>
                <a:tab pos="1045210" algn="l"/>
              </a:tabLst>
            </a:pPr>
            <a:r>
              <a:rPr dirty="0" sz="1950" spc="50">
                <a:solidFill>
                  <a:srgbClr val="929292"/>
                </a:solidFill>
                <a:latin typeface="Arial"/>
                <a:cs typeface="Arial"/>
              </a:rPr>
              <a:t>Mergesort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 spc="-10">
                <a:solidFill>
                  <a:srgbClr val="929292"/>
                </a:solidFill>
                <a:latin typeface="Arial"/>
                <a:cs typeface="Arial"/>
              </a:rPr>
              <a:t>Longest</a:t>
            </a:r>
            <a:r>
              <a:rPr dirty="0" sz="195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50">
                <a:solidFill>
                  <a:srgbClr val="929292"/>
                </a:solidFill>
                <a:latin typeface="Arial"/>
                <a:cs typeface="Arial"/>
              </a:rPr>
              <a:t>repeated</a:t>
            </a:r>
            <a:r>
              <a:rPr dirty="0" sz="1950" spc="5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929292"/>
                </a:solidFill>
                <a:latin typeface="Arial"/>
                <a:cs typeface="Arial"/>
              </a:rPr>
              <a:t>substring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406250" y="1206000"/>
            <a:ext cx="4015740" cy="756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9005">
              <a:lnSpc>
                <a:spcPct val="100000"/>
              </a:lnSpc>
              <a:spcBef>
                <a:spcPts val="105"/>
              </a:spcBef>
              <a:tabLst>
                <a:tab pos="2721610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98933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PA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-120">
                <a:solidFill>
                  <a:srgbClr val="A7AAA9"/>
                </a:solidFill>
                <a:latin typeface="Arial"/>
                <a:cs typeface="Arial"/>
              </a:rPr>
              <a:t>R</a:t>
            </a:r>
            <a:r>
              <a:rPr dirty="0" sz="1050" spc="-15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T</a:t>
            </a:r>
            <a:r>
              <a:rPr dirty="0" sz="1050" spc="355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I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I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:</a:t>
            </a:r>
            <a:r>
              <a:rPr dirty="0" sz="1050" spc="355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105">
                <a:solidFill>
                  <a:srgbClr val="A7AAA9"/>
                </a:solidFill>
                <a:latin typeface="Arial"/>
                <a:cs typeface="Arial"/>
              </a:rPr>
              <a:t>ALG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90">
                <a:solidFill>
                  <a:srgbClr val="A7AAA9"/>
                </a:solidFill>
                <a:latin typeface="Arial"/>
                <a:cs typeface="Arial"/>
              </a:rPr>
              <a:t>ORIT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H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130">
                <a:solidFill>
                  <a:srgbClr val="A7AAA9"/>
                </a:solidFill>
                <a:latin typeface="Arial"/>
                <a:cs typeface="Arial"/>
              </a:rPr>
              <a:t>MS,</a:t>
            </a:r>
            <a:r>
              <a:rPr dirty="0" sz="1050" spc="36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-135">
                <a:solidFill>
                  <a:srgbClr val="A7AAA9"/>
                </a:solidFill>
                <a:latin typeface="Arial"/>
                <a:cs typeface="Arial"/>
              </a:rPr>
              <a:t>T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H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-105">
                <a:solidFill>
                  <a:srgbClr val="A7AAA9"/>
                </a:solidFill>
                <a:latin typeface="Arial"/>
                <a:cs typeface="Arial"/>
              </a:rPr>
              <a:t>E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85">
                <a:solidFill>
                  <a:srgbClr val="A7AAA9"/>
                </a:solidFill>
                <a:latin typeface="Arial"/>
                <a:cs typeface="Arial"/>
              </a:rPr>
              <a:t>ORY,</a:t>
            </a:r>
            <a:r>
              <a:rPr dirty="0" sz="1050" spc="355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180">
                <a:solidFill>
                  <a:srgbClr val="A7AAA9"/>
                </a:solidFill>
                <a:latin typeface="Arial"/>
                <a:cs typeface="Arial"/>
              </a:rPr>
              <a:t>AND</a:t>
            </a:r>
            <a:r>
              <a:rPr dirty="0" sz="1050" spc="36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160">
                <a:solidFill>
                  <a:srgbClr val="A7AAA9"/>
                </a:solidFill>
                <a:latin typeface="Arial"/>
                <a:cs typeface="Arial"/>
              </a:rPr>
              <a:t>MAC</a:t>
            </a:r>
            <a:r>
              <a:rPr dirty="0" sz="1050" spc="-114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H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120">
                <a:solidFill>
                  <a:srgbClr val="A7AAA9"/>
                </a:solidFill>
                <a:latin typeface="Arial"/>
                <a:cs typeface="Arial"/>
              </a:rPr>
              <a:t>INE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-50">
                <a:solidFill>
                  <a:srgbClr val="A7AAA9"/>
                </a:solidFill>
                <a:latin typeface="Arial"/>
                <a:cs typeface="Arial"/>
              </a:rPr>
              <a:t>S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CS.11.A.SearchSort.Client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936" y="1206000"/>
            <a:ext cx="3098800" cy="3086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40410" y="1394070"/>
            <a:ext cx="3020695" cy="58801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890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0200" y="6394081"/>
            <a:ext cx="29591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CS.13.B.SearchSort.BinarySearch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182937" y="3272819"/>
            <a:ext cx="4116704" cy="25704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64515" indent="-552450">
              <a:lnSpc>
                <a:spcPct val="100000"/>
              </a:lnSpc>
              <a:spcBef>
                <a:spcPts val="90"/>
              </a:spcBef>
              <a:buAutoNum type="arabicPeriod" startAt="11"/>
              <a:tabLst>
                <a:tab pos="565150" algn="l"/>
              </a:tabLst>
            </a:pPr>
            <a:r>
              <a:rPr dirty="0" sz="2650">
                <a:solidFill>
                  <a:srgbClr val="A9A9A9"/>
                </a:solidFill>
                <a:latin typeface="Arial"/>
                <a:cs typeface="Arial"/>
              </a:rPr>
              <a:t>Sorting</a:t>
            </a:r>
            <a:r>
              <a:rPr dirty="0" sz="2650" spc="16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55">
                <a:solidFill>
                  <a:srgbClr val="A9A9A9"/>
                </a:solidFill>
                <a:latin typeface="Arial"/>
                <a:cs typeface="Arial"/>
              </a:rPr>
              <a:t>and</a:t>
            </a:r>
            <a:r>
              <a:rPr dirty="0" sz="2650" spc="17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-10">
                <a:solidFill>
                  <a:srgbClr val="A9A9A9"/>
                </a:solidFill>
                <a:latin typeface="Arial"/>
                <a:cs typeface="Arial"/>
              </a:rPr>
              <a:t>Searching</a:t>
            </a:r>
            <a:endParaRPr sz="26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2625"/>
              </a:spcBef>
              <a:buChar char="•"/>
              <a:tabLst>
                <a:tab pos="1045210" algn="l"/>
              </a:tabLst>
            </a:pPr>
            <a:r>
              <a:rPr dirty="0" sz="1950" spc="155">
                <a:solidFill>
                  <a:srgbClr val="929292"/>
                </a:solidFill>
                <a:latin typeface="Arial"/>
                <a:cs typeface="Arial"/>
              </a:rPr>
              <a:t>A</a:t>
            </a:r>
            <a:r>
              <a:rPr dirty="0" sz="1950" spc="7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50">
                <a:solidFill>
                  <a:srgbClr val="929292"/>
                </a:solidFill>
                <a:latin typeface="Arial"/>
                <a:cs typeface="Arial"/>
              </a:rPr>
              <a:t>typical</a:t>
            </a:r>
            <a:r>
              <a:rPr dirty="0" sz="1950" spc="7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929292"/>
                </a:solidFill>
                <a:latin typeface="Arial"/>
                <a:cs typeface="Arial"/>
              </a:rPr>
              <a:t>client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 spc="50">
                <a:solidFill>
                  <a:srgbClr val="929292"/>
                </a:solidFill>
                <a:latin typeface="Arial"/>
                <a:cs typeface="Arial"/>
              </a:rPr>
              <a:t>Binary</a:t>
            </a:r>
            <a:r>
              <a:rPr dirty="0" sz="1950" spc="65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929292"/>
                </a:solidFill>
                <a:latin typeface="Arial"/>
                <a:cs typeface="Arial"/>
              </a:rPr>
              <a:t>search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>
                <a:latin typeface="Arial"/>
                <a:cs typeface="Arial"/>
              </a:rPr>
              <a:t>Insertion</a:t>
            </a:r>
            <a:r>
              <a:rPr dirty="0" sz="1950" spc="235">
                <a:latin typeface="Arial"/>
                <a:cs typeface="Arial"/>
              </a:rPr>
              <a:t> </a:t>
            </a:r>
            <a:r>
              <a:rPr dirty="0" sz="1950" spc="-20">
                <a:latin typeface="Arial"/>
                <a:cs typeface="Arial"/>
              </a:rPr>
              <a:t>sort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0"/>
              </a:spcBef>
              <a:buChar char="•"/>
              <a:tabLst>
                <a:tab pos="1045210" algn="l"/>
              </a:tabLst>
            </a:pPr>
            <a:r>
              <a:rPr dirty="0" sz="1950" spc="50">
                <a:solidFill>
                  <a:srgbClr val="929292"/>
                </a:solidFill>
                <a:latin typeface="Arial"/>
                <a:cs typeface="Arial"/>
              </a:rPr>
              <a:t>Mergesort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 spc="-10">
                <a:solidFill>
                  <a:srgbClr val="929292"/>
                </a:solidFill>
                <a:latin typeface="Arial"/>
                <a:cs typeface="Arial"/>
              </a:rPr>
              <a:t>Longest</a:t>
            </a:r>
            <a:r>
              <a:rPr dirty="0" sz="195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50">
                <a:solidFill>
                  <a:srgbClr val="929292"/>
                </a:solidFill>
                <a:latin typeface="Arial"/>
                <a:cs typeface="Arial"/>
              </a:rPr>
              <a:t>repeated</a:t>
            </a:r>
            <a:r>
              <a:rPr dirty="0" sz="1950" spc="5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929292"/>
                </a:solidFill>
                <a:latin typeface="Arial"/>
                <a:cs typeface="Arial"/>
              </a:rPr>
              <a:t>substring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406250" y="1206000"/>
            <a:ext cx="4015740" cy="756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9005">
              <a:lnSpc>
                <a:spcPct val="100000"/>
              </a:lnSpc>
              <a:spcBef>
                <a:spcPts val="105"/>
              </a:spcBef>
              <a:tabLst>
                <a:tab pos="2721610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98933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PA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-120">
                <a:solidFill>
                  <a:srgbClr val="A7AAA9"/>
                </a:solidFill>
                <a:latin typeface="Arial"/>
                <a:cs typeface="Arial"/>
              </a:rPr>
              <a:t>R</a:t>
            </a:r>
            <a:r>
              <a:rPr dirty="0" sz="1050" spc="-15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T</a:t>
            </a:r>
            <a:r>
              <a:rPr dirty="0" sz="1050" spc="355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I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I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:</a:t>
            </a:r>
            <a:r>
              <a:rPr dirty="0" sz="1050" spc="355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105">
                <a:solidFill>
                  <a:srgbClr val="A7AAA9"/>
                </a:solidFill>
                <a:latin typeface="Arial"/>
                <a:cs typeface="Arial"/>
              </a:rPr>
              <a:t>ALG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90">
                <a:solidFill>
                  <a:srgbClr val="A7AAA9"/>
                </a:solidFill>
                <a:latin typeface="Arial"/>
                <a:cs typeface="Arial"/>
              </a:rPr>
              <a:t>ORIT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H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130">
                <a:solidFill>
                  <a:srgbClr val="A7AAA9"/>
                </a:solidFill>
                <a:latin typeface="Arial"/>
                <a:cs typeface="Arial"/>
              </a:rPr>
              <a:t>MS,</a:t>
            </a:r>
            <a:r>
              <a:rPr dirty="0" sz="1050" spc="36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-135">
                <a:solidFill>
                  <a:srgbClr val="A7AAA9"/>
                </a:solidFill>
                <a:latin typeface="Arial"/>
                <a:cs typeface="Arial"/>
              </a:rPr>
              <a:t>T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H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-105">
                <a:solidFill>
                  <a:srgbClr val="A7AAA9"/>
                </a:solidFill>
                <a:latin typeface="Arial"/>
                <a:cs typeface="Arial"/>
              </a:rPr>
              <a:t>E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85">
                <a:solidFill>
                  <a:srgbClr val="A7AAA9"/>
                </a:solidFill>
                <a:latin typeface="Arial"/>
                <a:cs typeface="Arial"/>
              </a:rPr>
              <a:t>ORY,</a:t>
            </a:r>
            <a:r>
              <a:rPr dirty="0" sz="1050" spc="355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180">
                <a:solidFill>
                  <a:srgbClr val="A7AAA9"/>
                </a:solidFill>
                <a:latin typeface="Arial"/>
                <a:cs typeface="Arial"/>
              </a:rPr>
              <a:t>AND</a:t>
            </a:r>
            <a:r>
              <a:rPr dirty="0" sz="1050" spc="36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160">
                <a:solidFill>
                  <a:srgbClr val="A7AAA9"/>
                </a:solidFill>
                <a:latin typeface="Arial"/>
                <a:cs typeface="Arial"/>
              </a:rPr>
              <a:t>MAC</a:t>
            </a:r>
            <a:r>
              <a:rPr dirty="0" sz="1050" spc="-114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H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120">
                <a:solidFill>
                  <a:srgbClr val="A7AAA9"/>
                </a:solidFill>
                <a:latin typeface="Arial"/>
                <a:cs typeface="Arial"/>
              </a:rPr>
              <a:t>INE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-50">
                <a:solidFill>
                  <a:srgbClr val="A7AAA9"/>
                </a:solidFill>
                <a:latin typeface="Arial"/>
                <a:cs typeface="Arial"/>
              </a:rPr>
              <a:t>S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0200" y="6394081"/>
            <a:ext cx="29591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CS.11.C.SearchSort.Insertion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588454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>
                <a:latin typeface="Arial"/>
                <a:cs typeface="Arial"/>
              </a:rPr>
              <a:t>Sorting:</a:t>
            </a:r>
            <a:r>
              <a:rPr dirty="0" sz="1700" spc="12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Rearrange</a:t>
            </a:r>
            <a:r>
              <a:rPr dirty="0" sz="1700" spc="130">
                <a:latin typeface="Arial"/>
                <a:cs typeface="Arial"/>
              </a:rPr>
              <a:t> </a:t>
            </a:r>
            <a:r>
              <a:rPr dirty="0" sz="1700" spc="229">
                <a:latin typeface="Arial"/>
                <a:cs typeface="Arial"/>
              </a:rPr>
              <a:t>N</a:t>
            </a:r>
            <a:r>
              <a:rPr dirty="0" sz="1700" spc="12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items</a:t>
            </a:r>
            <a:r>
              <a:rPr dirty="0" sz="1700" spc="130">
                <a:latin typeface="Arial"/>
                <a:cs typeface="Arial"/>
              </a:rPr>
              <a:t> </a:t>
            </a:r>
            <a:r>
              <a:rPr dirty="0" sz="1700" spc="50">
                <a:latin typeface="Arial"/>
                <a:cs typeface="Arial"/>
              </a:rPr>
              <a:t>to</a:t>
            </a:r>
            <a:r>
              <a:rPr dirty="0" sz="1700" spc="13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put</a:t>
            </a:r>
            <a:r>
              <a:rPr dirty="0" sz="1700" spc="12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them</a:t>
            </a:r>
            <a:r>
              <a:rPr dirty="0" sz="1700" spc="13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in</a:t>
            </a:r>
            <a:r>
              <a:rPr dirty="0" sz="1700" spc="13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ascending</a:t>
            </a:r>
            <a:r>
              <a:rPr dirty="0" sz="1700" spc="125">
                <a:latin typeface="Arial"/>
                <a:cs typeface="Arial"/>
              </a:rPr>
              <a:t> </a:t>
            </a:r>
            <a:r>
              <a:rPr dirty="0" sz="1700" spc="45">
                <a:latin typeface="Arial"/>
                <a:cs typeface="Arial"/>
              </a:rPr>
              <a:t>order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2946400" cy="333121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Applications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Binary</a:t>
            </a:r>
            <a:r>
              <a:rPr dirty="0" sz="1450" spc="13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search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 spc="-10">
                <a:latin typeface="Lucida Sans Unicode"/>
                <a:cs typeface="Lucida Sans Unicode"/>
              </a:rPr>
              <a:t>Statistics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 spc="-10">
                <a:latin typeface="Lucida Sans Unicode"/>
                <a:cs typeface="Lucida Sans Unicode"/>
              </a:rPr>
              <a:t>Databases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Data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compression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 spc="-10">
                <a:latin typeface="Lucida Sans Unicode"/>
                <a:cs typeface="Lucida Sans Unicode"/>
              </a:rPr>
              <a:t>Bioinformatics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Computer</a:t>
            </a:r>
            <a:r>
              <a:rPr dirty="0" sz="1450" spc="15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graphics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Scientific</a:t>
            </a:r>
            <a:r>
              <a:rPr dirty="0" sz="1450" spc="13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computing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 spc="-25">
                <a:latin typeface="Lucida Sans Unicode"/>
                <a:cs typeface="Lucida Sans Unicode"/>
              </a:rPr>
              <a:t>...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solidFill>
                  <a:srgbClr val="929292"/>
                </a:solidFill>
                <a:latin typeface="Lucida Sans Unicode"/>
                <a:cs typeface="Lucida Sans Unicode"/>
              </a:rPr>
              <a:t>[Too</a:t>
            </a:r>
            <a:r>
              <a:rPr dirty="0" sz="1450" spc="85">
                <a:solidFill>
                  <a:srgbClr val="929292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929292"/>
                </a:solidFill>
                <a:latin typeface="Lucida Sans Unicode"/>
                <a:cs typeface="Lucida Sans Unicode"/>
              </a:rPr>
              <a:t>numerous</a:t>
            </a:r>
            <a:r>
              <a:rPr dirty="0" sz="1450" spc="90">
                <a:solidFill>
                  <a:srgbClr val="929292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929292"/>
                </a:solidFill>
                <a:latin typeface="Lucida Sans Unicode"/>
                <a:cs typeface="Lucida Sans Unicode"/>
              </a:rPr>
              <a:t>to</a:t>
            </a:r>
            <a:r>
              <a:rPr dirty="0" sz="1450" spc="85">
                <a:solidFill>
                  <a:srgbClr val="929292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929292"/>
                </a:solidFill>
                <a:latin typeface="Lucida Sans Unicode"/>
                <a:cs typeface="Lucida Sans Unicode"/>
              </a:rPr>
              <a:t>list]</a:t>
            </a:r>
            <a:endParaRPr sz="1450">
              <a:latin typeface="Lucida Sans Unicode"/>
              <a:cs typeface="Lucida Sans Unicode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4825923" y="1759501"/>
          <a:ext cx="1003300" cy="469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590"/>
                <a:gridCol w="723265"/>
              </a:tblGrid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wendy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alice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dave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walter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carlos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carol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6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erin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7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oscar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8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peggy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9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trudy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eve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trent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bob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craig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frank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victor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object 6" descr=""/>
          <p:cNvSpPr/>
          <p:nvPr/>
        </p:nvSpPr>
        <p:spPr>
          <a:xfrm>
            <a:off x="6019800" y="3853167"/>
            <a:ext cx="424180" cy="215265"/>
          </a:xfrm>
          <a:custGeom>
            <a:avLst/>
            <a:gdLst/>
            <a:ahLst/>
            <a:cxnLst/>
            <a:rect l="l" t="t" r="r" b="b"/>
            <a:pathLst>
              <a:path w="424179" h="215264">
                <a:moveTo>
                  <a:pt x="215900" y="0"/>
                </a:moveTo>
                <a:lnTo>
                  <a:pt x="215900" y="61633"/>
                </a:lnTo>
                <a:lnTo>
                  <a:pt x="0" y="61633"/>
                </a:lnTo>
                <a:lnTo>
                  <a:pt x="0" y="150634"/>
                </a:lnTo>
                <a:lnTo>
                  <a:pt x="215900" y="150634"/>
                </a:lnTo>
                <a:lnTo>
                  <a:pt x="215900" y="215036"/>
                </a:lnTo>
                <a:lnTo>
                  <a:pt x="423862" y="107518"/>
                </a:lnTo>
                <a:lnTo>
                  <a:pt x="215900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6587731" y="1759501"/>
          <a:ext cx="1003300" cy="469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590"/>
                <a:gridCol w="723265"/>
              </a:tblGrid>
              <a:tr h="293370"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alice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bob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carlos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carol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craig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dave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6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erin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7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eve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8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frank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9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oscar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peggy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trent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trudy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victor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walter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wendy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5375" y="2280032"/>
            <a:ext cx="5584507" cy="424815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32130" y="1250334"/>
            <a:ext cx="217043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>
                <a:latin typeface="Arial"/>
                <a:cs typeface="Arial"/>
              </a:rPr>
              <a:t>Pop</a:t>
            </a:r>
            <a:r>
              <a:rPr dirty="0" sz="1700" spc="65">
                <a:latin typeface="Arial"/>
                <a:cs typeface="Arial"/>
              </a:rPr>
              <a:t> </a:t>
            </a:r>
            <a:r>
              <a:rPr dirty="0" sz="1700" spc="55">
                <a:latin typeface="Arial"/>
                <a:cs typeface="Arial"/>
              </a:rPr>
              <a:t>quiz</a:t>
            </a:r>
            <a:r>
              <a:rPr dirty="0" sz="1700" spc="65">
                <a:latin typeface="Arial"/>
                <a:cs typeface="Arial"/>
              </a:rPr>
              <a:t> </a:t>
            </a:r>
            <a:r>
              <a:rPr dirty="0" sz="1700" spc="120">
                <a:latin typeface="Arial"/>
                <a:cs typeface="Arial"/>
              </a:rPr>
              <a:t>0</a:t>
            </a:r>
            <a:r>
              <a:rPr dirty="0" sz="1700" spc="7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on</a:t>
            </a:r>
            <a:r>
              <a:rPr dirty="0" sz="1700" spc="65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sorting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520700" y="1791525"/>
            <a:ext cx="63246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What’s</a:t>
            </a:r>
            <a:r>
              <a:rPr dirty="0" sz="1450" spc="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most</a:t>
            </a:r>
            <a:r>
              <a:rPr dirty="0" sz="1450" spc="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efficient</a:t>
            </a:r>
            <a:r>
              <a:rPr dirty="0" sz="1450" spc="40">
                <a:latin typeface="Lucida Sans Unicode"/>
                <a:cs typeface="Lucida Sans Unicode"/>
              </a:rPr>
              <a:t> </a:t>
            </a:r>
            <a:r>
              <a:rPr dirty="0" sz="1450" spc="70">
                <a:latin typeface="Lucida Sans Unicode"/>
                <a:cs typeface="Lucida Sans Unicode"/>
              </a:rPr>
              <a:t>way</a:t>
            </a:r>
            <a:r>
              <a:rPr dirty="0" sz="1450" spc="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sort</a:t>
            </a:r>
            <a:r>
              <a:rPr dirty="0" sz="1450" spc="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1</a:t>
            </a:r>
            <a:r>
              <a:rPr dirty="0" sz="1450" spc="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million</a:t>
            </a:r>
            <a:r>
              <a:rPr dirty="0" sz="1450" spc="40">
                <a:latin typeface="Lucida Sans Unicode"/>
                <a:cs typeface="Lucida Sans Unicode"/>
              </a:rPr>
              <a:t> </a:t>
            </a:r>
            <a:r>
              <a:rPr dirty="0" sz="1450" spc="-60">
                <a:latin typeface="Lucida Sans Unicode"/>
                <a:cs typeface="Lucida Sans Unicode"/>
              </a:rPr>
              <a:t>32-</a:t>
            </a:r>
            <a:r>
              <a:rPr dirty="0" sz="1450">
                <a:latin typeface="Lucida Sans Unicode"/>
                <a:cs typeface="Lucida Sans Unicode"/>
              </a:rPr>
              <a:t>bit</a:t>
            </a:r>
            <a:r>
              <a:rPr dirty="0" sz="1450" spc="3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integers?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233870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>
                <a:latin typeface="Arial"/>
                <a:cs typeface="Arial"/>
              </a:rPr>
              <a:t>Insertion</a:t>
            </a:r>
            <a:r>
              <a:rPr dirty="0" sz="1700" spc="18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sort</a:t>
            </a:r>
            <a:r>
              <a:rPr dirty="0" sz="1700" spc="185">
                <a:latin typeface="Arial"/>
                <a:cs typeface="Arial"/>
              </a:rPr>
              <a:t> </a:t>
            </a:r>
            <a:r>
              <a:rPr dirty="0" sz="1700" spc="35">
                <a:latin typeface="Arial"/>
                <a:cs typeface="Arial"/>
              </a:rPr>
              <a:t>algorithm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257465" y="1818634"/>
            <a:ext cx="455295" cy="168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65"/>
              </a:lnSpc>
            </a:pPr>
            <a:r>
              <a:rPr dirty="0" sz="1100" spc="-10">
                <a:latin typeface="Lucida Sans Unicode"/>
                <a:cs typeface="Lucida Sans Unicode"/>
              </a:rPr>
              <a:t>wendy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328903" y="2112335"/>
            <a:ext cx="312420" cy="168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65"/>
              </a:lnSpc>
            </a:pPr>
            <a:r>
              <a:rPr dirty="0" sz="1100" spc="-10">
                <a:latin typeface="Lucida Sans Unicode"/>
                <a:cs typeface="Lucida Sans Unicode"/>
              </a:rPr>
              <a:t>alice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321397" y="2406035"/>
            <a:ext cx="327025" cy="168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65"/>
              </a:lnSpc>
            </a:pPr>
            <a:r>
              <a:rPr dirty="0" sz="1100" spc="-20">
                <a:latin typeface="Lucida Sans Unicode"/>
                <a:cs typeface="Lucida Sans Unicode"/>
              </a:rPr>
              <a:t>dave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271194" y="2699735"/>
            <a:ext cx="427355" cy="168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65"/>
              </a:lnSpc>
            </a:pPr>
            <a:r>
              <a:rPr dirty="0" sz="1100" spc="-10">
                <a:latin typeface="Lucida Sans Unicode"/>
                <a:cs typeface="Lucida Sans Unicode"/>
              </a:rPr>
              <a:t>walter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280312" y="2993435"/>
            <a:ext cx="409575" cy="168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65"/>
              </a:lnSpc>
            </a:pPr>
            <a:r>
              <a:rPr dirty="0" sz="1100" spc="-10">
                <a:latin typeface="Lucida Sans Unicode"/>
                <a:cs typeface="Lucida Sans Unicode"/>
              </a:rPr>
              <a:t>carlos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316381" y="3287135"/>
            <a:ext cx="337185" cy="168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65"/>
              </a:lnSpc>
            </a:pPr>
            <a:r>
              <a:rPr dirty="0" sz="1100" spc="-10">
                <a:latin typeface="Lucida Sans Unicode"/>
                <a:cs typeface="Lucida Sans Unicode"/>
              </a:rPr>
              <a:t>carol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267028" y="2689245"/>
            <a:ext cx="427355" cy="168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65"/>
              </a:lnSpc>
            </a:pPr>
            <a:r>
              <a:rPr dirty="0" sz="1100" spc="-10">
                <a:latin typeface="Lucida Sans Unicode"/>
                <a:cs typeface="Lucida Sans Unicode"/>
              </a:rPr>
              <a:t>walter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6798860" y="1759501"/>
          <a:ext cx="1019810" cy="469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790"/>
                <a:gridCol w="659129"/>
              </a:tblGrid>
              <a:tr h="293370">
                <a:tc>
                  <a:txBody>
                    <a:bodyPr/>
                    <a:lstStyle/>
                    <a:p>
                      <a:pPr algn="r" marR="1301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77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wendy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952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r" marR="1301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alice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3815">
                    <a:lnL w="6350">
                      <a:solidFill>
                        <a:srgbClr val="EBEBEB"/>
                      </a:solidFill>
                      <a:prstDash val="solid"/>
                    </a:lnL>
                    <a:lnR w="952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algn="r" marR="1301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609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dave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952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algn="r" marR="13017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176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walter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6350">
                      <a:solidFill>
                        <a:srgbClr val="EBEBEB"/>
                      </a:solidFill>
                      <a:prstDash val="solid"/>
                    </a:lnL>
                    <a:lnR w="9525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r" marR="1301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609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06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carlos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952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algn="r" marR="1301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609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684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carol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952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algn="r" marR="13017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6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8419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erin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r" marR="1301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7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oscar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r" marR="1301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8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858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peggy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r" marR="1301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9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trudy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eve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62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trent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bob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176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craig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22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frank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446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victor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 descr=""/>
          <p:cNvSpPr/>
          <p:nvPr/>
        </p:nvSpPr>
        <p:spPr>
          <a:xfrm>
            <a:off x="520700" y="1893239"/>
            <a:ext cx="5537200" cy="1729739"/>
          </a:xfrm>
          <a:custGeom>
            <a:avLst/>
            <a:gdLst/>
            <a:ahLst/>
            <a:cxnLst/>
            <a:rect l="l" t="t" r="r" b="b"/>
            <a:pathLst>
              <a:path w="5537200" h="1729739">
                <a:moveTo>
                  <a:pt x="0" y="0"/>
                </a:moveTo>
                <a:lnTo>
                  <a:pt x="5537200" y="0"/>
                </a:lnTo>
                <a:lnTo>
                  <a:pt x="5537200" y="1729143"/>
                </a:lnTo>
                <a:lnTo>
                  <a:pt x="0" y="17291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520700" y="1893239"/>
            <a:ext cx="5537200" cy="1729739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5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Insertion</a:t>
            </a:r>
            <a:r>
              <a:rPr dirty="0" sz="1450" spc="1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005493"/>
                </a:solidFill>
                <a:latin typeface="Lucida Sans Unicode"/>
                <a:cs typeface="Lucida Sans Unicode"/>
              </a:rPr>
              <a:t>sort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Move</a:t>
            </a:r>
            <a:r>
              <a:rPr dirty="0" sz="1450" spc="13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down</a:t>
            </a:r>
            <a:r>
              <a:rPr dirty="0" sz="1450" spc="13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through</a:t>
            </a:r>
            <a:r>
              <a:rPr dirty="0" sz="1450" spc="13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3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array.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Each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item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bubbles</a:t>
            </a:r>
            <a:r>
              <a:rPr dirty="0" sz="1450" spc="100" i="1">
                <a:latin typeface="Lucida Sans Italic"/>
                <a:cs typeface="Lucida Sans Italic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up</a:t>
            </a:r>
            <a:r>
              <a:rPr dirty="0" sz="1450" spc="9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above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larger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ones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above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it.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Everything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above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current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item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order.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Everything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below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current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item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untouched.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184880" y="3540175"/>
            <a:ext cx="69215" cy="578485"/>
            <a:chOff x="3184880" y="3540175"/>
            <a:chExt cx="69215" cy="578485"/>
          </a:xfrm>
        </p:grpSpPr>
        <p:sp>
          <p:nvSpPr>
            <p:cNvPr id="15" name="object 15" descr=""/>
            <p:cNvSpPr/>
            <p:nvPr/>
          </p:nvSpPr>
          <p:spPr>
            <a:xfrm>
              <a:off x="3219456" y="3584232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w="0" h="534035">
                  <a:moveTo>
                    <a:pt x="0" y="0"/>
                  </a:moveTo>
                  <a:lnTo>
                    <a:pt x="0" y="5363"/>
                  </a:lnTo>
                  <a:lnTo>
                    <a:pt x="0" y="534001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4880" y="3540175"/>
              <a:ext cx="69151" cy="69240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280146" y="4136608"/>
            <a:ext cx="5868035" cy="4368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Like</a:t>
            </a:r>
            <a:r>
              <a:rPr dirty="0" sz="13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bubble</a:t>
            </a:r>
            <a:r>
              <a:rPr dirty="0" sz="13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sort,</a:t>
            </a:r>
            <a:r>
              <a:rPr dirty="0" sz="13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but</a:t>
            </a:r>
            <a:r>
              <a:rPr dirty="0" sz="13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not</a:t>
            </a:r>
            <a:r>
              <a:rPr dirty="0" sz="13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bubble</a:t>
            </a:r>
            <a:r>
              <a:rPr dirty="0" sz="13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05493"/>
                </a:solidFill>
                <a:latin typeface="Lucida Sans Unicode"/>
                <a:cs typeface="Lucida Sans Unicode"/>
              </a:rPr>
              <a:t>sort.</a:t>
            </a:r>
            <a:endParaRPr sz="13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We</a:t>
            </a:r>
            <a:r>
              <a:rPr dirty="0" sz="13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don't</a:t>
            </a:r>
            <a:r>
              <a:rPr dirty="0" sz="13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teach</a:t>
            </a:r>
            <a:r>
              <a:rPr dirty="0" sz="13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bubble</a:t>
            </a:r>
            <a:r>
              <a:rPr dirty="0" sz="13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sort</a:t>
            </a:r>
            <a:r>
              <a:rPr dirty="0" sz="13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any</a:t>
            </a:r>
            <a:r>
              <a:rPr dirty="0" sz="13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more</a:t>
            </a:r>
            <a:r>
              <a:rPr dirty="0" sz="13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because</a:t>
            </a:r>
            <a:r>
              <a:rPr dirty="0" sz="13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this</a:t>
            </a:r>
            <a:r>
              <a:rPr dirty="0" sz="13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is</a:t>
            </a:r>
            <a:r>
              <a:rPr dirty="0" sz="13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simpler</a:t>
            </a:r>
            <a:r>
              <a:rPr dirty="0" sz="13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05493"/>
                </a:solidFill>
                <a:latin typeface="Lucida Sans Unicode"/>
                <a:cs typeface="Lucida Sans Unicode"/>
              </a:rPr>
              <a:t>faster.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Insertion</a:t>
            </a:r>
            <a:r>
              <a:rPr dirty="0" spc="180"/>
              <a:t> </a:t>
            </a:r>
            <a:r>
              <a:rPr dirty="0"/>
              <a:t>sort</a:t>
            </a:r>
            <a:r>
              <a:rPr dirty="0" spc="185"/>
              <a:t> </a:t>
            </a:r>
            <a:r>
              <a:rPr dirty="0" spc="-20"/>
              <a:t>trace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787082" y="1762124"/>
            <a:ext cx="516890" cy="4699635"/>
          </a:xfrm>
          <a:custGeom>
            <a:avLst/>
            <a:gdLst/>
            <a:ahLst/>
            <a:cxnLst/>
            <a:rect l="l" t="t" r="r" b="b"/>
            <a:pathLst>
              <a:path w="516890" h="4699635">
                <a:moveTo>
                  <a:pt x="516547" y="0"/>
                </a:moveTo>
                <a:lnTo>
                  <a:pt x="0" y="0"/>
                </a:lnTo>
                <a:lnTo>
                  <a:pt x="0" y="293700"/>
                </a:lnTo>
                <a:lnTo>
                  <a:pt x="0" y="587400"/>
                </a:lnTo>
                <a:lnTo>
                  <a:pt x="0" y="4699190"/>
                </a:lnTo>
                <a:lnTo>
                  <a:pt x="516547" y="4699190"/>
                </a:lnTo>
                <a:lnTo>
                  <a:pt x="516547" y="293700"/>
                </a:lnTo>
                <a:lnTo>
                  <a:pt x="5165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98906" y="1796872"/>
            <a:ext cx="68707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18440" algn="l"/>
              </a:tabLst>
            </a:pPr>
            <a:r>
              <a:rPr dirty="0" baseline="2777" sz="1500" spc="-75">
                <a:solidFill>
                  <a:srgbClr val="005493"/>
                </a:solidFill>
                <a:latin typeface="Lucida Console"/>
                <a:cs typeface="Lucida Console"/>
              </a:rPr>
              <a:t>0</a:t>
            </a:r>
            <a:r>
              <a:rPr dirty="0" baseline="2777" sz="1500">
                <a:solidFill>
                  <a:srgbClr val="005493"/>
                </a:solidFill>
                <a:latin typeface="Lucida Console"/>
                <a:cs typeface="Lucida Console"/>
              </a:rPr>
              <a:t>	</a:t>
            </a:r>
            <a:r>
              <a:rPr dirty="0" sz="1100" spc="-10">
                <a:latin typeface="Lucida Sans Unicode"/>
                <a:cs typeface="Lucida Sans Unicode"/>
              </a:rPr>
              <a:t>wendy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98906" y="2090572"/>
            <a:ext cx="61531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90195" algn="l"/>
              </a:tabLst>
            </a:pPr>
            <a:r>
              <a:rPr dirty="0" baseline="2777" sz="1500" spc="-75">
                <a:solidFill>
                  <a:srgbClr val="005493"/>
                </a:solidFill>
                <a:latin typeface="Lucida Console"/>
                <a:cs typeface="Lucida Console"/>
              </a:rPr>
              <a:t>1</a:t>
            </a:r>
            <a:r>
              <a:rPr dirty="0" baseline="2777" sz="1500">
                <a:solidFill>
                  <a:srgbClr val="005493"/>
                </a:solidFill>
                <a:latin typeface="Lucida Console"/>
                <a:cs typeface="Lucida Console"/>
              </a:rPr>
              <a:t>	</a:t>
            </a:r>
            <a:r>
              <a:rPr dirty="0" sz="1100" spc="-10">
                <a:latin typeface="Lucida Sans Unicode"/>
                <a:cs typeface="Lucida Sans Unicode"/>
              </a:rPr>
              <a:t>alice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98906" y="2384272"/>
            <a:ext cx="62293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82575" algn="l"/>
              </a:tabLst>
            </a:pPr>
            <a:r>
              <a:rPr dirty="0" baseline="2777" sz="1500" spc="-75">
                <a:solidFill>
                  <a:srgbClr val="005493"/>
                </a:solidFill>
                <a:latin typeface="Lucida Console"/>
                <a:cs typeface="Lucida Console"/>
              </a:rPr>
              <a:t>2</a:t>
            </a:r>
            <a:r>
              <a:rPr dirty="0" baseline="2777" sz="1500">
                <a:solidFill>
                  <a:srgbClr val="005493"/>
                </a:solidFill>
                <a:latin typeface="Lucida Console"/>
                <a:cs typeface="Lucida Console"/>
              </a:rPr>
              <a:t>	</a:t>
            </a:r>
            <a:r>
              <a:rPr dirty="0" sz="1100" spc="-20">
                <a:latin typeface="Lucida Sans Unicode"/>
                <a:cs typeface="Lucida Sans Unicode"/>
              </a:rPr>
              <a:t>dave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98906" y="2687559"/>
            <a:ext cx="1016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Console"/>
                <a:cs typeface="Lucida Console"/>
              </a:rPr>
              <a:t>3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19003" y="2677972"/>
            <a:ext cx="45275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walter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98906" y="2981260"/>
            <a:ext cx="1016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Console"/>
                <a:cs typeface="Lucida Console"/>
              </a:rPr>
              <a:t>4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28127" y="2971673"/>
            <a:ext cx="43497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carlos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98906" y="3274960"/>
            <a:ext cx="1016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Console"/>
                <a:cs typeface="Lucida Console"/>
              </a:rPr>
              <a:t>5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64195" y="3265373"/>
            <a:ext cx="36258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carol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98906" y="3568660"/>
            <a:ext cx="1016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Console"/>
                <a:cs typeface="Lucida Console"/>
              </a:rPr>
              <a:t>6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00052" y="3559073"/>
            <a:ext cx="29083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0">
                <a:latin typeface="Lucida Sans Unicode"/>
                <a:cs typeface="Lucida Sans Unicode"/>
              </a:rPr>
              <a:t>erin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98906" y="3852773"/>
            <a:ext cx="64325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62255" algn="l"/>
              </a:tabLst>
            </a:pPr>
            <a:r>
              <a:rPr dirty="0" baseline="2777" sz="1500" spc="-75">
                <a:solidFill>
                  <a:srgbClr val="005493"/>
                </a:solidFill>
                <a:latin typeface="Lucida Console"/>
                <a:cs typeface="Lucida Console"/>
              </a:rPr>
              <a:t>7</a:t>
            </a:r>
            <a:r>
              <a:rPr dirty="0" baseline="2777" sz="1500">
                <a:solidFill>
                  <a:srgbClr val="005493"/>
                </a:solidFill>
                <a:latin typeface="Lucida Console"/>
                <a:cs typeface="Lucida Console"/>
              </a:rPr>
              <a:t>	</a:t>
            </a:r>
            <a:r>
              <a:rPr dirty="0" sz="1100" spc="-10">
                <a:latin typeface="Lucida Sans Unicode"/>
                <a:cs typeface="Lucida Sans Unicode"/>
              </a:rPr>
              <a:t>oscar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98906" y="4146474"/>
            <a:ext cx="67183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33679" algn="l"/>
              </a:tabLst>
            </a:pPr>
            <a:r>
              <a:rPr dirty="0" baseline="2777" sz="1500" spc="-75">
                <a:solidFill>
                  <a:srgbClr val="005493"/>
                </a:solidFill>
                <a:latin typeface="Lucida Console"/>
                <a:cs typeface="Lucida Console"/>
              </a:rPr>
              <a:t>8</a:t>
            </a:r>
            <a:r>
              <a:rPr dirty="0" baseline="2777" sz="1500">
                <a:solidFill>
                  <a:srgbClr val="005493"/>
                </a:solidFill>
                <a:latin typeface="Lucida Console"/>
                <a:cs typeface="Lucida Console"/>
              </a:rPr>
              <a:t>	</a:t>
            </a:r>
            <a:r>
              <a:rPr dirty="0" sz="1100" spc="-10">
                <a:latin typeface="Lucida Sans Unicode"/>
                <a:cs typeface="Lucida Sans Unicode"/>
              </a:rPr>
              <a:t>peggy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98906" y="4440173"/>
            <a:ext cx="64325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62255" algn="l"/>
              </a:tabLst>
            </a:pPr>
            <a:r>
              <a:rPr dirty="0" baseline="2777" sz="1500" spc="-75">
                <a:solidFill>
                  <a:srgbClr val="005493"/>
                </a:solidFill>
                <a:latin typeface="Lucida Console"/>
                <a:cs typeface="Lucida Console"/>
              </a:rPr>
              <a:t>9</a:t>
            </a:r>
            <a:r>
              <a:rPr dirty="0" baseline="2777" sz="1500">
                <a:solidFill>
                  <a:srgbClr val="005493"/>
                </a:solidFill>
                <a:latin typeface="Lucida Console"/>
                <a:cs typeface="Lucida Console"/>
              </a:rPr>
              <a:t>	</a:t>
            </a:r>
            <a:r>
              <a:rPr dirty="0" sz="1100" spc="-10">
                <a:latin typeface="Lucida Sans Unicode"/>
                <a:cs typeface="Lucida Sans Unicode"/>
              </a:rPr>
              <a:t>trudy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61061" y="5037161"/>
            <a:ext cx="17716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solidFill>
                  <a:srgbClr val="005493"/>
                </a:solidFill>
                <a:latin typeface="Lucida Console"/>
                <a:cs typeface="Lucida Console"/>
              </a:rPr>
              <a:t>11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67590" y="5027574"/>
            <a:ext cx="35560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trent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61061" y="5330861"/>
            <a:ext cx="17716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solidFill>
                  <a:srgbClr val="005493"/>
                </a:solidFill>
                <a:latin typeface="Lucida Console"/>
                <a:cs typeface="Lucida Console"/>
              </a:rPr>
              <a:t>12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61061" y="5624549"/>
            <a:ext cx="17716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solidFill>
                  <a:srgbClr val="005493"/>
                </a:solidFill>
                <a:latin typeface="Lucida Console"/>
                <a:cs typeface="Lucida Console"/>
              </a:rPr>
              <a:t>13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63559" y="5614961"/>
            <a:ext cx="36385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craig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61061" y="5918249"/>
            <a:ext cx="17716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solidFill>
                  <a:srgbClr val="005493"/>
                </a:solidFill>
                <a:latin typeface="Lucida Console"/>
                <a:cs typeface="Lucida Console"/>
              </a:rPr>
              <a:t>14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853516" y="5908662"/>
            <a:ext cx="38417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frank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61061" y="6202362"/>
            <a:ext cx="69342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2777" sz="1500">
                <a:solidFill>
                  <a:srgbClr val="005493"/>
                </a:solidFill>
                <a:latin typeface="Lucida Console"/>
                <a:cs typeface="Lucida Console"/>
              </a:rPr>
              <a:t>15</a:t>
            </a:r>
            <a:r>
              <a:rPr dirty="0" baseline="2777" sz="1500" spc="517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victor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509192" y="1759495"/>
            <a:ext cx="1332865" cy="4704715"/>
            <a:chOff x="509192" y="1759495"/>
            <a:chExt cx="1332865" cy="4704715"/>
          </a:xfrm>
        </p:grpSpPr>
        <p:sp>
          <p:nvSpPr>
            <p:cNvPr id="28" name="object 28" descr=""/>
            <p:cNvSpPr/>
            <p:nvPr/>
          </p:nvSpPr>
          <p:spPr>
            <a:xfrm>
              <a:off x="509181" y="1759495"/>
              <a:ext cx="797560" cy="4704715"/>
            </a:xfrm>
            <a:custGeom>
              <a:avLst/>
              <a:gdLst/>
              <a:ahLst/>
              <a:cxnLst/>
              <a:rect l="l" t="t" r="r" b="b"/>
              <a:pathLst>
                <a:path w="797560" h="4704715">
                  <a:moveTo>
                    <a:pt x="797052" y="0"/>
                  </a:moveTo>
                  <a:lnTo>
                    <a:pt x="791819" y="0"/>
                  </a:lnTo>
                  <a:lnTo>
                    <a:pt x="791819" y="5257"/>
                  </a:lnTo>
                  <a:lnTo>
                    <a:pt x="791819" y="4699203"/>
                  </a:lnTo>
                  <a:lnTo>
                    <a:pt x="280517" y="4699203"/>
                  </a:lnTo>
                  <a:lnTo>
                    <a:pt x="280517" y="4410748"/>
                  </a:lnTo>
                  <a:lnTo>
                    <a:pt x="791819" y="4410748"/>
                  </a:lnTo>
                  <a:lnTo>
                    <a:pt x="791819" y="4405503"/>
                  </a:lnTo>
                  <a:lnTo>
                    <a:pt x="280517" y="4405503"/>
                  </a:lnTo>
                  <a:lnTo>
                    <a:pt x="280517" y="4117048"/>
                  </a:lnTo>
                  <a:lnTo>
                    <a:pt x="791819" y="4117048"/>
                  </a:lnTo>
                  <a:lnTo>
                    <a:pt x="791819" y="4111802"/>
                  </a:lnTo>
                  <a:lnTo>
                    <a:pt x="280517" y="4111802"/>
                  </a:lnTo>
                  <a:lnTo>
                    <a:pt x="280517" y="3823347"/>
                  </a:lnTo>
                  <a:lnTo>
                    <a:pt x="791819" y="3823347"/>
                  </a:lnTo>
                  <a:lnTo>
                    <a:pt x="791819" y="3818102"/>
                  </a:lnTo>
                  <a:lnTo>
                    <a:pt x="280517" y="3818102"/>
                  </a:lnTo>
                  <a:lnTo>
                    <a:pt x="280517" y="3529647"/>
                  </a:lnTo>
                  <a:lnTo>
                    <a:pt x="791819" y="3529647"/>
                  </a:lnTo>
                  <a:lnTo>
                    <a:pt x="791819" y="3524402"/>
                  </a:lnTo>
                  <a:lnTo>
                    <a:pt x="280517" y="3524402"/>
                  </a:lnTo>
                  <a:lnTo>
                    <a:pt x="280517" y="3235947"/>
                  </a:lnTo>
                  <a:lnTo>
                    <a:pt x="791819" y="3235947"/>
                  </a:lnTo>
                  <a:lnTo>
                    <a:pt x="791819" y="3230702"/>
                  </a:lnTo>
                  <a:lnTo>
                    <a:pt x="280517" y="3230702"/>
                  </a:lnTo>
                  <a:lnTo>
                    <a:pt x="280517" y="2942247"/>
                  </a:lnTo>
                  <a:lnTo>
                    <a:pt x="791819" y="2942247"/>
                  </a:lnTo>
                  <a:lnTo>
                    <a:pt x="791819" y="2937002"/>
                  </a:lnTo>
                  <a:lnTo>
                    <a:pt x="280517" y="2937002"/>
                  </a:lnTo>
                  <a:lnTo>
                    <a:pt x="280517" y="2648547"/>
                  </a:lnTo>
                  <a:lnTo>
                    <a:pt x="791819" y="2648547"/>
                  </a:lnTo>
                  <a:lnTo>
                    <a:pt x="791819" y="2643301"/>
                  </a:lnTo>
                  <a:lnTo>
                    <a:pt x="280517" y="2643301"/>
                  </a:lnTo>
                  <a:lnTo>
                    <a:pt x="280517" y="2354846"/>
                  </a:lnTo>
                  <a:lnTo>
                    <a:pt x="791819" y="2354846"/>
                  </a:lnTo>
                  <a:lnTo>
                    <a:pt x="791819" y="2349601"/>
                  </a:lnTo>
                  <a:lnTo>
                    <a:pt x="280517" y="2349601"/>
                  </a:lnTo>
                  <a:lnTo>
                    <a:pt x="280517" y="2061146"/>
                  </a:lnTo>
                  <a:lnTo>
                    <a:pt x="791819" y="2061146"/>
                  </a:lnTo>
                  <a:lnTo>
                    <a:pt x="791819" y="2055901"/>
                  </a:lnTo>
                  <a:lnTo>
                    <a:pt x="280517" y="2055901"/>
                  </a:lnTo>
                  <a:lnTo>
                    <a:pt x="280517" y="1767446"/>
                  </a:lnTo>
                  <a:lnTo>
                    <a:pt x="791819" y="1767446"/>
                  </a:lnTo>
                  <a:lnTo>
                    <a:pt x="791819" y="1762213"/>
                  </a:lnTo>
                  <a:lnTo>
                    <a:pt x="280517" y="1762213"/>
                  </a:lnTo>
                  <a:lnTo>
                    <a:pt x="280517" y="1473758"/>
                  </a:lnTo>
                  <a:lnTo>
                    <a:pt x="791819" y="1473758"/>
                  </a:lnTo>
                  <a:lnTo>
                    <a:pt x="791819" y="1468513"/>
                  </a:lnTo>
                  <a:lnTo>
                    <a:pt x="280517" y="1468513"/>
                  </a:lnTo>
                  <a:lnTo>
                    <a:pt x="280517" y="1180058"/>
                  </a:lnTo>
                  <a:lnTo>
                    <a:pt x="791819" y="1180058"/>
                  </a:lnTo>
                  <a:lnTo>
                    <a:pt x="791819" y="1174813"/>
                  </a:lnTo>
                  <a:lnTo>
                    <a:pt x="280517" y="1174813"/>
                  </a:lnTo>
                  <a:lnTo>
                    <a:pt x="280517" y="886358"/>
                  </a:lnTo>
                  <a:lnTo>
                    <a:pt x="791819" y="886358"/>
                  </a:lnTo>
                  <a:lnTo>
                    <a:pt x="791819" y="881113"/>
                  </a:lnTo>
                  <a:lnTo>
                    <a:pt x="280517" y="881113"/>
                  </a:lnTo>
                  <a:lnTo>
                    <a:pt x="280517" y="592658"/>
                  </a:lnTo>
                  <a:lnTo>
                    <a:pt x="791819" y="592658"/>
                  </a:lnTo>
                  <a:lnTo>
                    <a:pt x="791819" y="587413"/>
                  </a:lnTo>
                  <a:lnTo>
                    <a:pt x="280517" y="587413"/>
                  </a:lnTo>
                  <a:lnTo>
                    <a:pt x="280517" y="298958"/>
                  </a:lnTo>
                  <a:lnTo>
                    <a:pt x="791819" y="298958"/>
                  </a:lnTo>
                  <a:lnTo>
                    <a:pt x="791819" y="293712"/>
                  </a:lnTo>
                  <a:lnTo>
                    <a:pt x="280517" y="293712"/>
                  </a:lnTo>
                  <a:lnTo>
                    <a:pt x="280517" y="5257"/>
                  </a:lnTo>
                  <a:lnTo>
                    <a:pt x="791819" y="5257"/>
                  </a:lnTo>
                  <a:lnTo>
                    <a:pt x="791819" y="12"/>
                  </a:lnTo>
                  <a:lnTo>
                    <a:pt x="280517" y="12"/>
                  </a:lnTo>
                  <a:lnTo>
                    <a:pt x="275285" y="0"/>
                  </a:lnTo>
                  <a:lnTo>
                    <a:pt x="275285" y="4699203"/>
                  </a:lnTo>
                  <a:lnTo>
                    <a:pt x="5245" y="4699203"/>
                  </a:lnTo>
                  <a:lnTo>
                    <a:pt x="5245" y="4410748"/>
                  </a:lnTo>
                  <a:lnTo>
                    <a:pt x="275285" y="4410748"/>
                  </a:lnTo>
                  <a:lnTo>
                    <a:pt x="275285" y="4405503"/>
                  </a:lnTo>
                  <a:lnTo>
                    <a:pt x="5245" y="4405503"/>
                  </a:lnTo>
                  <a:lnTo>
                    <a:pt x="5245" y="4117048"/>
                  </a:lnTo>
                  <a:lnTo>
                    <a:pt x="275285" y="4117048"/>
                  </a:lnTo>
                  <a:lnTo>
                    <a:pt x="275285" y="4111802"/>
                  </a:lnTo>
                  <a:lnTo>
                    <a:pt x="5245" y="4111802"/>
                  </a:lnTo>
                  <a:lnTo>
                    <a:pt x="5245" y="3823347"/>
                  </a:lnTo>
                  <a:lnTo>
                    <a:pt x="275285" y="3823347"/>
                  </a:lnTo>
                  <a:lnTo>
                    <a:pt x="275285" y="3818102"/>
                  </a:lnTo>
                  <a:lnTo>
                    <a:pt x="5245" y="3818102"/>
                  </a:lnTo>
                  <a:lnTo>
                    <a:pt x="5245" y="3529647"/>
                  </a:lnTo>
                  <a:lnTo>
                    <a:pt x="275285" y="3529647"/>
                  </a:lnTo>
                  <a:lnTo>
                    <a:pt x="275285" y="3524402"/>
                  </a:lnTo>
                  <a:lnTo>
                    <a:pt x="5245" y="3524402"/>
                  </a:lnTo>
                  <a:lnTo>
                    <a:pt x="5245" y="3235947"/>
                  </a:lnTo>
                  <a:lnTo>
                    <a:pt x="275285" y="3235947"/>
                  </a:lnTo>
                  <a:lnTo>
                    <a:pt x="275285" y="3230702"/>
                  </a:lnTo>
                  <a:lnTo>
                    <a:pt x="5245" y="3230702"/>
                  </a:lnTo>
                  <a:lnTo>
                    <a:pt x="5245" y="2942247"/>
                  </a:lnTo>
                  <a:lnTo>
                    <a:pt x="275285" y="2942247"/>
                  </a:lnTo>
                  <a:lnTo>
                    <a:pt x="275285" y="2937002"/>
                  </a:lnTo>
                  <a:lnTo>
                    <a:pt x="5245" y="2937002"/>
                  </a:lnTo>
                  <a:lnTo>
                    <a:pt x="5245" y="2648547"/>
                  </a:lnTo>
                  <a:lnTo>
                    <a:pt x="275285" y="2648547"/>
                  </a:lnTo>
                  <a:lnTo>
                    <a:pt x="275285" y="2643301"/>
                  </a:lnTo>
                  <a:lnTo>
                    <a:pt x="5245" y="2643301"/>
                  </a:lnTo>
                  <a:lnTo>
                    <a:pt x="5245" y="2354846"/>
                  </a:lnTo>
                  <a:lnTo>
                    <a:pt x="275285" y="2354846"/>
                  </a:lnTo>
                  <a:lnTo>
                    <a:pt x="275285" y="2349601"/>
                  </a:lnTo>
                  <a:lnTo>
                    <a:pt x="5245" y="2349601"/>
                  </a:lnTo>
                  <a:lnTo>
                    <a:pt x="5245" y="2061146"/>
                  </a:lnTo>
                  <a:lnTo>
                    <a:pt x="275285" y="2061146"/>
                  </a:lnTo>
                  <a:lnTo>
                    <a:pt x="275285" y="2055901"/>
                  </a:lnTo>
                  <a:lnTo>
                    <a:pt x="5245" y="2055901"/>
                  </a:lnTo>
                  <a:lnTo>
                    <a:pt x="5245" y="1767446"/>
                  </a:lnTo>
                  <a:lnTo>
                    <a:pt x="275285" y="1767446"/>
                  </a:lnTo>
                  <a:lnTo>
                    <a:pt x="275285" y="1762213"/>
                  </a:lnTo>
                  <a:lnTo>
                    <a:pt x="5245" y="1762213"/>
                  </a:lnTo>
                  <a:lnTo>
                    <a:pt x="5245" y="1473758"/>
                  </a:lnTo>
                  <a:lnTo>
                    <a:pt x="275285" y="1473758"/>
                  </a:lnTo>
                  <a:lnTo>
                    <a:pt x="275285" y="1468513"/>
                  </a:lnTo>
                  <a:lnTo>
                    <a:pt x="5245" y="1468513"/>
                  </a:lnTo>
                  <a:lnTo>
                    <a:pt x="5245" y="1180058"/>
                  </a:lnTo>
                  <a:lnTo>
                    <a:pt x="275285" y="1180058"/>
                  </a:lnTo>
                  <a:lnTo>
                    <a:pt x="275285" y="1174813"/>
                  </a:lnTo>
                  <a:lnTo>
                    <a:pt x="5245" y="1174813"/>
                  </a:lnTo>
                  <a:lnTo>
                    <a:pt x="5245" y="886358"/>
                  </a:lnTo>
                  <a:lnTo>
                    <a:pt x="275285" y="886358"/>
                  </a:lnTo>
                  <a:lnTo>
                    <a:pt x="275285" y="881113"/>
                  </a:lnTo>
                  <a:lnTo>
                    <a:pt x="5245" y="881113"/>
                  </a:lnTo>
                  <a:lnTo>
                    <a:pt x="5245" y="592658"/>
                  </a:lnTo>
                  <a:lnTo>
                    <a:pt x="275285" y="592658"/>
                  </a:lnTo>
                  <a:lnTo>
                    <a:pt x="275285" y="587413"/>
                  </a:lnTo>
                  <a:lnTo>
                    <a:pt x="5245" y="587413"/>
                  </a:lnTo>
                  <a:lnTo>
                    <a:pt x="5245" y="298958"/>
                  </a:lnTo>
                  <a:lnTo>
                    <a:pt x="275285" y="298958"/>
                  </a:lnTo>
                  <a:lnTo>
                    <a:pt x="275285" y="293712"/>
                  </a:lnTo>
                  <a:lnTo>
                    <a:pt x="5245" y="293712"/>
                  </a:lnTo>
                  <a:lnTo>
                    <a:pt x="5245" y="5257"/>
                  </a:lnTo>
                  <a:lnTo>
                    <a:pt x="275285" y="5257"/>
                  </a:lnTo>
                  <a:lnTo>
                    <a:pt x="275285" y="12"/>
                  </a:lnTo>
                  <a:lnTo>
                    <a:pt x="5245" y="12"/>
                  </a:lnTo>
                  <a:lnTo>
                    <a:pt x="0" y="0"/>
                  </a:lnTo>
                  <a:lnTo>
                    <a:pt x="0" y="4704435"/>
                  </a:lnTo>
                  <a:lnTo>
                    <a:pt x="5245" y="4704435"/>
                  </a:lnTo>
                  <a:lnTo>
                    <a:pt x="797052" y="4704435"/>
                  </a:lnTo>
                  <a:lnTo>
                    <a:pt x="797052" y="4699203"/>
                  </a:lnTo>
                  <a:lnTo>
                    <a:pt x="797052" y="12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325410" y="1762124"/>
              <a:ext cx="516890" cy="588010"/>
            </a:xfrm>
            <a:custGeom>
              <a:avLst/>
              <a:gdLst/>
              <a:ahLst/>
              <a:cxnLst/>
              <a:rect l="l" t="t" r="r" b="b"/>
              <a:pathLst>
                <a:path w="516889" h="588010">
                  <a:moveTo>
                    <a:pt x="516534" y="0"/>
                  </a:moveTo>
                  <a:lnTo>
                    <a:pt x="0" y="0"/>
                  </a:lnTo>
                  <a:lnTo>
                    <a:pt x="0" y="293700"/>
                  </a:lnTo>
                  <a:lnTo>
                    <a:pt x="0" y="587400"/>
                  </a:lnTo>
                  <a:lnTo>
                    <a:pt x="516534" y="587400"/>
                  </a:lnTo>
                  <a:lnTo>
                    <a:pt x="516534" y="293700"/>
                  </a:lnTo>
                  <a:lnTo>
                    <a:pt x="5165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325410" y="2349525"/>
              <a:ext cx="516890" cy="4112260"/>
            </a:xfrm>
            <a:custGeom>
              <a:avLst/>
              <a:gdLst/>
              <a:ahLst/>
              <a:cxnLst/>
              <a:rect l="l" t="t" r="r" b="b"/>
              <a:pathLst>
                <a:path w="516889" h="4112260">
                  <a:moveTo>
                    <a:pt x="516534" y="0"/>
                  </a:moveTo>
                  <a:lnTo>
                    <a:pt x="0" y="0"/>
                  </a:lnTo>
                  <a:lnTo>
                    <a:pt x="0" y="293700"/>
                  </a:lnTo>
                  <a:lnTo>
                    <a:pt x="0" y="587400"/>
                  </a:lnTo>
                  <a:lnTo>
                    <a:pt x="0" y="4111790"/>
                  </a:lnTo>
                  <a:lnTo>
                    <a:pt x="516534" y="4111790"/>
                  </a:lnTo>
                  <a:lnTo>
                    <a:pt x="516534" y="293700"/>
                  </a:lnTo>
                  <a:lnTo>
                    <a:pt x="51653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1415033" y="1794255"/>
            <a:ext cx="33782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alice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343596" y="2093201"/>
            <a:ext cx="48069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wendy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561061" y="2384272"/>
            <a:ext cx="1249045" cy="40138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795655">
              <a:lnSpc>
                <a:spcPct val="100000"/>
              </a:lnSpc>
              <a:spcBef>
                <a:spcPts val="114"/>
              </a:spcBef>
            </a:pPr>
            <a:r>
              <a:rPr dirty="0" sz="1100" spc="-20">
                <a:solidFill>
                  <a:srgbClr val="C0C0C0"/>
                </a:solidFill>
                <a:latin typeface="Lucida Sans Unicode"/>
                <a:cs typeface="Lucida Sans Unicode"/>
              </a:rPr>
              <a:t>dave</a:t>
            </a:r>
            <a:endParaRPr sz="1100">
              <a:latin typeface="Lucida Sans Unicode"/>
              <a:cs typeface="Lucida Sans Unicode"/>
            </a:endParaRPr>
          </a:p>
          <a:p>
            <a:pPr algn="ctr" marL="808355" marR="5080">
              <a:lnSpc>
                <a:spcPct val="175200"/>
              </a:lnSpc>
            </a:pP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walter carlos carol </a:t>
            </a:r>
            <a:r>
              <a:rPr dirty="0" sz="1100" spc="-20">
                <a:solidFill>
                  <a:srgbClr val="C0C0C0"/>
                </a:solidFill>
                <a:latin typeface="Lucida Sans Unicode"/>
                <a:cs typeface="Lucida Sans Unicode"/>
              </a:rPr>
              <a:t>erin </a:t>
            </a: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oscar peggy trudy</a:t>
            </a:r>
            <a:endParaRPr sz="1100">
              <a:latin typeface="Lucida Sans Unicode"/>
              <a:cs typeface="Lucida Sans Unicode"/>
            </a:endParaRPr>
          </a:p>
          <a:p>
            <a:pPr algn="just" marL="857250" marR="53340" indent="-845185">
              <a:lnSpc>
                <a:spcPct val="175200"/>
              </a:lnSpc>
            </a:pPr>
            <a:r>
              <a:rPr dirty="0" baseline="2777" sz="1500">
                <a:solidFill>
                  <a:srgbClr val="005493"/>
                </a:solidFill>
                <a:latin typeface="Lucida Console"/>
                <a:cs typeface="Lucida Console"/>
              </a:rPr>
              <a:t>10</a:t>
            </a:r>
            <a:r>
              <a:rPr dirty="0" baseline="2777" sz="1500" spc="292">
                <a:solidFill>
                  <a:srgbClr val="005493"/>
                </a:solidFill>
                <a:latin typeface="Lucida Console"/>
                <a:cs typeface="Lucida Console"/>
              </a:rPr>
              <a:t>  </a:t>
            </a:r>
            <a:r>
              <a:rPr dirty="0" sz="1100">
                <a:latin typeface="Lucida Sans Unicode"/>
                <a:cs typeface="Lucida Sans Unicode"/>
              </a:rPr>
              <a:t>eve</a:t>
            </a:r>
            <a:r>
              <a:rPr dirty="0" sz="1100" spc="445">
                <a:latin typeface="Lucida Sans Unicode"/>
                <a:cs typeface="Lucida Sans Unicode"/>
              </a:rPr>
              <a:t>   </a:t>
            </a:r>
            <a:r>
              <a:rPr dirty="0" sz="1100" spc="-25">
                <a:solidFill>
                  <a:srgbClr val="C0C0C0"/>
                </a:solidFill>
                <a:latin typeface="Lucida Sans Unicode"/>
                <a:cs typeface="Lucida Sans Unicode"/>
              </a:rPr>
              <a:t>eve </a:t>
            </a: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trent</a:t>
            </a:r>
            <a:endParaRPr sz="1100">
              <a:latin typeface="Lucida Sans Unicode"/>
              <a:cs typeface="Lucida Sans Unicode"/>
            </a:endParaRPr>
          </a:p>
          <a:p>
            <a:pPr algn="just" marL="826135" marR="22225" indent="-474980">
              <a:lnSpc>
                <a:spcPct val="175200"/>
              </a:lnSpc>
            </a:pPr>
            <a:r>
              <a:rPr dirty="0" sz="1100">
                <a:latin typeface="Lucida Sans Unicode"/>
                <a:cs typeface="Lucida Sans Unicode"/>
              </a:rPr>
              <a:t>bob</a:t>
            </a:r>
            <a:r>
              <a:rPr dirty="0" sz="1100" spc="370">
                <a:latin typeface="Lucida Sans Unicode"/>
                <a:cs typeface="Lucida Sans Unicode"/>
              </a:rPr>
              <a:t>   </a:t>
            </a:r>
            <a:r>
              <a:rPr dirty="0" sz="1100" spc="-25">
                <a:solidFill>
                  <a:srgbClr val="C0C0C0"/>
                </a:solidFill>
                <a:latin typeface="Lucida Sans Unicode"/>
                <a:cs typeface="Lucida Sans Unicode"/>
              </a:rPr>
              <a:t>bob </a:t>
            </a: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craig frank victor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1314932" y="1751635"/>
            <a:ext cx="1077595" cy="4712335"/>
            <a:chOff x="1314932" y="1751635"/>
            <a:chExt cx="1077595" cy="4712335"/>
          </a:xfrm>
        </p:grpSpPr>
        <p:sp>
          <p:nvSpPr>
            <p:cNvPr id="35" name="object 35" descr=""/>
            <p:cNvSpPr/>
            <p:nvPr/>
          </p:nvSpPr>
          <p:spPr>
            <a:xfrm>
              <a:off x="1319053" y="2045333"/>
              <a:ext cx="529590" cy="21590"/>
            </a:xfrm>
            <a:custGeom>
              <a:avLst/>
              <a:gdLst/>
              <a:ahLst/>
              <a:cxnLst/>
              <a:rect l="l" t="t" r="r" b="b"/>
              <a:pathLst>
                <a:path w="529589" h="21589">
                  <a:moveTo>
                    <a:pt x="529234" y="20978"/>
                  </a:moveTo>
                  <a:lnTo>
                    <a:pt x="0" y="20978"/>
                  </a:lnTo>
                  <a:lnTo>
                    <a:pt x="0" y="0"/>
                  </a:lnTo>
                  <a:lnTo>
                    <a:pt x="529234" y="0"/>
                  </a:lnTo>
                  <a:lnTo>
                    <a:pt x="529234" y="20978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322768" y="2346909"/>
              <a:ext cx="521970" cy="3823335"/>
            </a:xfrm>
            <a:custGeom>
              <a:avLst/>
              <a:gdLst/>
              <a:ahLst/>
              <a:cxnLst/>
              <a:rect l="l" t="t" r="r" b="b"/>
              <a:pathLst>
                <a:path w="521969" h="3823335">
                  <a:moveTo>
                    <a:pt x="521779" y="3818090"/>
                  </a:moveTo>
                  <a:lnTo>
                    <a:pt x="0" y="3818090"/>
                  </a:lnTo>
                  <a:lnTo>
                    <a:pt x="0" y="3823335"/>
                  </a:lnTo>
                  <a:lnTo>
                    <a:pt x="521779" y="3823335"/>
                  </a:lnTo>
                  <a:lnTo>
                    <a:pt x="521779" y="3818090"/>
                  </a:lnTo>
                  <a:close/>
                </a:path>
                <a:path w="521969" h="3823335">
                  <a:moveTo>
                    <a:pt x="521779" y="3524389"/>
                  </a:moveTo>
                  <a:lnTo>
                    <a:pt x="0" y="3524389"/>
                  </a:lnTo>
                  <a:lnTo>
                    <a:pt x="0" y="3529634"/>
                  </a:lnTo>
                  <a:lnTo>
                    <a:pt x="521779" y="3529634"/>
                  </a:lnTo>
                  <a:lnTo>
                    <a:pt x="521779" y="3524389"/>
                  </a:lnTo>
                  <a:close/>
                </a:path>
                <a:path w="521969" h="3823335">
                  <a:moveTo>
                    <a:pt x="521779" y="3230689"/>
                  </a:moveTo>
                  <a:lnTo>
                    <a:pt x="0" y="3230689"/>
                  </a:lnTo>
                  <a:lnTo>
                    <a:pt x="0" y="3235934"/>
                  </a:lnTo>
                  <a:lnTo>
                    <a:pt x="521779" y="3235934"/>
                  </a:lnTo>
                  <a:lnTo>
                    <a:pt x="521779" y="3230689"/>
                  </a:lnTo>
                  <a:close/>
                </a:path>
                <a:path w="521969" h="3823335">
                  <a:moveTo>
                    <a:pt x="521779" y="2936989"/>
                  </a:moveTo>
                  <a:lnTo>
                    <a:pt x="0" y="2936989"/>
                  </a:lnTo>
                  <a:lnTo>
                    <a:pt x="0" y="2942234"/>
                  </a:lnTo>
                  <a:lnTo>
                    <a:pt x="521779" y="2942234"/>
                  </a:lnTo>
                  <a:lnTo>
                    <a:pt x="521779" y="2936989"/>
                  </a:lnTo>
                  <a:close/>
                </a:path>
                <a:path w="521969" h="3823335">
                  <a:moveTo>
                    <a:pt x="521779" y="2643289"/>
                  </a:moveTo>
                  <a:lnTo>
                    <a:pt x="0" y="2643289"/>
                  </a:lnTo>
                  <a:lnTo>
                    <a:pt x="0" y="2648534"/>
                  </a:lnTo>
                  <a:lnTo>
                    <a:pt x="521779" y="2648534"/>
                  </a:lnTo>
                  <a:lnTo>
                    <a:pt x="521779" y="2643289"/>
                  </a:lnTo>
                  <a:close/>
                </a:path>
                <a:path w="521969" h="3823335">
                  <a:moveTo>
                    <a:pt x="521779" y="2349589"/>
                  </a:moveTo>
                  <a:lnTo>
                    <a:pt x="0" y="2349589"/>
                  </a:lnTo>
                  <a:lnTo>
                    <a:pt x="0" y="2354834"/>
                  </a:lnTo>
                  <a:lnTo>
                    <a:pt x="521779" y="2354834"/>
                  </a:lnTo>
                  <a:lnTo>
                    <a:pt x="521779" y="2349589"/>
                  </a:lnTo>
                  <a:close/>
                </a:path>
                <a:path w="521969" h="3823335">
                  <a:moveTo>
                    <a:pt x="521779" y="2055888"/>
                  </a:moveTo>
                  <a:lnTo>
                    <a:pt x="0" y="2055888"/>
                  </a:lnTo>
                  <a:lnTo>
                    <a:pt x="0" y="2061133"/>
                  </a:lnTo>
                  <a:lnTo>
                    <a:pt x="521779" y="2061133"/>
                  </a:lnTo>
                  <a:lnTo>
                    <a:pt x="521779" y="2055888"/>
                  </a:lnTo>
                  <a:close/>
                </a:path>
                <a:path w="521969" h="3823335">
                  <a:moveTo>
                    <a:pt x="521779" y="1762188"/>
                  </a:moveTo>
                  <a:lnTo>
                    <a:pt x="0" y="1762188"/>
                  </a:lnTo>
                  <a:lnTo>
                    <a:pt x="0" y="1767433"/>
                  </a:lnTo>
                  <a:lnTo>
                    <a:pt x="521779" y="1767433"/>
                  </a:lnTo>
                  <a:lnTo>
                    <a:pt x="521779" y="1762188"/>
                  </a:lnTo>
                  <a:close/>
                </a:path>
                <a:path w="521969" h="3823335">
                  <a:moveTo>
                    <a:pt x="521779" y="1468488"/>
                  </a:moveTo>
                  <a:lnTo>
                    <a:pt x="0" y="1468488"/>
                  </a:lnTo>
                  <a:lnTo>
                    <a:pt x="0" y="1473733"/>
                  </a:lnTo>
                  <a:lnTo>
                    <a:pt x="521779" y="1473733"/>
                  </a:lnTo>
                  <a:lnTo>
                    <a:pt x="521779" y="1468488"/>
                  </a:lnTo>
                  <a:close/>
                </a:path>
                <a:path w="521969" h="3823335">
                  <a:moveTo>
                    <a:pt x="521779" y="1174788"/>
                  </a:moveTo>
                  <a:lnTo>
                    <a:pt x="0" y="1174788"/>
                  </a:lnTo>
                  <a:lnTo>
                    <a:pt x="0" y="1180033"/>
                  </a:lnTo>
                  <a:lnTo>
                    <a:pt x="521779" y="1180033"/>
                  </a:lnTo>
                  <a:lnTo>
                    <a:pt x="521779" y="1174788"/>
                  </a:lnTo>
                  <a:close/>
                </a:path>
                <a:path w="521969" h="3823335">
                  <a:moveTo>
                    <a:pt x="521779" y="881100"/>
                  </a:moveTo>
                  <a:lnTo>
                    <a:pt x="0" y="881100"/>
                  </a:lnTo>
                  <a:lnTo>
                    <a:pt x="0" y="886345"/>
                  </a:lnTo>
                  <a:lnTo>
                    <a:pt x="521779" y="886345"/>
                  </a:lnTo>
                  <a:lnTo>
                    <a:pt x="521779" y="881100"/>
                  </a:lnTo>
                  <a:close/>
                </a:path>
                <a:path w="521969" h="3823335">
                  <a:moveTo>
                    <a:pt x="521779" y="587400"/>
                  </a:moveTo>
                  <a:lnTo>
                    <a:pt x="0" y="587400"/>
                  </a:lnTo>
                  <a:lnTo>
                    <a:pt x="0" y="592645"/>
                  </a:lnTo>
                  <a:lnTo>
                    <a:pt x="521779" y="592645"/>
                  </a:lnTo>
                  <a:lnTo>
                    <a:pt x="521779" y="587400"/>
                  </a:lnTo>
                  <a:close/>
                </a:path>
                <a:path w="521969" h="3823335">
                  <a:moveTo>
                    <a:pt x="521779" y="293700"/>
                  </a:moveTo>
                  <a:lnTo>
                    <a:pt x="0" y="293700"/>
                  </a:lnTo>
                  <a:lnTo>
                    <a:pt x="0" y="298945"/>
                  </a:lnTo>
                  <a:lnTo>
                    <a:pt x="521779" y="298945"/>
                  </a:lnTo>
                  <a:lnTo>
                    <a:pt x="521779" y="293700"/>
                  </a:lnTo>
                  <a:close/>
                </a:path>
                <a:path w="521969" h="3823335">
                  <a:moveTo>
                    <a:pt x="521779" y="0"/>
                  </a:moveTo>
                  <a:lnTo>
                    <a:pt x="0" y="0"/>
                  </a:lnTo>
                  <a:lnTo>
                    <a:pt x="0" y="5245"/>
                  </a:lnTo>
                  <a:lnTo>
                    <a:pt x="521779" y="5245"/>
                  </a:lnTo>
                  <a:lnTo>
                    <a:pt x="5217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314932" y="1755766"/>
              <a:ext cx="20955" cy="306705"/>
            </a:xfrm>
            <a:custGeom>
              <a:avLst/>
              <a:gdLst/>
              <a:ahLst/>
              <a:cxnLst/>
              <a:rect l="l" t="t" r="r" b="b"/>
              <a:pathLst>
                <a:path w="20955" h="306705">
                  <a:moveTo>
                    <a:pt x="0" y="306413"/>
                  </a:moveTo>
                  <a:lnTo>
                    <a:pt x="0" y="0"/>
                  </a:lnTo>
                  <a:lnTo>
                    <a:pt x="20948" y="0"/>
                  </a:lnTo>
                  <a:lnTo>
                    <a:pt x="20948" y="306413"/>
                  </a:lnTo>
                  <a:lnTo>
                    <a:pt x="0" y="306413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322784" y="2062179"/>
              <a:ext cx="5715" cy="4401820"/>
            </a:xfrm>
            <a:custGeom>
              <a:avLst/>
              <a:gdLst/>
              <a:ahLst/>
              <a:cxnLst/>
              <a:rect l="l" t="t" r="r" b="b"/>
              <a:pathLst>
                <a:path w="5715" h="4401820">
                  <a:moveTo>
                    <a:pt x="5238" y="4401751"/>
                  </a:moveTo>
                  <a:lnTo>
                    <a:pt x="0" y="4401751"/>
                  </a:lnTo>
                  <a:lnTo>
                    <a:pt x="0" y="0"/>
                  </a:lnTo>
                  <a:lnTo>
                    <a:pt x="5238" y="0"/>
                  </a:lnTo>
                  <a:lnTo>
                    <a:pt x="5238" y="4401751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831461" y="1755766"/>
              <a:ext cx="20955" cy="306705"/>
            </a:xfrm>
            <a:custGeom>
              <a:avLst/>
              <a:gdLst/>
              <a:ahLst/>
              <a:cxnLst/>
              <a:rect l="l" t="t" r="r" b="b"/>
              <a:pathLst>
                <a:path w="20955" h="306705">
                  <a:moveTo>
                    <a:pt x="20954" y="306413"/>
                  </a:moveTo>
                  <a:lnTo>
                    <a:pt x="0" y="306413"/>
                  </a:lnTo>
                  <a:lnTo>
                    <a:pt x="0" y="0"/>
                  </a:lnTo>
                  <a:lnTo>
                    <a:pt x="20954" y="0"/>
                  </a:lnTo>
                  <a:lnTo>
                    <a:pt x="20954" y="306413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839319" y="2062179"/>
              <a:ext cx="5715" cy="4401820"/>
            </a:xfrm>
            <a:custGeom>
              <a:avLst/>
              <a:gdLst/>
              <a:ahLst/>
              <a:cxnLst/>
              <a:rect l="l" t="t" r="r" b="b"/>
              <a:pathLst>
                <a:path w="5714" h="4401820">
                  <a:moveTo>
                    <a:pt x="5238" y="4401751"/>
                  </a:moveTo>
                  <a:lnTo>
                    <a:pt x="0" y="4401751"/>
                  </a:lnTo>
                  <a:lnTo>
                    <a:pt x="0" y="0"/>
                  </a:lnTo>
                  <a:lnTo>
                    <a:pt x="5238" y="0"/>
                  </a:lnTo>
                  <a:lnTo>
                    <a:pt x="5238" y="4401751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319053" y="1751635"/>
              <a:ext cx="529590" cy="21590"/>
            </a:xfrm>
            <a:custGeom>
              <a:avLst/>
              <a:gdLst/>
              <a:ahLst/>
              <a:cxnLst/>
              <a:rect l="l" t="t" r="r" b="b"/>
              <a:pathLst>
                <a:path w="529589" h="21589">
                  <a:moveTo>
                    <a:pt x="0" y="0"/>
                  </a:moveTo>
                  <a:lnTo>
                    <a:pt x="529234" y="0"/>
                  </a:lnTo>
                  <a:lnTo>
                    <a:pt x="529234" y="20977"/>
                  </a:lnTo>
                  <a:lnTo>
                    <a:pt x="0" y="20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322781" y="6458690"/>
              <a:ext cx="521970" cy="5715"/>
            </a:xfrm>
            <a:custGeom>
              <a:avLst/>
              <a:gdLst/>
              <a:ahLst/>
              <a:cxnLst/>
              <a:rect l="l" t="t" r="r" b="b"/>
              <a:pathLst>
                <a:path w="521969" h="5714">
                  <a:moveTo>
                    <a:pt x="521779" y="5241"/>
                  </a:moveTo>
                  <a:lnTo>
                    <a:pt x="0" y="5241"/>
                  </a:lnTo>
                  <a:lnTo>
                    <a:pt x="0" y="0"/>
                  </a:lnTo>
                  <a:lnTo>
                    <a:pt x="521779" y="0"/>
                  </a:lnTo>
                  <a:lnTo>
                    <a:pt x="521779" y="5241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875472" y="1762124"/>
              <a:ext cx="516890" cy="881380"/>
            </a:xfrm>
            <a:custGeom>
              <a:avLst/>
              <a:gdLst/>
              <a:ahLst/>
              <a:cxnLst/>
              <a:rect l="l" t="t" r="r" b="b"/>
              <a:pathLst>
                <a:path w="516889" h="881380">
                  <a:moveTo>
                    <a:pt x="516534" y="0"/>
                  </a:moveTo>
                  <a:lnTo>
                    <a:pt x="0" y="0"/>
                  </a:lnTo>
                  <a:lnTo>
                    <a:pt x="0" y="293700"/>
                  </a:lnTo>
                  <a:lnTo>
                    <a:pt x="0" y="587400"/>
                  </a:lnTo>
                  <a:lnTo>
                    <a:pt x="0" y="881100"/>
                  </a:lnTo>
                  <a:lnTo>
                    <a:pt x="516534" y="881100"/>
                  </a:lnTo>
                  <a:lnTo>
                    <a:pt x="516534" y="587400"/>
                  </a:lnTo>
                  <a:lnTo>
                    <a:pt x="516534" y="293700"/>
                  </a:lnTo>
                  <a:lnTo>
                    <a:pt x="5165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875472" y="2643225"/>
              <a:ext cx="516890" cy="3818254"/>
            </a:xfrm>
            <a:custGeom>
              <a:avLst/>
              <a:gdLst/>
              <a:ahLst/>
              <a:cxnLst/>
              <a:rect l="l" t="t" r="r" b="b"/>
              <a:pathLst>
                <a:path w="516889" h="3818254">
                  <a:moveTo>
                    <a:pt x="516534" y="0"/>
                  </a:moveTo>
                  <a:lnTo>
                    <a:pt x="0" y="0"/>
                  </a:lnTo>
                  <a:lnTo>
                    <a:pt x="0" y="293700"/>
                  </a:lnTo>
                  <a:lnTo>
                    <a:pt x="0" y="587400"/>
                  </a:lnTo>
                  <a:lnTo>
                    <a:pt x="0" y="3818090"/>
                  </a:lnTo>
                  <a:lnTo>
                    <a:pt x="516534" y="3818090"/>
                  </a:lnTo>
                  <a:lnTo>
                    <a:pt x="516534" y="293700"/>
                  </a:lnTo>
                  <a:lnTo>
                    <a:pt x="51653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1965096" y="1791627"/>
            <a:ext cx="33782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alice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1957603" y="2087956"/>
            <a:ext cx="3524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0">
                <a:solidFill>
                  <a:srgbClr val="8D3124"/>
                </a:solidFill>
                <a:latin typeface="Lucida Sans Unicode"/>
                <a:cs typeface="Lucida Sans Unicode"/>
              </a:rPr>
              <a:t>dave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893671" y="2386901"/>
            <a:ext cx="48069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wendy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1907387" y="2677972"/>
            <a:ext cx="452755" cy="371982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walter</a:t>
            </a:r>
            <a:endParaRPr sz="1100">
              <a:latin typeface="Lucida Sans Unicode"/>
              <a:cs typeface="Lucida Sans Unicode"/>
            </a:endParaRPr>
          </a:p>
          <a:p>
            <a:pPr algn="ctr" marL="13970" marR="6350">
              <a:lnSpc>
                <a:spcPct val="175200"/>
              </a:lnSpc>
            </a:pP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carlos carol </a:t>
            </a:r>
            <a:r>
              <a:rPr dirty="0" sz="1100" spc="-20">
                <a:solidFill>
                  <a:srgbClr val="C0C0C0"/>
                </a:solidFill>
                <a:latin typeface="Lucida Sans Unicode"/>
                <a:cs typeface="Lucida Sans Unicode"/>
              </a:rPr>
              <a:t>erin </a:t>
            </a: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oscar peggy trudy </a:t>
            </a:r>
            <a:r>
              <a:rPr dirty="0" sz="1100" spc="-25">
                <a:solidFill>
                  <a:srgbClr val="C0C0C0"/>
                </a:solidFill>
                <a:latin typeface="Lucida Sans Unicode"/>
                <a:cs typeface="Lucida Sans Unicode"/>
              </a:rPr>
              <a:t>eve </a:t>
            </a: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trent </a:t>
            </a:r>
            <a:r>
              <a:rPr dirty="0" sz="1100" spc="-25">
                <a:solidFill>
                  <a:srgbClr val="C0C0C0"/>
                </a:solidFill>
                <a:latin typeface="Lucida Sans Unicode"/>
                <a:cs typeface="Lucida Sans Unicode"/>
              </a:rPr>
              <a:t>bob </a:t>
            </a: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craig frank victor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1865001" y="1759259"/>
            <a:ext cx="1071880" cy="4704715"/>
            <a:chOff x="1865001" y="1759259"/>
            <a:chExt cx="1071880" cy="4704715"/>
          </a:xfrm>
        </p:grpSpPr>
        <p:sp>
          <p:nvSpPr>
            <p:cNvPr id="50" name="object 50" descr=""/>
            <p:cNvSpPr/>
            <p:nvPr/>
          </p:nvSpPr>
          <p:spPr>
            <a:xfrm>
              <a:off x="1869122" y="2045334"/>
              <a:ext cx="529590" cy="314960"/>
            </a:xfrm>
            <a:custGeom>
              <a:avLst/>
              <a:gdLst/>
              <a:ahLst/>
              <a:cxnLst/>
              <a:rect l="l" t="t" r="r" b="b"/>
              <a:pathLst>
                <a:path w="529589" h="314960">
                  <a:moveTo>
                    <a:pt x="529234" y="293700"/>
                  </a:moveTo>
                  <a:lnTo>
                    <a:pt x="0" y="293700"/>
                  </a:lnTo>
                  <a:lnTo>
                    <a:pt x="0" y="314680"/>
                  </a:lnTo>
                  <a:lnTo>
                    <a:pt x="529234" y="314680"/>
                  </a:lnTo>
                  <a:lnTo>
                    <a:pt x="529234" y="293700"/>
                  </a:lnTo>
                  <a:close/>
                </a:path>
                <a:path w="529589" h="314960">
                  <a:moveTo>
                    <a:pt x="529234" y="0"/>
                  </a:moveTo>
                  <a:lnTo>
                    <a:pt x="525487" y="0"/>
                  </a:lnTo>
                  <a:lnTo>
                    <a:pt x="3721" y="0"/>
                  </a:lnTo>
                  <a:lnTo>
                    <a:pt x="0" y="0"/>
                  </a:lnTo>
                  <a:lnTo>
                    <a:pt x="0" y="20980"/>
                  </a:lnTo>
                  <a:lnTo>
                    <a:pt x="529234" y="20980"/>
                  </a:lnTo>
                  <a:lnTo>
                    <a:pt x="529234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872843" y="1759495"/>
              <a:ext cx="521970" cy="4411345"/>
            </a:xfrm>
            <a:custGeom>
              <a:avLst/>
              <a:gdLst/>
              <a:ahLst/>
              <a:cxnLst/>
              <a:rect l="l" t="t" r="r" b="b"/>
              <a:pathLst>
                <a:path w="521969" h="4411345">
                  <a:moveTo>
                    <a:pt x="5245" y="0"/>
                  </a:moveTo>
                  <a:lnTo>
                    <a:pt x="12" y="0"/>
                  </a:lnTo>
                  <a:lnTo>
                    <a:pt x="12" y="289979"/>
                  </a:lnTo>
                  <a:lnTo>
                    <a:pt x="5245" y="289979"/>
                  </a:lnTo>
                  <a:lnTo>
                    <a:pt x="5245" y="0"/>
                  </a:lnTo>
                  <a:close/>
                </a:path>
                <a:path w="521969" h="4411345">
                  <a:moveTo>
                    <a:pt x="521766" y="4405503"/>
                  </a:moveTo>
                  <a:lnTo>
                    <a:pt x="0" y="4405503"/>
                  </a:lnTo>
                  <a:lnTo>
                    <a:pt x="0" y="4410748"/>
                  </a:lnTo>
                  <a:lnTo>
                    <a:pt x="521766" y="4410748"/>
                  </a:lnTo>
                  <a:lnTo>
                    <a:pt x="521766" y="4405503"/>
                  </a:lnTo>
                  <a:close/>
                </a:path>
                <a:path w="521969" h="4411345">
                  <a:moveTo>
                    <a:pt x="521766" y="4111802"/>
                  </a:moveTo>
                  <a:lnTo>
                    <a:pt x="0" y="4111802"/>
                  </a:lnTo>
                  <a:lnTo>
                    <a:pt x="0" y="4117048"/>
                  </a:lnTo>
                  <a:lnTo>
                    <a:pt x="521766" y="4117048"/>
                  </a:lnTo>
                  <a:lnTo>
                    <a:pt x="521766" y="4111802"/>
                  </a:lnTo>
                  <a:close/>
                </a:path>
                <a:path w="521969" h="4411345">
                  <a:moveTo>
                    <a:pt x="521766" y="3818102"/>
                  </a:moveTo>
                  <a:lnTo>
                    <a:pt x="0" y="3818102"/>
                  </a:lnTo>
                  <a:lnTo>
                    <a:pt x="0" y="3823347"/>
                  </a:lnTo>
                  <a:lnTo>
                    <a:pt x="521766" y="3823347"/>
                  </a:lnTo>
                  <a:lnTo>
                    <a:pt x="521766" y="3818102"/>
                  </a:lnTo>
                  <a:close/>
                </a:path>
                <a:path w="521969" h="4411345">
                  <a:moveTo>
                    <a:pt x="521766" y="3524402"/>
                  </a:moveTo>
                  <a:lnTo>
                    <a:pt x="0" y="3524402"/>
                  </a:lnTo>
                  <a:lnTo>
                    <a:pt x="0" y="3529647"/>
                  </a:lnTo>
                  <a:lnTo>
                    <a:pt x="521766" y="3529647"/>
                  </a:lnTo>
                  <a:lnTo>
                    <a:pt x="521766" y="3524402"/>
                  </a:lnTo>
                  <a:close/>
                </a:path>
                <a:path w="521969" h="4411345">
                  <a:moveTo>
                    <a:pt x="521766" y="3230702"/>
                  </a:moveTo>
                  <a:lnTo>
                    <a:pt x="0" y="3230702"/>
                  </a:lnTo>
                  <a:lnTo>
                    <a:pt x="0" y="3235947"/>
                  </a:lnTo>
                  <a:lnTo>
                    <a:pt x="521766" y="3235947"/>
                  </a:lnTo>
                  <a:lnTo>
                    <a:pt x="521766" y="3230702"/>
                  </a:lnTo>
                  <a:close/>
                </a:path>
                <a:path w="521969" h="4411345">
                  <a:moveTo>
                    <a:pt x="521766" y="2937002"/>
                  </a:moveTo>
                  <a:lnTo>
                    <a:pt x="0" y="2937002"/>
                  </a:lnTo>
                  <a:lnTo>
                    <a:pt x="0" y="2942247"/>
                  </a:lnTo>
                  <a:lnTo>
                    <a:pt x="521766" y="2942247"/>
                  </a:lnTo>
                  <a:lnTo>
                    <a:pt x="521766" y="2937002"/>
                  </a:lnTo>
                  <a:close/>
                </a:path>
                <a:path w="521969" h="4411345">
                  <a:moveTo>
                    <a:pt x="521766" y="2643301"/>
                  </a:moveTo>
                  <a:lnTo>
                    <a:pt x="0" y="2643301"/>
                  </a:lnTo>
                  <a:lnTo>
                    <a:pt x="0" y="2648547"/>
                  </a:lnTo>
                  <a:lnTo>
                    <a:pt x="521766" y="2648547"/>
                  </a:lnTo>
                  <a:lnTo>
                    <a:pt x="521766" y="2643301"/>
                  </a:lnTo>
                  <a:close/>
                </a:path>
                <a:path w="521969" h="4411345">
                  <a:moveTo>
                    <a:pt x="521766" y="2349601"/>
                  </a:moveTo>
                  <a:lnTo>
                    <a:pt x="0" y="2349601"/>
                  </a:lnTo>
                  <a:lnTo>
                    <a:pt x="0" y="2354846"/>
                  </a:lnTo>
                  <a:lnTo>
                    <a:pt x="521766" y="2354846"/>
                  </a:lnTo>
                  <a:lnTo>
                    <a:pt x="521766" y="2349601"/>
                  </a:lnTo>
                  <a:close/>
                </a:path>
                <a:path w="521969" h="4411345">
                  <a:moveTo>
                    <a:pt x="521766" y="2055901"/>
                  </a:moveTo>
                  <a:lnTo>
                    <a:pt x="0" y="2055901"/>
                  </a:lnTo>
                  <a:lnTo>
                    <a:pt x="0" y="2061146"/>
                  </a:lnTo>
                  <a:lnTo>
                    <a:pt x="521766" y="2061146"/>
                  </a:lnTo>
                  <a:lnTo>
                    <a:pt x="521766" y="2055901"/>
                  </a:lnTo>
                  <a:close/>
                </a:path>
                <a:path w="521969" h="4411345">
                  <a:moveTo>
                    <a:pt x="521766" y="1762213"/>
                  </a:moveTo>
                  <a:lnTo>
                    <a:pt x="0" y="1762213"/>
                  </a:lnTo>
                  <a:lnTo>
                    <a:pt x="0" y="1767446"/>
                  </a:lnTo>
                  <a:lnTo>
                    <a:pt x="521766" y="1767446"/>
                  </a:lnTo>
                  <a:lnTo>
                    <a:pt x="521766" y="1762213"/>
                  </a:lnTo>
                  <a:close/>
                </a:path>
                <a:path w="521969" h="4411345">
                  <a:moveTo>
                    <a:pt x="521766" y="1468513"/>
                  </a:moveTo>
                  <a:lnTo>
                    <a:pt x="0" y="1468513"/>
                  </a:lnTo>
                  <a:lnTo>
                    <a:pt x="0" y="1473758"/>
                  </a:lnTo>
                  <a:lnTo>
                    <a:pt x="521766" y="1473758"/>
                  </a:lnTo>
                  <a:lnTo>
                    <a:pt x="521766" y="1468513"/>
                  </a:lnTo>
                  <a:close/>
                </a:path>
                <a:path w="521969" h="4411345">
                  <a:moveTo>
                    <a:pt x="521766" y="1174813"/>
                  </a:moveTo>
                  <a:lnTo>
                    <a:pt x="0" y="1174813"/>
                  </a:lnTo>
                  <a:lnTo>
                    <a:pt x="0" y="1180058"/>
                  </a:lnTo>
                  <a:lnTo>
                    <a:pt x="521766" y="1180058"/>
                  </a:lnTo>
                  <a:lnTo>
                    <a:pt x="521766" y="1174813"/>
                  </a:lnTo>
                  <a:close/>
                </a:path>
                <a:path w="521969" h="4411345">
                  <a:moveTo>
                    <a:pt x="521766" y="881113"/>
                  </a:moveTo>
                  <a:lnTo>
                    <a:pt x="0" y="881113"/>
                  </a:lnTo>
                  <a:lnTo>
                    <a:pt x="0" y="886358"/>
                  </a:lnTo>
                  <a:lnTo>
                    <a:pt x="521766" y="886358"/>
                  </a:lnTo>
                  <a:lnTo>
                    <a:pt x="521766" y="88111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865001" y="2049466"/>
              <a:ext cx="20955" cy="306705"/>
            </a:xfrm>
            <a:custGeom>
              <a:avLst/>
              <a:gdLst/>
              <a:ahLst/>
              <a:cxnLst/>
              <a:rect l="l" t="t" r="r" b="b"/>
              <a:pathLst>
                <a:path w="20955" h="306705">
                  <a:moveTo>
                    <a:pt x="20954" y="306412"/>
                  </a:moveTo>
                  <a:lnTo>
                    <a:pt x="0" y="306412"/>
                  </a:lnTo>
                  <a:lnTo>
                    <a:pt x="0" y="0"/>
                  </a:lnTo>
                  <a:lnTo>
                    <a:pt x="20954" y="0"/>
                  </a:lnTo>
                  <a:lnTo>
                    <a:pt x="20954" y="306412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872856" y="1759267"/>
              <a:ext cx="521970" cy="4704715"/>
            </a:xfrm>
            <a:custGeom>
              <a:avLst/>
              <a:gdLst/>
              <a:ahLst/>
              <a:cxnLst/>
              <a:rect l="l" t="t" r="r" b="b"/>
              <a:pathLst>
                <a:path w="521969" h="4704715">
                  <a:moveTo>
                    <a:pt x="5232" y="596620"/>
                  </a:moveTo>
                  <a:lnTo>
                    <a:pt x="0" y="596620"/>
                  </a:lnTo>
                  <a:lnTo>
                    <a:pt x="0" y="4704664"/>
                  </a:lnTo>
                  <a:lnTo>
                    <a:pt x="5232" y="4704664"/>
                  </a:lnTo>
                  <a:lnTo>
                    <a:pt x="5232" y="596620"/>
                  </a:lnTo>
                  <a:close/>
                </a:path>
                <a:path w="521969" h="4704715">
                  <a:moveTo>
                    <a:pt x="521766" y="0"/>
                  </a:moveTo>
                  <a:lnTo>
                    <a:pt x="516534" y="0"/>
                  </a:lnTo>
                  <a:lnTo>
                    <a:pt x="516534" y="285902"/>
                  </a:lnTo>
                  <a:lnTo>
                    <a:pt x="516534" y="289725"/>
                  </a:lnTo>
                  <a:lnTo>
                    <a:pt x="521766" y="289725"/>
                  </a:lnTo>
                  <a:lnTo>
                    <a:pt x="521766" y="285902"/>
                  </a:lnTo>
                  <a:lnTo>
                    <a:pt x="52176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2381536" y="2049466"/>
              <a:ext cx="20955" cy="306705"/>
            </a:xfrm>
            <a:custGeom>
              <a:avLst/>
              <a:gdLst/>
              <a:ahLst/>
              <a:cxnLst/>
              <a:rect l="l" t="t" r="r" b="b"/>
              <a:pathLst>
                <a:path w="20955" h="306705">
                  <a:moveTo>
                    <a:pt x="0" y="0"/>
                  </a:moveTo>
                  <a:lnTo>
                    <a:pt x="20947" y="0"/>
                  </a:lnTo>
                  <a:lnTo>
                    <a:pt x="20947" y="306412"/>
                  </a:lnTo>
                  <a:lnTo>
                    <a:pt x="0" y="30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872843" y="1759508"/>
              <a:ext cx="521970" cy="4704715"/>
            </a:xfrm>
            <a:custGeom>
              <a:avLst/>
              <a:gdLst/>
              <a:ahLst/>
              <a:cxnLst/>
              <a:rect l="l" t="t" r="r" b="b"/>
              <a:pathLst>
                <a:path w="521969" h="4704715">
                  <a:moveTo>
                    <a:pt x="521766" y="0"/>
                  </a:moveTo>
                  <a:lnTo>
                    <a:pt x="0" y="0"/>
                  </a:lnTo>
                  <a:lnTo>
                    <a:pt x="0" y="5245"/>
                  </a:lnTo>
                  <a:lnTo>
                    <a:pt x="521766" y="5245"/>
                  </a:lnTo>
                  <a:lnTo>
                    <a:pt x="521766" y="0"/>
                  </a:lnTo>
                  <a:close/>
                </a:path>
                <a:path w="521969" h="4704715">
                  <a:moveTo>
                    <a:pt x="521779" y="596988"/>
                  </a:moveTo>
                  <a:lnTo>
                    <a:pt x="516547" y="596988"/>
                  </a:lnTo>
                  <a:lnTo>
                    <a:pt x="516547" y="600798"/>
                  </a:lnTo>
                  <a:lnTo>
                    <a:pt x="516547" y="4699190"/>
                  </a:lnTo>
                  <a:lnTo>
                    <a:pt x="0" y="4699190"/>
                  </a:lnTo>
                  <a:lnTo>
                    <a:pt x="0" y="4704423"/>
                  </a:lnTo>
                  <a:lnTo>
                    <a:pt x="521766" y="4704423"/>
                  </a:lnTo>
                  <a:lnTo>
                    <a:pt x="521766" y="4703927"/>
                  </a:lnTo>
                  <a:lnTo>
                    <a:pt x="521766" y="4699190"/>
                  </a:lnTo>
                  <a:lnTo>
                    <a:pt x="521766" y="600798"/>
                  </a:lnTo>
                  <a:lnTo>
                    <a:pt x="521779" y="596988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2420302" y="1762124"/>
              <a:ext cx="516890" cy="1175385"/>
            </a:xfrm>
            <a:custGeom>
              <a:avLst/>
              <a:gdLst/>
              <a:ahLst/>
              <a:cxnLst/>
              <a:rect l="l" t="t" r="r" b="b"/>
              <a:pathLst>
                <a:path w="516889" h="1175385">
                  <a:moveTo>
                    <a:pt x="516534" y="0"/>
                  </a:moveTo>
                  <a:lnTo>
                    <a:pt x="0" y="0"/>
                  </a:lnTo>
                  <a:lnTo>
                    <a:pt x="0" y="293700"/>
                  </a:lnTo>
                  <a:lnTo>
                    <a:pt x="0" y="587400"/>
                  </a:lnTo>
                  <a:lnTo>
                    <a:pt x="0" y="881100"/>
                  </a:lnTo>
                  <a:lnTo>
                    <a:pt x="0" y="1174800"/>
                  </a:lnTo>
                  <a:lnTo>
                    <a:pt x="516534" y="1174800"/>
                  </a:lnTo>
                  <a:lnTo>
                    <a:pt x="516534" y="881100"/>
                  </a:lnTo>
                  <a:lnTo>
                    <a:pt x="516534" y="587400"/>
                  </a:lnTo>
                  <a:lnTo>
                    <a:pt x="516534" y="293700"/>
                  </a:lnTo>
                  <a:lnTo>
                    <a:pt x="5165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2420302" y="2936925"/>
              <a:ext cx="516890" cy="3524885"/>
            </a:xfrm>
            <a:custGeom>
              <a:avLst/>
              <a:gdLst/>
              <a:ahLst/>
              <a:cxnLst/>
              <a:rect l="l" t="t" r="r" b="b"/>
              <a:pathLst>
                <a:path w="516889" h="3524885">
                  <a:moveTo>
                    <a:pt x="516534" y="0"/>
                  </a:moveTo>
                  <a:lnTo>
                    <a:pt x="0" y="0"/>
                  </a:lnTo>
                  <a:lnTo>
                    <a:pt x="0" y="293700"/>
                  </a:lnTo>
                  <a:lnTo>
                    <a:pt x="0" y="587400"/>
                  </a:lnTo>
                  <a:lnTo>
                    <a:pt x="0" y="3524389"/>
                  </a:lnTo>
                  <a:lnTo>
                    <a:pt x="516534" y="3524389"/>
                  </a:lnTo>
                  <a:lnTo>
                    <a:pt x="516534" y="293700"/>
                  </a:lnTo>
                  <a:lnTo>
                    <a:pt x="51653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2509926" y="1796872"/>
            <a:ext cx="33782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alice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2502433" y="2085327"/>
            <a:ext cx="3524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0">
                <a:latin typeface="Lucida Sans Unicode"/>
                <a:cs typeface="Lucida Sans Unicode"/>
              </a:rPr>
              <a:t>dave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2452217" y="2381656"/>
            <a:ext cx="45275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walter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2438501" y="2680601"/>
            <a:ext cx="48069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wendy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2453627" y="2971673"/>
            <a:ext cx="450215" cy="34264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carlos</a:t>
            </a:r>
            <a:endParaRPr sz="1100">
              <a:latin typeface="Lucida Sans Unicode"/>
              <a:cs typeface="Lucida Sans Unicode"/>
            </a:endParaRPr>
          </a:p>
          <a:p>
            <a:pPr algn="ctr" marL="12065" marR="5080">
              <a:lnSpc>
                <a:spcPct val="175200"/>
              </a:lnSpc>
            </a:pP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carol </a:t>
            </a:r>
            <a:r>
              <a:rPr dirty="0" sz="1100" spc="-20">
                <a:solidFill>
                  <a:srgbClr val="C0C0C0"/>
                </a:solidFill>
                <a:latin typeface="Lucida Sans Unicode"/>
                <a:cs typeface="Lucida Sans Unicode"/>
              </a:rPr>
              <a:t>erin </a:t>
            </a: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oscar peggy trudy </a:t>
            </a:r>
            <a:r>
              <a:rPr dirty="0" sz="1100" spc="-25">
                <a:solidFill>
                  <a:srgbClr val="C0C0C0"/>
                </a:solidFill>
                <a:latin typeface="Lucida Sans Unicode"/>
                <a:cs typeface="Lucida Sans Unicode"/>
              </a:rPr>
              <a:t>eve </a:t>
            </a: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trent </a:t>
            </a:r>
            <a:r>
              <a:rPr dirty="0" sz="1100" spc="-25">
                <a:solidFill>
                  <a:srgbClr val="C0C0C0"/>
                </a:solidFill>
                <a:latin typeface="Lucida Sans Unicode"/>
                <a:cs typeface="Lucida Sans Unicode"/>
              </a:rPr>
              <a:t>bob </a:t>
            </a: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craig frank victor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63" name="object 63" descr=""/>
          <p:cNvGrpSpPr/>
          <p:nvPr/>
        </p:nvGrpSpPr>
        <p:grpSpPr>
          <a:xfrm>
            <a:off x="2409831" y="1759259"/>
            <a:ext cx="1071880" cy="4704715"/>
            <a:chOff x="2409831" y="1759259"/>
            <a:chExt cx="1071880" cy="4704715"/>
          </a:xfrm>
        </p:grpSpPr>
        <p:sp>
          <p:nvSpPr>
            <p:cNvPr id="64" name="object 64" descr=""/>
            <p:cNvSpPr/>
            <p:nvPr/>
          </p:nvSpPr>
          <p:spPr>
            <a:xfrm>
              <a:off x="2417686" y="2053201"/>
              <a:ext cx="521970" cy="5715"/>
            </a:xfrm>
            <a:custGeom>
              <a:avLst/>
              <a:gdLst/>
              <a:ahLst/>
              <a:cxnLst/>
              <a:rect l="l" t="t" r="r" b="b"/>
              <a:pathLst>
                <a:path w="521969" h="5714">
                  <a:moveTo>
                    <a:pt x="0" y="5244"/>
                  </a:moveTo>
                  <a:lnTo>
                    <a:pt x="0" y="0"/>
                  </a:lnTo>
                  <a:lnTo>
                    <a:pt x="521766" y="0"/>
                  </a:lnTo>
                  <a:lnTo>
                    <a:pt x="521766" y="5244"/>
                  </a:lnTo>
                  <a:lnTo>
                    <a:pt x="0" y="5244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2413952" y="2339034"/>
              <a:ext cx="529590" cy="314960"/>
            </a:xfrm>
            <a:custGeom>
              <a:avLst/>
              <a:gdLst/>
              <a:ahLst/>
              <a:cxnLst/>
              <a:rect l="l" t="t" r="r" b="b"/>
              <a:pathLst>
                <a:path w="529589" h="314960">
                  <a:moveTo>
                    <a:pt x="529234" y="293700"/>
                  </a:moveTo>
                  <a:lnTo>
                    <a:pt x="0" y="293700"/>
                  </a:lnTo>
                  <a:lnTo>
                    <a:pt x="0" y="314680"/>
                  </a:lnTo>
                  <a:lnTo>
                    <a:pt x="529234" y="314680"/>
                  </a:lnTo>
                  <a:lnTo>
                    <a:pt x="529234" y="293700"/>
                  </a:lnTo>
                  <a:close/>
                </a:path>
                <a:path w="529589" h="314960">
                  <a:moveTo>
                    <a:pt x="529234" y="0"/>
                  </a:moveTo>
                  <a:lnTo>
                    <a:pt x="525487" y="0"/>
                  </a:lnTo>
                  <a:lnTo>
                    <a:pt x="3721" y="0"/>
                  </a:lnTo>
                  <a:lnTo>
                    <a:pt x="0" y="0"/>
                  </a:lnTo>
                  <a:lnTo>
                    <a:pt x="0" y="20980"/>
                  </a:lnTo>
                  <a:lnTo>
                    <a:pt x="529234" y="20980"/>
                  </a:lnTo>
                  <a:lnTo>
                    <a:pt x="529234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2417673" y="1759495"/>
              <a:ext cx="521970" cy="4411345"/>
            </a:xfrm>
            <a:custGeom>
              <a:avLst/>
              <a:gdLst/>
              <a:ahLst/>
              <a:cxnLst/>
              <a:rect l="l" t="t" r="r" b="b"/>
              <a:pathLst>
                <a:path w="521969" h="4411345">
                  <a:moveTo>
                    <a:pt x="5245" y="0"/>
                  </a:moveTo>
                  <a:lnTo>
                    <a:pt x="12" y="0"/>
                  </a:lnTo>
                  <a:lnTo>
                    <a:pt x="12" y="583679"/>
                  </a:lnTo>
                  <a:lnTo>
                    <a:pt x="5245" y="583679"/>
                  </a:lnTo>
                  <a:lnTo>
                    <a:pt x="5245" y="0"/>
                  </a:lnTo>
                  <a:close/>
                </a:path>
                <a:path w="521969" h="4411345">
                  <a:moveTo>
                    <a:pt x="521766" y="4405503"/>
                  </a:moveTo>
                  <a:lnTo>
                    <a:pt x="0" y="4405503"/>
                  </a:lnTo>
                  <a:lnTo>
                    <a:pt x="0" y="4410748"/>
                  </a:lnTo>
                  <a:lnTo>
                    <a:pt x="521766" y="4410748"/>
                  </a:lnTo>
                  <a:lnTo>
                    <a:pt x="521766" y="4405503"/>
                  </a:lnTo>
                  <a:close/>
                </a:path>
                <a:path w="521969" h="4411345">
                  <a:moveTo>
                    <a:pt x="521766" y="4111802"/>
                  </a:moveTo>
                  <a:lnTo>
                    <a:pt x="0" y="4111802"/>
                  </a:lnTo>
                  <a:lnTo>
                    <a:pt x="0" y="4117048"/>
                  </a:lnTo>
                  <a:lnTo>
                    <a:pt x="521766" y="4117048"/>
                  </a:lnTo>
                  <a:lnTo>
                    <a:pt x="521766" y="4111802"/>
                  </a:lnTo>
                  <a:close/>
                </a:path>
                <a:path w="521969" h="4411345">
                  <a:moveTo>
                    <a:pt x="521766" y="3818102"/>
                  </a:moveTo>
                  <a:lnTo>
                    <a:pt x="0" y="3818102"/>
                  </a:lnTo>
                  <a:lnTo>
                    <a:pt x="0" y="3823347"/>
                  </a:lnTo>
                  <a:lnTo>
                    <a:pt x="521766" y="3823347"/>
                  </a:lnTo>
                  <a:lnTo>
                    <a:pt x="521766" y="3818102"/>
                  </a:lnTo>
                  <a:close/>
                </a:path>
                <a:path w="521969" h="4411345">
                  <a:moveTo>
                    <a:pt x="521766" y="3524402"/>
                  </a:moveTo>
                  <a:lnTo>
                    <a:pt x="0" y="3524402"/>
                  </a:lnTo>
                  <a:lnTo>
                    <a:pt x="0" y="3529647"/>
                  </a:lnTo>
                  <a:lnTo>
                    <a:pt x="521766" y="3529647"/>
                  </a:lnTo>
                  <a:lnTo>
                    <a:pt x="521766" y="3524402"/>
                  </a:lnTo>
                  <a:close/>
                </a:path>
                <a:path w="521969" h="4411345">
                  <a:moveTo>
                    <a:pt x="521766" y="3230702"/>
                  </a:moveTo>
                  <a:lnTo>
                    <a:pt x="0" y="3230702"/>
                  </a:lnTo>
                  <a:lnTo>
                    <a:pt x="0" y="3235947"/>
                  </a:lnTo>
                  <a:lnTo>
                    <a:pt x="521766" y="3235947"/>
                  </a:lnTo>
                  <a:lnTo>
                    <a:pt x="521766" y="3230702"/>
                  </a:lnTo>
                  <a:close/>
                </a:path>
                <a:path w="521969" h="4411345">
                  <a:moveTo>
                    <a:pt x="521766" y="2937002"/>
                  </a:moveTo>
                  <a:lnTo>
                    <a:pt x="0" y="2937002"/>
                  </a:lnTo>
                  <a:lnTo>
                    <a:pt x="0" y="2942247"/>
                  </a:lnTo>
                  <a:lnTo>
                    <a:pt x="521766" y="2942247"/>
                  </a:lnTo>
                  <a:lnTo>
                    <a:pt x="521766" y="2937002"/>
                  </a:lnTo>
                  <a:close/>
                </a:path>
                <a:path w="521969" h="4411345">
                  <a:moveTo>
                    <a:pt x="521766" y="2643301"/>
                  </a:moveTo>
                  <a:lnTo>
                    <a:pt x="0" y="2643301"/>
                  </a:lnTo>
                  <a:lnTo>
                    <a:pt x="0" y="2648547"/>
                  </a:lnTo>
                  <a:lnTo>
                    <a:pt x="521766" y="2648547"/>
                  </a:lnTo>
                  <a:lnTo>
                    <a:pt x="521766" y="2643301"/>
                  </a:lnTo>
                  <a:close/>
                </a:path>
                <a:path w="521969" h="4411345">
                  <a:moveTo>
                    <a:pt x="521766" y="2349601"/>
                  </a:moveTo>
                  <a:lnTo>
                    <a:pt x="0" y="2349601"/>
                  </a:lnTo>
                  <a:lnTo>
                    <a:pt x="0" y="2354846"/>
                  </a:lnTo>
                  <a:lnTo>
                    <a:pt x="521766" y="2354846"/>
                  </a:lnTo>
                  <a:lnTo>
                    <a:pt x="521766" y="2349601"/>
                  </a:lnTo>
                  <a:close/>
                </a:path>
                <a:path w="521969" h="4411345">
                  <a:moveTo>
                    <a:pt x="521766" y="2055901"/>
                  </a:moveTo>
                  <a:lnTo>
                    <a:pt x="0" y="2055901"/>
                  </a:lnTo>
                  <a:lnTo>
                    <a:pt x="0" y="2061146"/>
                  </a:lnTo>
                  <a:lnTo>
                    <a:pt x="521766" y="2061146"/>
                  </a:lnTo>
                  <a:lnTo>
                    <a:pt x="521766" y="2055901"/>
                  </a:lnTo>
                  <a:close/>
                </a:path>
                <a:path w="521969" h="4411345">
                  <a:moveTo>
                    <a:pt x="521766" y="1762213"/>
                  </a:moveTo>
                  <a:lnTo>
                    <a:pt x="0" y="1762213"/>
                  </a:lnTo>
                  <a:lnTo>
                    <a:pt x="0" y="1767446"/>
                  </a:lnTo>
                  <a:lnTo>
                    <a:pt x="521766" y="1767446"/>
                  </a:lnTo>
                  <a:lnTo>
                    <a:pt x="521766" y="1762213"/>
                  </a:lnTo>
                  <a:close/>
                </a:path>
                <a:path w="521969" h="4411345">
                  <a:moveTo>
                    <a:pt x="521766" y="1468513"/>
                  </a:moveTo>
                  <a:lnTo>
                    <a:pt x="0" y="1468513"/>
                  </a:lnTo>
                  <a:lnTo>
                    <a:pt x="0" y="1473758"/>
                  </a:lnTo>
                  <a:lnTo>
                    <a:pt x="521766" y="1473758"/>
                  </a:lnTo>
                  <a:lnTo>
                    <a:pt x="521766" y="1468513"/>
                  </a:lnTo>
                  <a:close/>
                </a:path>
                <a:path w="521969" h="4411345">
                  <a:moveTo>
                    <a:pt x="521766" y="1174813"/>
                  </a:moveTo>
                  <a:lnTo>
                    <a:pt x="0" y="1174813"/>
                  </a:lnTo>
                  <a:lnTo>
                    <a:pt x="0" y="1180058"/>
                  </a:lnTo>
                  <a:lnTo>
                    <a:pt x="521766" y="1180058"/>
                  </a:lnTo>
                  <a:lnTo>
                    <a:pt x="521766" y="117481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2409831" y="2343166"/>
              <a:ext cx="20955" cy="306705"/>
            </a:xfrm>
            <a:custGeom>
              <a:avLst/>
              <a:gdLst/>
              <a:ahLst/>
              <a:cxnLst/>
              <a:rect l="l" t="t" r="r" b="b"/>
              <a:pathLst>
                <a:path w="20955" h="306705">
                  <a:moveTo>
                    <a:pt x="20954" y="306412"/>
                  </a:moveTo>
                  <a:lnTo>
                    <a:pt x="0" y="306412"/>
                  </a:lnTo>
                  <a:lnTo>
                    <a:pt x="0" y="0"/>
                  </a:lnTo>
                  <a:lnTo>
                    <a:pt x="20954" y="0"/>
                  </a:lnTo>
                  <a:lnTo>
                    <a:pt x="20954" y="306412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2417686" y="1759267"/>
              <a:ext cx="521970" cy="4704715"/>
            </a:xfrm>
            <a:custGeom>
              <a:avLst/>
              <a:gdLst/>
              <a:ahLst/>
              <a:cxnLst/>
              <a:rect l="l" t="t" r="r" b="b"/>
              <a:pathLst>
                <a:path w="521969" h="4704715">
                  <a:moveTo>
                    <a:pt x="5232" y="890320"/>
                  </a:moveTo>
                  <a:lnTo>
                    <a:pt x="0" y="890320"/>
                  </a:lnTo>
                  <a:lnTo>
                    <a:pt x="0" y="4704664"/>
                  </a:lnTo>
                  <a:lnTo>
                    <a:pt x="5232" y="4704664"/>
                  </a:lnTo>
                  <a:lnTo>
                    <a:pt x="5232" y="890320"/>
                  </a:lnTo>
                  <a:close/>
                </a:path>
                <a:path w="521969" h="4704715">
                  <a:moveTo>
                    <a:pt x="521766" y="0"/>
                  </a:moveTo>
                  <a:lnTo>
                    <a:pt x="516534" y="0"/>
                  </a:lnTo>
                  <a:lnTo>
                    <a:pt x="516534" y="579437"/>
                  </a:lnTo>
                  <a:lnTo>
                    <a:pt x="516534" y="584530"/>
                  </a:lnTo>
                  <a:lnTo>
                    <a:pt x="521766" y="584530"/>
                  </a:lnTo>
                  <a:lnTo>
                    <a:pt x="521766" y="579437"/>
                  </a:lnTo>
                  <a:lnTo>
                    <a:pt x="52176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2926366" y="2343166"/>
              <a:ext cx="20955" cy="306705"/>
            </a:xfrm>
            <a:custGeom>
              <a:avLst/>
              <a:gdLst/>
              <a:ahLst/>
              <a:cxnLst/>
              <a:rect l="l" t="t" r="r" b="b"/>
              <a:pathLst>
                <a:path w="20955" h="306705">
                  <a:moveTo>
                    <a:pt x="0" y="0"/>
                  </a:moveTo>
                  <a:lnTo>
                    <a:pt x="20947" y="0"/>
                  </a:lnTo>
                  <a:lnTo>
                    <a:pt x="20947" y="306412"/>
                  </a:lnTo>
                  <a:lnTo>
                    <a:pt x="0" y="30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2417673" y="1759508"/>
              <a:ext cx="521970" cy="4704715"/>
            </a:xfrm>
            <a:custGeom>
              <a:avLst/>
              <a:gdLst/>
              <a:ahLst/>
              <a:cxnLst/>
              <a:rect l="l" t="t" r="r" b="b"/>
              <a:pathLst>
                <a:path w="521969" h="4704715">
                  <a:moveTo>
                    <a:pt x="521766" y="0"/>
                  </a:moveTo>
                  <a:lnTo>
                    <a:pt x="0" y="0"/>
                  </a:lnTo>
                  <a:lnTo>
                    <a:pt x="0" y="5245"/>
                  </a:lnTo>
                  <a:lnTo>
                    <a:pt x="521766" y="5245"/>
                  </a:lnTo>
                  <a:lnTo>
                    <a:pt x="521766" y="0"/>
                  </a:lnTo>
                  <a:close/>
                </a:path>
                <a:path w="521969" h="4704715">
                  <a:moveTo>
                    <a:pt x="521779" y="890524"/>
                  </a:moveTo>
                  <a:lnTo>
                    <a:pt x="516547" y="890524"/>
                  </a:lnTo>
                  <a:lnTo>
                    <a:pt x="516547" y="894334"/>
                  </a:lnTo>
                  <a:lnTo>
                    <a:pt x="516547" y="4699190"/>
                  </a:lnTo>
                  <a:lnTo>
                    <a:pt x="0" y="4699190"/>
                  </a:lnTo>
                  <a:lnTo>
                    <a:pt x="0" y="4704423"/>
                  </a:lnTo>
                  <a:lnTo>
                    <a:pt x="521766" y="4704423"/>
                  </a:lnTo>
                  <a:lnTo>
                    <a:pt x="521766" y="4703927"/>
                  </a:lnTo>
                  <a:lnTo>
                    <a:pt x="521766" y="4699190"/>
                  </a:lnTo>
                  <a:lnTo>
                    <a:pt x="521766" y="894334"/>
                  </a:lnTo>
                  <a:lnTo>
                    <a:pt x="521779" y="890524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2965132" y="1762124"/>
              <a:ext cx="516890" cy="1468755"/>
            </a:xfrm>
            <a:custGeom>
              <a:avLst/>
              <a:gdLst/>
              <a:ahLst/>
              <a:cxnLst/>
              <a:rect l="l" t="t" r="r" b="b"/>
              <a:pathLst>
                <a:path w="516889" h="1468755">
                  <a:moveTo>
                    <a:pt x="516534" y="0"/>
                  </a:moveTo>
                  <a:lnTo>
                    <a:pt x="0" y="0"/>
                  </a:lnTo>
                  <a:lnTo>
                    <a:pt x="0" y="293700"/>
                  </a:lnTo>
                  <a:lnTo>
                    <a:pt x="0" y="587400"/>
                  </a:lnTo>
                  <a:lnTo>
                    <a:pt x="0" y="881100"/>
                  </a:lnTo>
                  <a:lnTo>
                    <a:pt x="0" y="1174800"/>
                  </a:lnTo>
                  <a:lnTo>
                    <a:pt x="0" y="1468501"/>
                  </a:lnTo>
                  <a:lnTo>
                    <a:pt x="516534" y="1468501"/>
                  </a:lnTo>
                  <a:lnTo>
                    <a:pt x="516534" y="1174800"/>
                  </a:lnTo>
                  <a:lnTo>
                    <a:pt x="516534" y="881100"/>
                  </a:lnTo>
                  <a:lnTo>
                    <a:pt x="516534" y="587400"/>
                  </a:lnTo>
                  <a:lnTo>
                    <a:pt x="516534" y="293700"/>
                  </a:lnTo>
                  <a:lnTo>
                    <a:pt x="5165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2965132" y="3230625"/>
              <a:ext cx="516890" cy="3230880"/>
            </a:xfrm>
            <a:custGeom>
              <a:avLst/>
              <a:gdLst/>
              <a:ahLst/>
              <a:cxnLst/>
              <a:rect l="l" t="t" r="r" b="b"/>
              <a:pathLst>
                <a:path w="516889" h="3230879">
                  <a:moveTo>
                    <a:pt x="516534" y="0"/>
                  </a:moveTo>
                  <a:lnTo>
                    <a:pt x="0" y="0"/>
                  </a:lnTo>
                  <a:lnTo>
                    <a:pt x="0" y="293700"/>
                  </a:lnTo>
                  <a:lnTo>
                    <a:pt x="0" y="587387"/>
                  </a:lnTo>
                  <a:lnTo>
                    <a:pt x="0" y="3230689"/>
                  </a:lnTo>
                  <a:lnTo>
                    <a:pt x="516534" y="3230689"/>
                  </a:lnTo>
                  <a:lnTo>
                    <a:pt x="516534" y="293700"/>
                  </a:lnTo>
                  <a:lnTo>
                    <a:pt x="51653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 descr=""/>
          <p:cNvSpPr txBox="1"/>
          <p:nvPr/>
        </p:nvSpPr>
        <p:spPr>
          <a:xfrm>
            <a:off x="3054756" y="1791627"/>
            <a:ext cx="33782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alice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3006166" y="2087956"/>
            <a:ext cx="43497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carlos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3047263" y="2386901"/>
            <a:ext cx="3524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0">
                <a:solidFill>
                  <a:srgbClr val="8D3124"/>
                </a:solidFill>
                <a:latin typeface="Lucida Sans Unicode"/>
                <a:cs typeface="Lucida Sans Unicode"/>
              </a:rPr>
              <a:t>dave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2997047" y="2677972"/>
            <a:ext cx="45275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walter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2983331" y="2971673"/>
            <a:ext cx="48069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wendy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2998457" y="3265373"/>
            <a:ext cx="450215" cy="31324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carol</a:t>
            </a:r>
            <a:endParaRPr sz="1100">
              <a:latin typeface="Lucida Sans Unicode"/>
              <a:cs typeface="Lucida Sans Unicode"/>
            </a:endParaRPr>
          </a:p>
          <a:p>
            <a:pPr algn="ctr" marL="12700" marR="5080">
              <a:lnSpc>
                <a:spcPct val="175200"/>
              </a:lnSpc>
            </a:pPr>
            <a:r>
              <a:rPr dirty="0" sz="1100" spc="-20">
                <a:solidFill>
                  <a:srgbClr val="C0C0C0"/>
                </a:solidFill>
                <a:latin typeface="Lucida Sans Unicode"/>
                <a:cs typeface="Lucida Sans Unicode"/>
              </a:rPr>
              <a:t>erin </a:t>
            </a: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oscar peggy trudy </a:t>
            </a:r>
            <a:r>
              <a:rPr dirty="0" sz="1100" spc="-25">
                <a:solidFill>
                  <a:srgbClr val="C0C0C0"/>
                </a:solidFill>
                <a:latin typeface="Lucida Sans Unicode"/>
                <a:cs typeface="Lucida Sans Unicode"/>
              </a:rPr>
              <a:t>eve </a:t>
            </a: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trent </a:t>
            </a:r>
            <a:r>
              <a:rPr dirty="0" sz="1100" spc="-25">
                <a:solidFill>
                  <a:srgbClr val="C0C0C0"/>
                </a:solidFill>
                <a:latin typeface="Lucida Sans Unicode"/>
                <a:cs typeface="Lucida Sans Unicode"/>
              </a:rPr>
              <a:t>bob </a:t>
            </a: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craig frank victor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79" name="object 79" descr=""/>
          <p:cNvGrpSpPr/>
          <p:nvPr/>
        </p:nvGrpSpPr>
        <p:grpSpPr>
          <a:xfrm>
            <a:off x="2954661" y="1759259"/>
            <a:ext cx="1071880" cy="4704715"/>
            <a:chOff x="2954661" y="1759259"/>
            <a:chExt cx="1071880" cy="4704715"/>
          </a:xfrm>
        </p:grpSpPr>
        <p:sp>
          <p:nvSpPr>
            <p:cNvPr id="80" name="object 80" descr=""/>
            <p:cNvSpPr/>
            <p:nvPr/>
          </p:nvSpPr>
          <p:spPr>
            <a:xfrm>
              <a:off x="2958782" y="2045334"/>
              <a:ext cx="529590" cy="314960"/>
            </a:xfrm>
            <a:custGeom>
              <a:avLst/>
              <a:gdLst/>
              <a:ahLst/>
              <a:cxnLst/>
              <a:rect l="l" t="t" r="r" b="b"/>
              <a:pathLst>
                <a:path w="529589" h="314960">
                  <a:moveTo>
                    <a:pt x="529234" y="293700"/>
                  </a:moveTo>
                  <a:lnTo>
                    <a:pt x="0" y="293700"/>
                  </a:lnTo>
                  <a:lnTo>
                    <a:pt x="0" y="314680"/>
                  </a:lnTo>
                  <a:lnTo>
                    <a:pt x="529234" y="314680"/>
                  </a:lnTo>
                  <a:lnTo>
                    <a:pt x="529234" y="293700"/>
                  </a:lnTo>
                  <a:close/>
                </a:path>
                <a:path w="529589" h="314960">
                  <a:moveTo>
                    <a:pt x="529234" y="0"/>
                  </a:moveTo>
                  <a:lnTo>
                    <a:pt x="525487" y="0"/>
                  </a:lnTo>
                  <a:lnTo>
                    <a:pt x="3721" y="0"/>
                  </a:lnTo>
                  <a:lnTo>
                    <a:pt x="0" y="0"/>
                  </a:lnTo>
                  <a:lnTo>
                    <a:pt x="0" y="20980"/>
                  </a:lnTo>
                  <a:lnTo>
                    <a:pt x="529234" y="20980"/>
                  </a:lnTo>
                  <a:lnTo>
                    <a:pt x="529234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2962503" y="1759495"/>
              <a:ext cx="521970" cy="4411345"/>
            </a:xfrm>
            <a:custGeom>
              <a:avLst/>
              <a:gdLst/>
              <a:ahLst/>
              <a:cxnLst/>
              <a:rect l="l" t="t" r="r" b="b"/>
              <a:pathLst>
                <a:path w="521970" h="4411345">
                  <a:moveTo>
                    <a:pt x="5245" y="0"/>
                  </a:moveTo>
                  <a:lnTo>
                    <a:pt x="12" y="0"/>
                  </a:lnTo>
                  <a:lnTo>
                    <a:pt x="12" y="289979"/>
                  </a:lnTo>
                  <a:lnTo>
                    <a:pt x="5245" y="289979"/>
                  </a:lnTo>
                  <a:lnTo>
                    <a:pt x="5245" y="0"/>
                  </a:lnTo>
                  <a:close/>
                </a:path>
                <a:path w="521970" h="4411345">
                  <a:moveTo>
                    <a:pt x="521766" y="4405503"/>
                  </a:moveTo>
                  <a:lnTo>
                    <a:pt x="0" y="4405503"/>
                  </a:lnTo>
                  <a:lnTo>
                    <a:pt x="0" y="4410748"/>
                  </a:lnTo>
                  <a:lnTo>
                    <a:pt x="521766" y="4410748"/>
                  </a:lnTo>
                  <a:lnTo>
                    <a:pt x="521766" y="4405503"/>
                  </a:lnTo>
                  <a:close/>
                </a:path>
                <a:path w="521970" h="4411345">
                  <a:moveTo>
                    <a:pt x="521766" y="4111802"/>
                  </a:moveTo>
                  <a:lnTo>
                    <a:pt x="0" y="4111802"/>
                  </a:lnTo>
                  <a:lnTo>
                    <a:pt x="0" y="4117048"/>
                  </a:lnTo>
                  <a:lnTo>
                    <a:pt x="521766" y="4117048"/>
                  </a:lnTo>
                  <a:lnTo>
                    <a:pt x="521766" y="4111802"/>
                  </a:lnTo>
                  <a:close/>
                </a:path>
                <a:path w="521970" h="4411345">
                  <a:moveTo>
                    <a:pt x="521766" y="3818102"/>
                  </a:moveTo>
                  <a:lnTo>
                    <a:pt x="0" y="3818102"/>
                  </a:lnTo>
                  <a:lnTo>
                    <a:pt x="0" y="3823347"/>
                  </a:lnTo>
                  <a:lnTo>
                    <a:pt x="521766" y="3823347"/>
                  </a:lnTo>
                  <a:lnTo>
                    <a:pt x="521766" y="3818102"/>
                  </a:lnTo>
                  <a:close/>
                </a:path>
                <a:path w="521970" h="4411345">
                  <a:moveTo>
                    <a:pt x="521766" y="3524402"/>
                  </a:moveTo>
                  <a:lnTo>
                    <a:pt x="0" y="3524402"/>
                  </a:lnTo>
                  <a:lnTo>
                    <a:pt x="0" y="3529647"/>
                  </a:lnTo>
                  <a:lnTo>
                    <a:pt x="521766" y="3529647"/>
                  </a:lnTo>
                  <a:lnTo>
                    <a:pt x="521766" y="3524402"/>
                  </a:lnTo>
                  <a:close/>
                </a:path>
                <a:path w="521970" h="4411345">
                  <a:moveTo>
                    <a:pt x="521766" y="3230702"/>
                  </a:moveTo>
                  <a:lnTo>
                    <a:pt x="0" y="3230702"/>
                  </a:lnTo>
                  <a:lnTo>
                    <a:pt x="0" y="3235947"/>
                  </a:lnTo>
                  <a:lnTo>
                    <a:pt x="521766" y="3235947"/>
                  </a:lnTo>
                  <a:lnTo>
                    <a:pt x="521766" y="3230702"/>
                  </a:lnTo>
                  <a:close/>
                </a:path>
                <a:path w="521970" h="4411345">
                  <a:moveTo>
                    <a:pt x="521766" y="2937002"/>
                  </a:moveTo>
                  <a:lnTo>
                    <a:pt x="0" y="2937002"/>
                  </a:lnTo>
                  <a:lnTo>
                    <a:pt x="0" y="2942247"/>
                  </a:lnTo>
                  <a:lnTo>
                    <a:pt x="521766" y="2942247"/>
                  </a:lnTo>
                  <a:lnTo>
                    <a:pt x="521766" y="2937002"/>
                  </a:lnTo>
                  <a:close/>
                </a:path>
                <a:path w="521970" h="4411345">
                  <a:moveTo>
                    <a:pt x="521766" y="2643301"/>
                  </a:moveTo>
                  <a:lnTo>
                    <a:pt x="0" y="2643301"/>
                  </a:lnTo>
                  <a:lnTo>
                    <a:pt x="0" y="2648547"/>
                  </a:lnTo>
                  <a:lnTo>
                    <a:pt x="521766" y="2648547"/>
                  </a:lnTo>
                  <a:lnTo>
                    <a:pt x="521766" y="2643301"/>
                  </a:lnTo>
                  <a:close/>
                </a:path>
                <a:path w="521970" h="4411345">
                  <a:moveTo>
                    <a:pt x="521766" y="2349601"/>
                  </a:moveTo>
                  <a:lnTo>
                    <a:pt x="0" y="2349601"/>
                  </a:lnTo>
                  <a:lnTo>
                    <a:pt x="0" y="2354846"/>
                  </a:lnTo>
                  <a:lnTo>
                    <a:pt x="521766" y="2354846"/>
                  </a:lnTo>
                  <a:lnTo>
                    <a:pt x="521766" y="2349601"/>
                  </a:lnTo>
                  <a:close/>
                </a:path>
                <a:path w="521970" h="4411345">
                  <a:moveTo>
                    <a:pt x="521766" y="2055901"/>
                  </a:moveTo>
                  <a:lnTo>
                    <a:pt x="0" y="2055901"/>
                  </a:lnTo>
                  <a:lnTo>
                    <a:pt x="0" y="2061146"/>
                  </a:lnTo>
                  <a:lnTo>
                    <a:pt x="521766" y="2061146"/>
                  </a:lnTo>
                  <a:lnTo>
                    <a:pt x="521766" y="2055901"/>
                  </a:lnTo>
                  <a:close/>
                </a:path>
                <a:path w="521970" h="4411345">
                  <a:moveTo>
                    <a:pt x="521766" y="1762213"/>
                  </a:moveTo>
                  <a:lnTo>
                    <a:pt x="0" y="1762213"/>
                  </a:lnTo>
                  <a:lnTo>
                    <a:pt x="0" y="1767446"/>
                  </a:lnTo>
                  <a:lnTo>
                    <a:pt x="521766" y="1767446"/>
                  </a:lnTo>
                  <a:lnTo>
                    <a:pt x="521766" y="1762213"/>
                  </a:lnTo>
                  <a:close/>
                </a:path>
                <a:path w="521970" h="4411345">
                  <a:moveTo>
                    <a:pt x="521766" y="1468513"/>
                  </a:moveTo>
                  <a:lnTo>
                    <a:pt x="0" y="1468513"/>
                  </a:lnTo>
                  <a:lnTo>
                    <a:pt x="0" y="1473758"/>
                  </a:lnTo>
                  <a:lnTo>
                    <a:pt x="521766" y="1473758"/>
                  </a:lnTo>
                  <a:lnTo>
                    <a:pt x="521766" y="1468513"/>
                  </a:lnTo>
                  <a:close/>
                </a:path>
                <a:path w="521970" h="4411345">
                  <a:moveTo>
                    <a:pt x="521766" y="1174813"/>
                  </a:moveTo>
                  <a:lnTo>
                    <a:pt x="0" y="1174813"/>
                  </a:lnTo>
                  <a:lnTo>
                    <a:pt x="0" y="1180058"/>
                  </a:lnTo>
                  <a:lnTo>
                    <a:pt x="521766" y="1180058"/>
                  </a:lnTo>
                  <a:lnTo>
                    <a:pt x="521766" y="1174813"/>
                  </a:lnTo>
                  <a:close/>
                </a:path>
                <a:path w="521970" h="4411345">
                  <a:moveTo>
                    <a:pt x="521766" y="881113"/>
                  </a:moveTo>
                  <a:lnTo>
                    <a:pt x="0" y="881113"/>
                  </a:lnTo>
                  <a:lnTo>
                    <a:pt x="0" y="886358"/>
                  </a:lnTo>
                  <a:lnTo>
                    <a:pt x="521766" y="886358"/>
                  </a:lnTo>
                  <a:lnTo>
                    <a:pt x="521766" y="88111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2954661" y="2049466"/>
              <a:ext cx="20955" cy="306705"/>
            </a:xfrm>
            <a:custGeom>
              <a:avLst/>
              <a:gdLst/>
              <a:ahLst/>
              <a:cxnLst/>
              <a:rect l="l" t="t" r="r" b="b"/>
              <a:pathLst>
                <a:path w="20955" h="306705">
                  <a:moveTo>
                    <a:pt x="20954" y="306412"/>
                  </a:moveTo>
                  <a:lnTo>
                    <a:pt x="0" y="306412"/>
                  </a:lnTo>
                  <a:lnTo>
                    <a:pt x="0" y="0"/>
                  </a:lnTo>
                  <a:lnTo>
                    <a:pt x="20954" y="0"/>
                  </a:lnTo>
                  <a:lnTo>
                    <a:pt x="20954" y="306412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2962516" y="1759267"/>
              <a:ext cx="521970" cy="4704715"/>
            </a:xfrm>
            <a:custGeom>
              <a:avLst/>
              <a:gdLst/>
              <a:ahLst/>
              <a:cxnLst/>
              <a:rect l="l" t="t" r="r" b="b"/>
              <a:pathLst>
                <a:path w="521970" h="4704715">
                  <a:moveTo>
                    <a:pt x="5232" y="596620"/>
                  </a:moveTo>
                  <a:lnTo>
                    <a:pt x="0" y="596620"/>
                  </a:lnTo>
                  <a:lnTo>
                    <a:pt x="0" y="4704664"/>
                  </a:lnTo>
                  <a:lnTo>
                    <a:pt x="5232" y="4704664"/>
                  </a:lnTo>
                  <a:lnTo>
                    <a:pt x="5232" y="596620"/>
                  </a:lnTo>
                  <a:close/>
                </a:path>
                <a:path w="521970" h="4704715">
                  <a:moveTo>
                    <a:pt x="521766" y="0"/>
                  </a:moveTo>
                  <a:lnTo>
                    <a:pt x="516534" y="0"/>
                  </a:lnTo>
                  <a:lnTo>
                    <a:pt x="516534" y="285902"/>
                  </a:lnTo>
                  <a:lnTo>
                    <a:pt x="516534" y="289725"/>
                  </a:lnTo>
                  <a:lnTo>
                    <a:pt x="521766" y="289725"/>
                  </a:lnTo>
                  <a:lnTo>
                    <a:pt x="521766" y="285902"/>
                  </a:lnTo>
                  <a:lnTo>
                    <a:pt x="52176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3471196" y="2049466"/>
              <a:ext cx="20955" cy="306705"/>
            </a:xfrm>
            <a:custGeom>
              <a:avLst/>
              <a:gdLst/>
              <a:ahLst/>
              <a:cxnLst/>
              <a:rect l="l" t="t" r="r" b="b"/>
              <a:pathLst>
                <a:path w="20954" h="306705">
                  <a:moveTo>
                    <a:pt x="0" y="0"/>
                  </a:moveTo>
                  <a:lnTo>
                    <a:pt x="20947" y="0"/>
                  </a:lnTo>
                  <a:lnTo>
                    <a:pt x="20947" y="306412"/>
                  </a:lnTo>
                  <a:lnTo>
                    <a:pt x="0" y="30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2962503" y="1759508"/>
              <a:ext cx="521970" cy="4704715"/>
            </a:xfrm>
            <a:custGeom>
              <a:avLst/>
              <a:gdLst/>
              <a:ahLst/>
              <a:cxnLst/>
              <a:rect l="l" t="t" r="r" b="b"/>
              <a:pathLst>
                <a:path w="521970" h="4704715">
                  <a:moveTo>
                    <a:pt x="521766" y="0"/>
                  </a:moveTo>
                  <a:lnTo>
                    <a:pt x="0" y="0"/>
                  </a:lnTo>
                  <a:lnTo>
                    <a:pt x="0" y="5245"/>
                  </a:lnTo>
                  <a:lnTo>
                    <a:pt x="521766" y="5245"/>
                  </a:lnTo>
                  <a:lnTo>
                    <a:pt x="521766" y="0"/>
                  </a:lnTo>
                  <a:close/>
                </a:path>
                <a:path w="521970" h="4704715">
                  <a:moveTo>
                    <a:pt x="521779" y="596988"/>
                  </a:moveTo>
                  <a:lnTo>
                    <a:pt x="516547" y="596988"/>
                  </a:lnTo>
                  <a:lnTo>
                    <a:pt x="516547" y="600798"/>
                  </a:lnTo>
                  <a:lnTo>
                    <a:pt x="516547" y="4699190"/>
                  </a:lnTo>
                  <a:lnTo>
                    <a:pt x="0" y="4699190"/>
                  </a:lnTo>
                  <a:lnTo>
                    <a:pt x="0" y="4704423"/>
                  </a:lnTo>
                  <a:lnTo>
                    <a:pt x="521766" y="4704423"/>
                  </a:lnTo>
                  <a:lnTo>
                    <a:pt x="521766" y="4703927"/>
                  </a:lnTo>
                  <a:lnTo>
                    <a:pt x="521766" y="4699190"/>
                  </a:lnTo>
                  <a:lnTo>
                    <a:pt x="521766" y="600798"/>
                  </a:lnTo>
                  <a:lnTo>
                    <a:pt x="521779" y="596988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3509962" y="1762124"/>
              <a:ext cx="516890" cy="1762760"/>
            </a:xfrm>
            <a:custGeom>
              <a:avLst/>
              <a:gdLst/>
              <a:ahLst/>
              <a:cxnLst/>
              <a:rect l="l" t="t" r="r" b="b"/>
              <a:pathLst>
                <a:path w="516889" h="1762760">
                  <a:moveTo>
                    <a:pt x="516534" y="0"/>
                  </a:moveTo>
                  <a:lnTo>
                    <a:pt x="0" y="0"/>
                  </a:lnTo>
                  <a:lnTo>
                    <a:pt x="0" y="293700"/>
                  </a:lnTo>
                  <a:lnTo>
                    <a:pt x="0" y="587400"/>
                  </a:lnTo>
                  <a:lnTo>
                    <a:pt x="0" y="881100"/>
                  </a:lnTo>
                  <a:lnTo>
                    <a:pt x="0" y="1174800"/>
                  </a:lnTo>
                  <a:lnTo>
                    <a:pt x="0" y="1468501"/>
                  </a:lnTo>
                  <a:lnTo>
                    <a:pt x="0" y="1762201"/>
                  </a:lnTo>
                  <a:lnTo>
                    <a:pt x="516534" y="1762201"/>
                  </a:lnTo>
                  <a:lnTo>
                    <a:pt x="516534" y="293700"/>
                  </a:lnTo>
                  <a:lnTo>
                    <a:pt x="5165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3509962" y="3524325"/>
              <a:ext cx="516890" cy="2937510"/>
            </a:xfrm>
            <a:custGeom>
              <a:avLst/>
              <a:gdLst/>
              <a:ahLst/>
              <a:cxnLst/>
              <a:rect l="l" t="t" r="r" b="b"/>
              <a:pathLst>
                <a:path w="516889" h="2937510">
                  <a:moveTo>
                    <a:pt x="516534" y="0"/>
                  </a:moveTo>
                  <a:lnTo>
                    <a:pt x="0" y="0"/>
                  </a:lnTo>
                  <a:lnTo>
                    <a:pt x="0" y="293687"/>
                  </a:lnTo>
                  <a:lnTo>
                    <a:pt x="0" y="587387"/>
                  </a:lnTo>
                  <a:lnTo>
                    <a:pt x="0" y="2936989"/>
                  </a:lnTo>
                  <a:lnTo>
                    <a:pt x="516534" y="2936989"/>
                  </a:lnTo>
                  <a:lnTo>
                    <a:pt x="516534" y="293687"/>
                  </a:lnTo>
                  <a:lnTo>
                    <a:pt x="51653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 descr=""/>
          <p:cNvSpPr txBox="1"/>
          <p:nvPr/>
        </p:nvSpPr>
        <p:spPr>
          <a:xfrm>
            <a:off x="3599586" y="1796872"/>
            <a:ext cx="33782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alice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3550996" y="2085327"/>
            <a:ext cx="43497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carlos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3587064" y="2381656"/>
            <a:ext cx="36258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carol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3592093" y="2680601"/>
            <a:ext cx="3524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0">
                <a:solidFill>
                  <a:srgbClr val="8D3124"/>
                </a:solidFill>
                <a:latin typeface="Lucida Sans Unicode"/>
                <a:cs typeface="Lucida Sans Unicode"/>
              </a:rPr>
              <a:t>dave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3541877" y="2971673"/>
            <a:ext cx="45275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walter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3528161" y="3265373"/>
            <a:ext cx="48069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wendy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3543287" y="3559073"/>
            <a:ext cx="450215" cy="28390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1100" spc="-20">
                <a:solidFill>
                  <a:srgbClr val="C0C0C0"/>
                </a:solidFill>
                <a:latin typeface="Lucida Sans Unicode"/>
                <a:cs typeface="Lucida Sans Unicode"/>
              </a:rPr>
              <a:t>erin</a:t>
            </a:r>
            <a:endParaRPr sz="1100">
              <a:latin typeface="Lucida Sans Unicode"/>
              <a:cs typeface="Lucida Sans Unicode"/>
            </a:endParaRPr>
          </a:p>
          <a:p>
            <a:pPr algn="ctr" marL="12700" marR="5080">
              <a:lnSpc>
                <a:spcPct val="175200"/>
              </a:lnSpc>
            </a:pP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oscar peggy trudy </a:t>
            </a:r>
            <a:r>
              <a:rPr dirty="0" sz="1100" spc="-25">
                <a:solidFill>
                  <a:srgbClr val="C0C0C0"/>
                </a:solidFill>
                <a:latin typeface="Lucida Sans Unicode"/>
                <a:cs typeface="Lucida Sans Unicode"/>
              </a:rPr>
              <a:t>eve </a:t>
            </a: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trent </a:t>
            </a:r>
            <a:r>
              <a:rPr dirty="0" sz="1100" spc="-25">
                <a:solidFill>
                  <a:srgbClr val="C0C0C0"/>
                </a:solidFill>
                <a:latin typeface="Lucida Sans Unicode"/>
                <a:cs typeface="Lucida Sans Unicode"/>
              </a:rPr>
              <a:t>bob </a:t>
            </a: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craig frank victor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95" name="object 95" descr=""/>
          <p:cNvGrpSpPr/>
          <p:nvPr/>
        </p:nvGrpSpPr>
        <p:grpSpPr>
          <a:xfrm>
            <a:off x="3499491" y="1759259"/>
            <a:ext cx="1071880" cy="4704715"/>
            <a:chOff x="3499491" y="1759259"/>
            <a:chExt cx="1071880" cy="4704715"/>
          </a:xfrm>
        </p:grpSpPr>
        <p:sp>
          <p:nvSpPr>
            <p:cNvPr id="96" name="object 96" descr=""/>
            <p:cNvSpPr/>
            <p:nvPr/>
          </p:nvSpPr>
          <p:spPr>
            <a:xfrm>
              <a:off x="3507346" y="2053201"/>
              <a:ext cx="521970" cy="5715"/>
            </a:xfrm>
            <a:custGeom>
              <a:avLst/>
              <a:gdLst/>
              <a:ahLst/>
              <a:cxnLst/>
              <a:rect l="l" t="t" r="r" b="b"/>
              <a:pathLst>
                <a:path w="521970" h="5714">
                  <a:moveTo>
                    <a:pt x="0" y="5244"/>
                  </a:moveTo>
                  <a:lnTo>
                    <a:pt x="0" y="0"/>
                  </a:lnTo>
                  <a:lnTo>
                    <a:pt x="521766" y="0"/>
                  </a:lnTo>
                  <a:lnTo>
                    <a:pt x="521766" y="5244"/>
                  </a:lnTo>
                  <a:lnTo>
                    <a:pt x="0" y="5244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3503612" y="2339034"/>
              <a:ext cx="529590" cy="314960"/>
            </a:xfrm>
            <a:custGeom>
              <a:avLst/>
              <a:gdLst/>
              <a:ahLst/>
              <a:cxnLst/>
              <a:rect l="l" t="t" r="r" b="b"/>
              <a:pathLst>
                <a:path w="529589" h="314960">
                  <a:moveTo>
                    <a:pt x="529234" y="293700"/>
                  </a:moveTo>
                  <a:lnTo>
                    <a:pt x="0" y="293700"/>
                  </a:lnTo>
                  <a:lnTo>
                    <a:pt x="0" y="314680"/>
                  </a:lnTo>
                  <a:lnTo>
                    <a:pt x="529234" y="314680"/>
                  </a:lnTo>
                  <a:lnTo>
                    <a:pt x="529234" y="293700"/>
                  </a:lnTo>
                  <a:close/>
                </a:path>
                <a:path w="529589" h="314960">
                  <a:moveTo>
                    <a:pt x="529234" y="0"/>
                  </a:moveTo>
                  <a:lnTo>
                    <a:pt x="525487" y="0"/>
                  </a:lnTo>
                  <a:lnTo>
                    <a:pt x="3721" y="0"/>
                  </a:lnTo>
                  <a:lnTo>
                    <a:pt x="0" y="0"/>
                  </a:lnTo>
                  <a:lnTo>
                    <a:pt x="0" y="20980"/>
                  </a:lnTo>
                  <a:lnTo>
                    <a:pt x="529234" y="20980"/>
                  </a:lnTo>
                  <a:lnTo>
                    <a:pt x="529234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3507333" y="1759495"/>
              <a:ext cx="521970" cy="4411345"/>
            </a:xfrm>
            <a:custGeom>
              <a:avLst/>
              <a:gdLst/>
              <a:ahLst/>
              <a:cxnLst/>
              <a:rect l="l" t="t" r="r" b="b"/>
              <a:pathLst>
                <a:path w="521970" h="4411345">
                  <a:moveTo>
                    <a:pt x="5245" y="0"/>
                  </a:moveTo>
                  <a:lnTo>
                    <a:pt x="12" y="0"/>
                  </a:lnTo>
                  <a:lnTo>
                    <a:pt x="12" y="583679"/>
                  </a:lnTo>
                  <a:lnTo>
                    <a:pt x="5245" y="583679"/>
                  </a:lnTo>
                  <a:lnTo>
                    <a:pt x="5245" y="0"/>
                  </a:lnTo>
                  <a:close/>
                </a:path>
                <a:path w="521970" h="4411345">
                  <a:moveTo>
                    <a:pt x="521766" y="4405503"/>
                  </a:moveTo>
                  <a:lnTo>
                    <a:pt x="0" y="4405503"/>
                  </a:lnTo>
                  <a:lnTo>
                    <a:pt x="0" y="4410748"/>
                  </a:lnTo>
                  <a:lnTo>
                    <a:pt x="521766" y="4410748"/>
                  </a:lnTo>
                  <a:lnTo>
                    <a:pt x="521766" y="4405503"/>
                  </a:lnTo>
                  <a:close/>
                </a:path>
                <a:path w="521970" h="4411345">
                  <a:moveTo>
                    <a:pt x="521766" y="4111802"/>
                  </a:moveTo>
                  <a:lnTo>
                    <a:pt x="0" y="4111802"/>
                  </a:lnTo>
                  <a:lnTo>
                    <a:pt x="0" y="4117048"/>
                  </a:lnTo>
                  <a:lnTo>
                    <a:pt x="521766" y="4117048"/>
                  </a:lnTo>
                  <a:lnTo>
                    <a:pt x="521766" y="4111802"/>
                  </a:lnTo>
                  <a:close/>
                </a:path>
                <a:path w="521970" h="4411345">
                  <a:moveTo>
                    <a:pt x="521766" y="3818102"/>
                  </a:moveTo>
                  <a:lnTo>
                    <a:pt x="0" y="3818102"/>
                  </a:lnTo>
                  <a:lnTo>
                    <a:pt x="0" y="3823347"/>
                  </a:lnTo>
                  <a:lnTo>
                    <a:pt x="521766" y="3823347"/>
                  </a:lnTo>
                  <a:lnTo>
                    <a:pt x="521766" y="3818102"/>
                  </a:lnTo>
                  <a:close/>
                </a:path>
                <a:path w="521970" h="4411345">
                  <a:moveTo>
                    <a:pt x="521766" y="3524402"/>
                  </a:moveTo>
                  <a:lnTo>
                    <a:pt x="0" y="3524402"/>
                  </a:lnTo>
                  <a:lnTo>
                    <a:pt x="0" y="3529647"/>
                  </a:lnTo>
                  <a:lnTo>
                    <a:pt x="521766" y="3529647"/>
                  </a:lnTo>
                  <a:lnTo>
                    <a:pt x="521766" y="3524402"/>
                  </a:lnTo>
                  <a:close/>
                </a:path>
                <a:path w="521970" h="4411345">
                  <a:moveTo>
                    <a:pt x="521766" y="3230702"/>
                  </a:moveTo>
                  <a:lnTo>
                    <a:pt x="0" y="3230702"/>
                  </a:lnTo>
                  <a:lnTo>
                    <a:pt x="0" y="3235947"/>
                  </a:lnTo>
                  <a:lnTo>
                    <a:pt x="521766" y="3235947"/>
                  </a:lnTo>
                  <a:lnTo>
                    <a:pt x="521766" y="3230702"/>
                  </a:lnTo>
                  <a:close/>
                </a:path>
                <a:path w="521970" h="4411345">
                  <a:moveTo>
                    <a:pt x="521766" y="2937002"/>
                  </a:moveTo>
                  <a:lnTo>
                    <a:pt x="0" y="2937002"/>
                  </a:lnTo>
                  <a:lnTo>
                    <a:pt x="0" y="2942247"/>
                  </a:lnTo>
                  <a:lnTo>
                    <a:pt x="521766" y="2942247"/>
                  </a:lnTo>
                  <a:lnTo>
                    <a:pt x="521766" y="2937002"/>
                  </a:lnTo>
                  <a:close/>
                </a:path>
                <a:path w="521970" h="4411345">
                  <a:moveTo>
                    <a:pt x="521766" y="2643301"/>
                  </a:moveTo>
                  <a:lnTo>
                    <a:pt x="0" y="2643301"/>
                  </a:lnTo>
                  <a:lnTo>
                    <a:pt x="0" y="2648547"/>
                  </a:lnTo>
                  <a:lnTo>
                    <a:pt x="521766" y="2648547"/>
                  </a:lnTo>
                  <a:lnTo>
                    <a:pt x="521766" y="2643301"/>
                  </a:lnTo>
                  <a:close/>
                </a:path>
                <a:path w="521970" h="4411345">
                  <a:moveTo>
                    <a:pt x="521766" y="2349601"/>
                  </a:moveTo>
                  <a:lnTo>
                    <a:pt x="0" y="2349601"/>
                  </a:lnTo>
                  <a:lnTo>
                    <a:pt x="0" y="2354846"/>
                  </a:lnTo>
                  <a:lnTo>
                    <a:pt x="521766" y="2354846"/>
                  </a:lnTo>
                  <a:lnTo>
                    <a:pt x="521766" y="2349601"/>
                  </a:lnTo>
                  <a:close/>
                </a:path>
                <a:path w="521970" h="4411345">
                  <a:moveTo>
                    <a:pt x="521766" y="2055901"/>
                  </a:moveTo>
                  <a:lnTo>
                    <a:pt x="0" y="2055901"/>
                  </a:lnTo>
                  <a:lnTo>
                    <a:pt x="0" y="2061146"/>
                  </a:lnTo>
                  <a:lnTo>
                    <a:pt x="521766" y="2061146"/>
                  </a:lnTo>
                  <a:lnTo>
                    <a:pt x="521766" y="2055901"/>
                  </a:lnTo>
                  <a:close/>
                </a:path>
                <a:path w="521970" h="4411345">
                  <a:moveTo>
                    <a:pt x="521766" y="1762213"/>
                  </a:moveTo>
                  <a:lnTo>
                    <a:pt x="0" y="1762213"/>
                  </a:lnTo>
                  <a:lnTo>
                    <a:pt x="0" y="1767446"/>
                  </a:lnTo>
                  <a:lnTo>
                    <a:pt x="521766" y="1767446"/>
                  </a:lnTo>
                  <a:lnTo>
                    <a:pt x="521766" y="1762213"/>
                  </a:lnTo>
                  <a:close/>
                </a:path>
                <a:path w="521970" h="4411345">
                  <a:moveTo>
                    <a:pt x="521766" y="1468513"/>
                  </a:moveTo>
                  <a:lnTo>
                    <a:pt x="0" y="1468513"/>
                  </a:lnTo>
                  <a:lnTo>
                    <a:pt x="0" y="1473758"/>
                  </a:lnTo>
                  <a:lnTo>
                    <a:pt x="521766" y="1473758"/>
                  </a:lnTo>
                  <a:lnTo>
                    <a:pt x="521766" y="1468513"/>
                  </a:lnTo>
                  <a:close/>
                </a:path>
                <a:path w="521970" h="4411345">
                  <a:moveTo>
                    <a:pt x="521766" y="1174813"/>
                  </a:moveTo>
                  <a:lnTo>
                    <a:pt x="0" y="1174813"/>
                  </a:lnTo>
                  <a:lnTo>
                    <a:pt x="0" y="1180058"/>
                  </a:lnTo>
                  <a:lnTo>
                    <a:pt x="521766" y="1180058"/>
                  </a:lnTo>
                  <a:lnTo>
                    <a:pt x="521766" y="117481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3499491" y="2343166"/>
              <a:ext cx="20955" cy="306705"/>
            </a:xfrm>
            <a:custGeom>
              <a:avLst/>
              <a:gdLst/>
              <a:ahLst/>
              <a:cxnLst/>
              <a:rect l="l" t="t" r="r" b="b"/>
              <a:pathLst>
                <a:path w="20954" h="306705">
                  <a:moveTo>
                    <a:pt x="20954" y="306412"/>
                  </a:moveTo>
                  <a:lnTo>
                    <a:pt x="0" y="306412"/>
                  </a:lnTo>
                  <a:lnTo>
                    <a:pt x="0" y="0"/>
                  </a:lnTo>
                  <a:lnTo>
                    <a:pt x="20954" y="0"/>
                  </a:lnTo>
                  <a:lnTo>
                    <a:pt x="20954" y="306412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3507346" y="1759267"/>
              <a:ext cx="521970" cy="4704715"/>
            </a:xfrm>
            <a:custGeom>
              <a:avLst/>
              <a:gdLst/>
              <a:ahLst/>
              <a:cxnLst/>
              <a:rect l="l" t="t" r="r" b="b"/>
              <a:pathLst>
                <a:path w="521970" h="4704715">
                  <a:moveTo>
                    <a:pt x="5232" y="890320"/>
                  </a:moveTo>
                  <a:lnTo>
                    <a:pt x="0" y="890320"/>
                  </a:lnTo>
                  <a:lnTo>
                    <a:pt x="0" y="4704664"/>
                  </a:lnTo>
                  <a:lnTo>
                    <a:pt x="5232" y="4704664"/>
                  </a:lnTo>
                  <a:lnTo>
                    <a:pt x="5232" y="890320"/>
                  </a:lnTo>
                  <a:close/>
                </a:path>
                <a:path w="521970" h="4704715">
                  <a:moveTo>
                    <a:pt x="521766" y="0"/>
                  </a:moveTo>
                  <a:lnTo>
                    <a:pt x="516534" y="0"/>
                  </a:lnTo>
                  <a:lnTo>
                    <a:pt x="516534" y="579437"/>
                  </a:lnTo>
                  <a:lnTo>
                    <a:pt x="516534" y="584530"/>
                  </a:lnTo>
                  <a:lnTo>
                    <a:pt x="521766" y="584530"/>
                  </a:lnTo>
                  <a:lnTo>
                    <a:pt x="521766" y="579437"/>
                  </a:lnTo>
                  <a:lnTo>
                    <a:pt x="52176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4016026" y="2343166"/>
              <a:ext cx="20955" cy="306705"/>
            </a:xfrm>
            <a:custGeom>
              <a:avLst/>
              <a:gdLst/>
              <a:ahLst/>
              <a:cxnLst/>
              <a:rect l="l" t="t" r="r" b="b"/>
              <a:pathLst>
                <a:path w="20954" h="306705">
                  <a:moveTo>
                    <a:pt x="0" y="0"/>
                  </a:moveTo>
                  <a:lnTo>
                    <a:pt x="20947" y="0"/>
                  </a:lnTo>
                  <a:lnTo>
                    <a:pt x="20947" y="306412"/>
                  </a:lnTo>
                  <a:lnTo>
                    <a:pt x="0" y="30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3507333" y="1759508"/>
              <a:ext cx="521970" cy="4704715"/>
            </a:xfrm>
            <a:custGeom>
              <a:avLst/>
              <a:gdLst/>
              <a:ahLst/>
              <a:cxnLst/>
              <a:rect l="l" t="t" r="r" b="b"/>
              <a:pathLst>
                <a:path w="521970" h="4704715">
                  <a:moveTo>
                    <a:pt x="521766" y="0"/>
                  </a:moveTo>
                  <a:lnTo>
                    <a:pt x="0" y="0"/>
                  </a:lnTo>
                  <a:lnTo>
                    <a:pt x="0" y="5245"/>
                  </a:lnTo>
                  <a:lnTo>
                    <a:pt x="521766" y="5245"/>
                  </a:lnTo>
                  <a:lnTo>
                    <a:pt x="521766" y="0"/>
                  </a:lnTo>
                  <a:close/>
                </a:path>
                <a:path w="521970" h="4704715">
                  <a:moveTo>
                    <a:pt x="521779" y="890524"/>
                  </a:moveTo>
                  <a:lnTo>
                    <a:pt x="516547" y="890524"/>
                  </a:lnTo>
                  <a:lnTo>
                    <a:pt x="516547" y="894334"/>
                  </a:lnTo>
                  <a:lnTo>
                    <a:pt x="516547" y="4699190"/>
                  </a:lnTo>
                  <a:lnTo>
                    <a:pt x="0" y="4699190"/>
                  </a:lnTo>
                  <a:lnTo>
                    <a:pt x="0" y="4704423"/>
                  </a:lnTo>
                  <a:lnTo>
                    <a:pt x="521766" y="4704423"/>
                  </a:lnTo>
                  <a:lnTo>
                    <a:pt x="521766" y="4703927"/>
                  </a:lnTo>
                  <a:lnTo>
                    <a:pt x="521766" y="4699190"/>
                  </a:lnTo>
                  <a:lnTo>
                    <a:pt x="521766" y="894334"/>
                  </a:lnTo>
                  <a:lnTo>
                    <a:pt x="521779" y="890524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4054792" y="1762124"/>
              <a:ext cx="516890" cy="2056130"/>
            </a:xfrm>
            <a:custGeom>
              <a:avLst/>
              <a:gdLst/>
              <a:ahLst/>
              <a:cxnLst/>
              <a:rect l="l" t="t" r="r" b="b"/>
              <a:pathLst>
                <a:path w="516889" h="2056129">
                  <a:moveTo>
                    <a:pt x="516534" y="0"/>
                  </a:moveTo>
                  <a:lnTo>
                    <a:pt x="0" y="0"/>
                  </a:lnTo>
                  <a:lnTo>
                    <a:pt x="0" y="293700"/>
                  </a:lnTo>
                  <a:lnTo>
                    <a:pt x="0" y="587400"/>
                  </a:lnTo>
                  <a:lnTo>
                    <a:pt x="0" y="2055888"/>
                  </a:lnTo>
                  <a:lnTo>
                    <a:pt x="516534" y="2055888"/>
                  </a:lnTo>
                  <a:lnTo>
                    <a:pt x="516534" y="293700"/>
                  </a:lnTo>
                  <a:lnTo>
                    <a:pt x="5165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4054792" y="3818013"/>
              <a:ext cx="516890" cy="2643505"/>
            </a:xfrm>
            <a:custGeom>
              <a:avLst/>
              <a:gdLst/>
              <a:ahLst/>
              <a:cxnLst/>
              <a:rect l="l" t="t" r="r" b="b"/>
              <a:pathLst>
                <a:path w="516889" h="2643504">
                  <a:moveTo>
                    <a:pt x="516534" y="0"/>
                  </a:moveTo>
                  <a:lnTo>
                    <a:pt x="0" y="0"/>
                  </a:lnTo>
                  <a:lnTo>
                    <a:pt x="0" y="293700"/>
                  </a:lnTo>
                  <a:lnTo>
                    <a:pt x="0" y="587400"/>
                  </a:lnTo>
                  <a:lnTo>
                    <a:pt x="0" y="2643301"/>
                  </a:lnTo>
                  <a:lnTo>
                    <a:pt x="516534" y="2643301"/>
                  </a:lnTo>
                  <a:lnTo>
                    <a:pt x="516534" y="293700"/>
                  </a:lnTo>
                  <a:lnTo>
                    <a:pt x="51653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5" name="object 105" descr=""/>
          <p:cNvSpPr txBox="1"/>
          <p:nvPr/>
        </p:nvSpPr>
        <p:spPr>
          <a:xfrm>
            <a:off x="4144416" y="1796872"/>
            <a:ext cx="33782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alice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4095826" y="2090572"/>
            <a:ext cx="43497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carlos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4131894" y="2384272"/>
            <a:ext cx="36258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carol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4136923" y="2672727"/>
            <a:ext cx="3524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0">
                <a:latin typeface="Lucida Sans Unicode"/>
                <a:cs typeface="Lucida Sans Unicode"/>
              </a:rPr>
              <a:t>dave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9" name="object 109" descr=""/>
          <p:cNvSpPr txBox="1"/>
          <p:nvPr/>
        </p:nvSpPr>
        <p:spPr>
          <a:xfrm>
            <a:off x="4167759" y="2969056"/>
            <a:ext cx="29083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0">
                <a:solidFill>
                  <a:srgbClr val="8D3124"/>
                </a:solidFill>
                <a:latin typeface="Lucida Sans Unicode"/>
                <a:cs typeface="Lucida Sans Unicode"/>
              </a:rPr>
              <a:t>erin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4086707" y="3268002"/>
            <a:ext cx="45275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walter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4072991" y="3559073"/>
            <a:ext cx="48069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wendy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4088117" y="3852773"/>
            <a:ext cx="450215" cy="25450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oscar</a:t>
            </a:r>
            <a:endParaRPr sz="1100">
              <a:latin typeface="Lucida Sans Unicode"/>
              <a:cs typeface="Lucida Sans Unicode"/>
            </a:endParaRPr>
          </a:p>
          <a:p>
            <a:pPr algn="ctr" marL="12700" marR="5080">
              <a:lnSpc>
                <a:spcPct val="175200"/>
              </a:lnSpc>
            </a:pP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peggy trudy </a:t>
            </a:r>
            <a:r>
              <a:rPr dirty="0" sz="1100" spc="-25">
                <a:solidFill>
                  <a:srgbClr val="C0C0C0"/>
                </a:solidFill>
                <a:latin typeface="Lucida Sans Unicode"/>
                <a:cs typeface="Lucida Sans Unicode"/>
              </a:rPr>
              <a:t>eve </a:t>
            </a: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trent </a:t>
            </a:r>
            <a:r>
              <a:rPr dirty="0" sz="1100" spc="-25">
                <a:solidFill>
                  <a:srgbClr val="C0C0C0"/>
                </a:solidFill>
                <a:latin typeface="Lucida Sans Unicode"/>
                <a:cs typeface="Lucida Sans Unicode"/>
              </a:rPr>
              <a:t>bob </a:t>
            </a: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craig frank victor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13" name="object 113" descr=""/>
          <p:cNvGrpSpPr/>
          <p:nvPr/>
        </p:nvGrpSpPr>
        <p:grpSpPr>
          <a:xfrm>
            <a:off x="4044321" y="1759259"/>
            <a:ext cx="1071880" cy="4704715"/>
            <a:chOff x="4044321" y="1759259"/>
            <a:chExt cx="1071880" cy="4704715"/>
          </a:xfrm>
        </p:grpSpPr>
        <p:sp>
          <p:nvSpPr>
            <p:cNvPr id="114" name="object 114" descr=""/>
            <p:cNvSpPr/>
            <p:nvPr/>
          </p:nvSpPr>
          <p:spPr>
            <a:xfrm>
              <a:off x="4052176" y="2053208"/>
              <a:ext cx="521970" cy="593090"/>
            </a:xfrm>
            <a:custGeom>
              <a:avLst/>
              <a:gdLst/>
              <a:ahLst/>
              <a:cxnLst/>
              <a:rect l="l" t="t" r="r" b="b"/>
              <a:pathLst>
                <a:path w="521970" h="593089">
                  <a:moveTo>
                    <a:pt x="521766" y="587400"/>
                  </a:moveTo>
                  <a:lnTo>
                    <a:pt x="0" y="587400"/>
                  </a:lnTo>
                  <a:lnTo>
                    <a:pt x="0" y="592645"/>
                  </a:lnTo>
                  <a:lnTo>
                    <a:pt x="521766" y="592645"/>
                  </a:lnTo>
                  <a:lnTo>
                    <a:pt x="521766" y="587400"/>
                  </a:lnTo>
                  <a:close/>
                </a:path>
                <a:path w="521970" h="593089">
                  <a:moveTo>
                    <a:pt x="521766" y="293700"/>
                  </a:moveTo>
                  <a:lnTo>
                    <a:pt x="0" y="293700"/>
                  </a:lnTo>
                  <a:lnTo>
                    <a:pt x="0" y="298945"/>
                  </a:lnTo>
                  <a:lnTo>
                    <a:pt x="521766" y="298945"/>
                  </a:lnTo>
                  <a:lnTo>
                    <a:pt x="521766" y="293700"/>
                  </a:lnTo>
                  <a:close/>
                </a:path>
                <a:path w="521970" h="593089">
                  <a:moveTo>
                    <a:pt x="521766" y="0"/>
                  </a:moveTo>
                  <a:lnTo>
                    <a:pt x="0" y="0"/>
                  </a:lnTo>
                  <a:lnTo>
                    <a:pt x="0" y="5245"/>
                  </a:lnTo>
                  <a:lnTo>
                    <a:pt x="521766" y="5245"/>
                  </a:lnTo>
                  <a:lnTo>
                    <a:pt x="52176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4048442" y="2926435"/>
              <a:ext cx="529590" cy="314960"/>
            </a:xfrm>
            <a:custGeom>
              <a:avLst/>
              <a:gdLst/>
              <a:ahLst/>
              <a:cxnLst/>
              <a:rect l="l" t="t" r="r" b="b"/>
              <a:pathLst>
                <a:path w="529589" h="314960">
                  <a:moveTo>
                    <a:pt x="529234" y="293700"/>
                  </a:moveTo>
                  <a:lnTo>
                    <a:pt x="0" y="293700"/>
                  </a:lnTo>
                  <a:lnTo>
                    <a:pt x="0" y="314680"/>
                  </a:lnTo>
                  <a:lnTo>
                    <a:pt x="529234" y="314680"/>
                  </a:lnTo>
                  <a:lnTo>
                    <a:pt x="529234" y="293700"/>
                  </a:lnTo>
                  <a:close/>
                </a:path>
                <a:path w="529589" h="314960">
                  <a:moveTo>
                    <a:pt x="529234" y="0"/>
                  </a:moveTo>
                  <a:lnTo>
                    <a:pt x="525500" y="0"/>
                  </a:lnTo>
                  <a:lnTo>
                    <a:pt x="3733" y="0"/>
                  </a:lnTo>
                  <a:lnTo>
                    <a:pt x="0" y="0"/>
                  </a:lnTo>
                  <a:lnTo>
                    <a:pt x="0" y="20980"/>
                  </a:lnTo>
                  <a:lnTo>
                    <a:pt x="529234" y="20980"/>
                  </a:lnTo>
                  <a:lnTo>
                    <a:pt x="529234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4052176" y="1759495"/>
              <a:ext cx="521970" cy="4411345"/>
            </a:xfrm>
            <a:custGeom>
              <a:avLst/>
              <a:gdLst/>
              <a:ahLst/>
              <a:cxnLst/>
              <a:rect l="l" t="t" r="r" b="b"/>
              <a:pathLst>
                <a:path w="521970" h="4411345">
                  <a:moveTo>
                    <a:pt x="5232" y="0"/>
                  </a:moveTo>
                  <a:lnTo>
                    <a:pt x="0" y="0"/>
                  </a:lnTo>
                  <a:lnTo>
                    <a:pt x="0" y="1171079"/>
                  </a:lnTo>
                  <a:lnTo>
                    <a:pt x="5232" y="1171079"/>
                  </a:lnTo>
                  <a:lnTo>
                    <a:pt x="5232" y="0"/>
                  </a:lnTo>
                  <a:close/>
                </a:path>
                <a:path w="521970" h="4411345">
                  <a:moveTo>
                    <a:pt x="521766" y="4405503"/>
                  </a:moveTo>
                  <a:lnTo>
                    <a:pt x="0" y="4405503"/>
                  </a:lnTo>
                  <a:lnTo>
                    <a:pt x="0" y="4410748"/>
                  </a:lnTo>
                  <a:lnTo>
                    <a:pt x="521766" y="4410748"/>
                  </a:lnTo>
                  <a:lnTo>
                    <a:pt x="521766" y="4405503"/>
                  </a:lnTo>
                  <a:close/>
                </a:path>
                <a:path w="521970" h="4411345">
                  <a:moveTo>
                    <a:pt x="521766" y="4111802"/>
                  </a:moveTo>
                  <a:lnTo>
                    <a:pt x="0" y="4111802"/>
                  </a:lnTo>
                  <a:lnTo>
                    <a:pt x="0" y="4117048"/>
                  </a:lnTo>
                  <a:lnTo>
                    <a:pt x="521766" y="4117048"/>
                  </a:lnTo>
                  <a:lnTo>
                    <a:pt x="521766" y="4111802"/>
                  </a:lnTo>
                  <a:close/>
                </a:path>
                <a:path w="521970" h="4411345">
                  <a:moveTo>
                    <a:pt x="521766" y="3818102"/>
                  </a:moveTo>
                  <a:lnTo>
                    <a:pt x="0" y="3818102"/>
                  </a:lnTo>
                  <a:lnTo>
                    <a:pt x="0" y="3823347"/>
                  </a:lnTo>
                  <a:lnTo>
                    <a:pt x="521766" y="3823347"/>
                  </a:lnTo>
                  <a:lnTo>
                    <a:pt x="521766" y="3818102"/>
                  </a:lnTo>
                  <a:close/>
                </a:path>
                <a:path w="521970" h="4411345">
                  <a:moveTo>
                    <a:pt x="521766" y="3524402"/>
                  </a:moveTo>
                  <a:lnTo>
                    <a:pt x="0" y="3524402"/>
                  </a:lnTo>
                  <a:lnTo>
                    <a:pt x="0" y="3529647"/>
                  </a:lnTo>
                  <a:lnTo>
                    <a:pt x="521766" y="3529647"/>
                  </a:lnTo>
                  <a:lnTo>
                    <a:pt x="521766" y="3524402"/>
                  </a:lnTo>
                  <a:close/>
                </a:path>
                <a:path w="521970" h="4411345">
                  <a:moveTo>
                    <a:pt x="521766" y="3230702"/>
                  </a:moveTo>
                  <a:lnTo>
                    <a:pt x="0" y="3230702"/>
                  </a:lnTo>
                  <a:lnTo>
                    <a:pt x="0" y="3235947"/>
                  </a:lnTo>
                  <a:lnTo>
                    <a:pt x="521766" y="3235947"/>
                  </a:lnTo>
                  <a:lnTo>
                    <a:pt x="521766" y="3230702"/>
                  </a:lnTo>
                  <a:close/>
                </a:path>
                <a:path w="521970" h="4411345">
                  <a:moveTo>
                    <a:pt x="521766" y="2937002"/>
                  </a:moveTo>
                  <a:lnTo>
                    <a:pt x="0" y="2937002"/>
                  </a:lnTo>
                  <a:lnTo>
                    <a:pt x="0" y="2942247"/>
                  </a:lnTo>
                  <a:lnTo>
                    <a:pt x="521766" y="2942247"/>
                  </a:lnTo>
                  <a:lnTo>
                    <a:pt x="521766" y="2937002"/>
                  </a:lnTo>
                  <a:close/>
                </a:path>
                <a:path w="521970" h="4411345">
                  <a:moveTo>
                    <a:pt x="521766" y="2643301"/>
                  </a:moveTo>
                  <a:lnTo>
                    <a:pt x="0" y="2643301"/>
                  </a:lnTo>
                  <a:lnTo>
                    <a:pt x="0" y="2648547"/>
                  </a:lnTo>
                  <a:lnTo>
                    <a:pt x="521766" y="2648547"/>
                  </a:lnTo>
                  <a:lnTo>
                    <a:pt x="521766" y="2643301"/>
                  </a:lnTo>
                  <a:close/>
                </a:path>
                <a:path w="521970" h="4411345">
                  <a:moveTo>
                    <a:pt x="521766" y="2349601"/>
                  </a:moveTo>
                  <a:lnTo>
                    <a:pt x="0" y="2349601"/>
                  </a:lnTo>
                  <a:lnTo>
                    <a:pt x="0" y="2354846"/>
                  </a:lnTo>
                  <a:lnTo>
                    <a:pt x="521766" y="2354846"/>
                  </a:lnTo>
                  <a:lnTo>
                    <a:pt x="521766" y="2349601"/>
                  </a:lnTo>
                  <a:close/>
                </a:path>
                <a:path w="521970" h="4411345">
                  <a:moveTo>
                    <a:pt x="521766" y="2055901"/>
                  </a:moveTo>
                  <a:lnTo>
                    <a:pt x="0" y="2055901"/>
                  </a:lnTo>
                  <a:lnTo>
                    <a:pt x="0" y="2061146"/>
                  </a:lnTo>
                  <a:lnTo>
                    <a:pt x="521766" y="2061146"/>
                  </a:lnTo>
                  <a:lnTo>
                    <a:pt x="521766" y="2055901"/>
                  </a:lnTo>
                  <a:close/>
                </a:path>
                <a:path w="521970" h="4411345">
                  <a:moveTo>
                    <a:pt x="521766" y="1762213"/>
                  </a:moveTo>
                  <a:lnTo>
                    <a:pt x="0" y="1762213"/>
                  </a:lnTo>
                  <a:lnTo>
                    <a:pt x="0" y="1767446"/>
                  </a:lnTo>
                  <a:lnTo>
                    <a:pt x="521766" y="1767446"/>
                  </a:lnTo>
                  <a:lnTo>
                    <a:pt x="521766" y="176221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4044321" y="2930564"/>
              <a:ext cx="20955" cy="306705"/>
            </a:xfrm>
            <a:custGeom>
              <a:avLst/>
              <a:gdLst/>
              <a:ahLst/>
              <a:cxnLst/>
              <a:rect l="l" t="t" r="r" b="b"/>
              <a:pathLst>
                <a:path w="20954" h="306705">
                  <a:moveTo>
                    <a:pt x="20954" y="306412"/>
                  </a:moveTo>
                  <a:lnTo>
                    <a:pt x="0" y="306412"/>
                  </a:lnTo>
                  <a:lnTo>
                    <a:pt x="0" y="0"/>
                  </a:lnTo>
                  <a:lnTo>
                    <a:pt x="20954" y="0"/>
                  </a:lnTo>
                  <a:lnTo>
                    <a:pt x="20954" y="306412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4052176" y="1759267"/>
              <a:ext cx="521970" cy="4704715"/>
            </a:xfrm>
            <a:custGeom>
              <a:avLst/>
              <a:gdLst/>
              <a:ahLst/>
              <a:cxnLst/>
              <a:rect l="l" t="t" r="r" b="b"/>
              <a:pathLst>
                <a:path w="521970" h="4704715">
                  <a:moveTo>
                    <a:pt x="5232" y="1477721"/>
                  </a:moveTo>
                  <a:lnTo>
                    <a:pt x="0" y="1477721"/>
                  </a:lnTo>
                  <a:lnTo>
                    <a:pt x="0" y="4704664"/>
                  </a:lnTo>
                  <a:lnTo>
                    <a:pt x="5232" y="4704664"/>
                  </a:lnTo>
                  <a:lnTo>
                    <a:pt x="5232" y="1477721"/>
                  </a:lnTo>
                  <a:close/>
                </a:path>
                <a:path w="521970" h="4704715">
                  <a:moveTo>
                    <a:pt x="521766" y="0"/>
                  </a:moveTo>
                  <a:lnTo>
                    <a:pt x="516534" y="0"/>
                  </a:lnTo>
                  <a:lnTo>
                    <a:pt x="516534" y="1167777"/>
                  </a:lnTo>
                  <a:lnTo>
                    <a:pt x="516534" y="1171600"/>
                  </a:lnTo>
                  <a:lnTo>
                    <a:pt x="521766" y="1171600"/>
                  </a:lnTo>
                  <a:lnTo>
                    <a:pt x="521766" y="1167777"/>
                  </a:lnTo>
                  <a:lnTo>
                    <a:pt x="52176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4560856" y="2930564"/>
              <a:ext cx="20955" cy="306705"/>
            </a:xfrm>
            <a:custGeom>
              <a:avLst/>
              <a:gdLst/>
              <a:ahLst/>
              <a:cxnLst/>
              <a:rect l="l" t="t" r="r" b="b"/>
              <a:pathLst>
                <a:path w="20954" h="306705">
                  <a:moveTo>
                    <a:pt x="0" y="0"/>
                  </a:moveTo>
                  <a:lnTo>
                    <a:pt x="20947" y="0"/>
                  </a:lnTo>
                  <a:lnTo>
                    <a:pt x="20947" y="306412"/>
                  </a:lnTo>
                  <a:lnTo>
                    <a:pt x="0" y="30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4052176" y="1759508"/>
              <a:ext cx="521970" cy="4704715"/>
            </a:xfrm>
            <a:custGeom>
              <a:avLst/>
              <a:gdLst/>
              <a:ahLst/>
              <a:cxnLst/>
              <a:rect l="l" t="t" r="r" b="b"/>
              <a:pathLst>
                <a:path w="521970" h="4704715">
                  <a:moveTo>
                    <a:pt x="521766" y="1477594"/>
                  </a:moveTo>
                  <a:lnTo>
                    <a:pt x="516534" y="1477594"/>
                  </a:lnTo>
                  <a:lnTo>
                    <a:pt x="516534" y="1481404"/>
                  </a:lnTo>
                  <a:lnTo>
                    <a:pt x="516534" y="4699190"/>
                  </a:lnTo>
                  <a:lnTo>
                    <a:pt x="0" y="4699190"/>
                  </a:lnTo>
                  <a:lnTo>
                    <a:pt x="0" y="4704423"/>
                  </a:lnTo>
                  <a:lnTo>
                    <a:pt x="521754" y="4704423"/>
                  </a:lnTo>
                  <a:lnTo>
                    <a:pt x="521754" y="4703927"/>
                  </a:lnTo>
                  <a:lnTo>
                    <a:pt x="521766" y="1481404"/>
                  </a:lnTo>
                  <a:lnTo>
                    <a:pt x="521766" y="1477594"/>
                  </a:lnTo>
                  <a:close/>
                </a:path>
                <a:path w="521970" h="4704715">
                  <a:moveTo>
                    <a:pt x="521766" y="0"/>
                  </a:moveTo>
                  <a:lnTo>
                    <a:pt x="0" y="0"/>
                  </a:lnTo>
                  <a:lnTo>
                    <a:pt x="0" y="5245"/>
                  </a:lnTo>
                  <a:lnTo>
                    <a:pt x="521766" y="5245"/>
                  </a:lnTo>
                  <a:lnTo>
                    <a:pt x="52176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4599622" y="1762124"/>
              <a:ext cx="516890" cy="2350135"/>
            </a:xfrm>
            <a:custGeom>
              <a:avLst/>
              <a:gdLst/>
              <a:ahLst/>
              <a:cxnLst/>
              <a:rect l="l" t="t" r="r" b="b"/>
              <a:pathLst>
                <a:path w="516889" h="2350135">
                  <a:moveTo>
                    <a:pt x="516534" y="0"/>
                  </a:moveTo>
                  <a:lnTo>
                    <a:pt x="0" y="0"/>
                  </a:lnTo>
                  <a:lnTo>
                    <a:pt x="0" y="293700"/>
                  </a:lnTo>
                  <a:lnTo>
                    <a:pt x="0" y="587400"/>
                  </a:lnTo>
                  <a:lnTo>
                    <a:pt x="0" y="2349589"/>
                  </a:lnTo>
                  <a:lnTo>
                    <a:pt x="516534" y="2349589"/>
                  </a:lnTo>
                  <a:lnTo>
                    <a:pt x="516534" y="293700"/>
                  </a:lnTo>
                  <a:lnTo>
                    <a:pt x="5165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4599622" y="4111713"/>
              <a:ext cx="516890" cy="2350135"/>
            </a:xfrm>
            <a:custGeom>
              <a:avLst/>
              <a:gdLst/>
              <a:ahLst/>
              <a:cxnLst/>
              <a:rect l="l" t="t" r="r" b="b"/>
              <a:pathLst>
                <a:path w="516889" h="2350135">
                  <a:moveTo>
                    <a:pt x="516534" y="0"/>
                  </a:moveTo>
                  <a:lnTo>
                    <a:pt x="0" y="0"/>
                  </a:lnTo>
                  <a:lnTo>
                    <a:pt x="0" y="293700"/>
                  </a:lnTo>
                  <a:lnTo>
                    <a:pt x="0" y="587400"/>
                  </a:lnTo>
                  <a:lnTo>
                    <a:pt x="0" y="2349601"/>
                  </a:lnTo>
                  <a:lnTo>
                    <a:pt x="516534" y="2349601"/>
                  </a:lnTo>
                  <a:lnTo>
                    <a:pt x="516534" y="293700"/>
                  </a:lnTo>
                  <a:lnTo>
                    <a:pt x="51653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3" name="object 123" descr=""/>
          <p:cNvSpPr txBox="1"/>
          <p:nvPr/>
        </p:nvSpPr>
        <p:spPr>
          <a:xfrm>
            <a:off x="4689246" y="1796872"/>
            <a:ext cx="33782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alice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4" name="object 124" descr=""/>
          <p:cNvSpPr txBox="1"/>
          <p:nvPr/>
        </p:nvSpPr>
        <p:spPr>
          <a:xfrm>
            <a:off x="4640656" y="2090572"/>
            <a:ext cx="43497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carlos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5" name="object 125" descr=""/>
          <p:cNvSpPr txBox="1"/>
          <p:nvPr/>
        </p:nvSpPr>
        <p:spPr>
          <a:xfrm>
            <a:off x="4676724" y="2384272"/>
            <a:ext cx="36258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carol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6" name="object 126" descr=""/>
          <p:cNvSpPr txBox="1"/>
          <p:nvPr/>
        </p:nvSpPr>
        <p:spPr>
          <a:xfrm>
            <a:off x="4681753" y="2677972"/>
            <a:ext cx="3524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0">
                <a:latin typeface="Lucida Sans Unicode"/>
                <a:cs typeface="Lucida Sans Unicode"/>
              </a:rPr>
              <a:t>dave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7" name="object 127" descr=""/>
          <p:cNvSpPr txBox="1"/>
          <p:nvPr/>
        </p:nvSpPr>
        <p:spPr>
          <a:xfrm>
            <a:off x="4712589" y="2966427"/>
            <a:ext cx="29083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0">
                <a:latin typeface="Lucida Sans Unicode"/>
                <a:cs typeface="Lucida Sans Unicode"/>
              </a:rPr>
              <a:t>erin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8" name="object 128" descr=""/>
          <p:cNvSpPr txBox="1"/>
          <p:nvPr/>
        </p:nvSpPr>
        <p:spPr>
          <a:xfrm>
            <a:off x="4661103" y="3262757"/>
            <a:ext cx="39370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oscar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9" name="object 129" descr=""/>
          <p:cNvSpPr txBox="1"/>
          <p:nvPr/>
        </p:nvSpPr>
        <p:spPr>
          <a:xfrm>
            <a:off x="4631537" y="3561689"/>
            <a:ext cx="45275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walter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0" name="object 130" descr=""/>
          <p:cNvSpPr txBox="1"/>
          <p:nvPr/>
        </p:nvSpPr>
        <p:spPr>
          <a:xfrm>
            <a:off x="4617821" y="3852773"/>
            <a:ext cx="48069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wendy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1" name="object 131" descr=""/>
          <p:cNvSpPr txBox="1"/>
          <p:nvPr/>
        </p:nvSpPr>
        <p:spPr>
          <a:xfrm>
            <a:off x="4632947" y="4146474"/>
            <a:ext cx="450215" cy="22517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peggy</a:t>
            </a:r>
            <a:endParaRPr sz="1100">
              <a:latin typeface="Lucida Sans Unicode"/>
              <a:cs typeface="Lucida Sans Unicode"/>
            </a:endParaRPr>
          </a:p>
          <a:p>
            <a:pPr algn="ctr" marL="28575" marR="20955">
              <a:lnSpc>
                <a:spcPct val="175200"/>
              </a:lnSpc>
            </a:pP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trudy </a:t>
            </a:r>
            <a:r>
              <a:rPr dirty="0" sz="1100" spc="-25">
                <a:solidFill>
                  <a:srgbClr val="C0C0C0"/>
                </a:solidFill>
                <a:latin typeface="Lucida Sans Unicode"/>
                <a:cs typeface="Lucida Sans Unicode"/>
              </a:rPr>
              <a:t>eve </a:t>
            </a: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trent </a:t>
            </a:r>
            <a:r>
              <a:rPr dirty="0" sz="1100" spc="-25">
                <a:solidFill>
                  <a:srgbClr val="C0C0C0"/>
                </a:solidFill>
                <a:latin typeface="Lucida Sans Unicode"/>
                <a:cs typeface="Lucida Sans Unicode"/>
              </a:rPr>
              <a:t>bob </a:t>
            </a: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craig frank victor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32" name="object 132" descr=""/>
          <p:cNvGrpSpPr/>
          <p:nvPr/>
        </p:nvGrpSpPr>
        <p:grpSpPr>
          <a:xfrm>
            <a:off x="4589151" y="1759259"/>
            <a:ext cx="1071880" cy="4704715"/>
            <a:chOff x="4589151" y="1759259"/>
            <a:chExt cx="1071880" cy="4704715"/>
          </a:xfrm>
        </p:grpSpPr>
        <p:sp>
          <p:nvSpPr>
            <p:cNvPr id="133" name="object 133" descr=""/>
            <p:cNvSpPr/>
            <p:nvPr/>
          </p:nvSpPr>
          <p:spPr>
            <a:xfrm>
              <a:off x="4597006" y="2053208"/>
              <a:ext cx="521970" cy="886460"/>
            </a:xfrm>
            <a:custGeom>
              <a:avLst/>
              <a:gdLst/>
              <a:ahLst/>
              <a:cxnLst/>
              <a:rect l="l" t="t" r="r" b="b"/>
              <a:pathLst>
                <a:path w="521970" h="886460">
                  <a:moveTo>
                    <a:pt x="521766" y="881100"/>
                  </a:moveTo>
                  <a:lnTo>
                    <a:pt x="0" y="881100"/>
                  </a:lnTo>
                  <a:lnTo>
                    <a:pt x="0" y="886345"/>
                  </a:lnTo>
                  <a:lnTo>
                    <a:pt x="521766" y="886345"/>
                  </a:lnTo>
                  <a:lnTo>
                    <a:pt x="521766" y="881100"/>
                  </a:lnTo>
                  <a:close/>
                </a:path>
                <a:path w="521970" h="886460">
                  <a:moveTo>
                    <a:pt x="521766" y="587400"/>
                  </a:moveTo>
                  <a:lnTo>
                    <a:pt x="0" y="587400"/>
                  </a:lnTo>
                  <a:lnTo>
                    <a:pt x="0" y="592645"/>
                  </a:lnTo>
                  <a:lnTo>
                    <a:pt x="521766" y="592645"/>
                  </a:lnTo>
                  <a:lnTo>
                    <a:pt x="521766" y="587400"/>
                  </a:lnTo>
                  <a:close/>
                </a:path>
                <a:path w="521970" h="886460">
                  <a:moveTo>
                    <a:pt x="521766" y="293700"/>
                  </a:moveTo>
                  <a:lnTo>
                    <a:pt x="0" y="293700"/>
                  </a:lnTo>
                  <a:lnTo>
                    <a:pt x="0" y="298945"/>
                  </a:lnTo>
                  <a:lnTo>
                    <a:pt x="521766" y="298945"/>
                  </a:lnTo>
                  <a:lnTo>
                    <a:pt x="521766" y="293700"/>
                  </a:lnTo>
                  <a:close/>
                </a:path>
                <a:path w="521970" h="886460">
                  <a:moveTo>
                    <a:pt x="521766" y="0"/>
                  </a:moveTo>
                  <a:lnTo>
                    <a:pt x="0" y="0"/>
                  </a:lnTo>
                  <a:lnTo>
                    <a:pt x="0" y="5245"/>
                  </a:lnTo>
                  <a:lnTo>
                    <a:pt x="521766" y="5245"/>
                  </a:lnTo>
                  <a:lnTo>
                    <a:pt x="52176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4593272" y="3220135"/>
              <a:ext cx="529590" cy="314960"/>
            </a:xfrm>
            <a:custGeom>
              <a:avLst/>
              <a:gdLst/>
              <a:ahLst/>
              <a:cxnLst/>
              <a:rect l="l" t="t" r="r" b="b"/>
              <a:pathLst>
                <a:path w="529589" h="314960">
                  <a:moveTo>
                    <a:pt x="529234" y="293700"/>
                  </a:moveTo>
                  <a:lnTo>
                    <a:pt x="0" y="293700"/>
                  </a:lnTo>
                  <a:lnTo>
                    <a:pt x="0" y="314667"/>
                  </a:lnTo>
                  <a:lnTo>
                    <a:pt x="3733" y="314667"/>
                  </a:lnTo>
                  <a:lnTo>
                    <a:pt x="525500" y="314680"/>
                  </a:lnTo>
                  <a:lnTo>
                    <a:pt x="529234" y="314667"/>
                  </a:lnTo>
                  <a:lnTo>
                    <a:pt x="529234" y="293700"/>
                  </a:lnTo>
                  <a:close/>
                </a:path>
                <a:path w="529589" h="314960">
                  <a:moveTo>
                    <a:pt x="529234" y="0"/>
                  </a:moveTo>
                  <a:lnTo>
                    <a:pt x="525500" y="0"/>
                  </a:lnTo>
                  <a:lnTo>
                    <a:pt x="3733" y="0"/>
                  </a:lnTo>
                  <a:lnTo>
                    <a:pt x="0" y="0"/>
                  </a:lnTo>
                  <a:lnTo>
                    <a:pt x="0" y="20980"/>
                  </a:lnTo>
                  <a:lnTo>
                    <a:pt x="529234" y="20980"/>
                  </a:lnTo>
                  <a:lnTo>
                    <a:pt x="529234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4597006" y="1759495"/>
              <a:ext cx="521970" cy="4411345"/>
            </a:xfrm>
            <a:custGeom>
              <a:avLst/>
              <a:gdLst/>
              <a:ahLst/>
              <a:cxnLst/>
              <a:rect l="l" t="t" r="r" b="b"/>
              <a:pathLst>
                <a:path w="521970" h="4411345">
                  <a:moveTo>
                    <a:pt x="5232" y="0"/>
                  </a:moveTo>
                  <a:lnTo>
                    <a:pt x="0" y="0"/>
                  </a:lnTo>
                  <a:lnTo>
                    <a:pt x="0" y="1464779"/>
                  </a:lnTo>
                  <a:lnTo>
                    <a:pt x="5232" y="1464779"/>
                  </a:lnTo>
                  <a:lnTo>
                    <a:pt x="5232" y="0"/>
                  </a:lnTo>
                  <a:close/>
                </a:path>
                <a:path w="521970" h="4411345">
                  <a:moveTo>
                    <a:pt x="521766" y="4405503"/>
                  </a:moveTo>
                  <a:lnTo>
                    <a:pt x="0" y="4405503"/>
                  </a:lnTo>
                  <a:lnTo>
                    <a:pt x="0" y="4410748"/>
                  </a:lnTo>
                  <a:lnTo>
                    <a:pt x="521766" y="4410748"/>
                  </a:lnTo>
                  <a:lnTo>
                    <a:pt x="521766" y="4405503"/>
                  </a:lnTo>
                  <a:close/>
                </a:path>
                <a:path w="521970" h="4411345">
                  <a:moveTo>
                    <a:pt x="521766" y="4111802"/>
                  </a:moveTo>
                  <a:lnTo>
                    <a:pt x="0" y="4111802"/>
                  </a:lnTo>
                  <a:lnTo>
                    <a:pt x="0" y="4117048"/>
                  </a:lnTo>
                  <a:lnTo>
                    <a:pt x="521766" y="4117048"/>
                  </a:lnTo>
                  <a:lnTo>
                    <a:pt x="521766" y="4111802"/>
                  </a:lnTo>
                  <a:close/>
                </a:path>
                <a:path w="521970" h="4411345">
                  <a:moveTo>
                    <a:pt x="521766" y="3818102"/>
                  </a:moveTo>
                  <a:lnTo>
                    <a:pt x="0" y="3818102"/>
                  </a:lnTo>
                  <a:lnTo>
                    <a:pt x="0" y="3823347"/>
                  </a:lnTo>
                  <a:lnTo>
                    <a:pt x="521766" y="3823347"/>
                  </a:lnTo>
                  <a:lnTo>
                    <a:pt x="521766" y="3818102"/>
                  </a:lnTo>
                  <a:close/>
                </a:path>
                <a:path w="521970" h="4411345">
                  <a:moveTo>
                    <a:pt x="521766" y="3524402"/>
                  </a:moveTo>
                  <a:lnTo>
                    <a:pt x="0" y="3524402"/>
                  </a:lnTo>
                  <a:lnTo>
                    <a:pt x="0" y="3529647"/>
                  </a:lnTo>
                  <a:lnTo>
                    <a:pt x="521766" y="3529647"/>
                  </a:lnTo>
                  <a:lnTo>
                    <a:pt x="521766" y="3524402"/>
                  </a:lnTo>
                  <a:close/>
                </a:path>
                <a:path w="521970" h="4411345">
                  <a:moveTo>
                    <a:pt x="521766" y="3230702"/>
                  </a:moveTo>
                  <a:lnTo>
                    <a:pt x="0" y="3230702"/>
                  </a:lnTo>
                  <a:lnTo>
                    <a:pt x="0" y="3235947"/>
                  </a:lnTo>
                  <a:lnTo>
                    <a:pt x="521766" y="3235947"/>
                  </a:lnTo>
                  <a:lnTo>
                    <a:pt x="521766" y="3230702"/>
                  </a:lnTo>
                  <a:close/>
                </a:path>
                <a:path w="521970" h="4411345">
                  <a:moveTo>
                    <a:pt x="521766" y="2937002"/>
                  </a:moveTo>
                  <a:lnTo>
                    <a:pt x="0" y="2937002"/>
                  </a:lnTo>
                  <a:lnTo>
                    <a:pt x="0" y="2942247"/>
                  </a:lnTo>
                  <a:lnTo>
                    <a:pt x="521766" y="2942247"/>
                  </a:lnTo>
                  <a:lnTo>
                    <a:pt x="521766" y="2937002"/>
                  </a:lnTo>
                  <a:close/>
                </a:path>
                <a:path w="521970" h="4411345">
                  <a:moveTo>
                    <a:pt x="521766" y="2643301"/>
                  </a:moveTo>
                  <a:lnTo>
                    <a:pt x="0" y="2643301"/>
                  </a:lnTo>
                  <a:lnTo>
                    <a:pt x="0" y="2648547"/>
                  </a:lnTo>
                  <a:lnTo>
                    <a:pt x="521766" y="2648547"/>
                  </a:lnTo>
                  <a:lnTo>
                    <a:pt x="521766" y="2643301"/>
                  </a:lnTo>
                  <a:close/>
                </a:path>
                <a:path w="521970" h="4411345">
                  <a:moveTo>
                    <a:pt x="521766" y="2349601"/>
                  </a:moveTo>
                  <a:lnTo>
                    <a:pt x="0" y="2349601"/>
                  </a:lnTo>
                  <a:lnTo>
                    <a:pt x="0" y="2354846"/>
                  </a:lnTo>
                  <a:lnTo>
                    <a:pt x="521766" y="2354846"/>
                  </a:lnTo>
                  <a:lnTo>
                    <a:pt x="521766" y="2349601"/>
                  </a:lnTo>
                  <a:close/>
                </a:path>
                <a:path w="521970" h="4411345">
                  <a:moveTo>
                    <a:pt x="521766" y="2055901"/>
                  </a:moveTo>
                  <a:lnTo>
                    <a:pt x="0" y="2055901"/>
                  </a:lnTo>
                  <a:lnTo>
                    <a:pt x="0" y="2061146"/>
                  </a:lnTo>
                  <a:lnTo>
                    <a:pt x="521766" y="2061146"/>
                  </a:lnTo>
                  <a:lnTo>
                    <a:pt x="521766" y="2055901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4589151" y="3224264"/>
              <a:ext cx="20955" cy="306705"/>
            </a:xfrm>
            <a:custGeom>
              <a:avLst/>
              <a:gdLst/>
              <a:ahLst/>
              <a:cxnLst/>
              <a:rect l="l" t="t" r="r" b="b"/>
              <a:pathLst>
                <a:path w="20954" h="306704">
                  <a:moveTo>
                    <a:pt x="20954" y="306412"/>
                  </a:moveTo>
                  <a:lnTo>
                    <a:pt x="0" y="306412"/>
                  </a:lnTo>
                  <a:lnTo>
                    <a:pt x="0" y="0"/>
                  </a:lnTo>
                  <a:lnTo>
                    <a:pt x="20954" y="0"/>
                  </a:lnTo>
                  <a:lnTo>
                    <a:pt x="20954" y="306412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4597006" y="1759267"/>
              <a:ext cx="521970" cy="4704715"/>
            </a:xfrm>
            <a:custGeom>
              <a:avLst/>
              <a:gdLst/>
              <a:ahLst/>
              <a:cxnLst/>
              <a:rect l="l" t="t" r="r" b="b"/>
              <a:pathLst>
                <a:path w="521970" h="4704715">
                  <a:moveTo>
                    <a:pt x="5232" y="1771421"/>
                  </a:moveTo>
                  <a:lnTo>
                    <a:pt x="0" y="1771421"/>
                  </a:lnTo>
                  <a:lnTo>
                    <a:pt x="0" y="4704664"/>
                  </a:lnTo>
                  <a:lnTo>
                    <a:pt x="5232" y="4704664"/>
                  </a:lnTo>
                  <a:lnTo>
                    <a:pt x="5232" y="1771421"/>
                  </a:lnTo>
                  <a:close/>
                </a:path>
                <a:path w="521970" h="4704715">
                  <a:moveTo>
                    <a:pt x="521766" y="0"/>
                  </a:moveTo>
                  <a:lnTo>
                    <a:pt x="516534" y="0"/>
                  </a:lnTo>
                  <a:lnTo>
                    <a:pt x="516534" y="1461312"/>
                  </a:lnTo>
                  <a:lnTo>
                    <a:pt x="516534" y="1465135"/>
                  </a:lnTo>
                  <a:lnTo>
                    <a:pt x="521766" y="1465135"/>
                  </a:lnTo>
                  <a:lnTo>
                    <a:pt x="521766" y="1461312"/>
                  </a:lnTo>
                  <a:lnTo>
                    <a:pt x="52176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5105686" y="3224264"/>
              <a:ext cx="20955" cy="306705"/>
            </a:xfrm>
            <a:custGeom>
              <a:avLst/>
              <a:gdLst/>
              <a:ahLst/>
              <a:cxnLst/>
              <a:rect l="l" t="t" r="r" b="b"/>
              <a:pathLst>
                <a:path w="20954" h="306704">
                  <a:moveTo>
                    <a:pt x="0" y="0"/>
                  </a:moveTo>
                  <a:lnTo>
                    <a:pt x="20947" y="0"/>
                  </a:lnTo>
                  <a:lnTo>
                    <a:pt x="20947" y="306412"/>
                  </a:lnTo>
                  <a:lnTo>
                    <a:pt x="0" y="30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4597006" y="1759508"/>
              <a:ext cx="521970" cy="4704715"/>
            </a:xfrm>
            <a:custGeom>
              <a:avLst/>
              <a:gdLst/>
              <a:ahLst/>
              <a:cxnLst/>
              <a:rect l="l" t="t" r="r" b="b"/>
              <a:pathLst>
                <a:path w="521970" h="4704715">
                  <a:moveTo>
                    <a:pt x="521766" y="1771129"/>
                  </a:moveTo>
                  <a:lnTo>
                    <a:pt x="516534" y="1771129"/>
                  </a:lnTo>
                  <a:lnTo>
                    <a:pt x="516534" y="1774939"/>
                  </a:lnTo>
                  <a:lnTo>
                    <a:pt x="516534" y="4699190"/>
                  </a:lnTo>
                  <a:lnTo>
                    <a:pt x="0" y="4699190"/>
                  </a:lnTo>
                  <a:lnTo>
                    <a:pt x="0" y="4704423"/>
                  </a:lnTo>
                  <a:lnTo>
                    <a:pt x="521766" y="4704423"/>
                  </a:lnTo>
                  <a:lnTo>
                    <a:pt x="521766" y="4703927"/>
                  </a:lnTo>
                  <a:lnTo>
                    <a:pt x="521766" y="4699190"/>
                  </a:lnTo>
                  <a:lnTo>
                    <a:pt x="521766" y="1774939"/>
                  </a:lnTo>
                  <a:lnTo>
                    <a:pt x="521766" y="1771129"/>
                  </a:lnTo>
                  <a:close/>
                </a:path>
                <a:path w="521970" h="4704715">
                  <a:moveTo>
                    <a:pt x="521766" y="0"/>
                  </a:moveTo>
                  <a:lnTo>
                    <a:pt x="0" y="0"/>
                  </a:lnTo>
                  <a:lnTo>
                    <a:pt x="0" y="5245"/>
                  </a:lnTo>
                  <a:lnTo>
                    <a:pt x="521766" y="5245"/>
                  </a:lnTo>
                  <a:lnTo>
                    <a:pt x="52176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5144452" y="1762124"/>
              <a:ext cx="516890" cy="2643505"/>
            </a:xfrm>
            <a:custGeom>
              <a:avLst/>
              <a:gdLst/>
              <a:ahLst/>
              <a:cxnLst/>
              <a:rect l="l" t="t" r="r" b="b"/>
              <a:pathLst>
                <a:path w="516889" h="2643504">
                  <a:moveTo>
                    <a:pt x="516534" y="0"/>
                  </a:moveTo>
                  <a:lnTo>
                    <a:pt x="0" y="0"/>
                  </a:lnTo>
                  <a:lnTo>
                    <a:pt x="0" y="293700"/>
                  </a:lnTo>
                  <a:lnTo>
                    <a:pt x="0" y="587400"/>
                  </a:lnTo>
                  <a:lnTo>
                    <a:pt x="0" y="2643289"/>
                  </a:lnTo>
                  <a:lnTo>
                    <a:pt x="516534" y="2643289"/>
                  </a:lnTo>
                  <a:lnTo>
                    <a:pt x="516534" y="293700"/>
                  </a:lnTo>
                  <a:lnTo>
                    <a:pt x="5165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5144452" y="4405414"/>
              <a:ext cx="516890" cy="2056130"/>
            </a:xfrm>
            <a:custGeom>
              <a:avLst/>
              <a:gdLst/>
              <a:ahLst/>
              <a:cxnLst/>
              <a:rect l="l" t="t" r="r" b="b"/>
              <a:pathLst>
                <a:path w="516889" h="2056129">
                  <a:moveTo>
                    <a:pt x="516534" y="0"/>
                  </a:moveTo>
                  <a:lnTo>
                    <a:pt x="0" y="0"/>
                  </a:lnTo>
                  <a:lnTo>
                    <a:pt x="0" y="293700"/>
                  </a:lnTo>
                  <a:lnTo>
                    <a:pt x="0" y="587400"/>
                  </a:lnTo>
                  <a:lnTo>
                    <a:pt x="0" y="2055901"/>
                  </a:lnTo>
                  <a:lnTo>
                    <a:pt x="516534" y="2055901"/>
                  </a:lnTo>
                  <a:lnTo>
                    <a:pt x="516534" y="293700"/>
                  </a:lnTo>
                  <a:lnTo>
                    <a:pt x="51653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2" name="object 142" descr=""/>
          <p:cNvSpPr txBox="1"/>
          <p:nvPr/>
        </p:nvSpPr>
        <p:spPr>
          <a:xfrm>
            <a:off x="5234076" y="1796872"/>
            <a:ext cx="33782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alice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3" name="object 143" descr=""/>
          <p:cNvSpPr txBox="1"/>
          <p:nvPr/>
        </p:nvSpPr>
        <p:spPr>
          <a:xfrm>
            <a:off x="5185486" y="2090572"/>
            <a:ext cx="43497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carlos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4" name="object 144" descr=""/>
          <p:cNvSpPr txBox="1"/>
          <p:nvPr/>
        </p:nvSpPr>
        <p:spPr>
          <a:xfrm>
            <a:off x="5221554" y="2384272"/>
            <a:ext cx="36258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carol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5" name="object 145" descr=""/>
          <p:cNvSpPr txBox="1"/>
          <p:nvPr/>
        </p:nvSpPr>
        <p:spPr>
          <a:xfrm>
            <a:off x="5226583" y="2677972"/>
            <a:ext cx="3524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0">
                <a:latin typeface="Lucida Sans Unicode"/>
                <a:cs typeface="Lucida Sans Unicode"/>
              </a:rPr>
              <a:t>dave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6" name="object 146" descr=""/>
          <p:cNvSpPr txBox="1"/>
          <p:nvPr/>
        </p:nvSpPr>
        <p:spPr>
          <a:xfrm>
            <a:off x="5257419" y="2971673"/>
            <a:ext cx="29083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0">
                <a:latin typeface="Lucida Sans Unicode"/>
                <a:cs typeface="Lucida Sans Unicode"/>
              </a:rPr>
              <a:t>erin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7" name="object 147" descr=""/>
          <p:cNvSpPr txBox="1"/>
          <p:nvPr/>
        </p:nvSpPr>
        <p:spPr>
          <a:xfrm>
            <a:off x="5205933" y="3260128"/>
            <a:ext cx="39370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oscar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8" name="object 148" descr=""/>
          <p:cNvSpPr txBox="1"/>
          <p:nvPr/>
        </p:nvSpPr>
        <p:spPr>
          <a:xfrm>
            <a:off x="5177777" y="3556457"/>
            <a:ext cx="45021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peggy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9" name="object 149" descr=""/>
          <p:cNvSpPr txBox="1"/>
          <p:nvPr/>
        </p:nvSpPr>
        <p:spPr>
          <a:xfrm>
            <a:off x="5176367" y="3855389"/>
            <a:ext cx="45275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walter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0" name="object 150" descr=""/>
          <p:cNvSpPr txBox="1"/>
          <p:nvPr/>
        </p:nvSpPr>
        <p:spPr>
          <a:xfrm>
            <a:off x="5162651" y="4146474"/>
            <a:ext cx="48069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wendy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1" name="object 151" descr=""/>
          <p:cNvSpPr txBox="1"/>
          <p:nvPr/>
        </p:nvSpPr>
        <p:spPr>
          <a:xfrm>
            <a:off x="5193690" y="4440173"/>
            <a:ext cx="418465" cy="195770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trudy</a:t>
            </a:r>
            <a:endParaRPr sz="1100">
              <a:latin typeface="Lucida Sans Unicode"/>
              <a:cs typeface="Lucida Sans Unicode"/>
            </a:endParaRPr>
          </a:p>
          <a:p>
            <a:pPr algn="ctr" marL="12065" marR="5080">
              <a:lnSpc>
                <a:spcPct val="175200"/>
              </a:lnSpc>
            </a:pPr>
            <a:r>
              <a:rPr dirty="0" sz="1100" spc="-25">
                <a:solidFill>
                  <a:srgbClr val="C0C0C0"/>
                </a:solidFill>
                <a:latin typeface="Lucida Sans Unicode"/>
                <a:cs typeface="Lucida Sans Unicode"/>
              </a:rPr>
              <a:t>eve </a:t>
            </a: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trent </a:t>
            </a:r>
            <a:r>
              <a:rPr dirty="0" sz="1100" spc="-25">
                <a:solidFill>
                  <a:srgbClr val="C0C0C0"/>
                </a:solidFill>
                <a:latin typeface="Lucida Sans Unicode"/>
                <a:cs typeface="Lucida Sans Unicode"/>
              </a:rPr>
              <a:t>bob </a:t>
            </a: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craig frank victor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52" name="object 152" descr=""/>
          <p:cNvGrpSpPr/>
          <p:nvPr/>
        </p:nvGrpSpPr>
        <p:grpSpPr>
          <a:xfrm>
            <a:off x="5133981" y="1759259"/>
            <a:ext cx="1071880" cy="4704715"/>
            <a:chOff x="5133981" y="1759259"/>
            <a:chExt cx="1071880" cy="4704715"/>
          </a:xfrm>
        </p:grpSpPr>
        <p:sp>
          <p:nvSpPr>
            <p:cNvPr id="153" name="object 153" descr=""/>
            <p:cNvSpPr/>
            <p:nvPr/>
          </p:nvSpPr>
          <p:spPr>
            <a:xfrm>
              <a:off x="5141823" y="2053208"/>
              <a:ext cx="521970" cy="1180465"/>
            </a:xfrm>
            <a:custGeom>
              <a:avLst/>
              <a:gdLst/>
              <a:ahLst/>
              <a:cxnLst/>
              <a:rect l="l" t="t" r="r" b="b"/>
              <a:pathLst>
                <a:path w="521970" h="1180464">
                  <a:moveTo>
                    <a:pt x="521766" y="1174800"/>
                  </a:moveTo>
                  <a:lnTo>
                    <a:pt x="0" y="1174800"/>
                  </a:lnTo>
                  <a:lnTo>
                    <a:pt x="0" y="1180045"/>
                  </a:lnTo>
                  <a:lnTo>
                    <a:pt x="521766" y="1180045"/>
                  </a:lnTo>
                  <a:lnTo>
                    <a:pt x="521766" y="1174800"/>
                  </a:lnTo>
                  <a:close/>
                </a:path>
                <a:path w="521970" h="1180464">
                  <a:moveTo>
                    <a:pt x="521766" y="881100"/>
                  </a:moveTo>
                  <a:lnTo>
                    <a:pt x="0" y="881100"/>
                  </a:lnTo>
                  <a:lnTo>
                    <a:pt x="0" y="886345"/>
                  </a:lnTo>
                  <a:lnTo>
                    <a:pt x="521766" y="886345"/>
                  </a:lnTo>
                  <a:lnTo>
                    <a:pt x="521766" y="881100"/>
                  </a:lnTo>
                  <a:close/>
                </a:path>
                <a:path w="521970" h="1180464">
                  <a:moveTo>
                    <a:pt x="521766" y="587400"/>
                  </a:moveTo>
                  <a:lnTo>
                    <a:pt x="0" y="587400"/>
                  </a:lnTo>
                  <a:lnTo>
                    <a:pt x="0" y="592645"/>
                  </a:lnTo>
                  <a:lnTo>
                    <a:pt x="521766" y="592645"/>
                  </a:lnTo>
                  <a:lnTo>
                    <a:pt x="521766" y="587400"/>
                  </a:lnTo>
                  <a:close/>
                </a:path>
                <a:path w="521970" h="1180464">
                  <a:moveTo>
                    <a:pt x="521766" y="293700"/>
                  </a:moveTo>
                  <a:lnTo>
                    <a:pt x="0" y="293700"/>
                  </a:lnTo>
                  <a:lnTo>
                    <a:pt x="0" y="298945"/>
                  </a:lnTo>
                  <a:lnTo>
                    <a:pt x="521766" y="298945"/>
                  </a:lnTo>
                  <a:lnTo>
                    <a:pt x="521766" y="293700"/>
                  </a:lnTo>
                  <a:close/>
                </a:path>
                <a:path w="521970" h="1180464">
                  <a:moveTo>
                    <a:pt x="521766" y="0"/>
                  </a:moveTo>
                  <a:lnTo>
                    <a:pt x="0" y="0"/>
                  </a:lnTo>
                  <a:lnTo>
                    <a:pt x="0" y="5245"/>
                  </a:lnTo>
                  <a:lnTo>
                    <a:pt x="521766" y="5245"/>
                  </a:lnTo>
                  <a:lnTo>
                    <a:pt x="52176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 descr=""/>
            <p:cNvSpPr/>
            <p:nvPr/>
          </p:nvSpPr>
          <p:spPr>
            <a:xfrm>
              <a:off x="5138102" y="3513835"/>
              <a:ext cx="529590" cy="314960"/>
            </a:xfrm>
            <a:custGeom>
              <a:avLst/>
              <a:gdLst/>
              <a:ahLst/>
              <a:cxnLst/>
              <a:rect l="l" t="t" r="r" b="b"/>
              <a:pathLst>
                <a:path w="529589" h="314960">
                  <a:moveTo>
                    <a:pt x="529234" y="293700"/>
                  </a:moveTo>
                  <a:lnTo>
                    <a:pt x="0" y="293700"/>
                  </a:lnTo>
                  <a:lnTo>
                    <a:pt x="0" y="314667"/>
                  </a:lnTo>
                  <a:lnTo>
                    <a:pt x="3721" y="314667"/>
                  </a:lnTo>
                  <a:lnTo>
                    <a:pt x="525487" y="314680"/>
                  </a:lnTo>
                  <a:lnTo>
                    <a:pt x="529234" y="314667"/>
                  </a:lnTo>
                  <a:lnTo>
                    <a:pt x="529234" y="293700"/>
                  </a:lnTo>
                  <a:close/>
                </a:path>
                <a:path w="529589" h="314960">
                  <a:moveTo>
                    <a:pt x="529234" y="0"/>
                  </a:moveTo>
                  <a:lnTo>
                    <a:pt x="525487" y="0"/>
                  </a:lnTo>
                  <a:lnTo>
                    <a:pt x="3721" y="0"/>
                  </a:lnTo>
                  <a:lnTo>
                    <a:pt x="0" y="0"/>
                  </a:lnTo>
                  <a:lnTo>
                    <a:pt x="0" y="20980"/>
                  </a:lnTo>
                  <a:lnTo>
                    <a:pt x="529234" y="20980"/>
                  </a:lnTo>
                  <a:lnTo>
                    <a:pt x="529234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 descr=""/>
            <p:cNvSpPr/>
            <p:nvPr/>
          </p:nvSpPr>
          <p:spPr>
            <a:xfrm>
              <a:off x="5141823" y="1759495"/>
              <a:ext cx="521970" cy="4411345"/>
            </a:xfrm>
            <a:custGeom>
              <a:avLst/>
              <a:gdLst/>
              <a:ahLst/>
              <a:cxnLst/>
              <a:rect l="l" t="t" r="r" b="b"/>
              <a:pathLst>
                <a:path w="521970" h="4411345">
                  <a:moveTo>
                    <a:pt x="5245" y="0"/>
                  </a:moveTo>
                  <a:lnTo>
                    <a:pt x="12" y="0"/>
                  </a:lnTo>
                  <a:lnTo>
                    <a:pt x="12" y="1758467"/>
                  </a:lnTo>
                  <a:lnTo>
                    <a:pt x="5245" y="1758467"/>
                  </a:lnTo>
                  <a:lnTo>
                    <a:pt x="5245" y="0"/>
                  </a:lnTo>
                  <a:close/>
                </a:path>
                <a:path w="521970" h="4411345">
                  <a:moveTo>
                    <a:pt x="521766" y="4405503"/>
                  </a:moveTo>
                  <a:lnTo>
                    <a:pt x="0" y="4405503"/>
                  </a:lnTo>
                  <a:lnTo>
                    <a:pt x="0" y="4410748"/>
                  </a:lnTo>
                  <a:lnTo>
                    <a:pt x="521766" y="4410748"/>
                  </a:lnTo>
                  <a:lnTo>
                    <a:pt x="521766" y="4405503"/>
                  </a:lnTo>
                  <a:close/>
                </a:path>
                <a:path w="521970" h="4411345">
                  <a:moveTo>
                    <a:pt x="521766" y="4111802"/>
                  </a:moveTo>
                  <a:lnTo>
                    <a:pt x="0" y="4111802"/>
                  </a:lnTo>
                  <a:lnTo>
                    <a:pt x="0" y="4117048"/>
                  </a:lnTo>
                  <a:lnTo>
                    <a:pt x="521766" y="4117048"/>
                  </a:lnTo>
                  <a:lnTo>
                    <a:pt x="521766" y="4111802"/>
                  </a:lnTo>
                  <a:close/>
                </a:path>
                <a:path w="521970" h="4411345">
                  <a:moveTo>
                    <a:pt x="521766" y="3818102"/>
                  </a:moveTo>
                  <a:lnTo>
                    <a:pt x="0" y="3818102"/>
                  </a:lnTo>
                  <a:lnTo>
                    <a:pt x="0" y="3823347"/>
                  </a:lnTo>
                  <a:lnTo>
                    <a:pt x="521766" y="3823347"/>
                  </a:lnTo>
                  <a:lnTo>
                    <a:pt x="521766" y="3818102"/>
                  </a:lnTo>
                  <a:close/>
                </a:path>
                <a:path w="521970" h="4411345">
                  <a:moveTo>
                    <a:pt x="521766" y="3524402"/>
                  </a:moveTo>
                  <a:lnTo>
                    <a:pt x="0" y="3524402"/>
                  </a:lnTo>
                  <a:lnTo>
                    <a:pt x="0" y="3529647"/>
                  </a:lnTo>
                  <a:lnTo>
                    <a:pt x="521766" y="3529647"/>
                  </a:lnTo>
                  <a:lnTo>
                    <a:pt x="521766" y="3524402"/>
                  </a:lnTo>
                  <a:close/>
                </a:path>
                <a:path w="521970" h="4411345">
                  <a:moveTo>
                    <a:pt x="521766" y="3230702"/>
                  </a:moveTo>
                  <a:lnTo>
                    <a:pt x="0" y="3230702"/>
                  </a:lnTo>
                  <a:lnTo>
                    <a:pt x="0" y="3235947"/>
                  </a:lnTo>
                  <a:lnTo>
                    <a:pt x="521766" y="3235947"/>
                  </a:lnTo>
                  <a:lnTo>
                    <a:pt x="521766" y="3230702"/>
                  </a:lnTo>
                  <a:close/>
                </a:path>
                <a:path w="521970" h="4411345">
                  <a:moveTo>
                    <a:pt x="521766" y="2937002"/>
                  </a:moveTo>
                  <a:lnTo>
                    <a:pt x="0" y="2937002"/>
                  </a:lnTo>
                  <a:lnTo>
                    <a:pt x="0" y="2942247"/>
                  </a:lnTo>
                  <a:lnTo>
                    <a:pt x="521766" y="2942247"/>
                  </a:lnTo>
                  <a:lnTo>
                    <a:pt x="521766" y="2937002"/>
                  </a:lnTo>
                  <a:close/>
                </a:path>
                <a:path w="521970" h="4411345">
                  <a:moveTo>
                    <a:pt x="521766" y="2643301"/>
                  </a:moveTo>
                  <a:lnTo>
                    <a:pt x="0" y="2643301"/>
                  </a:lnTo>
                  <a:lnTo>
                    <a:pt x="0" y="2648547"/>
                  </a:lnTo>
                  <a:lnTo>
                    <a:pt x="521766" y="2648547"/>
                  </a:lnTo>
                  <a:lnTo>
                    <a:pt x="521766" y="2643301"/>
                  </a:lnTo>
                  <a:close/>
                </a:path>
                <a:path w="521970" h="4411345">
                  <a:moveTo>
                    <a:pt x="521766" y="2349601"/>
                  </a:moveTo>
                  <a:lnTo>
                    <a:pt x="0" y="2349601"/>
                  </a:lnTo>
                  <a:lnTo>
                    <a:pt x="0" y="2354846"/>
                  </a:lnTo>
                  <a:lnTo>
                    <a:pt x="521766" y="2354846"/>
                  </a:lnTo>
                  <a:lnTo>
                    <a:pt x="521766" y="2349601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 descr=""/>
            <p:cNvSpPr/>
            <p:nvPr/>
          </p:nvSpPr>
          <p:spPr>
            <a:xfrm>
              <a:off x="5133981" y="3517963"/>
              <a:ext cx="20955" cy="306705"/>
            </a:xfrm>
            <a:custGeom>
              <a:avLst/>
              <a:gdLst/>
              <a:ahLst/>
              <a:cxnLst/>
              <a:rect l="l" t="t" r="r" b="b"/>
              <a:pathLst>
                <a:path w="20954" h="306704">
                  <a:moveTo>
                    <a:pt x="20954" y="306412"/>
                  </a:moveTo>
                  <a:lnTo>
                    <a:pt x="0" y="306412"/>
                  </a:lnTo>
                  <a:lnTo>
                    <a:pt x="0" y="0"/>
                  </a:lnTo>
                  <a:lnTo>
                    <a:pt x="20954" y="0"/>
                  </a:lnTo>
                  <a:lnTo>
                    <a:pt x="20954" y="306412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 descr=""/>
            <p:cNvSpPr/>
            <p:nvPr/>
          </p:nvSpPr>
          <p:spPr>
            <a:xfrm>
              <a:off x="5141836" y="1759267"/>
              <a:ext cx="521970" cy="4704715"/>
            </a:xfrm>
            <a:custGeom>
              <a:avLst/>
              <a:gdLst/>
              <a:ahLst/>
              <a:cxnLst/>
              <a:rect l="l" t="t" r="r" b="b"/>
              <a:pathLst>
                <a:path w="521970" h="4704715">
                  <a:moveTo>
                    <a:pt x="5232" y="2065108"/>
                  </a:moveTo>
                  <a:lnTo>
                    <a:pt x="0" y="2065108"/>
                  </a:lnTo>
                  <a:lnTo>
                    <a:pt x="0" y="4704664"/>
                  </a:lnTo>
                  <a:lnTo>
                    <a:pt x="5232" y="4704664"/>
                  </a:lnTo>
                  <a:lnTo>
                    <a:pt x="5232" y="2065108"/>
                  </a:lnTo>
                  <a:close/>
                </a:path>
                <a:path w="521970" h="4704715">
                  <a:moveTo>
                    <a:pt x="521766" y="0"/>
                  </a:moveTo>
                  <a:lnTo>
                    <a:pt x="516534" y="0"/>
                  </a:lnTo>
                  <a:lnTo>
                    <a:pt x="516534" y="1754847"/>
                  </a:lnTo>
                  <a:lnTo>
                    <a:pt x="516534" y="1758657"/>
                  </a:lnTo>
                  <a:lnTo>
                    <a:pt x="521766" y="1758657"/>
                  </a:lnTo>
                  <a:lnTo>
                    <a:pt x="521766" y="1754847"/>
                  </a:lnTo>
                  <a:lnTo>
                    <a:pt x="52176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 descr=""/>
            <p:cNvSpPr/>
            <p:nvPr/>
          </p:nvSpPr>
          <p:spPr>
            <a:xfrm>
              <a:off x="5650516" y="3517963"/>
              <a:ext cx="20955" cy="306705"/>
            </a:xfrm>
            <a:custGeom>
              <a:avLst/>
              <a:gdLst/>
              <a:ahLst/>
              <a:cxnLst/>
              <a:rect l="l" t="t" r="r" b="b"/>
              <a:pathLst>
                <a:path w="20954" h="306704">
                  <a:moveTo>
                    <a:pt x="0" y="0"/>
                  </a:moveTo>
                  <a:lnTo>
                    <a:pt x="20947" y="0"/>
                  </a:lnTo>
                  <a:lnTo>
                    <a:pt x="20947" y="306412"/>
                  </a:lnTo>
                  <a:lnTo>
                    <a:pt x="0" y="30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 descr=""/>
            <p:cNvSpPr/>
            <p:nvPr/>
          </p:nvSpPr>
          <p:spPr>
            <a:xfrm>
              <a:off x="5141823" y="1759508"/>
              <a:ext cx="521970" cy="4704715"/>
            </a:xfrm>
            <a:custGeom>
              <a:avLst/>
              <a:gdLst/>
              <a:ahLst/>
              <a:cxnLst/>
              <a:rect l="l" t="t" r="r" b="b"/>
              <a:pathLst>
                <a:path w="521970" h="4704715">
                  <a:moveTo>
                    <a:pt x="521766" y="0"/>
                  </a:moveTo>
                  <a:lnTo>
                    <a:pt x="0" y="0"/>
                  </a:lnTo>
                  <a:lnTo>
                    <a:pt x="0" y="5245"/>
                  </a:lnTo>
                  <a:lnTo>
                    <a:pt x="521766" y="5245"/>
                  </a:lnTo>
                  <a:lnTo>
                    <a:pt x="521766" y="0"/>
                  </a:lnTo>
                  <a:close/>
                </a:path>
                <a:path w="521970" h="4704715">
                  <a:moveTo>
                    <a:pt x="521779" y="2064664"/>
                  </a:moveTo>
                  <a:lnTo>
                    <a:pt x="516547" y="2064664"/>
                  </a:lnTo>
                  <a:lnTo>
                    <a:pt x="516547" y="2068474"/>
                  </a:lnTo>
                  <a:lnTo>
                    <a:pt x="516547" y="4699190"/>
                  </a:lnTo>
                  <a:lnTo>
                    <a:pt x="0" y="4699190"/>
                  </a:lnTo>
                  <a:lnTo>
                    <a:pt x="0" y="4704423"/>
                  </a:lnTo>
                  <a:lnTo>
                    <a:pt x="521766" y="4704423"/>
                  </a:lnTo>
                  <a:lnTo>
                    <a:pt x="521766" y="4703927"/>
                  </a:lnTo>
                  <a:lnTo>
                    <a:pt x="521766" y="4699190"/>
                  </a:lnTo>
                  <a:lnTo>
                    <a:pt x="521766" y="2068474"/>
                  </a:lnTo>
                  <a:lnTo>
                    <a:pt x="521779" y="2064664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 descr=""/>
            <p:cNvSpPr/>
            <p:nvPr/>
          </p:nvSpPr>
          <p:spPr>
            <a:xfrm>
              <a:off x="5689282" y="1762124"/>
              <a:ext cx="516890" cy="2937510"/>
            </a:xfrm>
            <a:custGeom>
              <a:avLst/>
              <a:gdLst/>
              <a:ahLst/>
              <a:cxnLst/>
              <a:rect l="l" t="t" r="r" b="b"/>
              <a:pathLst>
                <a:path w="516889" h="2937510">
                  <a:moveTo>
                    <a:pt x="516534" y="0"/>
                  </a:moveTo>
                  <a:lnTo>
                    <a:pt x="0" y="0"/>
                  </a:lnTo>
                  <a:lnTo>
                    <a:pt x="0" y="293700"/>
                  </a:lnTo>
                  <a:lnTo>
                    <a:pt x="0" y="587400"/>
                  </a:lnTo>
                  <a:lnTo>
                    <a:pt x="0" y="2936989"/>
                  </a:lnTo>
                  <a:lnTo>
                    <a:pt x="516534" y="2936989"/>
                  </a:lnTo>
                  <a:lnTo>
                    <a:pt x="516534" y="293700"/>
                  </a:lnTo>
                  <a:lnTo>
                    <a:pt x="5165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 descr=""/>
            <p:cNvSpPr/>
            <p:nvPr/>
          </p:nvSpPr>
          <p:spPr>
            <a:xfrm>
              <a:off x="5689282" y="4699114"/>
              <a:ext cx="516890" cy="1762760"/>
            </a:xfrm>
            <a:custGeom>
              <a:avLst/>
              <a:gdLst/>
              <a:ahLst/>
              <a:cxnLst/>
              <a:rect l="l" t="t" r="r" b="b"/>
              <a:pathLst>
                <a:path w="516889" h="1762760">
                  <a:moveTo>
                    <a:pt x="516534" y="0"/>
                  </a:moveTo>
                  <a:lnTo>
                    <a:pt x="0" y="0"/>
                  </a:lnTo>
                  <a:lnTo>
                    <a:pt x="0" y="293700"/>
                  </a:lnTo>
                  <a:lnTo>
                    <a:pt x="0" y="587400"/>
                  </a:lnTo>
                  <a:lnTo>
                    <a:pt x="0" y="881100"/>
                  </a:lnTo>
                  <a:lnTo>
                    <a:pt x="0" y="1174800"/>
                  </a:lnTo>
                  <a:lnTo>
                    <a:pt x="0" y="1468501"/>
                  </a:lnTo>
                  <a:lnTo>
                    <a:pt x="0" y="1762201"/>
                  </a:lnTo>
                  <a:lnTo>
                    <a:pt x="516534" y="1762201"/>
                  </a:lnTo>
                  <a:lnTo>
                    <a:pt x="516534" y="293700"/>
                  </a:lnTo>
                  <a:lnTo>
                    <a:pt x="51653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2" name="object 162" descr=""/>
          <p:cNvSpPr txBox="1"/>
          <p:nvPr/>
        </p:nvSpPr>
        <p:spPr>
          <a:xfrm>
            <a:off x="5778906" y="1796872"/>
            <a:ext cx="33782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alice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3" name="object 163" descr=""/>
          <p:cNvSpPr txBox="1"/>
          <p:nvPr/>
        </p:nvSpPr>
        <p:spPr>
          <a:xfrm>
            <a:off x="5730316" y="2090572"/>
            <a:ext cx="43497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carlos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4" name="object 164" descr=""/>
          <p:cNvSpPr txBox="1"/>
          <p:nvPr/>
        </p:nvSpPr>
        <p:spPr>
          <a:xfrm>
            <a:off x="5766384" y="2384272"/>
            <a:ext cx="36258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carol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5" name="object 165" descr=""/>
          <p:cNvSpPr txBox="1"/>
          <p:nvPr/>
        </p:nvSpPr>
        <p:spPr>
          <a:xfrm>
            <a:off x="5771413" y="2677972"/>
            <a:ext cx="3524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0">
                <a:latin typeface="Lucida Sans Unicode"/>
                <a:cs typeface="Lucida Sans Unicode"/>
              </a:rPr>
              <a:t>dave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6" name="object 166" descr=""/>
          <p:cNvSpPr txBox="1"/>
          <p:nvPr/>
        </p:nvSpPr>
        <p:spPr>
          <a:xfrm>
            <a:off x="5802248" y="2971673"/>
            <a:ext cx="29083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0">
                <a:latin typeface="Lucida Sans Unicode"/>
                <a:cs typeface="Lucida Sans Unicode"/>
              </a:rPr>
              <a:t>erin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7" name="object 167" descr=""/>
          <p:cNvSpPr txBox="1"/>
          <p:nvPr/>
        </p:nvSpPr>
        <p:spPr>
          <a:xfrm>
            <a:off x="5722607" y="3553828"/>
            <a:ext cx="45021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peggy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8" name="object 168" descr=""/>
          <p:cNvSpPr txBox="1"/>
          <p:nvPr/>
        </p:nvSpPr>
        <p:spPr>
          <a:xfrm>
            <a:off x="5750902" y="3850144"/>
            <a:ext cx="39370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trudy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9" name="object 169" descr=""/>
          <p:cNvSpPr txBox="1"/>
          <p:nvPr/>
        </p:nvSpPr>
        <p:spPr>
          <a:xfrm>
            <a:off x="5721197" y="4149090"/>
            <a:ext cx="45275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walter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0" name="object 170" descr=""/>
          <p:cNvSpPr txBox="1"/>
          <p:nvPr/>
        </p:nvSpPr>
        <p:spPr>
          <a:xfrm>
            <a:off x="5707481" y="4440173"/>
            <a:ext cx="48069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wendy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1" name="object 171" descr=""/>
          <p:cNvSpPr txBox="1"/>
          <p:nvPr/>
        </p:nvSpPr>
        <p:spPr>
          <a:xfrm>
            <a:off x="5738520" y="4733874"/>
            <a:ext cx="418465" cy="16643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114"/>
              </a:spcBef>
            </a:pPr>
            <a:r>
              <a:rPr dirty="0" sz="1100" spc="-25">
                <a:solidFill>
                  <a:srgbClr val="C0C0C0"/>
                </a:solidFill>
                <a:latin typeface="Lucida Sans Unicode"/>
                <a:cs typeface="Lucida Sans Unicode"/>
              </a:rPr>
              <a:t>eve</a:t>
            </a:r>
            <a:endParaRPr sz="1100">
              <a:latin typeface="Lucida Sans Unicode"/>
              <a:cs typeface="Lucida Sans Unicode"/>
            </a:endParaRPr>
          </a:p>
          <a:p>
            <a:pPr algn="just" marL="12700" marR="5080" indent="31115">
              <a:lnSpc>
                <a:spcPct val="175200"/>
              </a:lnSpc>
            </a:pP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trent </a:t>
            </a:r>
            <a:r>
              <a:rPr dirty="0" sz="1100" spc="-25">
                <a:solidFill>
                  <a:srgbClr val="C0C0C0"/>
                </a:solidFill>
                <a:latin typeface="Lucida Sans Unicode"/>
                <a:cs typeface="Lucida Sans Unicode"/>
              </a:rPr>
              <a:t>bob </a:t>
            </a: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craig frank victor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72" name="object 172" descr=""/>
          <p:cNvGrpSpPr/>
          <p:nvPr/>
        </p:nvGrpSpPr>
        <p:grpSpPr>
          <a:xfrm>
            <a:off x="5678811" y="1759259"/>
            <a:ext cx="1071880" cy="4704715"/>
            <a:chOff x="5678811" y="1759259"/>
            <a:chExt cx="1071880" cy="4704715"/>
          </a:xfrm>
        </p:grpSpPr>
        <p:sp>
          <p:nvSpPr>
            <p:cNvPr id="173" name="object 173" descr=""/>
            <p:cNvSpPr/>
            <p:nvPr/>
          </p:nvSpPr>
          <p:spPr>
            <a:xfrm>
              <a:off x="5686654" y="2053208"/>
              <a:ext cx="521970" cy="1473835"/>
            </a:xfrm>
            <a:custGeom>
              <a:avLst/>
              <a:gdLst/>
              <a:ahLst/>
              <a:cxnLst/>
              <a:rect l="l" t="t" r="r" b="b"/>
              <a:pathLst>
                <a:path w="521970" h="1473835">
                  <a:moveTo>
                    <a:pt x="521766" y="1468501"/>
                  </a:moveTo>
                  <a:lnTo>
                    <a:pt x="0" y="1468501"/>
                  </a:lnTo>
                  <a:lnTo>
                    <a:pt x="0" y="1473733"/>
                  </a:lnTo>
                  <a:lnTo>
                    <a:pt x="521766" y="1473733"/>
                  </a:lnTo>
                  <a:lnTo>
                    <a:pt x="521766" y="1468501"/>
                  </a:lnTo>
                  <a:close/>
                </a:path>
                <a:path w="521970" h="1473835">
                  <a:moveTo>
                    <a:pt x="521766" y="1174800"/>
                  </a:moveTo>
                  <a:lnTo>
                    <a:pt x="0" y="1174800"/>
                  </a:lnTo>
                  <a:lnTo>
                    <a:pt x="0" y="1180045"/>
                  </a:lnTo>
                  <a:lnTo>
                    <a:pt x="521766" y="1180045"/>
                  </a:lnTo>
                  <a:lnTo>
                    <a:pt x="521766" y="1174800"/>
                  </a:lnTo>
                  <a:close/>
                </a:path>
                <a:path w="521970" h="1473835">
                  <a:moveTo>
                    <a:pt x="521766" y="881100"/>
                  </a:moveTo>
                  <a:lnTo>
                    <a:pt x="0" y="881100"/>
                  </a:lnTo>
                  <a:lnTo>
                    <a:pt x="0" y="886345"/>
                  </a:lnTo>
                  <a:lnTo>
                    <a:pt x="521766" y="886345"/>
                  </a:lnTo>
                  <a:lnTo>
                    <a:pt x="521766" y="881100"/>
                  </a:lnTo>
                  <a:close/>
                </a:path>
                <a:path w="521970" h="1473835">
                  <a:moveTo>
                    <a:pt x="521766" y="587400"/>
                  </a:moveTo>
                  <a:lnTo>
                    <a:pt x="0" y="587400"/>
                  </a:lnTo>
                  <a:lnTo>
                    <a:pt x="0" y="592645"/>
                  </a:lnTo>
                  <a:lnTo>
                    <a:pt x="521766" y="592645"/>
                  </a:lnTo>
                  <a:lnTo>
                    <a:pt x="521766" y="587400"/>
                  </a:lnTo>
                  <a:close/>
                </a:path>
                <a:path w="521970" h="1473835">
                  <a:moveTo>
                    <a:pt x="521766" y="293700"/>
                  </a:moveTo>
                  <a:lnTo>
                    <a:pt x="0" y="293700"/>
                  </a:lnTo>
                  <a:lnTo>
                    <a:pt x="0" y="298945"/>
                  </a:lnTo>
                  <a:lnTo>
                    <a:pt x="521766" y="298945"/>
                  </a:lnTo>
                  <a:lnTo>
                    <a:pt x="521766" y="293700"/>
                  </a:lnTo>
                  <a:close/>
                </a:path>
                <a:path w="521970" h="1473835">
                  <a:moveTo>
                    <a:pt x="521766" y="0"/>
                  </a:moveTo>
                  <a:lnTo>
                    <a:pt x="0" y="0"/>
                  </a:lnTo>
                  <a:lnTo>
                    <a:pt x="0" y="5245"/>
                  </a:lnTo>
                  <a:lnTo>
                    <a:pt x="521766" y="5245"/>
                  </a:lnTo>
                  <a:lnTo>
                    <a:pt x="52176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 descr=""/>
            <p:cNvSpPr/>
            <p:nvPr/>
          </p:nvSpPr>
          <p:spPr>
            <a:xfrm>
              <a:off x="5682932" y="3807536"/>
              <a:ext cx="529590" cy="314960"/>
            </a:xfrm>
            <a:custGeom>
              <a:avLst/>
              <a:gdLst/>
              <a:ahLst/>
              <a:cxnLst/>
              <a:rect l="l" t="t" r="r" b="b"/>
              <a:pathLst>
                <a:path w="529589" h="314960">
                  <a:moveTo>
                    <a:pt x="529234" y="293700"/>
                  </a:moveTo>
                  <a:lnTo>
                    <a:pt x="0" y="293700"/>
                  </a:lnTo>
                  <a:lnTo>
                    <a:pt x="0" y="314667"/>
                  </a:lnTo>
                  <a:lnTo>
                    <a:pt x="3721" y="314667"/>
                  </a:lnTo>
                  <a:lnTo>
                    <a:pt x="525487" y="314680"/>
                  </a:lnTo>
                  <a:lnTo>
                    <a:pt x="529234" y="314667"/>
                  </a:lnTo>
                  <a:lnTo>
                    <a:pt x="529234" y="293700"/>
                  </a:lnTo>
                  <a:close/>
                </a:path>
                <a:path w="529589" h="314960">
                  <a:moveTo>
                    <a:pt x="529234" y="0"/>
                  </a:moveTo>
                  <a:lnTo>
                    <a:pt x="525487" y="0"/>
                  </a:lnTo>
                  <a:lnTo>
                    <a:pt x="3721" y="0"/>
                  </a:lnTo>
                  <a:lnTo>
                    <a:pt x="0" y="0"/>
                  </a:lnTo>
                  <a:lnTo>
                    <a:pt x="0" y="20980"/>
                  </a:lnTo>
                  <a:lnTo>
                    <a:pt x="529234" y="20980"/>
                  </a:lnTo>
                  <a:lnTo>
                    <a:pt x="529234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 descr=""/>
            <p:cNvSpPr/>
            <p:nvPr/>
          </p:nvSpPr>
          <p:spPr>
            <a:xfrm>
              <a:off x="5686654" y="1759495"/>
              <a:ext cx="521970" cy="4411345"/>
            </a:xfrm>
            <a:custGeom>
              <a:avLst/>
              <a:gdLst/>
              <a:ahLst/>
              <a:cxnLst/>
              <a:rect l="l" t="t" r="r" b="b"/>
              <a:pathLst>
                <a:path w="521970" h="4411345">
                  <a:moveTo>
                    <a:pt x="5245" y="0"/>
                  </a:moveTo>
                  <a:lnTo>
                    <a:pt x="12" y="0"/>
                  </a:lnTo>
                  <a:lnTo>
                    <a:pt x="12" y="2052167"/>
                  </a:lnTo>
                  <a:lnTo>
                    <a:pt x="5245" y="2052167"/>
                  </a:lnTo>
                  <a:lnTo>
                    <a:pt x="5245" y="0"/>
                  </a:lnTo>
                  <a:close/>
                </a:path>
                <a:path w="521970" h="4411345">
                  <a:moveTo>
                    <a:pt x="521766" y="4405503"/>
                  </a:moveTo>
                  <a:lnTo>
                    <a:pt x="0" y="4405503"/>
                  </a:lnTo>
                  <a:lnTo>
                    <a:pt x="0" y="4410748"/>
                  </a:lnTo>
                  <a:lnTo>
                    <a:pt x="521766" y="4410748"/>
                  </a:lnTo>
                  <a:lnTo>
                    <a:pt x="521766" y="4405503"/>
                  </a:lnTo>
                  <a:close/>
                </a:path>
                <a:path w="521970" h="4411345">
                  <a:moveTo>
                    <a:pt x="521766" y="4111802"/>
                  </a:moveTo>
                  <a:lnTo>
                    <a:pt x="0" y="4111802"/>
                  </a:lnTo>
                  <a:lnTo>
                    <a:pt x="0" y="4117048"/>
                  </a:lnTo>
                  <a:lnTo>
                    <a:pt x="521766" y="4117048"/>
                  </a:lnTo>
                  <a:lnTo>
                    <a:pt x="521766" y="4111802"/>
                  </a:lnTo>
                  <a:close/>
                </a:path>
                <a:path w="521970" h="4411345">
                  <a:moveTo>
                    <a:pt x="521766" y="3818102"/>
                  </a:moveTo>
                  <a:lnTo>
                    <a:pt x="0" y="3818102"/>
                  </a:lnTo>
                  <a:lnTo>
                    <a:pt x="0" y="3823347"/>
                  </a:lnTo>
                  <a:lnTo>
                    <a:pt x="521766" y="3823347"/>
                  </a:lnTo>
                  <a:lnTo>
                    <a:pt x="521766" y="3818102"/>
                  </a:lnTo>
                  <a:close/>
                </a:path>
                <a:path w="521970" h="4411345">
                  <a:moveTo>
                    <a:pt x="521766" y="3524402"/>
                  </a:moveTo>
                  <a:lnTo>
                    <a:pt x="0" y="3524402"/>
                  </a:lnTo>
                  <a:lnTo>
                    <a:pt x="0" y="3529647"/>
                  </a:lnTo>
                  <a:lnTo>
                    <a:pt x="521766" y="3529647"/>
                  </a:lnTo>
                  <a:lnTo>
                    <a:pt x="521766" y="3524402"/>
                  </a:lnTo>
                  <a:close/>
                </a:path>
                <a:path w="521970" h="4411345">
                  <a:moveTo>
                    <a:pt x="521766" y="3230702"/>
                  </a:moveTo>
                  <a:lnTo>
                    <a:pt x="0" y="3230702"/>
                  </a:lnTo>
                  <a:lnTo>
                    <a:pt x="0" y="3235947"/>
                  </a:lnTo>
                  <a:lnTo>
                    <a:pt x="521766" y="3235947"/>
                  </a:lnTo>
                  <a:lnTo>
                    <a:pt x="521766" y="3230702"/>
                  </a:lnTo>
                  <a:close/>
                </a:path>
                <a:path w="521970" h="4411345">
                  <a:moveTo>
                    <a:pt x="521766" y="2937002"/>
                  </a:moveTo>
                  <a:lnTo>
                    <a:pt x="0" y="2937002"/>
                  </a:lnTo>
                  <a:lnTo>
                    <a:pt x="0" y="2942247"/>
                  </a:lnTo>
                  <a:lnTo>
                    <a:pt x="521766" y="2942247"/>
                  </a:lnTo>
                  <a:lnTo>
                    <a:pt x="521766" y="2937002"/>
                  </a:lnTo>
                  <a:close/>
                </a:path>
                <a:path w="521970" h="4411345">
                  <a:moveTo>
                    <a:pt x="521766" y="2643301"/>
                  </a:moveTo>
                  <a:lnTo>
                    <a:pt x="0" y="2643301"/>
                  </a:lnTo>
                  <a:lnTo>
                    <a:pt x="0" y="2648547"/>
                  </a:lnTo>
                  <a:lnTo>
                    <a:pt x="521766" y="2648547"/>
                  </a:lnTo>
                  <a:lnTo>
                    <a:pt x="521766" y="2643301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 descr=""/>
            <p:cNvSpPr/>
            <p:nvPr/>
          </p:nvSpPr>
          <p:spPr>
            <a:xfrm>
              <a:off x="5678811" y="3811662"/>
              <a:ext cx="20955" cy="306705"/>
            </a:xfrm>
            <a:custGeom>
              <a:avLst/>
              <a:gdLst/>
              <a:ahLst/>
              <a:cxnLst/>
              <a:rect l="l" t="t" r="r" b="b"/>
              <a:pathLst>
                <a:path w="20954" h="306704">
                  <a:moveTo>
                    <a:pt x="20954" y="306412"/>
                  </a:moveTo>
                  <a:lnTo>
                    <a:pt x="0" y="306412"/>
                  </a:lnTo>
                  <a:lnTo>
                    <a:pt x="0" y="0"/>
                  </a:lnTo>
                  <a:lnTo>
                    <a:pt x="20954" y="0"/>
                  </a:lnTo>
                  <a:lnTo>
                    <a:pt x="20954" y="306412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 descr=""/>
            <p:cNvSpPr/>
            <p:nvPr/>
          </p:nvSpPr>
          <p:spPr>
            <a:xfrm>
              <a:off x="5686666" y="1759267"/>
              <a:ext cx="521970" cy="4704715"/>
            </a:xfrm>
            <a:custGeom>
              <a:avLst/>
              <a:gdLst/>
              <a:ahLst/>
              <a:cxnLst/>
              <a:rect l="l" t="t" r="r" b="b"/>
              <a:pathLst>
                <a:path w="521970" h="4704715">
                  <a:moveTo>
                    <a:pt x="5232" y="2358809"/>
                  </a:moveTo>
                  <a:lnTo>
                    <a:pt x="0" y="2358809"/>
                  </a:lnTo>
                  <a:lnTo>
                    <a:pt x="0" y="4704664"/>
                  </a:lnTo>
                  <a:lnTo>
                    <a:pt x="5232" y="4704664"/>
                  </a:lnTo>
                  <a:lnTo>
                    <a:pt x="5232" y="2358809"/>
                  </a:lnTo>
                  <a:close/>
                </a:path>
                <a:path w="521970" h="4704715">
                  <a:moveTo>
                    <a:pt x="521766" y="0"/>
                  </a:moveTo>
                  <a:lnTo>
                    <a:pt x="516534" y="0"/>
                  </a:lnTo>
                  <a:lnTo>
                    <a:pt x="516534" y="2048383"/>
                  </a:lnTo>
                  <a:lnTo>
                    <a:pt x="516534" y="2052193"/>
                  </a:lnTo>
                  <a:lnTo>
                    <a:pt x="521766" y="2052193"/>
                  </a:lnTo>
                  <a:lnTo>
                    <a:pt x="521766" y="2048383"/>
                  </a:lnTo>
                  <a:lnTo>
                    <a:pt x="52176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 descr=""/>
            <p:cNvSpPr/>
            <p:nvPr/>
          </p:nvSpPr>
          <p:spPr>
            <a:xfrm>
              <a:off x="6195347" y="3811662"/>
              <a:ext cx="20955" cy="306705"/>
            </a:xfrm>
            <a:custGeom>
              <a:avLst/>
              <a:gdLst/>
              <a:ahLst/>
              <a:cxnLst/>
              <a:rect l="l" t="t" r="r" b="b"/>
              <a:pathLst>
                <a:path w="20954" h="306704">
                  <a:moveTo>
                    <a:pt x="0" y="0"/>
                  </a:moveTo>
                  <a:lnTo>
                    <a:pt x="20947" y="0"/>
                  </a:lnTo>
                  <a:lnTo>
                    <a:pt x="20947" y="306412"/>
                  </a:lnTo>
                  <a:lnTo>
                    <a:pt x="0" y="30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 descr=""/>
            <p:cNvSpPr/>
            <p:nvPr/>
          </p:nvSpPr>
          <p:spPr>
            <a:xfrm>
              <a:off x="5686654" y="1759508"/>
              <a:ext cx="521970" cy="4704715"/>
            </a:xfrm>
            <a:custGeom>
              <a:avLst/>
              <a:gdLst/>
              <a:ahLst/>
              <a:cxnLst/>
              <a:rect l="l" t="t" r="r" b="b"/>
              <a:pathLst>
                <a:path w="521970" h="4704715">
                  <a:moveTo>
                    <a:pt x="521766" y="0"/>
                  </a:moveTo>
                  <a:lnTo>
                    <a:pt x="0" y="0"/>
                  </a:lnTo>
                  <a:lnTo>
                    <a:pt x="0" y="5245"/>
                  </a:lnTo>
                  <a:lnTo>
                    <a:pt x="521766" y="5245"/>
                  </a:lnTo>
                  <a:lnTo>
                    <a:pt x="521766" y="0"/>
                  </a:lnTo>
                  <a:close/>
                </a:path>
                <a:path w="521970" h="4704715">
                  <a:moveTo>
                    <a:pt x="521779" y="2358199"/>
                  </a:moveTo>
                  <a:lnTo>
                    <a:pt x="516547" y="2358199"/>
                  </a:lnTo>
                  <a:lnTo>
                    <a:pt x="516547" y="2363279"/>
                  </a:lnTo>
                  <a:lnTo>
                    <a:pt x="516547" y="4699190"/>
                  </a:lnTo>
                  <a:lnTo>
                    <a:pt x="0" y="4699190"/>
                  </a:lnTo>
                  <a:lnTo>
                    <a:pt x="0" y="4704423"/>
                  </a:lnTo>
                  <a:lnTo>
                    <a:pt x="521766" y="4704423"/>
                  </a:lnTo>
                  <a:lnTo>
                    <a:pt x="521766" y="4703927"/>
                  </a:lnTo>
                  <a:lnTo>
                    <a:pt x="521766" y="4699190"/>
                  </a:lnTo>
                  <a:lnTo>
                    <a:pt x="521766" y="2363279"/>
                  </a:lnTo>
                  <a:lnTo>
                    <a:pt x="521779" y="2358199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 descr=""/>
            <p:cNvSpPr/>
            <p:nvPr/>
          </p:nvSpPr>
          <p:spPr>
            <a:xfrm>
              <a:off x="6234112" y="1762124"/>
              <a:ext cx="516890" cy="3230880"/>
            </a:xfrm>
            <a:custGeom>
              <a:avLst/>
              <a:gdLst/>
              <a:ahLst/>
              <a:cxnLst/>
              <a:rect l="l" t="t" r="r" b="b"/>
              <a:pathLst>
                <a:path w="516890" h="3230879">
                  <a:moveTo>
                    <a:pt x="516534" y="0"/>
                  </a:moveTo>
                  <a:lnTo>
                    <a:pt x="0" y="0"/>
                  </a:lnTo>
                  <a:lnTo>
                    <a:pt x="0" y="293700"/>
                  </a:lnTo>
                  <a:lnTo>
                    <a:pt x="0" y="587400"/>
                  </a:lnTo>
                  <a:lnTo>
                    <a:pt x="0" y="3230689"/>
                  </a:lnTo>
                  <a:lnTo>
                    <a:pt x="516534" y="3230689"/>
                  </a:lnTo>
                  <a:lnTo>
                    <a:pt x="516534" y="293700"/>
                  </a:lnTo>
                  <a:lnTo>
                    <a:pt x="5165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 descr=""/>
            <p:cNvSpPr/>
            <p:nvPr/>
          </p:nvSpPr>
          <p:spPr>
            <a:xfrm>
              <a:off x="6234112" y="4992814"/>
              <a:ext cx="516890" cy="1468755"/>
            </a:xfrm>
            <a:custGeom>
              <a:avLst/>
              <a:gdLst/>
              <a:ahLst/>
              <a:cxnLst/>
              <a:rect l="l" t="t" r="r" b="b"/>
              <a:pathLst>
                <a:path w="516890" h="1468754">
                  <a:moveTo>
                    <a:pt x="516534" y="0"/>
                  </a:moveTo>
                  <a:lnTo>
                    <a:pt x="0" y="0"/>
                  </a:lnTo>
                  <a:lnTo>
                    <a:pt x="0" y="293700"/>
                  </a:lnTo>
                  <a:lnTo>
                    <a:pt x="0" y="587400"/>
                  </a:lnTo>
                  <a:lnTo>
                    <a:pt x="0" y="881100"/>
                  </a:lnTo>
                  <a:lnTo>
                    <a:pt x="0" y="1174800"/>
                  </a:lnTo>
                  <a:lnTo>
                    <a:pt x="0" y="1468501"/>
                  </a:lnTo>
                  <a:lnTo>
                    <a:pt x="516534" y="1468501"/>
                  </a:lnTo>
                  <a:lnTo>
                    <a:pt x="516534" y="1174800"/>
                  </a:lnTo>
                  <a:lnTo>
                    <a:pt x="516534" y="881100"/>
                  </a:lnTo>
                  <a:lnTo>
                    <a:pt x="516534" y="587400"/>
                  </a:lnTo>
                  <a:lnTo>
                    <a:pt x="516534" y="293700"/>
                  </a:lnTo>
                  <a:lnTo>
                    <a:pt x="51653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2" name="object 182" descr=""/>
          <p:cNvSpPr txBox="1"/>
          <p:nvPr/>
        </p:nvSpPr>
        <p:spPr>
          <a:xfrm>
            <a:off x="6323736" y="1796872"/>
            <a:ext cx="33782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alice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3" name="object 183" descr=""/>
          <p:cNvSpPr txBox="1"/>
          <p:nvPr/>
        </p:nvSpPr>
        <p:spPr>
          <a:xfrm>
            <a:off x="6275146" y="2090572"/>
            <a:ext cx="43497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carlos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4" name="object 184" descr=""/>
          <p:cNvSpPr txBox="1"/>
          <p:nvPr/>
        </p:nvSpPr>
        <p:spPr>
          <a:xfrm>
            <a:off x="6311214" y="2384272"/>
            <a:ext cx="36258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carol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5" name="object 185" descr=""/>
          <p:cNvSpPr txBox="1"/>
          <p:nvPr/>
        </p:nvSpPr>
        <p:spPr>
          <a:xfrm>
            <a:off x="6316243" y="2677972"/>
            <a:ext cx="3524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0">
                <a:latin typeface="Lucida Sans Unicode"/>
                <a:cs typeface="Lucida Sans Unicode"/>
              </a:rPr>
              <a:t>dave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6" name="object 186" descr=""/>
          <p:cNvSpPr txBox="1"/>
          <p:nvPr/>
        </p:nvSpPr>
        <p:spPr>
          <a:xfrm>
            <a:off x="6347078" y="2966427"/>
            <a:ext cx="29083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0">
                <a:latin typeface="Lucida Sans Unicode"/>
                <a:cs typeface="Lucida Sans Unicode"/>
              </a:rPr>
              <a:t>erin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7" name="object 187" descr=""/>
          <p:cNvSpPr txBox="1"/>
          <p:nvPr/>
        </p:nvSpPr>
        <p:spPr>
          <a:xfrm>
            <a:off x="5750763" y="3265373"/>
            <a:ext cx="87376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22300" algn="l"/>
              </a:tabLst>
            </a:pPr>
            <a:r>
              <a:rPr dirty="0" sz="1100" spc="-10">
                <a:latin typeface="Lucida Sans Unicode"/>
                <a:cs typeface="Lucida Sans Unicode"/>
              </a:rPr>
              <a:t>oscar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25">
                <a:solidFill>
                  <a:srgbClr val="8D3124"/>
                </a:solidFill>
                <a:latin typeface="Lucida Sans Unicode"/>
                <a:cs typeface="Lucida Sans Unicode"/>
              </a:rPr>
              <a:t>eve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8" name="object 188" descr=""/>
          <p:cNvSpPr txBox="1"/>
          <p:nvPr/>
        </p:nvSpPr>
        <p:spPr>
          <a:xfrm>
            <a:off x="6295593" y="3561689"/>
            <a:ext cx="39370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oscar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9" name="object 189" descr=""/>
          <p:cNvSpPr txBox="1"/>
          <p:nvPr/>
        </p:nvSpPr>
        <p:spPr>
          <a:xfrm>
            <a:off x="6267437" y="3852773"/>
            <a:ext cx="45021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peggy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90" name="object 190" descr=""/>
          <p:cNvSpPr txBox="1"/>
          <p:nvPr/>
        </p:nvSpPr>
        <p:spPr>
          <a:xfrm>
            <a:off x="6295732" y="4146474"/>
            <a:ext cx="39370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trudy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91" name="object 191" descr=""/>
          <p:cNvSpPr txBox="1"/>
          <p:nvPr/>
        </p:nvSpPr>
        <p:spPr>
          <a:xfrm>
            <a:off x="6266027" y="4440173"/>
            <a:ext cx="45275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walter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92" name="object 192" descr=""/>
          <p:cNvSpPr txBox="1"/>
          <p:nvPr/>
        </p:nvSpPr>
        <p:spPr>
          <a:xfrm>
            <a:off x="6252311" y="4733874"/>
            <a:ext cx="48069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wendy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93" name="object 193" descr=""/>
          <p:cNvSpPr txBox="1"/>
          <p:nvPr/>
        </p:nvSpPr>
        <p:spPr>
          <a:xfrm>
            <a:off x="6283350" y="5027574"/>
            <a:ext cx="418465" cy="13703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trent</a:t>
            </a:r>
            <a:endParaRPr sz="1100">
              <a:latin typeface="Lucida Sans Unicode"/>
              <a:cs typeface="Lucida Sans Unicode"/>
            </a:endParaRPr>
          </a:p>
          <a:p>
            <a:pPr algn="just" marL="12700" marR="5080" indent="63500">
              <a:lnSpc>
                <a:spcPct val="175200"/>
              </a:lnSpc>
            </a:pPr>
            <a:r>
              <a:rPr dirty="0" sz="1100" spc="-25">
                <a:solidFill>
                  <a:srgbClr val="C0C0C0"/>
                </a:solidFill>
                <a:latin typeface="Lucida Sans Unicode"/>
                <a:cs typeface="Lucida Sans Unicode"/>
              </a:rPr>
              <a:t>bob </a:t>
            </a: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craig frank victor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94" name="object 194" descr=""/>
          <p:cNvGrpSpPr/>
          <p:nvPr/>
        </p:nvGrpSpPr>
        <p:grpSpPr>
          <a:xfrm>
            <a:off x="6223641" y="1759259"/>
            <a:ext cx="1071880" cy="4704715"/>
            <a:chOff x="6223641" y="1759259"/>
            <a:chExt cx="1071880" cy="4704715"/>
          </a:xfrm>
        </p:grpSpPr>
        <p:sp>
          <p:nvSpPr>
            <p:cNvPr id="195" name="object 195" descr=""/>
            <p:cNvSpPr/>
            <p:nvPr/>
          </p:nvSpPr>
          <p:spPr>
            <a:xfrm>
              <a:off x="6231483" y="2053208"/>
              <a:ext cx="521970" cy="886460"/>
            </a:xfrm>
            <a:custGeom>
              <a:avLst/>
              <a:gdLst/>
              <a:ahLst/>
              <a:cxnLst/>
              <a:rect l="l" t="t" r="r" b="b"/>
              <a:pathLst>
                <a:path w="521970" h="886460">
                  <a:moveTo>
                    <a:pt x="521766" y="881100"/>
                  </a:moveTo>
                  <a:lnTo>
                    <a:pt x="0" y="881100"/>
                  </a:lnTo>
                  <a:lnTo>
                    <a:pt x="0" y="886345"/>
                  </a:lnTo>
                  <a:lnTo>
                    <a:pt x="521766" y="886345"/>
                  </a:lnTo>
                  <a:lnTo>
                    <a:pt x="521766" y="881100"/>
                  </a:lnTo>
                  <a:close/>
                </a:path>
                <a:path w="521970" h="886460">
                  <a:moveTo>
                    <a:pt x="521766" y="587400"/>
                  </a:moveTo>
                  <a:lnTo>
                    <a:pt x="0" y="587400"/>
                  </a:lnTo>
                  <a:lnTo>
                    <a:pt x="0" y="592645"/>
                  </a:lnTo>
                  <a:lnTo>
                    <a:pt x="521766" y="592645"/>
                  </a:lnTo>
                  <a:lnTo>
                    <a:pt x="521766" y="587400"/>
                  </a:lnTo>
                  <a:close/>
                </a:path>
                <a:path w="521970" h="886460">
                  <a:moveTo>
                    <a:pt x="521766" y="293700"/>
                  </a:moveTo>
                  <a:lnTo>
                    <a:pt x="0" y="293700"/>
                  </a:lnTo>
                  <a:lnTo>
                    <a:pt x="0" y="298945"/>
                  </a:lnTo>
                  <a:lnTo>
                    <a:pt x="521766" y="298945"/>
                  </a:lnTo>
                  <a:lnTo>
                    <a:pt x="521766" y="293700"/>
                  </a:lnTo>
                  <a:close/>
                </a:path>
                <a:path w="521970" h="886460">
                  <a:moveTo>
                    <a:pt x="521766" y="0"/>
                  </a:moveTo>
                  <a:lnTo>
                    <a:pt x="0" y="0"/>
                  </a:lnTo>
                  <a:lnTo>
                    <a:pt x="0" y="5245"/>
                  </a:lnTo>
                  <a:lnTo>
                    <a:pt x="521766" y="5245"/>
                  </a:lnTo>
                  <a:lnTo>
                    <a:pt x="52176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 descr=""/>
            <p:cNvSpPr/>
            <p:nvPr/>
          </p:nvSpPr>
          <p:spPr>
            <a:xfrm>
              <a:off x="6227762" y="3220135"/>
              <a:ext cx="529590" cy="314960"/>
            </a:xfrm>
            <a:custGeom>
              <a:avLst/>
              <a:gdLst/>
              <a:ahLst/>
              <a:cxnLst/>
              <a:rect l="l" t="t" r="r" b="b"/>
              <a:pathLst>
                <a:path w="529590" h="314960">
                  <a:moveTo>
                    <a:pt x="529234" y="293700"/>
                  </a:moveTo>
                  <a:lnTo>
                    <a:pt x="0" y="293700"/>
                  </a:lnTo>
                  <a:lnTo>
                    <a:pt x="0" y="314667"/>
                  </a:lnTo>
                  <a:lnTo>
                    <a:pt x="3721" y="314667"/>
                  </a:lnTo>
                  <a:lnTo>
                    <a:pt x="525487" y="314680"/>
                  </a:lnTo>
                  <a:lnTo>
                    <a:pt x="529234" y="314667"/>
                  </a:lnTo>
                  <a:lnTo>
                    <a:pt x="529234" y="293700"/>
                  </a:lnTo>
                  <a:close/>
                </a:path>
                <a:path w="529590" h="314960">
                  <a:moveTo>
                    <a:pt x="529234" y="0"/>
                  </a:moveTo>
                  <a:lnTo>
                    <a:pt x="525487" y="0"/>
                  </a:lnTo>
                  <a:lnTo>
                    <a:pt x="3721" y="0"/>
                  </a:lnTo>
                  <a:lnTo>
                    <a:pt x="0" y="0"/>
                  </a:lnTo>
                  <a:lnTo>
                    <a:pt x="0" y="20980"/>
                  </a:lnTo>
                  <a:lnTo>
                    <a:pt x="529234" y="20980"/>
                  </a:lnTo>
                  <a:lnTo>
                    <a:pt x="529234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 descr=""/>
            <p:cNvSpPr/>
            <p:nvPr/>
          </p:nvSpPr>
          <p:spPr>
            <a:xfrm>
              <a:off x="6231483" y="1759495"/>
              <a:ext cx="521970" cy="4411345"/>
            </a:xfrm>
            <a:custGeom>
              <a:avLst/>
              <a:gdLst/>
              <a:ahLst/>
              <a:cxnLst/>
              <a:rect l="l" t="t" r="r" b="b"/>
              <a:pathLst>
                <a:path w="521970" h="4411345">
                  <a:moveTo>
                    <a:pt x="5245" y="0"/>
                  </a:moveTo>
                  <a:lnTo>
                    <a:pt x="12" y="0"/>
                  </a:lnTo>
                  <a:lnTo>
                    <a:pt x="12" y="1464779"/>
                  </a:lnTo>
                  <a:lnTo>
                    <a:pt x="5245" y="1464779"/>
                  </a:lnTo>
                  <a:lnTo>
                    <a:pt x="5245" y="0"/>
                  </a:lnTo>
                  <a:close/>
                </a:path>
                <a:path w="521970" h="4411345">
                  <a:moveTo>
                    <a:pt x="521766" y="4405503"/>
                  </a:moveTo>
                  <a:lnTo>
                    <a:pt x="0" y="4405503"/>
                  </a:lnTo>
                  <a:lnTo>
                    <a:pt x="0" y="4410748"/>
                  </a:lnTo>
                  <a:lnTo>
                    <a:pt x="521766" y="4410748"/>
                  </a:lnTo>
                  <a:lnTo>
                    <a:pt x="521766" y="4405503"/>
                  </a:lnTo>
                  <a:close/>
                </a:path>
                <a:path w="521970" h="4411345">
                  <a:moveTo>
                    <a:pt x="521766" y="4111802"/>
                  </a:moveTo>
                  <a:lnTo>
                    <a:pt x="0" y="4111802"/>
                  </a:lnTo>
                  <a:lnTo>
                    <a:pt x="0" y="4117048"/>
                  </a:lnTo>
                  <a:lnTo>
                    <a:pt x="521766" y="4117048"/>
                  </a:lnTo>
                  <a:lnTo>
                    <a:pt x="521766" y="4111802"/>
                  </a:lnTo>
                  <a:close/>
                </a:path>
                <a:path w="521970" h="4411345">
                  <a:moveTo>
                    <a:pt x="521766" y="3818102"/>
                  </a:moveTo>
                  <a:lnTo>
                    <a:pt x="0" y="3818102"/>
                  </a:lnTo>
                  <a:lnTo>
                    <a:pt x="0" y="3823347"/>
                  </a:lnTo>
                  <a:lnTo>
                    <a:pt x="521766" y="3823347"/>
                  </a:lnTo>
                  <a:lnTo>
                    <a:pt x="521766" y="3818102"/>
                  </a:lnTo>
                  <a:close/>
                </a:path>
                <a:path w="521970" h="4411345">
                  <a:moveTo>
                    <a:pt x="521766" y="3524402"/>
                  </a:moveTo>
                  <a:lnTo>
                    <a:pt x="0" y="3524402"/>
                  </a:lnTo>
                  <a:lnTo>
                    <a:pt x="0" y="3529647"/>
                  </a:lnTo>
                  <a:lnTo>
                    <a:pt x="521766" y="3529647"/>
                  </a:lnTo>
                  <a:lnTo>
                    <a:pt x="521766" y="3524402"/>
                  </a:lnTo>
                  <a:close/>
                </a:path>
                <a:path w="521970" h="4411345">
                  <a:moveTo>
                    <a:pt x="521766" y="3230702"/>
                  </a:moveTo>
                  <a:lnTo>
                    <a:pt x="0" y="3230702"/>
                  </a:lnTo>
                  <a:lnTo>
                    <a:pt x="0" y="3235947"/>
                  </a:lnTo>
                  <a:lnTo>
                    <a:pt x="521766" y="3235947"/>
                  </a:lnTo>
                  <a:lnTo>
                    <a:pt x="521766" y="3230702"/>
                  </a:lnTo>
                  <a:close/>
                </a:path>
                <a:path w="521970" h="4411345">
                  <a:moveTo>
                    <a:pt x="521766" y="2937002"/>
                  </a:moveTo>
                  <a:lnTo>
                    <a:pt x="0" y="2937002"/>
                  </a:lnTo>
                  <a:lnTo>
                    <a:pt x="0" y="2942247"/>
                  </a:lnTo>
                  <a:lnTo>
                    <a:pt x="521766" y="2942247"/>
                  </a:lnTo>
                  <a:lnTo>
                    <a:pt x="521766" y="2937002"/>
                  </a:lnTo>
                  <a:close/>
                </a:path>
                <a:path w="521970" h="4411345">
                  <a:moveTo>
                    <a:pt x="521766" y="2643301"/>
                  </a:moveTo>
                  <a:lnTo>
                    <a:pt x="0" y="2643301"/>
                  </a:lnTo>
                  <a:lnTo>
                    <a:pt x="0" y="2648547"/>
                  </a:lnTo>
                  <a:lnTo>
                    <a:pt x="521766" y="2648547"/>
                  </a:lnTo>
                  <a:lnTo>
                    <a:pt x="521766" y="2643301"/>
                  </a:lnTo>
                  <a:close/>
                </a:path>
                <a:path w="521970" h="4411345">
                  <a:moveTo>
                    <a:pt x="521766" y="2349601"/>
                  </a:moveTo>
                  <a:lnTo>
                    <a:pt x="0" y="2349601"/>
                  </a:lnTo>
                  <a:lnTo>
                    <a:pt x="0" y="2354846"/>
                  </a:lnTo>
                  <a:lnTo>
                    <a:pt x="521766" y="2354846"/>
                  </a:lnTo>
                  <a:lnTo>
                    <a:pt x="521766" y="2349601"/>
                  </a:lnTo>
                  <a:close/>
                </a:path>
                <a:path w="521970" h="4411345">
                  <a:moveTo>
                    <a:pt x="521766" y="2055901"/>
                  </a:moveTo>
                  <a:lnTo>
                    <a:pt x="0" y="2055901"/>
                  </a:lnTo>
                  <a:lnTo>
                    <a:pt x="0" y="2061146"/>
                  </a:lnTo>
                  <a:lnTo>
                    <a:pt x="521766" y="2061146"/>
                  </a:lnTo>
                  <a:lnTo>
                    <a:pt x="521766" y="2055901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 descr=""/>
            <p:cNvSpPr/>
            <p:nvPr/>
          </p:nvSpPr>
          <p:spPr>
            <a:xfrm>
              <a:off x="6223641" y="3224264"/>
              <a:ext cx="20955" cy="306705"/>
            </a:xfrm>
            <a:custGeom>
              <a:avLst/>
              <a:gdLst/>
              <a:ahLst/>
              <a:cxnLst/>
              <a:rect l="l" t="t" r="r" b="b"/>
              <a:pathLst>
                <a:path w="20954" h="306704">
                  <a:moveTo>
                    <a:pt x="20954" y="306412"/>
                  </a:moveTo>
                  <a:lnTo>
                    <a:pt x="0" y="306412"/>
                  </a:lnTo>
                  <a:lnTo>
                    <a:pt x="0" y="0"/>
                  </a:lnTo>
                  <a:lnTo>
                    <a:pt x="20954" y="0"/>
                  </a:lnTo>
                  <a:lnTo>
                    <a:pt x="20954" y="306412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 descr=""/>
            <p:cNvSpPr/>
            <p:nvPr/>
          </p:nvSpPr>
          <p:spPr>
            <a:xfrm>
              <a:off x="6231496" y="1759267"/>
              <a:ext cx="521970" cy="4704715"/>
            </a:xfrm>
            <a:custGeom>
              <a:avLst/>
              <a:gdLst/>
              <a:ahLst/>
              <a:cxnLst/>
              <a:rect l="l" t="t" r="r" b="b"/>
              <a:pathLst>
                <a:path w="521970" h="4704715">
                  <a:moveTo>
                    <a:pt x="5232" y="1771421"/>
                  </a:moveTo>
                  <a:lnTo>
                    <a:pt x="0" y="1771421"/>
                  </a:lnTo>
                  <a:lnTo>
                    <a:pt x="0" y="4704664"/>
                  </a:lnTo>
                  <a:lnTo>
                    <a:pt x="5232" y="4704664"/>
                  </a:lnTo>
                  <a:lnTo>
                    <a:pt x="5232" y="1771421"/>
                  </a:lnTo>
                  <a:close/>
                </a:path>
                <a:path w="521970" h="4704715">
                  <a:moveTo>
                    <a:pt x="521766" y="0"/>
                  </a:moveTo>
                  <a:lnTo>
                    <a:pt x="516534" y="0"/>
                  </a:lnTo>
                  <a:lnTo>
                    <a:pt x="516534" y="1461312"/>
                  </a:lnTo>
                  <a:lnTo>
                    <a:pt x="516534" y="1465135"/>
                  </a:lnTo>
                  <a:lnTo>
                    <a:pt x="521766" y="1465135"/>
                  </a:lnTo>
                  <a:lnTo>
                    <a:pt x="521766" y="1461312"/>
                  </a:lnTo>
                  <a:lnTo>
                    <a:pt x="52176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 descr=""/>
            <p:cNvSpPr/>
            <p:nvPr/>
          </p:nvSpPr>
          <p:spPr>
            <a:xfrm>
              <a:off x="6740176" y="3224264"/>
              <a:ext cx="20955" cy="306705"/>
            </a:xfrm>
            <a:custGeom>
              <a:avLst/>
              <a:gdLst/>
              <a:ahLst/>
              <a:cxnLst/>
              <a:rect l="l" t="t" r="r" b="b"/>
              <a:pathLst>
                <a:path w="20954" h="306704">
                  <a:moveTo>
                    <a:pt x="0" y="0"/>
                  </a:moveTo>
                  <a:lnTo>
                    <a:pt x="20947" y="0"/>
                  </a:lnTo>
                  <a:lnTo>
                    <a:pt x="20947" y="306412"/>
                  </a:lnTo>
                  <a:lnTo>
                    <a:pt x="0" y="30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 descr=""/>
            <p:cNvSpPr/>
            <p:nvPr/>
          </p:nvSpPr>
          <p:spPr>
            <a:xfrm>
              <a:off x="6231483" y="1759508"/>
              <a:ext cx="521970" cy="4704715"/>
            </a:xfrm>
            <a:custGeom>
              <a:avLst/>
              <a:gdLst/>
              <a:ahLst/>
              <a:cxnLst/>
              <a:rect l="l" t="t" r="r" b="b"/>
              <a:pathLst>
                <a:path w="521970" h="4704715">
                  <a:moveTo>
                    <a:pt x="521766" y="0"/>
                  </a:moveTo>
                  <a:lnTo>
                    <a:pt x="0" y="0"/>
                  </a:lnTo>
                  <a:lnTo>
                    <a:pt x="0" y="5245"/>
                  </a:lnTo>
                  <a:lnTo>
                    <a:pt x="521766" y="5245"/>
                  </a:lnTo>
                  <a:lnTo>
                    <a:pt x="521766" y="0"/>
                  </a:lnTo>
                  <a:close/>
                </a:path>
                <a:path w="521970" h="4704715">
                  <a:moveTo>
                    <a:pt x="521779" y="1771129"/>
                  </a:moveTo>
                  <a:lnTo>
                    <a:pt x="516547" y="1771129"/>
                  </a:lnTo>
                  <a:lnTo>
                    <a:pt x="516547" y="1774939"/>
                  </a:lnTo>
                  <a:lnTo>
                    <a:pt x="516547" y="4699190"/>
                  </a:lnTo>
                  <a:lnTo>
                    <a:pt x="0" y="4699190"/>
                  </a:lnTo>
                  <a:lnTo>
                    <a:pt x="0" y="4704423"/>
                  </a:lnTo>
                  <a:lnTo>
                    <a:pt x="521766" y="4704423"/>
                  </a:lnTo>
                  <a:lnTo>
                    <a:pt x="521766" y="4703927"/>
                  </a:lnTo>
                  <a:lnTo>
                    <a:pt x="521766" y="4699190"/>
                  </a:lnTo>
                  <a:lnTo>
                    <a:pt x="521766" y="1774939"/>
                  </a:lnTo>
                  <a:lnTo>
                    <a:pt x="521779" y="1771129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 descr=""/>
            <p:cNvSpPr/>
            <p:nvPr/>
          </p:nvSpPr>
          <p:spPr>
            <a:xfrm>
              <a:off x="6778942" y="1762124"/>
              <a:ext cx="516890" cy="3524885"/>
            </a:xfrm>
            <a:custGeom>
              <a:avLst/>
              <a:gdLst/>
              <a:ahLst/>
              <a:cxnLst/>
              <a:rect l="l" t="t" r="r" b="b"/>
              <a:pathLst>
                <a:path w="516890" h="3524885">
                  <a:moveTo>
                    <a:pt x="516534" y="0"/>
                  </a:moveTo>
                  <a:lnTo>
                    <a:pt x="0" y="0"/>
                  </a:lnTo>
                  <a:lnTo>
                    <a:pt x="0" y="293700"/>
                  </a:lnTo>
                  <a:lnTo>
                    <a:pt x="0" y="587400"/>
                  </a:lnTo>
                  <a:lnTo>
                    <a:pt x="0" y="3524389"/>
                  </a:lnTo>
                  <a:lnTo>
                    <a:pt x="516534" y="3524389"/>
                  </a:lnTo>
                  <a:lnTo>
                    <a:pt x="516534" y="293700"/>
                  </a:lnTo>
                  <a:lnTo>
                    <a:pt x="5165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 descr=""/>
            <p:cNvSpPr/>
            <p:nvPr/>
          </p:nvSpPr>
          <p:spPr>
            <a:xfrm>
              <a:off x="6778942" y="5286514"/>
              <a:ext cx="516890" cy="1175385"/>
            </a:xfrm>
            <a:custGeom>
              <a:avLst/>
              <a:gdLst/>
              <a:ahLst/>
              <a:cxnLst/>
              <a:rect l="l" t="t" r="r" b="b"/>
              <a:pathLst>
                <a:path w="516890" h="1175385">
                  <a:moveTo>
                    <a:pt x="516534" y="0"/>
                  </a:moveTo>
                  <a:lnTo>
                    <a:pt x="0" y="0"/>
                  </a:lnTo>
                  <a:lnTo>
                    <a:pt x="0" y="293700"/>
                  </a:lnTo>
                  <a:lnTo>
                    <a:pt x="0" y="587400"/>
                  </a:lnTo>
                  <a:lnTo>
                    <a:pt x="0" y="881100"/>
                  </a:lnTo>
                  <a:lnTo>
                    <a:pt x="0" y="1174800"/>
                  </a:lnTo>
                  <a:lnTo>
                    <a:pt x="516534" y="1174800"/>
                  </a:lnTo>
                  <a:lnTo>
                    <a:pt x="516534" y="881100"/>
                  </a:lnTo>
                  <a:lnTo>
                    <a:pt x="516534" y="587400"/>
                  </a:lnTo>
                  <a:lnTo>
                    <a:pt x="516534" y="293700"/>
                  </a:lnTo>
                  <a:lnTo>
                    <a:pt x="51653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4" name="object 204" descr=""/>
          <p:cNvSpPr txBox="1"/>
          <p:nvPr/>
        </p:nvSpPr>
        <p:spPr>
          <a:xfrm>
            <a:off x="6868566" y="1796872"/>
            <a:ext cx="33782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alice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05" name="object 205" descr=""/>
          <p:cNvSpPr txBox="1"/>
          <p:nvPr/>
        </p:nvSpPr>
        <p:spPr>
          <a:xfrm>
            <a:off x="6819975" y="2090572"/>
            <a:ext cx="43497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carlos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06" name="object 206" descr=""/>
          <p:cNvSpPr txBox="1"/>
          <p:nvPr/>
        </p:nvSpPr>
        <p:spPr>
          <a:xfrm>
            <a:off x="6856044" y="2384272"/>
            <a:ext cx="36258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carol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07" name="object 207" descr=""/>
          <p:cNvSpPr txBox="1"/>
          <p:nvPr/>
        </p:nvSpPr>
        <p:spPr>
          <a:xfrm>
            <a:off x="6861073" y="2677972"/>
            <a:ext cx="3524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0">
                <a:latin typeface="Lucida Sans Unicode"/>
                <a:cs typeface="Lucida Sans Unicode"/>
              </a:rPr>
              <a:t>dave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08" name="object 208" descr=""/>
          <p:cNvSpPr txBox="1"/>
          <p:nvPr/>
        </p:nvSpPr>
        <p:spPr>
          <a:xfrm>
            <a:off x="6891908" y="2971673"/>
            <a:ext cx="29083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0">
                <a:latin typeface="Lucida Sans Unicode"/>
                <a:cs typeface="Lucida Sans Unicode"/>
              </a:rPr>
              <a:t>erin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09" name="object 209" descr=""/>
          <p:cNvSpPr txBox="1"/>
          <p:nvPr/>
        </p:nvSpPr>
        <p:spPr>
          <a:xfrm>
            <a:off x="6840423" y="3559073"/>
            <a:ext cx="39370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oscar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10" name="object 210" descr=""/>
          <p:cNvSpPr txBox="1"/>
          <p:nvPr/>
        </p:nvSpPr>
        <p:spPr>
          <a:xfrm>
            <a:off x="6812267" y="3847528"/>
            <a:ext cx="45021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peggy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11" name="object 211" descr=""/>
          <p:cNvSpPr txBox="1"/>
          <p:nvPr/>
        </p:nvSpPr>
        <p:spPr>
          <a:xfrm>
            <a:off x="6859447" y="4143845"/>
            <a:ext cx="35560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trent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12" name="object 212" descr=""/>
          <p:cNvSpPr txBox="1"/>
          <p:nvPr/>
        </p:nvSpPr>
        <p:spPr>
          <a:xfrm>
            <a:off x="6840563" y="4442790"/>
            <a:ext cx="39370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trudy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13" name="object 213" descr=""/>
          <p:cNvSpPr txBox="1"/>
          <p:nvPr/>
        </p:nvSpPr>
        <p:spPr>
          <a:xfrm>
            <a:off x="6810857" y="4733874"/>
            <a:ext cx="45275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walter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14" name="object 214" descr=""/>
          <p:cNvSpPr txBox="1"/>
          <p:nvPr/>
        </p:nvSpPr>
        <p:spPr>
          <a:xfrm>
            <a:off x="6797141" y="5027574"/>
            <a:ext cx="48069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wendy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15" name="object 215" descr=""/>
          <p:cNvSpPr txBox="1"/>
          <p:nvPr/>
        </p:nvSpPr>
        <p:spPr>
          <a:xfrm>
            <a:off x="6828180" y="5321274"/>
            <a:ext cx="418465" cy="10769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14"/>
              </a:spcBef>
            </a:pPr>
            <a:r>
              <a:rPr dirty="0" sz="1100" spc="-25">
                <a:solidFill>
                  <a:srgbClr val="C0C0C0"/>
                </a:solidFill>
                <a:latin typeface="Lucida Sans Unicode"/>
                <a:cs typeface="Lucida Sans Unicode"/>
              </a:rPr>
              <a:t>bob</a:t>
            </a:r>
            <a:endParaRPr sz="1100">
              <a:latin typeface="Lucida Sans Unicode"/>
              <a:cs typeface="Lucida Sans Unicode"/>
            </a:endParaRPr>
          </a:p>
          <a:p>
            <a:pPr algn="just" marL="12700" marR="5080" indent="26670">
              <a:lnSpc>
                <a:spcPct val="175200"/>
              </a:lnSpc>
            </a:pP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craig frank victor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216" name="object 216" descr=""/>
          <p:cNvGrpSpPr/>
          <p:nvPr/>
        </p:nvGrpSpPr>
        <p:grpSpPr>
          <a:xfrm>
            <a:off x="6768471" y="1759259"/>
            <a:ext cx="1071880" cy="4704715"/>
            <a:chOff x="6768471" y="1759259"/>
            <a:chExt cx="1071880" cy="4704715"/>
          </a:xfrm>
        </p:grpSpPr>
        <p:sp>
          <p:nvSpPr>
            <p:cNvPr id="217" name="object 217" descr=""/>
            <p:cNvSpPr/>
            <p:nvPr/>
          </p:nvSpPr>
          <p:spPr>
            <a:xfrm>
              <a:off x="6776313" y="2053208"/>
              <a:ext cx="521970" cy="1767839"/>
            </a:xfrm>
            <a:custGeom>
              <a:avLst/>
              <a:gdLst/>
              <a:ahLst/>
              <a:cxnLst/>
              <a:rect l="l" t="t" r="r" b="b"/>
              <a:pathLst>
                <a:path w="521970" h="1767839">
                  <a:moveTo>
                    <a:pt x="521766" y="1762188"/>
                  </a:moveTo>
                  <a:lnTo>
                    <a:pt x="0" y="1762188"/>
                  </a:lnTo>
                  <a:lnTo>
                    <a:pt x="0" y="1767433"/>
                  </a:lnTo>
                  <a:lnTo>
                    <a:pt x="521766" y="1767433"/>
                  </a:lnTo>
                  <a:lnTo>
                    <a:pt x="521766" y="1762188"/>
                  </a:lnTo>
                  <a:close/>
                </a:path>
                <a:path w="521970" h="1767839">
                  <a:moveTo>
                    <a:pt x="521766" y="1468501"/>
                  </a:moveTo>
                  <a:lnTo>
                    <a:pt x="0" y="1468501"/>
                  </a:lnTo>
                  <a:lnTo>
                    <a:pt x="0" y="1473733"/>
                  </a:lnTo>
                  <a:lnTo>
                    <a:pt x="521766" y="1473733"/>
                  </a:lnTo>
                  <a:lnTo>
                    <a:pt x="521766" y="1468501"/>
                  </a:lnTo>
                  <a:close/>
                </a:path>
                <a:path w="521970" h="1767839">
                  <a:moveTo>
                    <a:pt x="521766" y="1174800"/>
                  </a:moveTo>
                  <a:lnTo>
                    <a:pt x="0" y="1174800"/>
                  </a:lnTo>
                  <a:lnTo>
                    <a:pt x="0" y="1180045"/>
                  </a:lnTo>
                  <a:lnTo>
                    <a:pt x="521766" y="1180045"/>
                  </a:lnTo>
                  <a:lnTo>
                    <a:pt x="521766" y="1174800"/>
                  </a:lnTo>
                  <a:close/>
                </a:path>
                <a:path w="521970" h="1767839">
                  <a:moveTo>
                    <a:pt x="521766" y="881100"/>
                  </a:moveTo>
                  <a:lnTo>
                    <a:pt x="0" y="881100"/>
                  </a:lnTo>
                  <a:lnTo>
                    <a:pt x="0" y="886345"/>
                  </a:lnTo>
                  <a:lnTo>
                    <a:pt x="521766" y="886345"/>
                  </a:lnTo>
                  <a:lnTo>
                    <a:pt x="521766" y="881100"/>
                  </a:lnTo>
                  <a:close/>
                </a:path>
                <a:path w="521970" h="1767839">
                  <a:moveTo>
                    <a:pt x="521766" y="587400"/>
                  </a:moveTo>
                  <a:lnTo>
                    <a:pt x="0" y="587400"/>
                  </a:lnTo>
                  <a:lnTo>
                    <a:pt x="0" y="592645"/>
                  </a:lnTo>
                  <a:lnTo>
                    <a:pt x="521766" y="592645"/>
                  </a:lnTo>
                  <a:lnTo>
                    <a:pt x="521766" y="587400"/>
                  </a:lnTo>
                  <a:close/>
                </a:path>
                <a:path w="521970" h="1767839">
                  <a:moveTo>
                    <a:pt x="521766" y="293700"/>
                  </a:moveTo>
                  <a:lnTo>
                    <a:pt x="0" y="293700"/>
                  </a:lnTo>
                  <a:lnTo>
                    <a:pt x="0" y="298945"/>
                  </a:lnTo>
                  <a:lnTo>
                    <a:pt x="521766" y="298945"/>
                  </a:lnTo>
                  <a:lnTo>
                    <a:pt x="521766" y="293700"/>
                  </a:lnTo>
                  <a:close/>
                </a:path>
                <a:path w="521970" h="1767839">
                  <a:moveTo>
                    <a:pt x="521766" y="0"/>
                  </a:moveTo>
                  <a:lnTo>
                    <a:pt x="0" y="0"/>
                  </a:lnTo>
                  <a:lnTo>
                    <a:pt x="0" y="5245"/>
                  </a:lnTo>
                  <a:lnTo>
                    <a:pt x="521766" y="5245"/>
                  </a:lnTo>
                  <a:lnTo>
                    <a:pt x="52176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 descr=""/>
            <p:cNvSpPr/>
            <p:nvPr/>
          </p:nvSpPr>
          <p:spPr>
            <a:xfrm>
              <a:off x="6772592" y="4101236"/>
              <a:ext cx="529590" cy="314960"/>
            </a:xfrm>
            <a:custGeom>
              <a:avLst/>
              <a:gdLst/>
              <a:ahLst/>
              <a:cxnLst/>
              <a:rect l="l" t="t" r="r" b="b"/>
              <a:pathLst>
                <a:path w="529590" h="314960">
                  <a:moveTo>
                    <a:pt x="529234" y="293700"/>
                  </a:moveTo>
                  <a:lnTo>
                    <a:pt x="0" y="293700"/>
                  </a:lnTo>
                  <a:lnTo>
                    <a:pt x="0" y="314667"/>
                  </a:lnTo>
                  <a:lnTo>
                    <a:pt x="3721" y="314667"/>
                  </a:lnTo>
                  <a:lnTo>
                    <a:pt x="525487" y="314680"/>
                  </a:lnTo>
                  <a:lnTo>
                    <a:pt x="529234" y="314667"/>
                  </a:lnTo>
                  <a:lnTo>
                    <a:pt x="529234" y="293700"/>
                  </a:lnTo>
                  <a:close/>
                </a:path>
                <a:path w="529590" h="314960">
                  <a:moveTo>
                    <a:pt x="529234" y="0"/>
                  </a:moveTo>
                  <a:lnTo>
                    <a:pt x="0" y="0"/>
                  </a:lnTo>
                  <a:lnTo>
                    <a:pt x="0" y="20980"/>
                  </a:lnTo>
                  <a:lnTo>
                    <a:pt x="529234" y="20980"/>
                  </a:lnTo>
                  <a:lnTo>
                    <a:pt x="529234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 descr=""/>
            <p:cNvSpPr/>
            <p:nvPr/>
          </p:nvSpPr>
          <p:spPr>
            <a:xfrm>
              <a:off x="6776313" y="1759495"/>
              <a:ext cx="521970" cy="4411345"/>
            </a:xfrm>
            <a:custGeom>
              <a:avLst/>
              <a:gdLst/>
              <a:ahLst/>
              <a:cxnLst/>
              <a:rect l="l" t="t" r="r" b="b"/>
              <a:pathLst>
                <a:path w="521970" h="4411345">
                  <a:moveTo>
                    <a:pt x="5245" y="0"/>
                  </a:moveTo>
                  <a:lnTo>
                    <a:pt x="12" y="0"/>
                  </a:lnTo>
                  <a:lnTo>
                    <a:pt x="12" y="2345867"/>
                  </a:lnTo>
                  <a:lnTo>
                    <a:pt x="5245" y="2345867"/>
                  </a:lnTo>
                  <a:lnTo>
                    <a:pt x="5245" y="0"/>
                  </a:lnTo>
                  <a:close/>
                </a:path>
                <a:path w="521970" h="4411345">
                  <a:moveTo>
                    <a:pt x="521766" y="4405503"/>
                  </a:moveTo>
                  <a:lnTo>
                    <a:pt x="0" y="4405503"/>
                  </a:lnTo>
                  <a:lnTo>
                    <a:pt x="0" y="4410748"/>
                  </a:lnTo>
                  <a:lnTo>
                    <a:pt x="521766" y="4410748"/>
                  </a:lnTo>
                  <a:lnTo>
                    <a:pt x="521766" y="4405503"/>
                  </a:lnTo>
                  <a:close/>
                </a:path>
                <a:path w="521970" h="4411345">
                  <a:moveTo>
                    <a:pt x="521766" y="4111802"/>
                  </a:moveTo>
                  <a:lnTo>
                    <a:pt x="0" y="4111802"/>
                  </a:lnTo>
                  <a:lnTo>
                    <a:pt x="0" y="4117048"/>
                  </a:lnTo>
                  <a:lnTo>
                    <a:pt x="521766" y="4117048"/>
                  </a:lnTo>
                  <a:lnTo>
                    <a:pt x="521766" y="4111802"/>
                  </a:lnTo>
                  <a:close/>
                </a:path>
                <a:path w="521970" h="4411345">
                  <a:moveTo>
                    <a:pt x="521766" y="3818102"/>
                  </a:moveTo>
                  <a:lnTo>
                    <a:pt x="0" y="3818102"/>
                  </a:lnTo>
                  <a:lnTo>
                    <a:pt x="0" y="3823347"/>
                  </a:lnTo>
                  <a:lnTo>
                    <a:pt x="521766" y="3823347"/>
                  </a:lnTo>
                  <a:lnTo>
                    <a:pt x="521766" y="3818102"/>
                  </a:lnTo>
                  <a:close/>
                </a:path>
                <a:path w="521970" h="4411345">
                  <a:moveTo>
                    <a:pt x="521766" y="3524402"/>
                  </a:moveTo>
                  <a:lnTo>
                    <a:pt x="0" y="3524402"/>
                  </a:lnTo>
                  <a:lnTo>
                    <a:pt x="0" y="3529647"/>
                  </a:lnTo>
                  <a:lnTo>
                    <a:pt x="521766" y="3529647"/>
                  </a:lnTo>
                  <a:lnTo>
                    <a:pt x="521766" y="3524402"/>
                  </a:lnTo>
                  <a:close/>
                </a:path>
                <a:path w="521970" h="4411345">
                  <a:moveTo>
                    <a:pt x="521766" y="3230702"/>
                  </a:moveTo>
                  <a:lnTo>
                    <a:pt x="0" y="3230702"/>
                  </a:lnTo>
                  <a:lnTo>
                    <a:pt x="0" y="3235947"/>
                  </a:lnTo>
                  <a:lnTo>
                    <a:pt x="521766" y="3235947"/>
                  </a:lnTo>
                  <a:lnTo>
                    <a:pt x="521766" y="3230702"/>
                  </a:lnTo>
                  <a:close/>
                </a:path>
                <a:path w="521970" h="4411345">
                  <a:moveTo>
                    <a:pt x="521766" y="2937002"/>
                  </a:moveTo>
                  <a:lnTo>
                    <a:pt x="0" y="2937002"/>
                  </a:lnTo>
                  <a:lnTo>
                    <a:pt x="0" y="2942247"/>
                  </a:lnTo>
                  <a:lnTo>
                    <a:pt x="521766" y="2942247"/>
                  </a:lnTo>
                  <a:lnTo>
                    <a:pt x="521766" y="2937002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 descr=""/>
            <p:cNvSpPr/>
            <p:nvPr/>
          </p:nvSpPr>
          <p:spPr>
            <a:xfrm>
              <a:off x="6768471" y="4105361"/>
              <a:ext cx="20955" cy="306705"/>
            </a:xfrm>
            <a:custGeom>
              <a:avLst/>
              <a:gdLst/>
              <a:ahLst/>
              <a:cxnLst/>
              <a:rect l="l" t="t" r="r" b="b"/>
              <a:pathLst>
                <a:path w="20954" h="306704">
                  <a:moveTo>
                    <a:pt x="20954" y="306412"/>
                  </a:moveTo>
                  <a:lnTo>
                    <a:pt x="0" y="306412"/>
                  </a:lnTo>
                  <a:lnTo>
                    <a:pt x="0" y="0"/>
                  </a:lnTo>
                  <a:lnTo>
                    <a:pt x="20954" y="0"/>
                  </a:lnTo>
                  <a:lnTo>
                    <a:pt x="20954" y="306412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 descr=""/>
            <p:cNvSpPr/>
            <p:nvPr/>
          </p:nvSpPr>
          <p:spPr>
            <a:xfrm>
              <a:off x="6776326" y="1759267"/>
              <a:ext cx="521970" cy="4704715"/>
            </a:xfrm>
            <a:custGeom>
              <a:avLst/>
              <a:gdLst/>
              <a:ahLst/>
              <a:cxnLst/>
              <a:rect l="l" t="t" r="r" b="b"/>
              <a:pathLst>
                <a:path w="521970" h="4704715">
                  <a:moveTo>
                    <a:pt x="5232" y="2652509"/>
                  </a:moveTo>
                  <a:lnTo>
                    <a:pt x="0" y="2652509"/>
                  </a:lnTo>
                  <a:lnTo>
                    <a:pt x="0" y="4704664"/>
                  </a:lnTo>
                  <a:lnTo>
                    <a:pt x="5232" y="4704664"/>
                  </a:lnTo>
                  <a:lnTo>
                    <a:pt x="5232" y="2652509"/>
                  </a:lnTo>
                  <a:close/>
                </a:path>
                <a:path w="521970" h="4704715">
                  <a:moveTo>
                    <a:pt x="521766" y="0"/>
                  </a:moveTo>
                  <a:lnTo>
                    <a:pt x="516534" y="0"/>
                  </a:lnTo>
                  <a:lnTo>
                    <a:pt x="516534" y="2341918"/>
                  </a:lnTo>
                  <a:lnTo>
                    <a:pt x="516534" y="2345728"/>
                  </a:lnTo>
                  <a:lnTo>
                    <a:pt x="521766" y="2345728"/>
                  </a:lnTo>
                  <a:lnTo>
                    <a:pt x="521766" y="2341918"/>
                  </a:lnTo>
                  <a:lnTo>
                    <a:pt x="52176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 descr=""/>
            <p:cNvSpPr/>
            <p:nvPr/>
          </p:nvSpPr>
          <p:spPr>
            <a:xfrm>
              <a:off x="7285006" y="4105362"/>
              <a:ext cx="20955" cy="306705"/>
            </a:xfrm>
            <a:custGeom>
              <a:avLst/>
              <a:gdLst/>
              <a:ahLst/>
              <a:cxnLst/>
              <a:rect l="l" t="t" r="r" b="b"/>
              <a:pathLst>
                <a:path w="20954" h="306704">
                  <a:moveTo>
                    <a:pt x="0" y="0"/>
                  </a:moveTo>
                  <a:lnTo>
                    <a:pt x="20946" y="0"/>
                  </a:lnTo>
                  <a:lnTo>
                    <a:pt x="20946" y="306412"/>
                  </a:lnTo>
                  <a:lnTo>
                    <a:pt x="0" y="30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 descr=""/>
            <p:cNvSpPr/>
            <p:nvPr/>
          </p:nvSpPr>
          <p:spPr>
            <a:xfrm>
              <a:off x="6776313" y="1759508"/>
              <a:ext cx="521970" cy="4704715"/>
            </a:xfrm>
            <a:custGeom>
              <a:avLst/>
              <a:gdLst/>
              <a:ahLst/>
              <a:cxnLst/>
              <a:rect l="l" t="t" r="r" b="b"/>
              <a:pathLst>
                <a:path w="521970" h="4704715">
                  <a:moveTo>
                    <a:pt x="521766" y="0"/>
                  </a:moveTo>
                  <a:lnTo>
                    <a:pt x="0" y="0"/>
                  </a:lnTo>
                  <a:lnTo>
                    <a:pt x="0" y="5245"/>
                  </a:lnTo>
                  <a:lnTo>
                    <a:pt x="521766" y="5245"/>
                  </a:lnTo>
                  <a:lnTo>
                    <a:pt x="521766" y="0"/>
                  </a:lnTo>
                  <a:close/>
                </a:path>
                <a:path w="521970" h="4704715">
                  <a:moveTo>
                    <a:pt x="521779" y="2651734"/>
                  </a:moveTo>
                  <a:lnTo>
                    <a:pt x="516547" y="2651734"/>
                  </a:lnTo>
                  <a:lnTo>
                    <a:pt x="516547" y="2656814"/>
                  </a:lnTo>
                  <a:lnTo>
                    <a:pt x="516547" y="4699190"/>
                  </a:lnTo>
                  <a:lnTo>
                    <a:pt x="0" y="4699190"/>
                  </a:lnTo>
                  <a:lnTo>
                    <a:pt x="0" y="4704423"/>
                  </a:lnTo>
                  <a:lnTo>
                    <a:pt x="521766" y="4704423"/>
                  </a:lnTo>
                  <a:lnTo>
                    <a:pt x="521766" y="4703927"/>
                  </a:lnTo>
                  <a:lnTo>
                    <a:pt x="521766" y="4699190"/>
                  </a:lnTo>
                  <a:lnTo>
                    <a:pt x="521766" y="2656814"/>
                  </a:lnTo>
                  <a:lnTo>
                    <a:pt x="521779" y="2651734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 descr=""/>
            <p:cNvSpPr/>
            <p:nvPr/>
          </p:nvSpPr>
          <p:spPr>
            <a:xfrm>
              <a:off x="7323772" y="1762124"/>
              <a:ext cx="516890" cy="3818254"/>
            </a:xfrm>
            <a:custGeom>
              <a:avLst/>
              <a:gdLst/>
              <a:ahLst/>
              <a:cxnLst/>
              <a:rect l="l" t="t" r="r" b="b"/>
              <a:pathLst>
                <a:path w="516890" h="3818254">
                  <a:moveTo>
                    <a:pt x="516534" y="0"/>
                  </a:moveTo>
                  <a:lnTo>
                    <a:pt x="0" y="0"/>
                  </a:lnTo>
                  <a:lnTo>
                    <a:pt x="0" y="293700"/>
                  </a:lnTo>
                  <a:lnTo>
                    <a:pt x="0" y="587400"/>
                  </a:lnTo>
                  <a:lnTo>
                    <a:pt x="0" y="3818090"/>
                  </a:lnTo>
                  <a:lnTo>
                    <a:pt x="516534" y="3818090"/>
                  </a:lnTo>
                  <a:lnTo>
                    <a:pt x="516534" y="293700"/>
                  </a:lnTo>
                  <a:lnTo>
                    <a:pt x="5165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 descr=""/>
            <p:cNvSpPr/>
            <p:nvPr/>
          </p:nvSpPr>
          <p:spPr>
            <a:xfrm>
              <a:off x="7323772" y="5580214"/>
              <a:ext cx="516890" cy="881380"/>
            </a:xfrm>
            <a:custGeom>
              <a:avLst/>
              <a:gdLst/>
              <a:ahLst/>
              <a:cxnLst/>
              <a:rect l="l" t="t" r="r" b="b"/>
              <a:pathLst>
                <a:path w="516890" h="881379">
                  <a:moveTo>
                    <a:pt x="516534" y="0"/>
                  </a:moveTo>
                  <a:lnTo>
                    <a:pt x="0" y="0"/>
                  </a:lnTo>
                  <a:lnTo>
                    <a:pt x="0" y="293700"/>
                  </a:lnTo>
                  <a:lnTo>
                    <a:pt x="0" y="587400"/>
                  </a:lnTo>
                  <a:lnTo>
                    <a:pt x="0" y="881100"/>
                  </a:lnTo>
                  <a:lnTo>
                    <a:pt x="516534" y="881100"/>
                  </a:lnTo>
                  <a:lnTo>
                    <a:pt x="516534" y="587400"/>
                  </a:lnTo>
                  <a:lnTo>
                    <a:pt x="516534" y="293700"/>
                  </a:lnTo>
                  <a:lnTo>
                    <a:pt x="51653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6" name="object 226" descr=""/>
          <p:cNvSpPr txBox="1"/>
          <p:nvPr/>
        </p:nvSpPr>
        <p:spPr>
          <a:xfrm>
            <a:off x="7413396" y="1791627"/>
            <a:ext cx="33782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alice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27" name="object 227" descr=""/>
          <p:cNvSpPr txBox="1"/>
          <p:nvPr/>
        </p:nvSpPr>
        <p:spPr>
          <a:xfrm>
            <a:off x="7364806" y="2386901"/>
            <a:ext cx="43497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carlos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28" name="object 228" descr=""/>
          <p:cNvSpPr txBox="1"/>
          <p:nvPr/>
        </p:nvSpPr>
        <p:spPr>
          <a:xfrm>
            <a:off x="7400873" y="2677972"/>
            <a:ext cx="36258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carol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29" name="object 229" descr=""/>
          <p:cNvSpPr txBox="1"/>
          <p:nvPr/>
        </p:nvSpPr>
        <p:spPr>
          <a:xfrm>
            <a:off x="7405903" y="2971673"/>
            <a:ext cx="3524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0">
                <a:solidFill>
                  <a:srgbClr val="8D3124"/>
                </a:solidFill>
                <a:latin typeface="Lucida Sans Unicode"/>
                <a:cs typeface="Lucida Sans Unicode"/>
              </a:rPr>
              <a:t>dave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30" name="object 230" descr=""/>
          <p:cNvSpPr txBox="1"/>
          <p:nvPr/>
        </p:nvSpPr>
        <p:spPr>
          <a:xfrm>
            <a:off x="6905269" y="3265373"/>
            <a:ext cx="8223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43560" algn="l"/>
              </a:tabLst>
            </a:pPr>
            <a:r>
              <a:rPr dirty="0" sz="1100" spc="-25">
                <a:latin typeface="Lucida Sans Unicode"/>
                <a:cs typeface="Lucida Sans Unicode"/>
              </a:rPr>
              <a:t>eve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20">
                <a:solidFill>
                  <a:srgbClr val="8D3124"/>
                </a:solidFill>
                <a:latin typeface="Lucida Sans Unicode"/>
                <a:cs typeface="Lucida Sans Unicode"/>
              </a:rPr>
              <a:t>erin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31" name="object 231" descr=""/>
          <p:cNvSpPr txBox="1"/>
          <p:nvPr/>
        </p:nvSpPr>
        <p:spPr>
          <a:xfrm>
            <a:off x="7357097" y="4146474"/>
            <a:ext cx="45021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peggy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32" name="object 232" descr=""/>
          <p:cNvSpPr txBox="1"/>
          <p:nvPr/>
        </p:nvSpPr>
        <p:spPr>
          <a:xfrm>
            <a:off x="7404277" y="4440173"/>
            <a:ext cx="35560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trent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33" name="object 233" descr=""/>
          <p:cNvSpPr txBox="1"/>
          <p:nvPr/>
        </p:nvSpPr>
        <p:spPr>
          <a:xfrm>
            <a:off x="7385392" y="4733874"/>
            <a:ext cx="39370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trudy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34" name="object 234" descr=""/>
          <p:cNvSpPr txBox="1"/>
          <p:nvPr/>
        </p:nvSpPr>
        <p:spPr>
          <a:xfrm>
            <a:off x="7355687" y="5027574"/>
            <a:ext cx="45275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walter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35" name="object 235" descr=""/>
          <p:cNvSpPr txBox="1"/>
          <p:nvPr/>
        </p:nvSpPr>
        <p:spPr>
          <a:xfrm>
            <a:off x="7341971" y="5321274"/>
            <a:ext cx="48069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wendy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36" name="object 236" descr=""/>
          <p:cNvSpPr txBox="1"/>
          <p:nvPr/>
        </p:nvSpPr>
        <p:spPr>
          <a:xfrm>
            <a:off x="7373010" y="5614961"/>
            <a:ext cx="418465" cy="7829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craig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17145">
              <a:lnSpc>
                <a:spcPct val="175200"/>
              </a:lnSpc>
            </a:pP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frank victor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237" name="object 237" descr=""/>
          <p:cNvGrpSpPr/>
          <p:nvPr/>
        </p:nvGrpSpPr>
        <p:grpSpPr>
          <a:xfrm>
            <a:off x="7313301" y="1759259"/>
            <a:ext cx="1077595" cy="4704715"/>
            <a:chOff x="7313301" y="1759259"/>
            <a:chExt cx="1077595" cy="4704715"/>
          </a:xfrm>
        </p:grpSpPr>
        <p:sp>
          <p:nvSpPr>
            <p:cNvPr id="238" name="object 238" descr=""/>
            <p:cNvSpPr/>
            <p:nvPr/>
          </p:nvSpPr>
          <p:spPr>
            <a:xfrm>
              <a:off x="7317423" y="2045334"/>
              <a:ext cx="529590" cy="314960"/>
            </a:xfrm>
            <a:custGeom>
              <a:avLst/>
              <a:gdLst/>
              <a:ahLst/>
              <a:cxnLst/>
              <a:rect l="l" t="t" r="r" b="b"/>
              <a:pathLst>
                <a:path w="529590" h="314960">
                  <a:moveTo>
                    <a:pt x="529234" y="293700"/>
                  </a:moveTo>
                  <a:lnTo>
                    <a:pt x="0" y="293700"/>
                  </a:lnTo>
                  <a:lnTo>
                    <a:pt x="0" y="314680"/>
                  </a:lnTo>
                  <a:lnTo>
                    <a:pt x="529234" y="314680"/>
                  </a:lnTo>
                  <a:lnTo>
                    <a:pt x="529234" y="293700"/>
                  </a:lnTo>
                  <a:close/>
                </a:path>
                <a:path w="529590" h="314960">
                  <a:moveTo>
                    <a:pt x="529234" y="0"/>
                  </a:moveTo>
                  <a:lnTo>
                    <a:pt x="525487" y="0"/>
                  </a:lnTo>
                  <a:lnTo>
                    <a:pt x="3721" y="0"/>
                  </a:lnTo>
                  <a:lnTo>
                    <a:pt x="0" y="0"/>
                  </a:lnTo>
                  <a:lnTo>
                    <a:pt x="0" y="20980"/>
                  </a:lnTo>
                  <a:lnTo>
                    <a:pt x="529234" y="20980"/>
                  </a:lnTo>
                  <a:lnTo>
                    <a:pt x="529234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 descr=""/>
            <p:cNvSpPr/>
            <p:nvPr/>
          </p:nvSpPr>
          <p:spPr>
            <a:xfrm>
              <a:off x="7321144" y="1759495"/>
              <a:ext cx="521970" cy="4411345"/>
            </a:xfrm>
            <a:custGeom>
              <a:avLst/>
              <a:gdLst/>
              <a:ahLst/>
              <a:cxnLst/>
              <a:rect l="l" t="t" r="r" b="b"/>
              <a:pathLst>
                <a:path w="521970" h="4411345">
                  <a:moveTo>
                    <a:pt x="5245" y="0"/>
                  </a:moveTo>
                  <a:lnTo>
                    <a:pt x="12" y="0"/>
                  </a:lnTo>
                  <a:lnTo>
                    <a:pt x="12" y="289979"/>
                  </a:lnTo>
                  <a:lnTo>
                    <a:pt x="5245" y="289979"/>
                  </a:lnTo>
                  <a:lnTo>
                    <a:pt x="5245" y="0"/>
                  </a:lnTo>
                  <a:close/>
                </a:path>
                <a:path w="521970" h="4411345">
                  <a:moveTo>
                    <a:pt x="521766" y="4405503"/>
                  </a:moveTo>
                  <a:lnTo>
                    <a:pt x="0" y="4405503"/>
                  </a:lnTo>
                  <a:lnTo>
                    <a:pt x="0" y="4410748"/>
                  </a:lnTo>
                  <a:lnTo>
                    <a:pt x="521766" y="4410748"/>
                  </a:lnTo>
                  <a:lnTo>
                    <a:pt x="521766" y="4405503"/>
                  </a:lnTo>
                  <a:close/>
                </a:path>
                <a:path w="521970" h="4411345">
                  <a:moveTo>
                    <a:pt x="521766" y="4111802"/>
                  </a:moveTo>
                  <a:lnTo>
                    <a:pt x="0" y="4111802"/>
                  </a:lnTo>
                  <a:lnTo>
                    <a:pt x="0" y="4117048"/>
                  </a:lnTo>
                  <a:lnTo>
                    <a:pt x="521766" y="4117048"/>
                  </a:lnTo>
                  <a:lnTo>
                    <a:pt x="521766" y="4111802"/>
                  </a:lnTo>
                  <a:close/>
                </a:path>
                <a:path w="521970" h="4411345">
                  <a:moveTo>
                    <a:pt x="521766" y="3818102"/>
                  </a:moveTo>
                  <a:lnTo>
                    <a:pt x="0" y="3818102"/>
                  </a:lnTo>
                  <a:lnTo>
                    <a:pt x="0" y="3823347"/>
                  </a:lnTo>
                  <a:lnTo>
                    <a:pt x="521766" y="3823347"/>
                  </a:lnTo>
                  <a:lnTo>
                    <a:pt x="521766" y="3818102"/>
                  </a:lnTo>
                  <a:close/>
                </a:path>
                <a:path w="521970" h="4411345">
                  <a:moveTo>
                    <a:pt x="521766" y="3524402"/>
                  </a:moveTo>
                  <a:lnTo>
                    <a:pt x="0" y="3524402"/>
                  </a:lnTo>
                  <a:lnTo>
                    <a:pt x="0" y="3529647"/>
                  </a:lnTo>
                  <a:lnTo>
                    <a:pt x="521766" y="3529647"/>
                  </a:lnTo>
                  <a:lnTo>
                    <a:pt x="521766" y="3524402"/>
                  </a:lnTo>
                  <a:close/>
                </a:path>
                <a:path w="521970" h="4411345">
                  <a:moveTo>
                    <a:pt x="521766" y="3230702"/>
                  </a:moveTo>
                  <a:lnTo>
                    <a:pt x="0" y="3230702"/>
                  </a:lnTo>
                  <a:lnTo>
                    <a:pt x="0" y="3235947"/>
                  </a:lnTo>
                  <a:lnTo>
                    <a:pt x="521766" y="3235947"/>
                  </a:lnTo>
                  <a:lnTo>
                    <a:pt x="521766" y="3230702"/>
                  </a:lnTo>
                  <a:close/>
                </a:path>
                <a:path w="521970" h="4411345">
                  <a:moveTo>
                    <a:pt x="521766" y="2937002"/>
                  </a:moveTo>
                  <a:lnTo>
                    <a:pt x="0" y="2937002"/>
                  </a:lnTo>
                  <a:lnTo>
                    <a:pt x="0" y="2942247"/>
                  </a:lnTo>
                  <a:lnTo>
                    <a:pt x="521766" y="2942247"/>
                  </a:lnTo>
                  <a:lnTo>
                    <a:pt x="521766" y="2937002"/>
                  </a:lnTo>
                  <a:close/>
                </a:path>
                <a:path w="521970" h="4411345">
                  <a:moveTo>
                    <a:pt x="521766" y="2643301"/>
                  </a:moveTo>
                  <a:lnTo>
                    <a:pt x="0" y="2643301"/>
                  </a:lnTo>
                  <a:lnTo>
                    <a:pt x="0" y="2648547"/>
                  </a:lnTo>
                  <a:lnTo>
                    <a:pt x="521766" y="2648547"/>
                  </a:lnTo>
                  <a:lnTo>
                    <a:pt x="521766" y="2643301"/>
                  </a:lnTo>
                  <a:close/>
                </a:path>
                <a:path w="521970" h="4411345">
                  <a:moveTo>
                    <a:pt x="521766" y="2349601"/>
                  </a:moveTo>
                  <a:lnTo>
                    <a:pt x="0" y="2349601"/>
                  </a:lnTo>
                  <a:lnTo>
                    <a:pt x="0" y="2354846"/>
                  </a:lnTo>
                  <a:lnTo>
                    <a:pt x="521766" y="2354846"/>
                  </a:lnTo>
                  <a:lnTo>
                    <a:pt x="521766" y="2349601"/>
                  </a:lnTo>
                  <a:close/>
                </a:path>
                <a:path w="521970" h="4411345">
                  <a:moveTo>
                    <a:pt x="521766" y="2055901"/>
                  </a:moveTo>
                  <a:lnTo>
                    <a:pt x="0" y="2055901"/>
                  </a:lnTo>
                  <a:lnTo>
                    <a:pt x="0" y="2061146"/>
                  </a:lnTo>
                  <a:lnTo>
                    <a:pt x="521766" y="2061146"/>
                  </a:lnTo>
                  <a:lnTo>
                    <a:pt x="521766" y="2055901"/>
                  </a:lnTo>
                  <a:close/>
                </a:path>
                <a:path w="521970" h="4411345">
                  <a:moveTo>
                    <a:pt x="521766" y="1762213"/>
                  </a:moveTo>
                  <a:lnTo>
                    <a:pt x="0" y="1762213"/>
                  </a:lnTo>
                  <a:lnTo>
                    <a:pt x="0" y="1767446"/>
                  </a:lnTo>
                  <a:lnTo>
                    <a:pt x="521766" y="1767446"/>
                  </a:lnTo>
                  <a:lnTo>
                    <a:pt x="521766" y="1762213"/>
                  </a:lnTo>
                  <a:close/>
                </a:path>
                <a:path w="521970" h="4411345">
                  <a:moveTo>
                    <a:pt x="521766" y="1468513"/>
                  </a:moveTo>
                  <a:lnTo>
                    <a:pt x="0" y="1468513"/>
                  </a:lnTo>
                  <a:lnTo>
                    <a:pt x="0" y="1473758"/>
                  </a:lnTo>
                  <a:lnTo>
                    <a:pt x="521766" y="1473758"/>
                  </a:lnTo>
                  <a:lnTo>
                    <a:pt x="521766" y="1468513"/>
                  </a:lnTo>
                  <a:close/>
                </a:path>
                <a:path w="521970" h="4411345">
                  <a:moveTo>
                    <a:pt x="521766" y="1174813"/>
                  </a:moveTo>
                  <a:lnTo>
                    <a:pt x="0" y="1174813"/>
                  </a:lnTo>
                  <a:lnTo>
                    <a:pt x="0" y="1180058"/>
                  </a:lnTo>
                  <a:lnTo>
                    <a:pt x="521766" y="1180058"/>
                  </a:lnTo>
                  <a:lnTo>
                    <a:pt x="521766" y="1174813"/>
                  </a:lnTo>
                  <a:close/>
                </a:path>
                <a:path w="521970" h="4411345">
                  <a:moveTo>
                    <a:pt x="521766" y="881113"/>
                  </a:moveTo>
                  <a:lnTo>
                    <a:pt x="0" y="881113"/>
                  </a:lnTo>
                  <a:lnTo>
                    <a:pt x="0" y="886358"/>
                  </a:lnTo>
                  <a:lnTo>
                    <a:pt x="521766" y="886358"/>
                  </a:lnTo>
                  <a:lnTo>
                    <a:pt x="521766" y="88111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 descr=""/>
            <p:cNvSpPr/>
            <p:nvPr/>
          </p:nvSpPr>
          <p:spPr>
            <a:xfrm>
              <a:off x="7313301" y="2049466"/>
              <a:ext cx="20955" cy="306705"/>
            </a:xfrm>
            <a:custGeom>
              <a:avLst/>
              <a:gdLst/>
              <a:ahLst/>
              <a:cxnLst/>
              <a:rect l="l" t="t" r="r" b="b"/>
              <a:pathLst>
                <a:path w="20954" h="306705">
                  <a:moveTo>
                    <a:pt x="20954" y="306412"/>
                  </a:moveTo>
                  <a:lnTo>
                    <a:pt x="0" y="306412"/>
                  </a:lnTo>
                  <a:lnTo>
                    <a:pt x="0" y="0"/>
                  </a:lnTo>
                  <a:lnTo>
                    <a:pt x="20954" y="0"/>
                  </a:lnTo>
                  <a:lnTo>
                    <a:pt x="20954" y="306412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 descr=""/>
            <p:cNvSpPr/>
            <p:nvPr/>
          </p:nvSpPr>
          <p:spPr>
            <a:xfrm>
              <a:off x="7321156" y="1759267"/>
              <a:ext cx="521970" cy="4704715"/>
            </a:xfrm>
            <a:custGeom>
              <a:avLst/>
              <a:gdLst/>
              <a:ahLst/>
              <a:cxnLst/>
              <a:rect l="l" t="t" r="r" b="b"/>
              <a:pathLst>
                <a:path w="521970" h="4704715">
                  <a:moveTo>
                    <a:pt x="5232" y="596620"/>
                  </a:moveTo>
                  <a:lnTo>
                    <a:pt x="0" y="596620"/>
                  </a:lnTo>
                  <a:lnTo>
                    <a:pt x="0" y="4704664"/>
                  </a:lnTo>
                  <a:lnTo>
                    <a:pt x="5232" y="4704664"/>
                  </a:lnTo>
                  <a:lnTo>
                    <a:pt x="5232" y="596620"/>
                  </a:lnTo>
                  <a:close/>
                </a:path>
                <a:path w="521970" h="4704715">
                  <a:moveTo>
                    <a:pt x="521766" y="0"/>
                  </a:moveTo>
                  <a:lnTo>
                    <a:pt x="516534" y="0"/>
                  </a:lnTo>
                  <a:lnTo>
                    <a:pt x="516534" y="285902"/>
                  </a:lnTo>
                  <a:lnTo>
                    <a:pt x="516534" y="289725"/>
                  </a:lnTo>
                  <a:lnTo>
                    <a:pt x="521766" y="289725"/>
                  </a:lnTo>
                  <a:lnTo>
                    <a:pt x="521766" y="285902"/>
                  </a:lnTo>
                  <a:lnTo>
                    <a:pt x="52176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 descr=""/>
            <p:cNvSpPr/>
            <p:nvPr/>
          </p:nvSpPr>
          <p:spPr>
            <a:xfrm>
              <a:off x="7829837" y="2049466"/>
              <a:ext cx="20955" cy="306705"/>
            </a:xfrm>
            <a:custGeom>
              <a:avLst/>
              <a:gdLst/>
              <a:ahLst/>
              <a:cxnLst/>
              <a:rect l="l" t="t" r="r" b="b"/>
              <a:pathLst>
                <a:path w="20954" h="306705">
                  <a:moveTo>
                    <a:pt x="0" y="0"/>
                  </a:moveTo>
                  <a:lnTo>
                    <a:pt x="20947" y="0"/>
                  </a:lnTo>
                  <a:lnTo>
                    <a:pt x="20947" y="306412"/>
                  </a:lnTo>
                  <a:lnTo>
                    <a:pt x="0" y="30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3" name="object 243" descr=""/>
            <p:cNvSpPr/>
            <p:nvPr/>
          </p:nvSpPr>
          <p:spPr>
            <a:xfrm>
              <a:off x="7321144" y="1759508"/>
              <a:ext cx="521970" cy="4704715"/>
            </a:xfrm>
            <a:custGeom>
              <a:avLst/>
              <a:gdLst/>
              <a:ahLst/>
              <a:cxnLst/>
              <a:rect l="l" t="t" r="r" b="b"/>
              <a:pathLst>
                <a:path w="521970" h="4704715">
                  <a:moveTo>
                    <a:pt x="521766" y="0"/>
                  </a:moveTo>
                  <a:lnTo>
                    <a:pt x="0" y="0"/>
                  </a:lnTo>
                  <a:lnTo>
                    <a:pt x="0" y="5245"/>
                  </a:lnTo>
                  <a:lnTo>
                    <a:pt x="521766" y="5245"/>
                  </a:lnTo>
                  <a:lnTo>
                    <a:pt x="521766" y="0"/>
                  </a:lnTo>
                  <a:close/>
                </a:path>
                <a:path w="521970" h="4704715">
                  <a:moveTo>
                    <a:pt x="521779" y="596988"/>
                  </a:moveTo>
                  <a:lnTo>
                    <a:pt x="516547" y="596988"/>
                  </a:lnTo>
                  <a:lnTo>
                    <a:pt x="516547" y="600798"/>
                  </a:lnTo>
                  <a:lnTo>
                    <a:pt x="516547" y="4699190"/>
                  </a:lnTo>
                  <a:lnTo>
                    <a:pt x="0" y="4699190"/>
                  </a:lnTo>
                  <a:lnTo>
                    <a:pt x="0" y="4704423"/>
                  </a:lnTo>
                  <a:lnTo>
                    <a:pt x="521766" y="4704423"/>
                  </a:lnTo>
                  <a:lnTo>
                    <a:pt x="521766" y="4703927"/>
                  </a:lnTo>
                  <a:lnTo>
                    <a:pt x="521766" y="4699190"/>
                  </a:lnTo>
                  <a:lnTo>
                    <a:pt x="521766" y="600798"/>
                  </a:lnTo>
                  <a:lnTo>
                    <a:pt x="521779" y="596988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 descr=""/>
            <p:cNvSpPr/>
            <p:nvPr/>
          </p:nvSpPr>
          <p:spPr>
            <a:xfrm>
              <a:off x="7873848" y="1762124"/>
              <a:ext cx="516890" cy="4112260"/>
            </a:xfrm>
            <a:custGeom>
              <a:avLst/>
              <a:gdLst/>
              <a:ahLst/>
              <a:cxnLst/>
              <a:rect l="l" t="t" r="r" b="b"/>
              <a:pathLst>
                <a:path w="516890" h="4112260">
                  <a:moveTo>
                    <a:pt x="516534" y="0"/>
                  </a:moveTo>
                  <a:lnTo>
                    <a:pt x="0" y="0"/>
                  </a:lnTo>
                  <a:lnTo>
                    <a:pt x="0" y="293700"/>
                  </a:lnTo>
                  <a:lnTo>
                    <a:pt x="0" y="587400"/>
                  </a:lnTo>
                  <a:lnTo>
                    <a:pt x="0" y="4111790"/>
                  </a:lnTo>
                  <a:lnTo>
                    <a:pt x="516534" y="4111790"/>
                  </a:lnTo>
                  <a:lnTo>
                    <a:pt x="516534" y="293700"/>
                  </a:lnTo>
                  <a:lnTo>
                    <a:pt x="5165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5" name="object 245" descr=""/>
            <p:cNvSpPr/>
            <p:nvPr/>
          </p:nvSpPr>
          <p:spPr>
            <a:xfrm>
              <a:off x="7873848" y="5873914"/>
              <a:ext cx="516890" cy="588010"/>
            </a:xfrm>
            <a:custGeom>
              <a:avLst/>
              <a:gdLst/>
              <a:ahLst/>
              <a:cxnLst/>
              <a:rect l="l" t="t" r="r" b="b"/>
              <a:pathLst>
                <a:path w="516890" h="588010">
                  <a:moveTo>
                    <a:pt x="516534" y="0"/>
                  </a:moveTo>
                  <a:lnTo>
                    <a:pt x="0" y="0"/>
                  </a:lnTo>
                  <a:lnTo>
                    <a:pt x="0" y="293700"/>
                  </a:lnTo>
                  <a:lnTo>
                    <a:pt x="0" y="587400"/>
                  </a:lnTo>
                  <a:lnTo>
                    <a:pt x="516534" y="587400"/>
                  </a:lnTo>
                  <a:lnTo>
                    <a:pt x="516534" y="293700"/>
                  </a:lnTo>
                  <a:lnTo>
                    <a:pt x="51653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6" name="object 246" descr=""/>
          <p:cNvSpPr txBox="1"/>
          <p:nvPr/>
        </p:nvSpPr>
        <p:spPr>
          <a:xfrm>
            <a:off x="7963471" y="1796872"/>
            <a:ext cx="33782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alice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47" name="object 247" descr=""/>
          <p:cNvSpPr txBox="1"/>
          <p:nvPr/>
        </p:nvSpPr>
        <p:spPr>
          <a:xfrm>
            <a:off x="7914881" y="2384272"/>
            <a:ext cx="43497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carlos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48" name="object 248" descr=""/>
          <p:cNvSpPr txBox="1"/>
          <p:nvPr/>
        </p:nvSpPr>
        <p:spPr>
          <a:xfrm>
            <a:off x="7950949" y="2672727"/>
            <a:ext cx="36258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carol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49" name="object 249" descr=""/>
          <p:cNvSpPr txBox="1"/>
          <p:nvPr/>
        </p:nvSpPr>
        <p:spPr>
          <a:xfrm>
            <a:off x="7950313" y="2969056"/>
            <a:ext cx="36385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craig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50" name="object 250" descr=""/>
          <p:cNvSpPr txBox="1"/>
          <p:nvPr/>
        </p:nvSpPr>
        <p:spPr>
          <a:xfrm>
            <a:off x="7955965" y="3268002"/>
            <a:ext cx="3524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0">
                <a:solidFill>
                  <a:srgbClr val="8D3124"/>
                </a:solidFill>
                <a:latin typeface="Lucida Sans Unicode"/>
                <a:cs typeface="Lucida Sans Unicode"/>
              </a:rPr>
              <a:t>dave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51" name="object 251" descr=""/>
          <p:cNvSpPr txBox="1"/>
          <p:nvPr/>
        </p:nvSpPr>
        <p:spPr>
          <a:xfrm>
            <a:off x="7385253" y="3852773"/>
            <a:ext cx="87884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27380" algn="l"/>
              </a:tabLst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oscar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	</a:t>
            </a:r>
            <a:r>
              <a:rPr dirty="0" sz="1100" spc="-25">
                <a:solidFill>
                  <a:srgbClr val="8D3124"/>
                </a:solidFill>
                <a:latin typeface="Lucida Sans Unicode"/>
                <a:cs typeface="Lucida Sans Unicode"/>
              </a:rPr>
              <a:t>eve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52" name="object 252" descr=""/>
          <p:cNvSpPr txBox="1"/>
          <p:nvPr/>
        </p:nvSpPr>
        <p:spPr>
          <a:xfrm>
            <a:off x="7935315" y="4146474"/>
            <a:ext cx="39370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oscar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53" name="object 253" descr=""/>
          <p:cNvSpPr txBox="1"/>
          <p:nvPr/>
        </p:nvSpPr>
        <p:spPr>
          <a:xfrm>
            <a:off x="7907172" y="4440173"/>
            <a:ext cx="45021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peggy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54" name="object 254" descr=""/>
          <p:cNvSpPr txBox="1"/>
          <p:nvPr/>
        </p:nvSpPr>
        <p:spPr>
          <a:xfrm>
            <a:off x="7954340" y="4733874"/>
            <a:ext cx="35560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trent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55" name="object 255" descr=""/>
          <p:cNvSpPr txBox="1"/>
          <p:nvPr/>
        </p:nvSpPr>
        <p:spPr>
          <a:xfrm>
            <a:off x="7935455" y="5027574"/>
            <a:ext cx="39370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trudy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56" name="object 256" descr=""/>
          <p:cNvSpPr txBox="1"/>
          <p:nvPr/>
        </p:nvSpPr>
        <p:spPr>
          <a:xfrm>
            <a:off x="7905750" y="5321274"/>
            <a:ext cx="45275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walter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57" name="object 257" descr=""/>
          <p:cNvSpPr txBox="1"/>
          <p:nvPr/>
        </p:nvSpPr>
        <p:spPr>
          <a:xfrm>
            <a:off x="7892033" y="5614961"/>
            <a:ext cx="48069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wendy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58" name="object 258" descr=""/>
          <p:cNvSpPr txBox="1"/>
          <p:nvPr/>
        </p:nvSpPr>
        <p:spPr>
          <a:xfrm>
            <a:off x="7923085" y="5908662"/>
            <a:ext cx="418465" cy="48958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frank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victor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259" name="object 259" descr=""/>
          <p:cNvGrpSpPr/>
          <p:nvPr/>
        </p:nvGrpSpPr>
        <p:grpSpPr>
          <a:xfrm>
            <a:off x="7863369" y="1759495"/>
            <a:ext cx="1077595" cy="4704715"/>
            <a:chOff x="7863369" y="1759495"/>
            <a:chExt cx="1077595" cy="4704715"/>
          </a:xfrm>
        </p:grpSpPr>
        <p:sp>
          <p:nvSpPr>
            <p:cNvPr id="260" name="object 260" descr=""/>
            <p:cNvSpPr/>
            <p:nvPr/>
          </p:nvSpPr>
          <p:spPr>
            <a:xfrm>
              <a:off x="7871206" y="2053208"/>
              <a:ext cx="521970" cy="593090"/>
            </a:xfrm>
            <a:custGeom>
              <a:avLst/>
              <a:gdLst/>
              <a:ahLst/>
              <a:cxnLst/>
              <a:rect l="l" t="t" r="r" b="b"/>
              <a:pathLst>
                <a:path w="521970" h="593089">
                  <a:moveTo>
                    <a:pt x="521779" y="587400"/>
                  </a:moveTo>
                  <a:lnTo>
                    <a:pt x="0" y="587400"/>
                  </a:lnTo>
                  <a:lnTo>
                    <a:pt x="0" y="592645"/>
                  </a:lnTo>
                  <a:lnTo>
                    <a:pt x="521779" y="592645"/>
                  </a:lnTo>
                  <a:lnTo>
                    <a:pt x="521779" y="587400"/>
                  </a:lnTo>
                  <a:close/>
                </a:path>
                <a:path w="521970" h="593089">
                  <a:moveTo>
                    <a:pt x="521779" y="293700"/>
                  </a:moveTo>
                  <a:lnTo>
                    <a:pt x="0" y="293700"/>
                  </a:lnTo>
                  <a:lnTo>
                    <a:pt x="0" y="298945"/>
                  </a:lnTo>
                  <a:lnTo>
                    <a:pt x="521779" y="298945"/>
                  </a:lnTo>
                  <a:lnTo>
                    <a:pt x="521779" y="293700"/>
                  </a:lnTo>
                  <a:close/>
                </a:path>
                <a:path w="521970" h="593089">
                  <a:moveTo>
                    <a:pt x="521779" y="0"/>
                  </a:moveTo>
                  <a:lnTo>
                    <a:pt x="0" y="0"/>
                  </a:lnTo>
                  <a:lnTo>
                    <a:pt x="0" y="5245"/>
                  </a:lnTo>
                  <a:lnTo>
                    <a:pt x="521779" y="5245"/>
                  </a:lnTo>
                  <a:lnTo>
                    <a:pt x="5217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 descr=""/>
            <p:cNvSpPr/>
            <p:nvPr/>
          </p:nvSpPr>
          <p:spPr>
            <a:xfrm>
              <a:off x="7867485" y="2926435"/>
              <a:ext cx="529590" cy="314960"/>
            </a:xfrm>
            <a:custGeom>
              <a:avLst/>
              <a:gdLst/>
              <a:ahLst/>
              <a:cxnLst/>
              <a:rect l="l" t="t" r="r" b="b"/>
              <a:pathLst>
                <a:path w="529590" h="314960">
                  <a:moveTo>
                    <a:pt x="529234" y="293700"/>
                  </a:moveTo>
                  <a:lnTo>
                    <a:pt x="0" y="293700"/>
                  </a:lnTo>
                  <a:lnTo>
                    <a:pt x="0" y="314680"/>
                  </a:lnTo>
                  <a:lnTo>
                    <a:pt x="529234" y="314680"/>
                  </a:lnTo>
                  <a:lnTo>
                    <a:pt x="529234" y="293700"/>
                  </a:lnTo>
                  <a:close/>
                </a:path>
                <a:path w="529590" h="314960">
                  <a:moveTo>
                    <a:pt x="529234" y="0"/>
                  </a:moveTo>
                  <a:lnTo>
                    <a:pt x="525500" y="0"/>
                  </a:lnTo>
                  <a:lnTo>
                    <a:pt x="3721" y="0"/>
                  </a:lnTo>
                  <a:lnTo>
                    <a:pt x="0" y="0"/>
                  </a:lnTo>
                  <a:lnTo>
                    <a:pt x="0" y="20980"/>
                  </a:lnTo>
                  <a:lnTo>
                    <a:pt x="529234" y="20980"/>
                  </a:lnTo>
                  <a:lnTo>
                    <a:pt x="529234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 descr=""/>
            <p:cNvSpPr/>
            <p:nvPr/>
          </p:nvSpPr>
          <p:spPr>
            <a:xfrm>
              <a:off x="7871206" y="1759495"/>
              <a:ext cx="521970" cy="4411345"/>
            </a:xfrm>
            <a:custGeom>
              <a:avLst/>
              <a:gdLst/>
              <a:ahLst/>
              <a:cxnLst/>
              <a:rect l="l" t="t" r="r" b="b"/>
              <a:pathLst>
                <a:path w="521970" h="4411345">
                  <a:moveTo>
                    <a:pt x="5245" y="0"/>
                  </a:moveTo>
                  <a:lnTo>
                    <a:pt x="12" y="0"/>
                  </a:lnTo>
                  <a:lnTo>
                    <a:pt x="12" y="1171079"/>
                  </a:lnTo>
                  <a:lnTo>
                    <a:pt x="5245" y="1171079"/>
                  </a:lnTo>
                  <a:lnTo>
                    <a:pt x="5245" y="0"/>
                  </a:lnTo>
                  <a:close/>
                </a:path>
                <a:path w="521970" h="4411345">
                  <a:moveTo>
                    <a:pt x="521779" y="4405503"/>
                  </a:moveTo>
                  <a:lnTo>
                    <a:pt x="0" y="4405503"/>
                  </a:lnTo>
                  <a:lnTo>
                    <a:pt x="0" y="4410748"/>
                  </a:lnTo>
                  <a:lnTo>
                    <a:pt x="521779" y="4410748"/>
                  </a:lnTo>
                  <a:lnTo>
                    <a:pt x="521779" y="4405503"/>
                  </a:lnTo>
                  <a:close/>
                </a:path>
                <a:path w="521970" h="4411345">
                  <a:moveTo>
                    <a:pt x="521779" y="4111802"/>
                  </a:moveTo>
                  <a:lnTo>
                    <a:pt x="0" y="4111802"/>
                  </a:lnTo>
                  <a:lnTo>
                    <a:pt x="0" y="4117048"/>
                  </a:lnTo>
                  <a:lnTo>
                    <a:pt x="521779" y="4117048"/>
                  </a:lnTo>
                  <a:lnTo>
                    <a:pt x="521779" y="4111802"/>
                  </a:lnTo>
                  <a:close/>
                </a:path>
                <a:path w="521970" h="4411345">
                  <a:moveTo>
                    <a:pt x="521779" y="3818102"/>
                  </a:moveTo>
                  <a:lnTo>
                    <a:pt x="0" y="3818102"/>
                  </a:lnTo>
                  <a:lnTo>
                    <a:pt x="0" y="3823347"/>
                  </a:lnTo>
                  <a:lnTo>
                    <a:pt x="521779" y="3823347"/>
                  </a:lnTo>
                  <a:lnTo>
                    <a:pt x="521779" y="3818102"/>
                  </a:lnTo>
                  <a:close/>
                </a:path>
                <a:path w="521970" h="4411345">
                  <a:moveTo>
                    <a:pt x="521779" y="3524402"/>
                  </a:moveTo>
                  <a:lnTo>
                    <a:pt x="0" y="3524402"/>
                  </a:lnTo>
                  <a:lnTo>
                    <a:pt x="0" y="3529647"/>
                  </a:lnTo>
                  <a:lnTo>
                    <a:pt x="521779" y="3529647"/>
                  </a:lnTo>
                  <a:lnTo>
                    <a:pt x="521779" y="3524402"/>
                  </a:lnTo>
                  <a:close/>
                </a:path>
                <a:path w="521970" h="4411345">
                  <a:moveTo>
                    <a:pt x="521779" y="3230702"/>
                  </a:moveTo>
                  <a:lnTo>
                    <a:pt x="0" y="3230702"/>
                  </a:lnTo>
                  <a:lnTo>
                    <a:pt x="0" y="3235947"/>
                  </a:lnTo>
                  <a:lnTo>
                    <a:pt x="521779" y="3235947"/>
                  </a:lnTo>
                  <a:lnTo>
                    <a:pt x="521779" y="3230702"/>
                  </a:lnTo>
                  <a:close/>
                </a:path>
                <a:path w="521970" h="4411345">
                  <a:moveTo>
                    <a:pt x="521779" y="2937002"/>
                  </a:moveTo>
                  <a:lnTo>
                    <a:pt x="0" y="2937002"/>
                  </a:lnTo>
                  <a:lnTo>
                    <a:pt x="0" y="2942247"/>
                  </a:lnTo>
                  <a:lnTo>
                    <a:pt x="521779" y="2942247"/>
                  </a:lnTo>
                  <a:lnTo>
                    <a:pt x="521779" y="2937002"/>
                  </a:lnTo>
                  <a:close/>
                </a:path>
                <a:path w="521970" h="4411345">
                  <a:moveTo>
                    <a:pt x="521779" y="2643301"/>
                  </a:moveTo>
                  <a:lnTo>
                    <a:pt x="0" y="2643301"/>
                  </a:lnTo>
                  <a:lnTo>
                    <a:pt x="0" y="2648547"/>
                  </a:lnTo>
                  <a:lnTo>
                    <a:pt x="521779" y="2648547"/>
                  </a:lnTo>
                  <a:lnTo>
                    <a:pt x="521779" y="2643301"/>
                  </a:lnTo>
                  <a:close/>
                </a:path>
                <a:path w="521970" h="4411345">
                  <a:moveTo>
                    <a:pt x="521779" y="2349601"/>
                  </a:moveTo>
                  <a:lnTo>
                    <a:pt x="0" y="2349601"/>
                  </a:lnTo>
                  <a:lnTo>
                    <a:pt x="0" y="2354846"/>
                  </a:lnTo>
                  <a:lnTo>
                    <a:pt x="521779" y="2354846"/>
                  </a:lnTo>
                  <a:lnTo>
                    <a:pt x="521779" y="2349601"/>
                  </a:lnTo>
                  <a:close/>
                </a:path>
                <a:path w="521970" h="4411345">
                  <a:moveTo>
                    <a:pt x="521779" y="2055901"/>
                  </a:moveTo>
                  <a:lnTo>
                    <a:pt x="0" y="2055901"/>
                  </a:lnTo>
                  <a:lnTo>
                    <a:pt x="0" y="2061146"/>
                  </a:lnTo>
                  <a:lnTo>
                    <a:pt x="521779" y="2061146"/>
                  </a:lnTo>
                  <a:lnTo>
                    <a:pt x="521779" y="2055901"/>
                  </a:lnTo>
                  <a:close/>
                </a:path>
                <a:path w="521970" h="4411345">
                  <a:moveTo>
                    <a:pt x="521779" y="1762213"/>
                  </a:moveTo>
                  <a:lnTo>
                    <a:pt x="0" y="1762213"/>
                  </a:lnTo>
                  <a:lnTo>
                    <a:pt x="0" y="1767446"/>
                  </a:lnTo>
                  <a:lnTo>
                    <a:pt x="521779" y="1767446"/>
                  </a:lnTo>
                  <a:lnTo>
                    <a:pt x="521779" y="176221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3" name="object 263" descr=""/>
            <p:cNvSpPr/>
            <p:nvPr/>
          </p:nvSpPr>
          <p:spPr>
            <a:xfrm>
              <a:off x="7863369" y="2930564"/>
              <a:ext cx="20955" cy="306705"/>
            </a:xfrm>
            <a:custGeom>
              <a:avLst/>
              <a:gdLst/>
              <a:ahLst/>
              <a:cxnLst/>
              <a:rect l="l" t="t" r="r" b="b"/>
              <a:pathLst>
                <a:path w="20954" h="306705">
                  <a:moveTo>
                    <a:pt x="0" y="306412"/>
                  </a:moveTo>
                  <a:lnTo>
                    <a:pt x="0" y="0"/>
                  </a:lnTo>
                  <a:lnTo>
                    <a:pt x="20948" y="0"/>
                  </a:lnTo>
                  <a:lnTo>
                    <a:pt x="20948" y="306412"/>
                  </a:lnTo>
                  <a:lnTo>
                    <a:pt x="0" y="306412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4" name="object 264" descr=""/>
            <p:cNvSpPr/>
            <p:nvPr/>
          </p:nvSpPr>
          <p:spPr>
            <a:xfrm>
              <a:off x="7871218" y="1759495"/>
              <a:ext cx="521970" cy="4704715"/>
            </a:xfrm>
            <a:custGeom>
              <a:avLst/>
              <a:gdLst/>
              <a:ahLst/>
              <a:cxnLst/>
              <a:rect l="l" t="t" r="r" b="b"/>
              <a:pathLst>
                <a:path w="521970" h="4704715">
                  <a:moveTo>
                    <a:pt x="5232" y="1477492"/>
                  </a:moveTo>
                  <a:lnTo>
                    <a:pt x="0" y="1477492"/>
                  </a:lnTo>
                  <a:lnTo>
                    <a:pt x="0" y="4704435"/>
                  </a:lnTo>
                  <a:lnTo>
                    <a:pt x="5232" y="4704435"/>
                  </a:lnTo>
                  <a:lnTo>
                    <a:pt x="5232" y="1477492"/>
                  </a:lnTo>
                  <a:close/>
                </a:path>
                <a:path w="521970" h="4704715">
                  <a:moveTo>
                    <a:pt x="521766" y="0"/>
                  </a:moveTo>
                  <a:lnTo>
                    <a:pt x="516534" y="0"/>
                  </a:lnTo>
                  <a:lnTo>
                    <a:pt x="516534" y="1171079"/>
                  </a:lnTo>
                  <a:lnTo>
                    <a:pt x="521766" y="1171079"/>
                  </a:lnTo>
                  <a:lnTo>
                    <a:pt x="52176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5" name="object 265" descr=""/>
            <p:cNvSpPr/>
            <p:nvPr/>
          </p:nvSpPr>
          <p:spPr>
            <a:xfrm>
              <a:off x="8379899" y="2930564"/>
              <a:ext cx="20955" cy="306705"/>
            </a:xfrm>
            <a:custGeom>
              <a:avLst/>
              <a:gdLst/>
              <a:ahLst/>
              <a:cxnLst/>
              <a:rect l="l" t="t" r="r" b="b"/>
              <a:pathLst>
                <a:path w="20954" h="306705">
                  <a:moveTo>
                    <a:pt x="20954" y="306412"/>
                  </a:moveTo>
                  <a:lnTo>
                    <a:pt x="0" y="306412"/>
                  </a:lnTo>
                  <a:lnTo>
                    <a:pt x="0" y="0"/>
                  </a:lnTo>
                  <a:lnTo>
                    <a:pt x="20954" y="0"/>
                  </a:lnTo>
                  <a:lnTo>
                    <a:pt x="20954" y="306412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6" name="object 266" descr=""/>
            <p:cNvSpPr/>
            <p:nvPr/>
          </p:nvSpPr>
          <p:spPr>
            <a:xfrm>
              <a:off x="7871206" y="1759508"/>
              <a:ext cx="521970" cy="4704715"/>
            </a:xfrm>
            <a:custGeom>
              <a:avLst/>
              <a:gdLst/>
              <a:ahLst/>
              <a:cxnLst/>
              <a:rect l="l" t="t" r="r" b="b"/>
              <a:pathLst>
                <a:path w="521970" h="4704715">
                  <a:moveTo>
                    <a:pt x="521779" y="1477479"/>
                  </a:moveTo>
                  <a:lnTo>
                    <a:pt x="516547" y="1477479"/>
                  </a:lnTo>
                  <a:lnTo>
                    <a:pt x="516547" y="4699190"/>
                  </a:lnTo>
                  <a:lnTo>
                    <a:pt x="0" y="4699190"/>
                  </a:lnTo>
                  <a:lnTo>
                    <a:pt x="0" y="4704423"/>
                  </a:lnTo>
                  <a:lnTo>
                    <a:pt x="516547" y="4704423"/>
                  </a:lnTo>
                  <a:lnTo>
                    <a:pt x="521779" y="4704423"/>
                  </a:lnTo>
                  <a:lnTo>
                    <a:pt x="521779" y="4699190"/>
                  </a:lnTo>
                  <a:lnTo>
                    <a:pt x="521779" y="1477479"/>
                  </a:lnTo>
                  <a:close/>
                </a:path>
                <a:path w="521970" h="4704715">
                  <a:moveTo>
                    <a:pt x="521779" y="0"/>
                  </a:moveTo>
                  <a:lnTo>
                    <a:pt x="0" y="0"/>
                  </a:lnTo>
                  <a:lnTo>
                    <a:pt x="0" y="5245"/>
                  </a:lnTo>
                  <a:lnTo>
                    <a:pt x="521779" y="5245"/>
                  </a:lnTo>
                  <a:lnTo>
                    <a:pt x="5217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7" name="object 267" descr=""/>
            <p:cNvSpPr/>
            <p:nvPr/>
          </p:nvSpPr>
          <p:spPr>
            <a:xfrm>
              <a:off x="8423910" y="1762124"/>
              <a:ext cx="516890" cy="4405630"/>
            </a:xfrm>
            <a:custGeom>
              <a:avLst/>
              <a:gdLst/>
              <a:ahLst/>
              <a:cxnLst/>
              <a:rect l="l" t="t" r="r" b="b"/>
              <a:pathLst>
                <a:path w="516890" h="4405630">
                  <a:moveTo>
                    <a:pt x="516534" y="0"/>
                  </a:moveTo>
                  <a:lnTo>
                    <a:pt x="0" y="0"/>
                  </a:lnTo>
                  <a:lnTo>
                    <a:pt x="0" y="293700"/>
                  </a:lnTo>
                  <a:lnTo>
                    <a:pt x="0" y="587400"/>
                  </a:lnTo>
                  <a:lnTo>
                    <a:pt x="0" y="4405490"/>
                  </a:lnTo>
                  <a:lnTo>
                    <a:pt x="516534" y="4405490"/>
                  </a:lnTo>
                  <a:lnTo>
                    <a:pt x="516534" y="293700"/>
                  </a:lnTo>
                  <a:lnTo>
                    <a:pt x="5165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 descr=""/>
            <p:cNvSpPr/>
            <p:nvPr/>
          </p:nvSpPr>
          <p:spPr>
            <a:xfrm>
              <a:off x="8423909" y="6167615"/>
              <a:ext cx="516890" cy="294005"/>
            </a:xfrm>
            <a:custGeom>
              <a:avLst/>
              <a:gdLst/>
              <a:ahLst/>
              <a:cxnLst/>
              <a:rect l="l" t="t" r="r" b="b"/>
              <a:pathLst>
                <a:path w="516890" h="294004">
                  <a:moveTo>
                    <a:pt x="516534" y="0"/>
                  </a:moveTo>
                  <a:lnTo>
                    <a:pt x="0" y="0"/>
                  </a:lnTo>
                  <a:lnTo>
                    <a:pt x="0" y="293700"/>
                  </a:lnTo>
                  <a:lnTo>
                    <a:pt x="516534" y="293700"/>
                  </a:lnTo>
                  <a:lnTo>
                    <a:pt x="51653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9" name="object 269" descr=""/>
          <p:cNvSpPr txBox="1"/>
          <p:nvPr/>
        </p:nvSpPr>
        <p:spPr>
          <a:xfrm>
            <a:off x="8513533" y="1796872"/>
            <a:ext cx="33782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alice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70" name="object 270" descr=""/>
          <p:cNvSpPr txBox="1"/>
          <p:nvPr/>
        </p:nvSpPr>
        <p:spPr>
          <a:xfrm>
            <a:off x="8464943" y="2384272"/>
            <a:ext cx="43497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carlos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71" name="object 271" descr=""/>
          <p:cNvSpPr txBox="1"/>
          <p:nvPr/>
        </p:nvSpPr>
        <p:spPr>
          <a:xfrm>
            <a:off x="8501011" y="2677972"/>
            <a:ext cx="36258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carol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72" name="object 272" descr=""/>
          <p:cNvSpPr txBox="1"/>
          <p:nvPr/>
        </p:nvSpPr>
        <p:spPr>
          <a:xfrm>
            <a:off x="8500376" y="2971673"/>
            <a:ext cx="36385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craig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73" name="object 273" descr=""/>
          <p:cNvSpPr txBox="1"/>
          <p:nvPr/>
        </p:nvSpPr>
        <p:spPr>
          <a:xfrm>
            <a:off x="8506041" y="3265373"/>
            <a:ext cx="3524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0">
                <a:latin typeface="Lucida Sans Unicode"/>
                <a:cs typeface="Lucida Sans Unicode"/>
              </a:rPr>
              <a:t>dave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74" name="object 274" descr=""/>
          <p:cNvSpPr txBox="1"/>
          <p:nvPr/>
        </p:nvSpPr>
        <p:spPr>
          <a:xfrm>
            <a:off x="8550237" y="3847528"/>
            <a:ext cx="26416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5">
                <a:latin typeface="Lucida Sans Unicode"/>
                <a:cs typeface="Lucida Sans Unicode"/>
              </a:rPr>
              <a:t>eve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75" name="object 275" descr=""/>
          <p:cNvSpPr txBox="1"/>
          <p:nvPr/>
        </p:nvSpPr>
        <p:spPr>
          <a:xfrm>
            <a:off x="8490343" y="4143845"/>
            <a:ext cx="38417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frank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76" name="object 276" descr=""/>
          <p:cNvSpPr txBox="1"/>
          <p:nvPr/>
        </p:nvSpPr>
        <p:spPr>
          <a:xfrm>
            <a:off x="8485390" y="4442790"/>
            <a:ext cx="39370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oscar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77" name="object 277" descr=""/>
          <p:cNvSpPr txBox="1"/>
          <p:nvPr/>
        </p:nvSpPr>
        <p:spPr>
          <a:xfrm>
            <a:off x="8457234" y="4733874"/>
            <a:ext cx="45021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peggy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78" name="object 278" descr=""/>
          <p:cNvSpPr txBox="1"/>
          <p:nvPr/>
        </p:nvSpPr>
        <p:spPr>
          <a:xfrm>
            <a:off x="8504415" y="5027574"/>
            <a:ext cx="35560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trent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79" name="object 279" descr=""/>
          <p:cNvSpPr txBox="1"/>
          <p:nvPr/>
        </p:nvSpPr>
        <p:spPr>
          <a:xfrm>
            <a:off x="8485530" y="5321274"/>
            <a:ext cx="39370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trudy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80" name="object 280" descr=""/>
          <p:cNvSpPr txBox="1"/>
          <p:nvPr/>
        </p:nvSpPr>
        <p:spPr>
          <a:xfrm>
            <a:off x="8455824" y="5614961"/>
            <a:ext cx="45275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walter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81" name="object 281" descr=""/>
          <p:cNvSpPr txBox="1"/>
          <p:nvPr/>
        </p:nvSpPr>
        <p:spPr>
          <a:xfrm>
            <a:off x="8442108" y="5908662"/>
            <a:ext cx="48069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wendy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82" name="object 282" descr=""/>
          <p:cNvSpPr txBox="1"/>
          <p:nvPr/>
        </p:nvSpPr>
        <p:spPr>
          <a:xfrm>
            <a:off x="8473147" y="6202362"/>
            <a:ext cx="41846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C0C0C0"/>
                </a:solidFill>
                <a:latin typeface="Lucida Sans Unicode"/>
                <a:cs typeface="Lucida Sans Unicode"/>
              </a:rPr>
              <a:t>victor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283" name="object 283" descr=""/>
          <p:cNvGrpSpPr/>
          <p:nvPr/>
        </p:nvGrpSpPr>
        <p:grpSpPr>
          <a:xfrm>
            <a:off x="8413439" y="1759259"/>
            <a:ext cx="1077595" cy="4704715"/>
            <a:chOff x="8413439" y="1759259"/>
            <a:chExt cx="1077595" cy="4704715"/>
          </a:xfrm>
        </p:grpSpPr>
        <p:sp>
          <p:nvSpPr>
            <p:cNvPr id="284" name="object 284" descr=""/>
            <p:cNvSpPr/>
            <p:nvPr/>
          </p:nvSpPr>
          <p:spPr>
            <a:xfrm>
              <a:off x="8421281" y="2053208"/>
              <a:ext cx="521970" cy="1767839"/>
            </a:xfrm>
            <a:custGeom>
              <a:avLst/>
              <a:gdLst/>
              <a:ahLst/>
              <a:cxnLst/>
              <a:rect l="l" t="t" r="r" b="b"/>
              <a:pathLst>
                <a:path w="521970" h="1767839">
                  <a:moveTo>
                    <a:pt x="521766" y="1762188"/>
                  </a:moveTo>
                  <a:lnTo>
                    <a:pt x="0" y="1762188"/>
                  </a:lnTo>
                  <a:lnTo>
                    <a:pt x="0" y="1767433"/>
                  </a:lnTo>
                  <a:lnTo>
                    <a:pt x="521766" y="1767433"/>
                  </a:lnTo>
                  <a:lnTo>
                    <a:pt x="521766" y="1762188"/>
                  </a:lnTo>
                  <a:close/>
                </a:path>
                <a:path w="521970" h="1767839">
                  <a:moveTo>
                    <a:pt x="521766" y="1468501"/>
                  </a:moveTo>
                  <a:lnTo>
                    <a:pt x="0" y="1468501"/>
                  </a:lnTo>
                  <a:lnTo>
                    <a:pt x="0" y="1473733"/>
                  </a:lnTo>
                  <a:lnTo>
                    <a:pt x="521766" y="1473733"/>
                  </a:lnTo>
                  <a:lnTo>
                    <a:pt x="521766" y="1468501"/>
                  </a:lnTo>
                  <a:close/>
                </a:path>
                <a:path w="521970" h="1767839">
                  <a:moveTo>
                    <a:pt x="521766" y="1174800"/>
                  </a:moveTo>
                  <a:lnTo>
                    <a:pt x="0" y="1174800"/>
                  </a:lnTo>
                  <a:lnTo>
                    <a:pt x="0" y="1180045"/>
                  </a:lnTo>
                  <a:lnTo>
                    <a:pt x="521766" y="1180045"/>
                  </a:lnTo>
                  <a:lnTo>
                    <a:pt x="521766" y="1174800"/>
                  </a:lnTo>
                  <a:close/>
                </a:path>
                <a:path w="521970" h="1767839">
                  <a:moveTo>
                    <a:pt x="521766" y="881100"/>
                  </a:moveTo>
                  <a:lnTo>
                    <a:pt x="0" y="881100"/>
                  </a:lnTo>
                  <a:lnTo>
                    <a:pt x="0" y="886345"/>
                  </a:lnTo>
                  <a:lnTo>
                    <a:pt x="521766" y="886345"/>
                  </a:lnTo>
                  <a:lnTo>
                    <a:pt x="521766" y="881100"/>
                  </a:lnTo>
                  <a:close/>
                </a:path>
                <a:path w="521970" h="1767839">
                  <a:moveTo>
                    <a:pt x="521766" y="587400"/>
                  </a:moveTo>
                  <a:lnTo>
                    <a:pt x="0" y="587400"/>
                  </a:lnTo>
                  <a:lnTo>
                    <a:pt x="0" y="592645"/>
                  </a:lnTo>
                  <a:lnTo>
                    <a:pt x="521766" y="592645"/>
                  </a:lnTo>
                  <a:lnTo>
                    <a:pt x="521766" y="587400"/>
                  </a:lnTo>
                  <a:close/>
                </a:path>
                <a:path w="521970" h="1767839">
                  <a:moveTo>
                    <a:pt x="521766" y="293700"/>
                  </a:moveTo>
                  <a:lnTo>
                    <a:pt x="0" y="293700"/>
                  </a:lnTo>
                  <a:lnTo>
                    <a:pt x="0" y="298945"/>
                  </a:lnTo>
                  <a:lnTo>
                    <a:pt x="521766" y="298945"/>
                  </a:lnTo>
                  <a:lnTo>
                    <a:pt x="521766" y="293700"/>
                  </a:lnTo>
                  <a:close/>
                </a:path>
                <a:path w="521970" h="1767839">
                  <a:moveTo>
                    <a:pt x="521766" y="0"/>
                  </a:moveTo>
                  <a:lnTo>
                    <a:pt x="0" y="0"/>
                  </a:lnTo>
                  <a:lnTo>
                    <a:pt x="0" y="5245"/>
                  </a:lnTo>
                  <a:lnTo>
                    <a:pt x="521766" y="5245"/>
                  </a:lnTo>
                  <a:lnTo>
                    <a:pt x="52176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 descr=""/>
            <p:cNvSpPr/>
            <p:nvPr/>
          </p:nvSpPr>
          <p:spPr>
            <a:xfrm>
              <a:off x="8417560" y="4101236"/>
              <a:ext cx="529590" cy="314960"/>
            </a:xfrm>
            <a:custGeom>
              <a:avLst/>
              <a:gdLst/>
              <a:ahLst/>
              <a:cxnLst/>
              <a:rect l="l" t="t" r="r" b="b"/>
              <a:pathLst>
                <a:path w="529590" h="314960">
                  <a:moveTo>
                    <a:pt x="529234" y="293700"/>
                  </a:moveTo>
                  <a:lnTo>
                    <a:pt x="0" y="293700"/>
                  </a:lnTo>
                  <a:lnTo>
                    <a:pt x="0" y="314667"/>
                  </a:lnTo>
                  <a:lnTo>
                    <a:pt x="3721" y="314667"/>
                  </a:lnTo>
                  <a:lnTo>
                    <a:pt x="525487" y="314680"/>
                  </a:lnTo>
                  <a:lnTo>
                    <a:pt x="529234" y="314667"/>
                  </a:lnTo>
                  <a:lnTo>
                    <a:pt x="529234" y="293700"/>
                  </a:lnTo>
                  <a:close/>
                </a:path>
                <a:path w="529590" h="314960">
                  <a:moveTo>
                    <a:pt x="529234" y="0"/>
                  </a:moveTo>
                  <a:lnTo>
                    <a:pt x="0" y="0"/>
                  </a:lnTo>
                  <a:lnTo>
                    <a:pt x="0" y="20980"/>
                  </a:lnTo>
                  <a:lnTo>
                    <a:pt x="529234" y="20980"/>
                  </a:lnTo>
                  <a:lnTo>
                    <a:pt x="529234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 descr=""/>
            <p:cNvSpPr/>
            <p:nvPr/>
          </p:nvSpPr>
          <p:spPr>
            <a:xfrm>
              <a:off x="8421281" y="1759495"/>
              <a:ext cx="521970" cy="4411345"/>
            </a:xfrm>
            <a:custGeom>
              <a:avLst/>
              <a:gdLst/>
              <a:ahLst/>
              <a:cxnLst/>
              <a:rect l="l" t="t" r="r" b="b"/>
              <a:pathLst>
                <a:path w="521970" h="4411345">
                  <a:moveTo>
                    <a:pt x="5245" y="0"/>
                  </a:moveTo>
                  <a:lnTo>
                    <a:pt x="12" y="0"/>
                  </a:lnTo>
                  <a:lnTo>
                    <a:pt x="12" y="2345867"/>
                  </a:lnTo>
                  <a:lnTo>
                    <a:pt x="5245" y="2345867"/>
                  </a:lnTo>
                  <a:lnTo>
                    <a:pt x="5245" y="0"/>
                  </a:lnTo>
                  <a:close/>
                </a:path>
                <a:path w="521970" h="4411345">
                  <a:moveTo>
                    <a:pt x="521766" y="4405503"/>
                  </a:moveTo>
                  <a:lnTo>
                    <a:pt x="0" y="4405503"/>
                  </a:lnTo>
                  <a:lnTo>
                    <a:pt x="0" y="4410748"/>
                  </a:lnTo>
                  <a:lnTo>
                    <a:pt x="521766" y="4410748"/>
                  </a:lnTo>
                  <a:lnTo>
                    <a:pt x="521766" y="4405503"/>
                  </a:lnTo>
                  <a:close/>
                </a:path>
                <a:path w="521970" h="4411345">
                  <a:moveTo>
                    <a:pt x="521766" y="4111802"/>
                  </a:moveTo>
                  <a:lnTo>
                    <a:pt x="0" y="4111802"/>
                  </a:lnTo>
                  <a:lnTo>
                    <a:pt x="0" y="4117048"/>
                  </a:lnTo>
                  <a:lnTo>
                    <a:pt x="521766" y="4117048"/>
                  </a:lnTo>
                  <a:lnTo>
                    <a:pt x="521766" y="4111802"/>
                  </a:lnTo>
                  <a:close/>
                </a:path>
                <a:path w="521970" h="4411345">
                  <a:moveTo>
                    <a:pt x="521766" y="3818102"/>
                  </a:moveTo>
                  <a:lnTo>
                    <a:pt x="0" y="3818102"/>
                  </a:lnTo>
                  <a:lnTo>
                    <a:pt x="0" y="3823347"/>
                  </a:lnTo>
                  <a:lnTo>
                    <a:pt x="521766" y="3823347"/>
                  </a:lnTo>
                  <a:lnTo>
                    <a:pt x="521766" y="3818102"/>
                  </a:lnTo>
                  <a:close/>
                </a:path>
                <a:path w="521970" h="4411345">
                  <a:moveTo>
                    <a:pt x="521766" y="3524402"/>
                  </a:moveTo>
                  <a:lnTo>
                    <a:pt x="0" y="3524402"/>
                  </a:lnTo>
                  <a:lnTo>
                    <a:pt x="0" y="3529647"/>
                  </a:lnTo>
                  <a:lnTo>
                    <a:pt x="521766" y="3529647"/>
                  </a:lnTo>
                  <a:lnTo>
                    <a:pt x="521766" y="3524402"/>
                  </a:lnTo>
                  <a:close/>
                </a:path>
                <a:path w="521970" h="4411345">
                  <a:moveTo>
                    <a:pt x="521766" y="3230702"/>
                  </a:moveTo>
                  <a:lnTo>
                    <a:pt x="0" y="3230702"/>
                  </a:lnTo>
                  <a:lnTo>
                    <a:pt x="0" y="3235947"/>
                  </a:lnTo>
                  <a:lnTo>
                    <a:pt x="521766" y="3235947"/>
                  </a:lnTo>
                  <a:lnTo>
                    <a:pt x="521766" y="3230702"/>
                  </a:lnTo>
                  <a:close/>
                </a:path>
                <a:path w="521970" h="4411345">
                  <a:moveTo>
                    <a:pt x="521766" y="2937002"/>
                  </a:moveTo>
                  <a:lnTo>
                    <a:pt x="0" y="2937002"/>
                  </a:lnTo>
                  <a:lnTo>
                    <a:pt x="0" y="2942247"/>
                  </a:lnTo>
                  <a:lnTo>
                    <a:pt x="521766" y="2942247"/>
                  </a:lnTo>
                  <a:lnTo>
                    <a:pt x="521766" y="2937002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7" name="object 287" descr=""/>
            <p:cNvSpPr/>
            <p:nvPr/>
          </p:nvSpPr>
          <p:spPr>
            <a:xfrm>
              <a:off x="8413439" y="4105361"/>
              <a:ext cx="20955" cy="306705"/>
            </a:xfrm>
            <a:custGeom>
              <a:avLst/>
              <a:gdLst/>
              <a:ahLst/>
              <a:cxnLst/>
              <a:rect l="l" t="t" r="r" b="b"/>
              <a:pathLst>
                <a:path w="20954" h="306704">
                  <a:moveTo>
                    <a:pt x="20954" y="306412"/>
                  </a:moveTo>
                  <a:lnTo>
                    <a:pt x="0" y="306412"/>
                  </a:lnTo>
                  <a:lnTo>
                    <a:pt x="0" y="0"/>
                  </a:lnTo>
                  <a:lnTo>
                    <a:pt x="20954" y="0"/>
                  </a:lnTo>
                  <a:lnTo>
                    <a:pt x="20954" y="306412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8" name="object 288" descr=""/>
            <p:cNvSpPr/>
            <p:nvPr/>
          </p:nvSpPr>
          <p:spPr>
            <a:xfrm>
              <a:off x="8421294" y="1759267"/>
              <a:ext cx="521970" cy="4704715"/>
            </a:xfrm>
            <a:custGeom>
              <a:avLst/>
              <a:gdLst/>
              <a:ahLst/>
              <a:cxnLst/>
              <a:rect l="l" t="t" r="r" b="b"/>
              <a:pathLst>
                <a:path w="521970" h="4704715">
                  <a:moveTo>
                    <a:pt x="5232" y="2652509"/>
                  </a:moveTo>
                  <a:lnTo>
                    <a:pt x="0" y="2652509"/>
                  </a:lnTo>
                  <a:lnTo>
                    <a:pt x="0" y="4704664"/>
                  </a:lnTo>
                  <a:lnTo>
                    <a:pt x="5232" y="4704664"/>
                  </a:lnTo>
                  <a:lnTo>
                    <a:pt x="5232" y="2652509"/>
                  </a:lnTo>
                  <a:close/>
                </a:path>
                <a:path w="521970" h="4704715">
                  <a:moveTo>
                    <a:pt x="521766" y="0"/>
                  </a:moveTo>
                  <a:lnTo>
                    <a:pt x="516534" y="0"/>
                  </a:lnTo>
                  <a:lnTo>
                    <a:pt x="516534" y="2341918"/>
                  </a:lnTo>
                  <a:lnTo>
                    <a:pt x="516534" y="2345728"/>
                  </a:lnTo>
                  <a:lnTo>
                    <a:pt x="521766" y="2345728"/>
                  </a:lnTo>
                  <a:lnTo>
                    <a:pt x="521766" y="2341918"/>
                  </a:lnTo>
                  <a:lnTo>
                    <a:pt x="52176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9" name="object 289" descr=""/>
            <p:cNvSpPr/>
            <p:nvPr/>
          </p:nvSpPr>
          <p:spPr>
            <a:xfrm>
              <a:off x="8929974" y="4105362"/>
              <a:ext cx="20955" cy="306705"/>
            </a:xfrm>
            <a:custGeom>
              <a:avLst/>
              <a:gdLst/>
              <a:ahLst/>
              <a:cxnLst/>
              <a:rect l="l" t="t" r="r" b="b"/>
              <a:pathLst>
                <a:path w="20954" h="306704">
                  <a:moveTo>
                    <a:pt x="0" y="0"/>
                  </a:moveTo>
                  <a:lnTo>
                    <a:pt x="20946" y="0"/>
                  </a:lnTo>
                  <a:lnTo>
                    <a:pt x="20946" y="306412"/>
                  </a:lnTo>
                  <a:lnTo>
                    <a:pt x="0" y="30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0" name="object 290" descr=""/>
            <p:cNvSpPr/>
            <p:nvPr/>
          </p:nvSpPr>
          <p:spPr>
            <a:xfrm>
              <a:off x="8421281" y="1759508"/>
              <a:ext cx="521970" cy="4704715"/>
            </a:xfrm>
            <a:custGeom>
              <a:avLst/>
              <a:gdLst/>
              <a:ahLst/>
              <a:cxnLst/>
              <a:rect l="l" t="t" r="r" b="b"/>
              <a:pathLst>
                <a:path w="521970" h="4704715">
                  <a:moveTo>
                    <a:pt x="521766" y="0"/>
                  </a:moveTo>
                  <a:lnTo>
                    <a:pt x="0" y="0"/>
                  </a:lnTo>
                  <a:lnTo>
                    <a:pt x="0" y="5245"/>
                  </a:lnTo>
                  <a:lnTo>
                    <a:pt x="521766" y="5245"/>
                  </a:lnTo>
                  <a:lnTo>
                    <a:pt x="521766" y="0"/>
                  </a:lnTo>
                  <a:close/>
                </a:path>
                <a:path w="521970" h="4704715">
                  <a:moveTo>
                    <a:pt x="521779" y="2651734"/>
                  </a:moveTo>
                  <a:lnTo>
                    <a:pt x="516547" y="2651734"/>
                  </a:lnTo>
                  <a:lnTo>
                    <a:pt x="516547" y="2656814"/>
                  </a:lnTo>
                  <a:lnTo>
                    <a:pt x="516547" y="4699190"/>
                  </a:lnTo>
                  <a:lnTo>
                    <a:pt x="0" y="4699190"/>
                  </a:lnTo>
                  <a:lnTo>
                    <a:pt x="0" y="4704423"/>
                  </a:lnTo>
                  <a:lnTo>
                    <a:pt x="521766" y="4704423"/>
                  </a:lnTo>
                  <a:lnTo>
                    <a:pt x="521766" y="4703927"/>
                  </a:lnTo>
                  <a:lnTo>
                    <a:pt x="521766" y="4699190"/>
                  </a:lnTo>
                  <a:lnTo>
                    <a:pt x="521766" y="2656814"/>
                  </a:lnTo>
                  <a:lnTo>
                    <a:pt x="521779" y="2651734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1" name="object 291" descr=""/>
            <p:cNvSpPr/>
            <p:nvPr/>
          </p:nvSpPr>
          <p:spPr>
            <a:xfrm>
              <a:off x="8973985" y="1762124"/>
              <a:ext cx="516890" cy="4699635"/>
            </a:xfrm>
            <a:custGeom>
              <a:avLst/>
              <a:gdLst/>
              <a:ahLst/>
              <a:cxnLst/>
              <a:rect l="l" t="t" r="r" b="b"/>
              <a:pathLst>
                <a:path w="516890" h="4699635">
                  <a:moveTo>
                    <a:pt x="516534" y="0"/>
                  </a:moveTo>
                  <a:lnTo>
                    <a:pt x="0" y="0"/>
                  </a:lnTo>
                  <a:lnTo>
                    <a:pt x="0" y="293700"/>
                  </a:lnTo>
                  <a:lnTo>
                    <a:pt x="0" y="587400"/>
                  </a:lnTo>
                  <a:lnTo>
                    <a:pt x="0" y="4699190"/>
                  </a:lnTo>
                  <a:lnTo>
                    <a:pt x="516534" y="4699190"/>
                  </a:lnTo>
                  <a:lnTo>
                    <a:pt x="516534" y="293700"/>
                  </a:lnTo>
                  <a:lnTo>
                    <a:pt x="5165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2" name="object 292" descr=""/>
          <p:cNvSpPr txBox="1"/>
          <p:nvPr/>
        </p:nvSpPr>
        <p:spPr>
          <a:xfrm>
            <a:off x="9063608" y="1796872"/>
            <a:ext cx="33782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alice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93" name="object 293" descr=""/>
          <p:cNvSpPr txBox="1"/>
          <p:nvPr/>
        </p:nvSpPr>
        <p:spPr>
          <a:xfrm>
            <a:off x="7436802" y="2090572"/>
            <a:ext cx="194119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62610" algn="l"/>
                <a:tab pos="1112520" algn="l"/>
                <a:tab pos="1662430" algn="l"/>
              </a:tabLst>
            </a:pPr>
            <a:r>
              <a:rPr dirty="0" sz="1100" spc="-25">
                <a:solidFill>
                  <a:srgbClr val="8D3124"/>
                </a:solidFill>
                <a:latin typeface="Lucida Sans Unicode"/>
                <a:cs typeface="Lucida Sans Unicode"/>
              </a:rPr>
              <a:t>bob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	</a:t>
            </a:r>
            <a:r>
              <a:rPr dirty="0" sz="1100" spc="-25">
                <a:latin typeface="Lucida Sans Unicode"/>
                <a:cs typeface="Lucida Sans Unicode"/>
              </a:rPr>
              <a:t>bob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25">
                <a:latin typeface="Lucida Sans Unicode"/>
                <a:cs typeface="Lucida Sans Unicode"/>
              </a:rPr>
              <a:t>bob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25">
                <a:latin typeface="Lucida Sans Unicode"/>
                <a:cs typeface="Lucida Sans Unicode"/>
              </a:rPr>
              <a:t>bob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94" name="object 294" descr=""/>
          <p:cNvSpPr txBox="1"/>
          <p:nvPr/>
        </p:nvSpPr>
        <p:spPr>
          <a:xfrm>
            <a:off x="9015018" y="2384272"/>
            <a:ext cx="43497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carlos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95" name="object 295" descr=""/>
          <p:cNvSpPr txBox="1"/>
          <p:nvPr/>
        </p:nvSpPr>
        <p:spPr>
          <a:xfrm>
            <a:off x="9051087" y="2677972"/>
            <a:ext cx="36258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carol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96" name="object 296" descr=""/>
          <p:cNvSpPr txBox="1"/>
          <p:nvPr/>
        </p:nvSpPr>
        <p:spPr>
          <a:xfrm>
            <a:off x="9050451" y="2971673"/>
            <a:ext cx="36385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craig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97" name="object 297" descr=""/>
          <p:cNvSpPr txBox="1"/>
          <p:nvPr/>
        </p:nvSpPr>
        <p:spPr>
          <a:xfrm>
            <a:off x="9056103" y="3265373"/>
            <a:ext cx="3524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0">
                <a:latin typeface="Lucida Sans Unicode"/>
                <a:cs typeface="Lucida Sans Unicode"/>
              </a:rPr>
              <a:t>dave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98" name="object 298" descr=""/>
          <p:cNvSpPr txBox="1"/>
          <p:nvPr/>
        </p:nvSpPr>
        <p:spPr>
          <a:xfrm>
            <a:off x="7450099" y="3559073"/>
            <a:ext cx="192786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49275" algn="l"/>
                <a:tab pos="1099185" algn="l"/>
                <a:tab pos="1649095" algn="l"/>
              </a:tabLst>
            </a:pPr>
            <a:r>
              <a:rPr dirty="0" sz="1100" spc="-25">
                <a:solidFill>
                  <a:srgbClr val="8D3124"/>
                </a:solidFill>
                <a:latin typeface="Lucida Sans Unicode"/>
                <a:cs typeface="Lucida Sans Unicode"/>
              </a:rPr>
              <a:t>eve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	</a:t>
            </a:r>
            <a:r>
              <a:rPr dirty="0" sz="1100" spc="-20">
                <a:solidFill>
                  <a:srgbClr val="8D3124"/>
                </a:solidFill>
                <a:latin typeface="Lucida Sans Unicode"/>
                <a:cs typeface="Lucida Sans Unicode"/>
              </a:rPr>
              <a:t>erin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	</a:t>
            </a:r>
            <a:r>
              <a:rPr dirty="0" sz="1100" spc="-20">
                <a:latin typeface="Lucida Sans Unicode"/>
                <a:cs typeface="Lucida Sans Unicode"/>
              </a:rPr>
              <a:t>erin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20">
                <a:latin typeface="Lucida Sans Unicode"/>
                <a:cs typeface="Lucida Sans Unicode"/>
              </a:rPr>
              <a:t>erin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99" name="object 299" descr=""/>
          <p:cNvSpPr txBox="1"/>
          <p:nvPr/>
        </p:nvSpPr>
        <p:spPr>
          <a:xfrm>
            <a:off x="9100311" y="3852773"/>
            <a:ext cx="26416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5">
                <a:latin typeface="Lucida Sans Unicode"/>
                <a:cs typeface="Lucida Sans Unicode"/>
              </a:rPr>
              <a:t>eve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00" name="object 300" descr=""/>
          <p:cNvSpPr txBox="1"/>
          <p:nvPr/>
        </p:nvSpPr>
        <p:spPr>
          <a:xfrm>
            <a:off x="9040406" y="4146474"/>
            <a:ext cx="38417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frank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01" name="object 301" descr=""/>
          <p:cNvSpPr txBox="1"/>
          <p:nvPr/>
        </p:nvSpPr>
        <p:spPr>
          <a:xfrm>
            <a:off x="9035453" y="4440173"/>
            <a:ext cx="39370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oscar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02" name="object 302" descr=""/>
          <p:cNvSpPr txBox="1"/>
          <p:nvPr/>
        </p:nvSpPr>
        <p:spPr>
          <a:xfrm>
            <a:off x="9007309" y="4733874"/>
            <a:ext cx="45021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peggy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03" name="object 303" descr=""/>
          <p:cNvSpPr txBox="1"/>
          <p:nvPr/>
        </p:nvSpPr>
        <p:spPr>
          <a:xfrm>
            <a:off x="9054477" y="5027574"/>
            <a:ext cx="35560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trent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04" name="object 304" descr=""/>
          <p:cNvSpPr txBox="1"/>
          <p:nvPr/>
        </p:nvSpPr>
        <p:spPr>
          <a:xfrm>
            <a:off x="9035592" y="5316029"/>
            <a:ext cx="39370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trudy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05" name="object 305" descr=""/>
          <p:cNvSpPr txBox="1"/>
          <p:nvPr/>
        </p:nvSpPr>
        <p:spPr>
          <a:xfrm>
            <a:off x="9023222" y="5612345"/>
            <a:ext cx="41846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victor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06" name="object 306" descr=""/>
          <p:cNvSpPr txBox="1"/>
          <p:nvPr/>
        </p:nvSpPr>
        <p:spPr>
          <a:xfrm>
            <a:off x="9005887" y="5911291"/>
            <a:ext cx="45275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walter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07" name="object 307" descr=""/>
          <p:cNvSpPr txBox="1"/>
          <p:nvPr/>
        </p:nvSpPr>
        <p:spPr>
          <a:xfrm>
            <a:off x="8992171" y="6202362"/>
            <a:ext cx="48069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wendy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308" name="object 308" descr=""/>
          <p:cNvGrpSpPr/>
          <p:nvPr/>
        </p:nvGrpSpPr>
        <p:grpSpPr>
          <a:xfrm>
            <a:off x="8963507" y="1759495"/>
            <a:ext cx="537845" cy="4704715"/>
            <a:chOff x="8963507" y="1759495"/>
            <a:chExt cx="537845" cy="4704715"/>
          </a:xfrm>
        </p:grpSpPr>
        <p:sp>
          <p:nvSpPr>
            <p:cNvPr id="309" name="object 309" descr=""/>
            <p:cNvSpPr/>
            <p:nvPr/>
          </p:nvSpPr>
          <p:spPr>
            <a:xfrm>
              <a:off x="8971344" y="2053208"/>
              <a:ext cx="521970" cy="3235960"/>
            </a:xfrm>
            <a:custGeom>
              <a:avLst/>
              <a:gdLst/>
              <a:ahLst/>
              <a:cxnLst/>
              <a:rect l="l" t="t" r="r" b="b"/>
              <a:pathLst>
                <a:path w="521970" h="3235960">
                  <a:moveTo>
                    <a:pt x="521779" y="3230689"/>
                  </a:moveTo>
                  <a:lnTo>
                    <a:pt x="0" y="3230689"/>
                  </a:lnTo>
                  <a:lnTo>
                    <a:pt x="0" y="3235934"/>
                  </a:lnTo>
                  <a:lnTo>
                    <a:pt x="521779" y="3235934"/>
                  </a:lnTo>
                  <a:lnTo>
                    <a:pt x="521779" y="3230689"/>
                  </a:lnTo>
                  <a:close/>
                </a:path>
                <a:path w="521970" h="3235960">
                  <a:moveTo>
                    <a:pt x="521779" y="2936989"/>
                  </a:moveTo>
                  <a:lnTo>
                    <a:pt x="0" y="2936989"/>
                  </a:lnTo>
                  <a:lnTo>
                    <a:pt x="0" y="2942234"/>
                  </a:lnTo>
                  <a:lnTo>
                    <a:pt x="521779" y="2942234"/>
                  </a:lnTo>
                  <a:lnTo>
                    <a:pt x="521779" y="2936989"/>
                  </a:lnTo>
                  <a:close/>
                </a:path>
                <a:path w="521970" h="3235960">
                  <a:moveTo>
                    <a:pt x="521779" y="2643289"/>
                  </a:moveTo>
                  <a:lnTo>
                    <a:pt x="0" y="2643289"/>
                  </a:lnTo>
                  <a:lnTo>
                    <a:pt x="0" y="2648534"/>
                  </a:lnTo>
                  <a:lnTo>
                    <a:pt x="521779" y="2648534"/>
                  </a:lnTo>
                  <a:lnTo>
                    <a:pt x="521779" y="2643289"/>
                  </a:lnTo>
                  <a:close/>
                </a:path>
                <a:path w="521970" h="3235960">
                  <a:moveTo>
                    <a:pt x="521779" y="2349589"/>
                  </a:moveTo>
                  <a:lnTo>
                    <a:pt x="0" y="2349589"/>
                  </a:lnTo>
                  <a:lnTo>
                    <a:pt x="0" y="2354834"/>
                  </a:lnTo>
                  <a:lnTo>
                    <a:pt x="521779" y="2354834"/>
                  </a:lnTo>
                  <a:lnTo>
                    <a:pt x="521779" y="2349589"/>
                  </a:lnTo>
                  <a:close/>
                </a:path>
                <a:path w="521970" h="3235960">
                  <a:moveTo>
                    <a:pt x="521779" y="2055888"/>
                  </a:moveTo>
                  <a:lnTo>
                    <a:pt x="0" y="2055888"/>
                  </a:lnTo>
                  <a:lnTo>
                    <a:pt x="0" y="2061133"/>
                  </a:lnTo>
                  <a:lnTo>
                    <a:pt x="521779" y="2061133"/>
                  </a:lnTo>
                  <a:lnTo>
                    <a:pt x="521779" y="2055888"/>
                  </a:lnTo>
                  <a:close/>
                </a:path>
                <a:path w="521970" h="3235960">
                  <a:moveTo>
                    <a:pt x="521779" y="1762188"/>
                  </a:moveTo>
                  <a:lnTo>
                    <a:pt x="0" y="1762188"/>
                  </a:lnTo>
                  <a:lnTo>
                    <a:pt x="0" y="1767433"/>
                  </a:lnTo>
                  <a:lnTo>
                    <a:pt x="521779" y="1767433"/>
                  </a:lnTo>
                  <a:lnTo>
                    <a:pt x="521779" y="1762188"/>
                  </a:lnTo>
                  <a:close/>
                </a:path>
                <a:path w="521970" h="3235960">
                  <a:moveTo>
                    <a:pt x="521779" y="1468501"/>
                  </a:moveTo>
                  <a:lnTo>
                    <a:pt x="0" y="1468501"/>
                  </a:lnTo>
                  <a:lnTo>
                    <a:pt x="0" y="1473733"/>
                  </a:lnTo>
                  <a:lnTo>
                    <a:pt x="521779" y="1473733"/>
                  </a:lnTo>
                  <a:lnTo>
                    <a:pt x="521779" y="1468501"/>
                  </a:lnTo>
                  <a:close/>
                </a:path>
                <a:path w="521970" h="3235960">
                  <a:moveTo>
                    <a:pt x="521779" y="1174800"/>
                  </a:moveTo>
                  <a:lnTo>
                    <a:pt x="0" y="1174800"/>
                  </a:lnTo>
                  <a:lnTo>
                    <a:pt x="0" y="1180045"/>
                  </a:lnTo>
                  <a:lnTo>
                    <a:pt x="521779" y="1180045"/>
                  </a:lnTo>
                  <a:lnTo>
                    <a:pt x="521779" y="1174800"/>
                  </a:lnTo>
                  <a:close/>
                </a:path>
                <a:path w="521970" h="3235960">
                  <a:moveTo>
                    <a:pt x="521779" y="881100"/>
                  </a:moveTo>
                  <a:lnTo>
                    <a:pt x="0" y="881100"/>
                  </a:lnTo>
                  <a:lnTo>
                    <a:pt x="0" y="886345"/>
                  </a:lnTo>
                  <a:lnTo>
                    <a:pt x="521779" y="886345"/>
                  </a:lnTo>
                  <a:lnTo>
                    <a:pt x="521779" y="881100"/>
                  </a:lnTo>
                  <a:close/>
                </a:path>
                <a:path w="521970" h="3235960">
                  <a:moveTo>
                    <a:pt x="521779" y="587400"/>
                  </a:moveTo>
                  <a:lnTo>
                    <a:pt x="0" y="587400"/>
                  </a:lnTo>
                  <a:lnTo>
                    <a:pt x="0" y="592645"/>
                  </a:lnTo>
                  <a:lnTo>
                    <a:pt x="521779" y="592645"/>
                  </a:lnTo>
                  <a:lnTo>
                    <a:pt x="521779" y="587400"/>
                  </a:lnTo>
                  <a:close/>
                </a:path>
                <a:path w="521970" h="3235960">
                  <a:moveTo>
                    <a:pt x="521779" y="293700"/>
                  </a:moveTo>
                  <a:lnTo>
                    <a:pt x="0" y="293700"/>
                  </a:lnTo>
                  <a:lnTo>
                    <a:pt x="0" y="298945"/>
                  </a:lnTo>
                  <a:lnTo>
                    <a:pt x="521779" y="298945"/>
                  </a:lnTo>
                  <a:lnTo>
                    <a:pt x="521779" y="293700"/>
                  </a:lnTo>
                  <a:close/>
                </a:path>
                <a:path w="521970" h="3235960">
                  <a:moveTo>
                    <a:pt x="521779" y="0"/>
                  </a:moveTo>
                  <a:lnTo>
                    <a:pt x="0" y="0"/>
                  </a:lnTo>
                  <a:lnTo>
                    <a:pt x="0" y="5245"/>
                  </a:lnTo>
                  <a:lnTo>
                    <a:pt x="521779" y="5245"/>
                  </a:lnTo>
                  <a:lnTo>
                    <a:pt x="5217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 descr=""/>
            <p:cNvSpPr/>
            <p:nvPr/>
          </p:nvSpPr>
          <p:spPr>
            <a:xfrm>
              <a:off x="8967623" y="5569737"/>
              <a:ext cx="529590" cy="314960"/>
            </a:xfrm>
            <a:custGeom>
              <a:avLst/>
              <a:gdLst/>
              <a:ahLst/>
              <a:cxnLst/>
              <a:rect l="l" t="t" r="r" b="b"/>
              <a:pathLst>
                <a:path w="529590" h="314960">
                  <a:moveTo>
                    <a:pt x="529234" y="293700"/>
                  </a:moveTo>
                  <a:lnTo>
                    <a:pt x="0" y="293700"/>
                  </a:lnTo>
                  <a:lnTo>
                    <a:pt x="0" y="314667"/>
                  </a:lnTo>
                  <a:lnTo>
                    <a:pt x="529234" y="314667"/>
                  </a:lnTo>
                  <a:lnTo>
                    <a:pt x="529234" y="293700"/>
                  </a:lnTo>
                  <a:close/>
                </a:path>
                <a:path w="529590" h="314960">
                  <a:moveTo>
                    <a:pt x="529234" y="0"/>
                  </a:moveTo>
                  <a:lnTo>
                    <a:pt x="0" y="0"/>
                  </a:lnTo>
                  <a:lnTo>
                    <a:pt x="0" y="20967"/>
                  </a:lnTo>
                  <a:lnTo>
                    <a:pt x="529234" y="20967"/>
                  </a:lnTo>
                  <a:lnTo>
                    <a:pt x="529234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1" name="object 311" descr=""/>
            <p:cNvSpPr/>
            <p:nvPr/>
          </p:nvSpPr>
          <p:spPr>
            <a:xfrm>
              <a:off x="8971344" y="1759495"/>
              <a:ext cx="521970" cy="4411345"/>
            </a:xfrm>
            <a:custGeom>
              <a:avLst/>
              <a:gdLst/>
              <a:ahLst/>
              <a:cxnLst/>
              <a:rect l="l" t="t" r="r" b="b"/>
              <a:pathLst>
                <a:path w="521970" h="4411345">
                  <a:moveTo>
                    <a:pt x="5245" y="0"/>
                  </a:moveTo>
                  <a:lnTo>
                    <a:pt x="12" y="0"/>
                  </a:lnTo>
                  <a:lnTo>
                    <a:pt x="12" y="3814368"/>
                  </a:lnTo>
                  <a:lnTo>
                    <a:pt x="5245" y="3814368"/>
                  </a:lnTo>
                  <a:lnTo>
                    <a:pt x="5245" y="0"/>
                  </a:lnTo>
                  <a:close/>
                </a:path>
                <a:path w="521970" h="4411345">
                  <a:moveTo>
                    <a:pt x="521779" y="4405503"/>
                  </a:moveTo>
                  <a:lnTo>
                    <a:pt x="0" y="4405503"/>
                  </a:lnTo>
                  <a:lnTo>
                    <a:pt x="0" y="4410748"/>
                  </a:lnTo>
                  <a:lnTo>
                    <a:pt x="521779" y="4410748"/>
                  </a:lnTo>
                  <a:lnTo>
                    <a:pt x="521779" y="44055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2" name="object 312" descr=""/>
            <p:cNvSpPr/>
            <p:nvPr/>
          </p:nvSpPr>
          <p:spPr>
            <a:xfrm>
              <a:off x="8963507" y="5573858"/>
              <a:ext cx="20955" cy="306705"/>
            </a:xfrm>
            <a:custGeom>
              <a:avLst/>
              <a:gdLst/>
              <a:ahLst/>
              <a:cxnLst/>
              <a:rect l="l" t="t" r="r" b="b"/>
              <a:pathLst>
                <a:path w="20954" h="306704">
                  <a:moveTo>
                    <a:pt x="0" y="306412"/>
                  </a:moveTo>
                  <a:lnTo>
                    <a:pt x="0" y="0"/>
                  </a:lnTo>
                  <a:lnTo>
                    <a:pt x="20949" y="0"/>
                  </a:lnTo>
                  <a:lnTo>
                    <a:pt x="20949" y="306412"/>
                  </a:lnTo>
                  <a:lnTo>
                    <a:pt x="0" y="306412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 descr=""/>
            <p:cNvSpPr/>
            <p:nvPr/>
          </p:nvSpPr>
          <p:spPr>
            <a:xfrm>
              <a:off x="8971356" y="1759495"/>
              <a:ext cx="521970" cy="4704715"/>
            </a:xfrm>
            <a:custGeom>
              <a:avLst/>
              <a:gdLst/>
              <a:ahLst/>
              <a:cxnLst/>
              <a:rect l="l" t="t" r="r" b="b"/>
              <a:pathLst>
                <a:path w="521970" h="4704715">
                  <a:moveTo>
                    <a:pt x="5232" y="4120781"/>
                  </a:moveTo>
                  <a:lnTo>
                    <a:pt x="0" y="4120781"/>
                  </a:lnTo>
                  <a:lnTo>
                    <a:pt x="0" y="4704435"/>
                  </a:lnTo>
                  <a:lnTo>
                    <a:pt x="5232" y="4704435"/>
                  </a:lnTo>
                  <a:lnTo>
                    <a:pt x="5232" y="4120781"/>
                  </a:lnTo>
                  <a:close/>
                </a:path>
                <a:path w="521970" h="4704715">
                  <a:moveTo>
                    <a:pt x="521766" y="0"/>
                  </a:moveTo>
                  <a:lnTo>
                    <a:pt x="516534" y="0"/>
                  </a:lnTo>
                  <a:lnTo>
                    <a:pt x="516534" y="3814368"/>
                  </a:lnTo>
                  <a:lnTo>
                    <a:pt x="521766" y="3814368"/>
                  </a:lnTo>
                  <a:lnTo>
                    <a:pt x="52176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4" name="object 314" descr=""/>
            <p:cNvSpPr/>
            <p:nvPr/>
          </p:nvSpPr>
          <p:spPr>
            <a:xfrm>
              <a:off x="9480037" y="5573858"/>
              <a:ext cx="20955" cy="306705"/>
            </a:xfrm>
            <a:custGeom>
              <a:avLst/>
              <a:gdLst/>
              <a:ahLst/>
              <a:cxnLst/>
              <a:rect l="l" t="t" r="r" b="b"/>
              <a:pathLst>
                <a:path w="20954" h="306704">
                  <a:moveTo>
                    <a:pt x="20954" y="306412"/>
                  </a:moveTo>
                  <a:lnTo>
                    <a:pt x="0" y="306412"/>
                  </a:lnTo>
                  <a:lnTo>
                    <a:pt x="0" y="0"/>
                  </a:lnTo>
                  <a:lnTo>
                    <a:pt x="20954" y="0"/>
                  </a:lnTo>
                  <a:lnTo>
                    <a:pt x="20954" y="306412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 descr=""/>
            <p:cNvSpPr/>
            <p:nvPr/>
          </p:nvSpPr>
          <p:spPr>
            <a:xfrm>
              <a:off x="8971344" y="1759508"/>
              <a:ext cx="521970" cy="4704715"/>
            </a:xfrm>
            <a:custGeom>
              <a:avLst/>
              <a:gdLst/>
              <a:ahLst/>
              <a:cxnLst/>
              <a:rect l="l" t="t" r="r" b="b"/>
              <a:pathLst>
                <a:path w="521970" h="4704715">
                  <a:moveTo>
                    <a:pt x="521779" y="4120769"/>
                  </a:moveTo>
                  <a:lnTo>
                    <a:pt x="516547" y="4120769"/>
                  </a:lnTo>
                  <a:lnTo>
                    <a:pt x="516547" y="4699190"/>
                  </a:lnTo>
                  <a:lnTo>
                    <a:pt x="0" y="4699190"/>
                  </a:lnTo>
                  <a:lnTo>
                    <a:pt x="0" y="4704423"/>
                  </a:lnTo>
                  <a:lnTo>
                    <a:pt x="516547" y="4704423"/>
                  </a:lnTo>
                  <a:lnTo>
                    <a:pt x="521779" y="4704423"/>
                  </a:lnTo>
                  <a:lnTo>
                    <a:pt x="521779" y="4699190"/>
                  </a:lnTo>
                  <a:lnTo>
                    <a:pt x="521779" y="4120769"/>
                  </a:lnTo>
                  <a:close/>
                </a:path>
                <a:path w="521970" h="4704715">
                  <a:moveTo>
                    <a:pt x="521779" y="0"/>
                  </a:moveTo>
                  <a:lnTo>
                    <a:pt x="0" y="0"/>
                  </a:lnTo>
                  <a:lnTo>
                    <a:pt x="0" y="5245"/>
                  </a:lnTo>
                  <a:lnTo>
                    <a:pt x="521779" y="5245"/>
                  </a:lnTo>
                  <a:lnTo>
                    <a:pt x="5217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6" name="object 3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Insertion</a:t>
            </a:r>
            <a:r>
              <a:rPr dirty="0" spc="190"/>
              <a:t> </a:t>
            </a:r>
            <a:r>
              <a:rPr dirty="0"/>
              <a:t>sort:</a:t>
            </a:r>
            <a:r>
              <a:rPr dirty="0" spc="190"/>
              <a:t> </a:t>
            </a:r>
            <a:r>
              <a:rPr dirty="0"/>
              <a:t>Java</a:t>
            </a:r>
            <a:r>
              <a:rPr dirty="0" spc="190"/>
              <a:t> </a:t>
            </a:r>
            <a:r>
              <a:rPr dirty="0" spc="-10"/>
              <a:t>implementation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98500" y="1867814"/>
            <a:ext cx="5334000" cy="462851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6360" rIns="0" bIns="0" rtlCol="0" vert="horz">
            <a:spAutoFit/>
          </a:bodyPr>
          <a:lstStyle/>
          <a:p>
            <a:pPr marL="165735">
              <a:lnSpc>
                <a:spcPct val="100000"/>
              </a:lnSpc>
              <a:spcBef>
                <a:spcPts val="680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Insertion</a:t>
            </a:r>
            <a:endParaRPr sz="1200">
              <a:latin typeface="Lucida Console"/>
              <a:cs typeface="Lucida Console"/>
            </a:endParaRPr>
          </a:p>
          <a:p>
            <a:pPr marL="165735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449580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sort(String[]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a)</a:t>
            </a:r>
            <a:endParaRPr sz="1200">
              <a:latin typeface="Lucida Console"/>
              <a:cs typeface="Lucida Console"/>
            </a:endParaRPr>
          </a:p>
          <a:p>
            <a:pPr marL="44958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733425">
              <a:lnSpc>
                <a:spcPct val="100000"/>
              </a:lnSpc>
              <a:spcBef>
                <a:spcPts val="80"/>
              </a:spcBef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a.length;</a:t>
            </a:r>
            <a:endParaRPr sz="1200">
              <a:latin typeface="Lucida Console"/>
              <a:cs typeface="Lucida Console"/>
            </a:endParaRPr>
          </a:p>
          <a:p>
            <a:pPr marL="1017269" marR="1753870" indent="-283845">
              <a:lnSpc>
                <a:spcPct val="105300"/>
              </a:lnSpc>
            </a:pP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1;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N;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 </a:t>
            </a: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j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i;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j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&gt;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j--</a:t>
            </a:r>
            <a:r>
              <a:rPr dirty="0" sz="1200" spc="-50">
                <a:latin typeface="Lucida Console"/>
                <a:cs typeface="Lucida Console"/>
              </a:rPr>
              <a:t>)</a:t>
            </a:r>
            <a:endParaRPr sz="1200">
              <a:latin typeface="Lucida Console"/>
              <a:cs typeface="Lucida Console"/>
            </a:endParaRPr>
          </a:p>
          <a:p>
            <a:pPr marL="1584960" marR="1091565" indent="-283845">
              <a:lnSpc>
                <a:spcPct val="105300"/>
              </a:lnSpc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204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(a[j-1].compareTo(a[j])</a:t>
            </a:r>
            <a:r>
              <a:rPr dirty="0" sz="1200" spc="21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&gt;</a:t>
            </a:r>
            <a:r>
              <a:rPr dirty="0" sz="1200" spc="204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0) </a:t>
            </a:r>
            <a:r>
              <a:rPr dirty="0" sz="1200">
                <a:latin typeface="Lucida Console"/>
                <a:cs typeface="Lucida Console"/>
              </a:rPr>
              <a:t>exch(a,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j-1,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j);</a:t>
            </a:r>
            <a:endParaRPr sz="1200">
              <a:latin typeface="Lucida Console"/>
              <a:cs typeface="Lucida Console"/>
            </a:endParaRPr>
          </a:p>
          <a:p>
            <a:pPr marL="1301115">
              <a:lnSpc>
                <a:spcPct val="100000"/>
              </a:lnSpc>
              <a:spcBef>
                <a:spcPts val="70"/>
              </a:spcBef>
            </a:pPr>
            <a:r>
              <a:rPr dirty="0" sz="1200">
                <a:latin typeface="Lucida Console"/>
                <a:cs typeface="Lucida Console"/>
              </a:rPr>
              <a:t>else</a:t>
            </a:r>
            <a:r>
              <a:rPr dirty="0" sz="1200" spc="10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break;</a:t>
            </a:r>
            <a:endParaRPr sz="1200">
              <a:latin typeface="Lucida Console"/>
              <a:cs typeface="Lucida Console"/>
            </a:endParaRPr>
          </a:p>
          <a:p>
            <a:pPr marL="449580">
              <a:lnSpc>
                <a:spcPct val="100000"/>
              </a:lnSpc>
              <a:spcBef>
                <a:spcPts val="80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Lucida Console"/>
              <a:cs typeface="Lucida Console"/>
            </a:endParaRPr>
          </a:p>
          <a:p>
            <a:pPr marL="449580">
              <a:lnSpc>
                <a:spcPct val="100000"/>
              </a:lnSpc>
            </a:pPr>
            <a:r>
              <a:rPr dirty="0" sz="1200">
                <a:latin typeface="Lucida Console"/>
                <a:cs typeface="Lucida Console"/>
              </a:rPr>
              <a:t>private</a:t>
            </a:r>
            <a:r>
              <a:rPr dirty="0" sz="1200" spc="12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3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3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exch(String[]</a:t>
            </a:r>
            <a:r>
              <a:rPr dirty="0" sz="1200" spc="12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a,</a:t>
            </a:r>
            <a:r>
              <a:rPr dirty="0" sz="1200" spc="13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13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i,</a:t>
            </a:r>
            <a:r>
              <a:rPr dirty="0" sz="1200" spc="12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13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j)</a:t>
            </a:r>
            <a:endParaRPr sz="1200">
              <a:latin typeface="Lucida Console"/>
              <a:cs typeface="Lucida Console"/>
            </a:endParaRPr>
          </a:p>
          <a:p>
            <a:pPr marL="449580">
              <a:lnSpc>
                <a:spcPct val="100000"/>
              </a:lnSpc>
              <a:spcBef>
                <a:spcPts val="75"/>
              </a:spcBef>
              <a:tabLst>
                <a:tab pos="733425" algn="l"/>
                <a:tab pos="4612005" algn="l"/>
              </a:tabLst>
            </a:pPr>
            <a:r>
              <a:rPr dirty="0" sz="1200" spc="-50">
                <a:latin typeface="Lucida Console"/>
                <a:cs typeface="Lucida Console"/>
              </a:rPr>
              <a:t>{</a:t>
            </a:r>
            <a:r>
              <a:rPr dirty="0" sz="1200">
                <a:latin typeface="Lucida Console"/>
                <a:cs typeface="Lucida Console"/>
              </a:rPr>
              <a:t>	String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a[i];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a[i]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a[j];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a[j]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t;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Lucida Console"/>
              <a:cs typeface="Lucida Console"/>
            </a:endParaRPr>
          </a:p>
          <a:p>
            <a:pPr marL="449580">
              <a:lnSpc>
                <a:spcPct val="100000"/>
              </a:lnSpc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44958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733425" marR="1186180">
              <a:lnSpc>
                <a:spcPct val="105200"/>
              </a:lnSpc>
              <a:spcBef>
                <a:spcPts val="5"/>
              </a:spcBef>
            </a:pPr>
            <a:r>
              <a:rPr dirty="0" sz="1200">
                <a:latin typeface="Lucida Console"/>
                <a:cs typeface="Lucida Console"/>
              </a:rPr>
              <a:t>String[]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StdIn.readAllStrings(); sort(a);</a:t>
            </a:r>
            <a:endParaRPr sz="1200">
              <a:latin typeface="Lucida Console"/>
              <a:cs typeface="Lucida Console"/>
            </a:endParaRPr>
          </a:p>
          <a:p>
            <a:pPr marL="1017269" marR="1375410" indent="-283845">
              <a:lnSpc>
                <a:spcPct val="105200"/>
              </a:lnSpc>
            </a:pP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a.length;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 </a:t>
            </a:r>
            <a:r>
              <a:rPr dirty="0" sz="1200" spc="-10">
                <a:latin typeface="Lucida Console"/>
                <a:cs typeface="Lucida Console"/>
              </a:rPr>
              <a:t>StdOut.println(a[i]);</a:t>
            </a:r>
            <a:endParaRPr sz="1200">
              <a:latin typeface="Lucida Console"/>
              <a:cs typeface="Lucida Console"/>
            </a:endParaRPr>
          </a:p>
          <a:p>
            <a:pPr marL="44958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165735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156807" y="2146261"/>
            <a:ext cx="1812925" cy="3235960"/>
            <a:chOff x="6156807" y="2146261"/>
            <a:chExt cx="1812925" cy="323596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56807" y="2146261"/>
              <a:ext cx="1812607" cy="323593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6184899" y="2172957"/>
              <a:ext cx="1714500" cy="3140710"/>
            </a:xfrm>
            <a:custGeom>
              <a:avLst/>
              <a:gdLst/>
              <a:ahLst/>
              <a:cxnLst/>
              <a:rect l="l" t="t" r="r" b="b"/>
              <a:pathLst>
                <a:path w="1714500" h="3140710">
                  <a:moveTo>
                    <a:pt x="0" y="0"/>
                  </a:moveTo>
                  <a:lnTo>
                    <a:pt x="1714500" y="0"/>
                  </a:lnTo>
                  <a:lnTo>
                    <a:pt x="1714500" y="3140417"/>
                  </a:lnTo>
                  <a:lnTo>
                    <a:pt x="0" y="3140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281267" y="2232853"/>
            <a:ext cx="1375410" cy="544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13599"/>
              </a:lnSpc>
              <a:spcBef>
                <a:spcPts val="10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more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names16.txt wendy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r>
              <a:rPr dirty="0" sz="1000" spc="-10">
                <a:latin typeface="Lucida Console"/>
                <a:cs typeface="Lucida Console"/>
              </a:rPr>
              <a:t>alice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281267" y="2752067"/>
            <a:ext cx="467359" cy="2448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13599"/>
              </a:lnSpc>
              <a:spcBef>
                <a:spcPts val="100"/>
              </a:spcBef>
            </a:pPr>
            <a:r>
              <a:rPr dirty="0" sz="1000" spc="-20">
                <a:latin typeface="Lucida Console"/>
                <a:cs typeface="Lucida Console"/>
              </a:rPr>
              <a:t>dave walter carlos </a:t>
            </a:r>
            <a:r>
              <a:rPr dirty="0" sz="1000" spc="-10">
                <a:latin typeface="Lucida Console"/>
                <a:cs typeface="Lucida Console"/>
              </a:rPr>
              <a:t>carol </a:t>
            </a:r>
            <a:r>
              <a:rPr dirty="0" sz="1000" spc="-20">
                <a:latin typeface="Lucida Console"/>
                <a:cs typeface="Lucida Console"/>
              </a:rPr>
              <a:t>erin </a:t>
            </a:r>
            <a:r>
              <a:rPr dirty="0" sz="1000" spc="-10">
                <a:latin typeface="Lucida Console"/>
                <a:cs typeface="Lucida Console"/>
              </a:rPr>
              <a:t>oscar peggy trudy </a:t>
            </a:r>
            <a:r>
              <a:rPr dirty="0" sz="1000" spc="-25">
                <a:latin typeface="Lucida Console"/>
                <a:cs typeface="Lucida Console"/>
              </a:rPr>
              <a:t>eve </a:t>
            </a:r>
            <a:r>
              <a:rPr dirty="0" sz="1000" spc="-10">
                <a:latin typeface="Lucida Console"/>
                <a:cs typeface="Lucida Console"/>
              </a:rPr>
              <a:t>trent </a:t>
            </a:r>
            <a:r>
              <a:rPr dirty="0" sz="1000" spc="-25">
                <a:latin typeface="Lucida Console"/>
                <a:cs typeface="Lucida Console"/>
              </a:rPr>
              <a:t>bob </a:t>
            </a:r>
            <a:r>
              <a:rPr dirty="0" sz="1000" spc="-10">
                <a:latin typeface="Lucida Console"/>
                <a:cs typeface="Lucida Console"/>
              </a:rPr>
              <a:t>craig frank </a:t>
            </a:r>
            <a:r>
              <a:rPr dirty="0" sz="1000" spc="-20">
                <a:latin typeface="Lucida Console"/>
                <a:cs typeface="Lucida Console"/>
              </a:rPr>
              <a:t>victor</a:t>
            </a:r>
            <a:endParaRPr sz="1000">
              <a:latin typeface="Lucida Console"/>
              <a:cs typeface="Lucida Console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926897" y="2723172"/>
            <a:ext cx="2572385" cy="3235960"/>
            <a:chOff x="6926897" y="2723172"/>
            <a:chExt cx="2572385" cy="3235960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6897" y="2723172"/>
              <a:ext cx="2572232" cy="3235934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6959599" y="2757805"/>
              <a:ext cx="2463800" cy="3128010"/>
            </a:xfrm>
            <a:custGeom>
              <a:avLst/>
              <a:gdLst/>
              <a:ahLst/>
              <a:cxnLst/>
              <a:rect l="l" t="t" r="r" b="b"/>
              <a:pathLst>
                <a:path w="2463800" h="3128010">
                  <a:moveTo>
                    <a:pt x="0" y="0"/>
                  </a:moveTo>
                  <a:lnTo>
                    <a:pt x="2463800" y="0"/>
                  </a:lnTo>
                  <a:lnTo>
                    <a:pt x="2463800" y="3127705"/>
                  </a:lnTo>
                  <a:lnTo>
                    <a:pt x="0" y="31277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7051357" y="2809775"/>
            <a:ext cx="2283460" cy="2967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13599"/>
              </a:lnSpc>
              <a:spcBef>
                <a:spcPts val="10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Insertion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&lt;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names16.txt alice</a:t>
            </a:r>
            <a:endParaRPr sz="1000">
              <a:latin typeface="Lucida Console"/>
              <a:cs typeface="Lucida Console"/>
            </a:endParaRPr>
          </a:p>
          <a:p>
            <a:pPr marR="1821180">
              <a:lnSpc>
                <a:spcPct val="113599"/>
              </a:lnSpc>
            </a:pPr>
            <a:r>
              <a:rPr dirty="0" sz="1000" spc="-25">
                <a:latin typeface="Lucida Console"/>
                <a:cs typeface="Lucida Console"/>
              </a:rPr>
              <a:t>bob </a:t>
            </a:r>
            <a:r>
              <a:rPr dirty="0" sz="1000" spc="-20">
                <a:latin typeface="Lucida Console"/>
                <a:cs typeface="Lucida Console"/>
              </a:rPr>
              <a:t>carlos </a:t>
            </a:r>
            <a:r>
              <a:rPr dirty="0" sz="1000" spc="-10">
                <a:latin typeface="Lucida Console"/>
                <a:cs typeface="Lucida Console"/>
              </a:rPr>
              <a:t>carol craig </a:t>
            </a:r>
            <a:r>
              <a:rPr dirty="0" sz="1000" spc="-20">
                <a:latin typeface="Lucida Console"/>
                <a:cs typeface="Lucida Console"/>
              </a:rPr>
              <a:t>dave erin </a:t>
            </a:r>
            <a:r>
              <a:rPr dirty="0" sz="1000" spc="-25">
                <a:latin typeface="Lucida Console"/>
                <a:cs typeface="Lucida Console"/>
              </a:rPr>
              <a:t>eve </a:t>
            </a:r>
            <a:r>
              <a:rPr dirty="0" sz="1000" spc="-10">
                <a:latin typeface="Lucida Console"/>
                <a:cs typeface="Lucida Console"/>
              </a:rPr>
              <a:t>frank oscar peggy trent trudy </a:t>
            </a:r>
            <a:r>
              <a:rPr dirty="0" sz="1000" spc="-20">
                <a:latin typeface="Lucida Console"/>
                <a:cs typeface="Lucida Console"/>
              </a:rPr>
              <a:t>victor walter </a:t>
            </a:r>
            <a:r>
              <a:rPr dirty="0" sz="1000" spc="-10">
                <a:latin typeface="Lucida Console"/>
                <a:cs typeface="Lucida Console"/>
              </a:rPr>
              <a:t>wendy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Empirical</a:t>
            </a:r>
            <a:r>
              <a:rPr dirty="0" spc="120"/>
              <a:t> </a:t>
            </a:r>
            <a:r>
              <a:rPr dirty="0" spc="-30"/>
              <a:t>tests</a:t>
            </a:r>
            <a:r>
              <a:rPr dirty="0" spc="125"/>
              <a:t> </a:t>
            </a:r>
            <a:r>
              <a:rPr dirty="0" spc="65"/>
              <a:t>of</a:t>
            </a:r>
            <a:r>
              <a:rPr dirty="0" spc="125"/>
              <a:t> </a:t>
            </a:r>
            <a:r>
              <a:rPr dirty="0"/>
              <a:t>insertion</a:t>
            </a:r>
            <a:r>
              <a:rPr dirty="0" spc="120"/>
              <a:t> </a:t>
            </a:r>
            <a:r>
              <a:rPr dirty="0" spc="-20"/>
              <a:t>sort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944103"/>
            <a:ext cx="2540000" cy="10553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7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Sort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random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strings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Array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length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spc="-35" i="1">
                <a:latin typeface="Lucida Sans Italic"/>
                <a:cs typeface="Lucida Sans Italic"/>
              </a:rPr>
              <a:t>N</a:t>
            </a:r>
            <a:r>
              <a:rPr dirty="0" sz="1450" spc="-35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 spc="-25">
                <a:latin typeface="Lucida Sans Unicode"/>
                <a:cs typeface="Lucida Sans Unicode"/>
              </a:rPr>
              <a:t>10-</a:t>
            </a:r>
            <a:r>
              <a:rPr dirty="0" sz="1450" spc="-10">
                <a:latin typeface="Lucida Sans Unicode"/>
                <a:cs typeface="Lucida Sans Unicode"/>
              </a:rPr>
              <a:t>character strings.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95300" y="5351513"/>
            <a:ext cx="5067300" cy="432434"/>
          </a:xfrm>
          <a:custGeom>
            <a:avLst/>
            <a:gdLst/>
            <a:ahLst/>
            <a:cxnLst/>
            <a:rect l="l" t="t" r="r" b="b"/>
            <a:pathLst>
              <a:path w="5067300" h="432435">
                <a:moveTo>
                  <a:pt x="0" y="0"/>
                </a:moveTo>
                <a:lnTo>
                  <a:pt x="5067300" y="0"/>
                </a:lnTo>
                <a:lnTo>
                  <a:pt x="5067300" y="432282"/>
                </a:lnTo>
                <a:lnTo>
                  <a:pt x="0" y="4322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95300" y="5351513"/>
            <a:ext cx="5067300" cy="432434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2555">
              <a:lnSpc>
                <a:spcPct val="100000"/>
              </a:lnSpc>
              <a:spcBef>
                <a:spcPts val="725"/>
              </a:spcBef>
            </a:pPr>
            <a:r>
              <a:rPr dirty="0" sz="1450">
                <a:latin typeface="Lucida Sans Unicode"/>
                <a:cs typeface="Lucida Sans Unicode"/>
              </a:rPr>
              <a:t>Confirms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hypothesis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that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order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growth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-300" i="1">
                <a:latin typeface="Lucida Sans Italic"/>
                <a:cs typeface="Lucida Sans Italic"/>
              </a:rPr>
              <a:t> </a:t>
            </a:r>
            <a:r>
              <a:rPr dirty="0" baseline="22222" sz="1500" spc="-37">
                <a:latin typeface="Lucida Sans Unicode"/>
                <a:cs typeface="Lucida Sans Unicode"/>
              </a:rPr>
              <a:t>2</a:t>
            </a:r>
            <a:r>
              <a:rPr dirty="0" sz="1450" spc="-25" i="1">
                <a:latin typeface="Lucida Sans Italic"/>
                <a:cs typeface="Lucida Sans Italic"/>
              </a:rPr>
              <a:t>.</a:t>
            </a:r>
            <a:endParaRPr sz="1450">
              <a:latin typeface="Lucida Sans Italic"/>
              <a:cs typeface="Lucida Sans Italic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734280" y="5727026"/>
            <a:ext cx="69215" cy="323850"/>
            <a:chOff x="4734280" y="5727026"/>
            <a:chExt cx="69215" cy="323850"/>
          </a:xfrm>
        </p:grpSpPr>
        <p:sp>
          <p:nvSpPr>
            <p:cNvPr id="8" name="object 8" descr=""/>
            <p:cNvSpPr/>
            <p:nvPr/>
          </p:nvSpPr>
          <p:spPr>
            <a:xfrm>
              <a:off x="4768844" y="5771093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w="0" h="280035">
                  <a:moveTo>
                    <a:pt x="0" y="0"/>
                  </a:moveTo>
                  <a:lnTo>
                    <a:pt x="0" y="6851"/>
                  </a:lnTo>
                  <a:lnTo>
                    <a:pt x="0" y="279713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4280" y="5727026"/>
              <a:ext cx="69151" cy="69240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4125912" y="6040414"/>
            <a:ext cx="1184910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will</a:t>
            </a:r>
            <a:r>
              <a:rPr dirty="0" sz="1300" spc="7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NOT</a:t>
            </a:r>
            <a:r>
              <a:rPr dirty="0" sz="1300" spc="7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0">
                <a:solidFill>
                  <a:srgbClr val="005493"/>
                </a:solidFill>
                <a:latin typeface="Lucida Sans Unicode"/>
                <a:cs typeface="Lucida Sans Unicode"/>
              </a:rPr>
              <a:t>scale</a:t>
            </a:r>
            <a:endParaRPr sz="1300">
              <a:latin typeface="Lucida Sans Unicode"/>
              <a:cs typeface="Lucida Sans Unicode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7146925" y="1889264"/>
            <a:ext cx="2425700" cy="2051050"/>
            <a:chOff x="7146925" y="1889264"/>
            <a:chExt cx="2425700" cy="2051050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6925" y="1889264"/>
              <a:ext cx="2425547" cy="2050656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7175500" y="1918665"/>
              <a:ext cx="2324100" cy="1945639"/>
            </a:xfrm>
            <a:custGeom>
              <a:avLst/>
              <a:gdLst/>
              <a:ahLst/>
              <a:cxnLst/>
              <a:rect l="l" t="t" r="r" b="b"/>
              <a:pathLst>
                <a:path w="2324100" h="1945639">
                  <a:moveTo>
                    <a:pt x="0" y="0"/>
                  </a:moveTo>
                  <a:lnTo>
                    <a:pt x="2324100" y="0"/>
                  </a:lnTo>
                  <a:lnTo>
                    <a:pt x="2324100" y="1945284"/>
                  </a:lnTo>
                  <a:lnTo>
                    <a:pt x="0" y="194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7239634" y="2030152"/>
          <a:ext cx="2107565" cy="1703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15"/>
                <a:gridCol w="1135380"/>
                <a:gridCol w="454025"/>
                <a:gridCol w="372110"/>
              </a:tblGrid>
              <a:tr h="160655">
                <a:tc>
                  <a:txBody>
                    <a:bodyPr/>
                    <a:lstStyle/>
                    <a:p>
                      <a:pPr algn="ctr">
                        <a:lnSpc>
                          <a:spcPts val="112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%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12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java</a:t>
                      </a:r>
                      <a:r>
                        <a:rPr dirty="0" sz="1000" spc="-6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10">
                          <a:latin typeface="Lucida Console"/>
                          <a:cs typeface="Lucida Console"/>
                        </a:rPr>
                        <a:t>Generator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120"/>
                        </a:lnSpc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20000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120"/>
                        </a:lnSpc>
                      </a:pPr>
                      <a:r>
                        <a:rPr dirty="0" sz="1000" spc="-25">
                          <a:latin typeface="Lucida Console"/>
                          <a:cs typeface="Lucida Console"/>
                        </a:rPr>
                        <a:t>...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seconds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%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java</a:t>
                      </a:r>
                      <a:r>
                        <a:rPr dirty="0" sz="1000" spc="-6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10">
                          <a:latin typeface="Lucida Console"/>
                          <a:cs typeface="Lucida Console"/>
                        </a:rPr>
                        <a:t>Generator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40000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000" spc="-25">
                          <a:latin typeface="Lucida Console"/>
                          <a:cs typeface="Lucida Console"/>
                        </a:rPr>
                        <a:t>...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/>
                </a:tc>
              </a:tr>
              <a:tr h="172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seconds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0655"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Bef>
                          <a:spcPts val="1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%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150"/>
                        </a:lnSpc>
                        <a:spcBef>
                          <a:spcPts val="1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java</a:t>
                      </a:r>
                      <a:r>
                        <a:rPr dirty="0" sz="1000" spc="-6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10">
                          <a:latin typeface="Lucida Console"/>
                          <a:cs typeface="Lucida Console"/>
                        </a:rPr>
                        <a:t>Generator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150"/>
                        </a:lnSpc>
                        <a:spcBef>
                          <a:spcPts val="1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80000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150"/>
                        </a:lnSpc>
                        <a:spcBef>
                          <a:spcPts val="15"/>
                        </a:spcBef>
                      </a:pPr>
                      <a:r>
                        <a:rPr dirty="0" sz="1000" spc="-25">
                          <a:latin typeface="Lucida Console"/>
                          <a:cs typeface="Lucida Console"/>
                        </a:rPr>
                        <a:t>...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/>
                </a:tc>
              </a:tr>
              <a:tr h="185420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35</a:t>
                      </a:r>
                      <a:r>
                        <a:rPr dirty="0" sz="1000" spc="-3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10">
                          <a:latin typeface="Lucida Console"/>
                          <a:cs typeface="Lucida Console"/>
                        </a:rPr>
                        <a:t>seconds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46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%</a:t>
                      </a:r>
                      <a:r>
                        <a:rPr dirty="0" sz="1000" spc="-4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>
                          <a:latin typeface="Lucida Console"/>
                          <a:cs typeface="Lucida Console"/>
                        </a:rPr>
                        <a:t>java</a:t>
                      </a:r>
                      <a:r>
                        <a:rPr dirty="0" sz="1000" spc="-4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10">
                          <a:latin typeface="Lucida Console"/>
                          <a:cs typeface="Lucida Console"/>
                        </a:rPr>
                        <a:t>Generator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160000</a:t>
                      </a:r>
                      <a:r>
                        <a:rPr dirty="0" sz="1000" spc="-8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25">
                          <a:latin typeface="Lucida Console"/>
                          <a:cs typeface="Lucida Console"/>
                        </a:rPr>
                        <a:t>...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225</a:t>
                      </a:r>
                      <a:r>
                        <a:rPr dirty="0" sz="1000" spc="-5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10">
                          <a:latin typeface="Lucida Console"/>
                          <a:cs typeface="Lucida Console"/>
                        </a:rPr>
                        <a:t>seconds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%</a:t>
                      </a:r>
                      <a:r>
                        <a:rPr dirty="0" sz="1000" spc="-4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>
                          <a:latin typeface="Lucida Console"/>
                          <a:cs typeface="Lucida Console"/>
                        </a:rPr>
                        <a:t>java</a:t>
                      </a:r>
                      <a:r>
                        <a:rPr dirty="0" sz="1000" spc="-4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10">
                          <a:latin typeface="Lucida Console"/>
                          <a:cs typeface="Lucida Console"/>
                        </a:rPr>
                        <a:t>Generator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320000</a:t>
                      </a:r>
                      <a:r>
                        <a:rPr dirty="0" sz="1000" spc="-8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25">
                          <a:latin typeface="Lucida Console"/>
                          <a:cs typeface="Lucida Console"/>
                        </a:rPr>
                        <a:t>...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0655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50"/>
                        </a:lnSpc>
                        <a:spcBef>
                          <a:spcPts val="1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1019</a:t>
                      </a:r>
                      <a:r>
                        <a:rPr dirty="0" sz="1000" spc="-6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10">
                          <a:latin typeface="Lucida Console"/>
                          <a:cs typeface="Lucida Console"/>
                        </a:rPr>
                        <a:t>seconds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5" name="object 15" descr=""/>
          <p:cNvGraphicFramePr>
            <a:graphicFrameLocks noGrp="1"/>
          </p:cNvGraphicFramePr>
          <p:nvPr/>
        </p:nvGraphicFramePr>
        <p:xfrm>
          <a:off x="3277349" y="1751932"/>
          <a:ext cx="2572385" cy="3192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275"/>
                <a:gridCol w="719455"/>
                <a:gridCol w="791209"/>
              </a:tblGrid>
              <a:tr h="627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 i="1">
                          <a:latin typeface="Lucida Sans Italic"/>
                          <a:cs typeface="Lucida Sans Italic"/>
                        </a:rPr>
                        <a:t>N</a:t>
                      </a:r>
                      <a:endParaRPr sz="11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50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85"/>
                        </a:spcBef>
                      </a:pPr>
                      <a:r>
                        <a:rPr dirty="0" baseline="4629" sz="1800" spc="-37" i="1">
                          <a:latin typeface="Lucida Sans Italic"/>
                          <a:cs typeface="Lucida Sans Italic"/>
                        </a:rPr>
                        <a:t>T</a:t>
                      </a:r>
                      <a:r>
                        <a:rPr dirty="0" sz="800" spc="-25" i="1">
                          <a:latin typeface="Lucida Sans Italic"/>
                          <a:cs typeface="Lucida Sans Italic"/>
                        </a:rPr>
                        <a:t>N</a:t>
                      </a:r>
                      <a:endParaRPr sz="800">
                        <a:latin typeface="Lucida Sans Italic"/>
                        <a:cs typeface="Lucida Sans Italic"/>
                      </a:endParaRPr>
                    </a:p>
                    <a:p>
                      <a:pPr algn="ctr">
                        <a:lnSpc>
                          <a:spcPts val="1300"/>
                        </a:lnSpc>
                      </a:pP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(</a:t>
                      </a:r>
                      <a:r>
                        <a:rPr dirty="0" sz="1200" spc="-10" i="1">
                          <a:latin typeface="Lucida Sans Italic"/>
                          <a:cs typeface="Lucida Sans Italic"/>
                        </a:rPr>
                        <a:t>seconds</a:t>
                      </a: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)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377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baseline="4444" sz="1875" spc="-15" i="1">
                          <a:latin typeface="Lucida Sans Italic"/>
                          <a:cs typeface="Lucida Sans Italic"/>
                        </a:rPr>
                        <a:t>T</a:t>
                      </a:r>
                      <a:r>
                        <a:rPr dirty="0" sz="850" spc="-10" i="1">
                          <a:latin typeface="Lucida Sans Italic"/>
                          <a:cs typeface="Lucida Sans Italic"/>
                        </a:rPr>
                        <a:t>N</a:t>
                      </a:r>
                      <a:r>
                        <a:rPr dirty="0" baseline="4444" sz="1875" spc="-1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baseline="4444" sz="1875" spc="-15" i="1">
                          <a:latin typeface="Lucida Sans Italic"/>
                          <a:cs typeface="Lucida Sans Italic"/>
                        </a:rPr>
                        <a:t>T</a:t>
                      </a:r>
                      <a:r>
                        <a:rPr dirty="0" sz="850" spc="-10" i="1">
                          <a:latin typeface="Lucida Sans Italic"/>
                          <a:cs typeface="Lucida Sans Italic"/>
                        </a:rPr>
                        <a:t>N/2</a:t>
                      </a:r>
                      <a:endParaRPr sz="85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127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20,000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1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40,000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4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80,000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35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9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160,000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225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6.4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320,000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20">
                          <a:latin typeface="Lucida Sans Unicode"/>
                          <a:cs typeface="Lucida Sans Unicode"/>
                        </a:rPr>
                        <a:t>1019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4.5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...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1.28</a:t>
                      </a:r>
                      <a:r>
                        <a:rPr dirty="0" sz="1200" spc="8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10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million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14400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 descr=""/>
          <p:cNvSpPr txBox="1"/>
          <p:nvPr/>
        </p:nvSpPr>
        <p:spPr>
          <a:xfrm>
            <a:off x="6274689" y="3926867"/>
            <a:ext cx="3379470" cy="89916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933450">
              <a:lnSpc>
                <a:spcPct val="100000"/>
              </a:lnSpc>
              <a:spcBef>
                <a:spcPts val="305"/>
              </a:spcBef>
            </a:pP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...</a:t>
            </a:r>
            <a:r>
              <a:rPr dirty="0" sz="1000" spc="-3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10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 spc="-20">
                <a:solidFill>
                  <a:srgbClr val="005493"/>
                </a:solidFill>
                <a:latin typeface="Lucida Console"/>
                <a:cs typeface="Lucida Console"/>
              </a:rPr>
              <a:t>a-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z</a:t>
            </a:r>
            <a:r>
              <a:rPr dirty="0" sz="1000" spc="-3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|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Insertion</a:t>
            </a:r>
            <a:endParaRPr sz="1000">
              <a:latin typeface="Lucida Console"/>
              <a:cs typeface="Lucida Console"/>
            </a:endParaRPr>
          </a:p>
          <a:p>
            <a:pPr marL="944244">
              <a:lnSpc>
                <a:spcPct val="100000"/>
              </a:lnSpc>
              <a:spcBef>
                <a:spcPts val="204"/>
              </a:spcBef>
            </a:pPr>
            <a:r>
              <a:rPr dirty="0" sz="1000" spc="-20">
                <a:solidFill>
                  <a:srgbClr val="005493"/>
                </a:solidFill>
                <a:latin typeface="Lucida Console"/>
                <a:cs typeface="Lucida Console"/>
              </a:rPr>
              <a:t>a-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z</a:t>
            </a:r>
            <a:r>
              <a:rPr dirty="0" sz="1000" spc="-1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1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abcdefghijklmnopqrstuvwxyz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4</a:t>
            </a:r>
            <a:r>
              <a:rPr dirty="0" sz="1200" spc="3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8D3124"/>
                </a:solidFill>
                <a:latin typeface="Lucida Sans Unicode"/>
                <a:cs typeface="Lucida Sans Unicode"/>
              </a:rPr>
              <a:t>hours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5823394" y="4700371"/>
            <a:ext cx="400050" cy="69850"/>
            <a:chOff x="5823394" y="4700371"/>
            <a:chExt cx="400050" cy="69850"/>
          </a:xfrm>
        </p:grpSpPr>
        <p:sp>
          <p:nvSpPr>
            <p:cNvPr id="18" name="object 18" descr=""/>
            <p:cNvSpPr/>
            <p:nvPr/>
          </p:nvSpPr>
          <p:spPr>
            <a:xfrm>
              <a:off x="5867397" y="4734881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 h="0">
                  <a:moveTo>
                    <a:pt x="0" y="0"/>
                  </a:moveTo>
                  <a:lnTo>
                    <a:pt x="5942" y="0"/>
                  </a:lnTo>
                  <a:lnTo>
                    <a:pt x="355600" y="0"/>
                  </a:lnTo>
                </a:path>
              </a:pathLst>
            </a:custGeom>
            <a:ln w="12714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823394" y="4700371"/>
              <a:ext cx="69850" cy="69850"/>
            </a:xfrm>
            <a:custGeom>
              <a:avLst/>
              <a:gdLst/>
              <a:ahLst/>
              <a:cxnLst/>
              <a:rect l="l" t="t" r="r" b="b"/>
              <a:pathLst>
                <a:path w="69850" h="69850">
                  <a:moveTo>
                    <a:pt x="69303" y="0"/>
                  </a:moveTo>
                  <a:lnTo>
                    <a:pt x="0" y="34315"/>
                  </a:lnTo>
                  <a:lnTo>
                    <a:pt x="69011" y="69227"/>
                  </a:lnTo>
                  <a:lnTo>
                    <a:pt x="51866" y="34531"/>
                  </a:lnTo>
                  <a:lnTo>
                    <a:pt x="69303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7367432" y="6104019"/>
            <a:ext cx="1798320" cy="452120"/>
            <a:chOff x="7367432" y="6104019"/>
            <a:chExt cx="1798320" cy="452120"/>
          </a:xfrm>
        </p:grpSpPr>
        <p:sp>
          <p:nvSpPr>
            <p:cNvPr id="21" name="object 21" descr=""/>
            <p:cNvSpPr/>
            <p:nvPr/>
          </p:nvSpPr>
          <p:spPr>
            <a:xfrm>
              <a:off x="7370051" y="6106642"/>
              <a:ext cx="1793239" cy="446405"/>
            </a:xfrm>
            <a:custGeom>
              <a:avLst/>
              <a:gdLst/>
              <a:ahLst/>
              <a:cxnLst/>
              <a:rect l="l" t="t" r="r" b="b"/>
              <a:pathLst>
                <a:path w="1793240" h="446404">
                  <a:moveTo>
                    <a:pt x="0" y="0"/>
                  </a:moveTo>
                  <a:lnTo>
                    <a:pt x="352628" y="108013"/>
                  </a:lnTo>
                  <a:lnTo>
                    <a:pt x="339547" y="132716"/>
                  </a:lnTo>
                  <a:lnTo>
                    <a:pt x="329145" y="159065"/>
                  </a:lnTo>
                  <a:lnTo>
                    <a:pt x="322277" y="186889"/>
                  </a:lnTo>
                  <a:lnTo>
                    <a:pt x="319798" y="216014"/>
                  </a:lnTo>
                  <a:lnTo>
                    <a:pt x="319798" y="231089"/>
                  </a:lnTo>
                  <a:lnTo>
                    <a:pt x="325541" y="280019"/>
                  </a:lnTo>
                  <a:lnTo>
                    <a:pt x="341863" y="325165"/>
                  </a:lnTo>
                  <a:lnTo>
                    <a:pt x="367408" y="365161"/>
                  </a:lnTo>
                  <a:lnTo>
                    <a:pt x="400820" y="398644"/>
                  </a:lnTo>
                  <a:lnTo>
                    <a:pt x="440741" y="424250"/>
                  </a:lnTo>
                  <a:lnTo>
                    <a:pt x="485814" y="440614"/>
                  </a:lnTo>
                  <a:lnTo>
                    <a:pt x="534682" y="446371"/>
                  </a:lnTo>
                  <a:lnTo>
                    <a:pt x="1576539" y="446371"/>
                  </a:lnTo>
                  <a:lnTo>
                    <a:pt x="1625491" y="440614"/>
                  </a:lnTo>
                  <a:lnTo>
                    <a:pt x="1670788" y="424250"/>
                  </a:lnTo>
                  <a:lnTo>
                    <a:pt x="1711016" y="398644"/>
                  </a:lnTo>
                  <a:lnTo>
                    <a:pt x="1744764" y="365161"/>
                  </a:lnTo>
                  <a:lnTo>
                    <a:pt x="1770619" y="325165"/>
                  </a:lnTo>
                  <a:lnTo>
                    <a:pt x="1787168" y="280019"/>
                  </a:lnTo>
                  <a:lnTo>
                    <a:pt x="1792998" y="231089"/>
                  </a:lnTo>
                  <a:lnTo>
                    <a:pt x="1792998" y="216014"/>
                  </a:lnTo>
                  <a:lnTo>
                    <a:pt x="1787168" y="167119"/>
                  </a:lnTo>
                  <a:lnTo>
                    <a:pt x="1770619" y="122065"/>
                  </a:lnTo>
                  <a:lnTo>
                    <a:pt x="1744764" y="82193"/>
                  </a:lnTo>
                  <a:lnTo>
                    <a:pt x="1711012" y="48844"/>
                  </a:lnTo>
                  <a:lnTo>
                    <a:pt x="404685" y="48844"/>
                  </a:lnTo>
                  <a:lnTo>
                    <a:pt x="0" y="0"/>
                  </a:lnTo>
                  <a:close/>
                </a:path>
                <a:path w="1793240" h="446404">
                  <a:moveTo>
                    <a:pt x="1576539" y="1371"/>
                  </a:moveTo>
                  <a:lnTo>
                    <a:pt x="534682" y="1371"/>
                  </a:lnTo>
                  <a:lnTo>
                    <a:pt x="498670" y="4835"/>
                  </a:lnTo>
                  <a:lnTo>
                    <a:pt x="464735" y="14563"/>
                  </a:lnTo>
                  <a:lnTo>
                    <a:pt x="433275" y="29564"/>
                  </a:lnTo>
                  <a:lnTo>
                    <a:pt x="404685" y="48844"/>
                  </a:lnTo>
                  <a:lnTo>
                    <a:pt x="1711012" y="48844"/>
                  </a:lnTo>
                  <a:lnTo>
                    <a:pt x="1670788" y="23366"/>
                  </a:lnTo>
                  <a:lnTo>
                    <a:pt x="1625491" y="7093"/>
                  </a:lnTo>
                  <a:lnTo>
                    <a:pt x="1576539" y="13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370054" y="6106641"/>
              <a:ext cx="1793239" cy="446405"/>
            </a:xfrm>
            <a:custGeom>
              <a:avLst/>
              <a:gdLst/>
              <a:ahLst/>
              <a:cxnLst/>
              <a:rect l="l" t="t" r="r" b="b"/>
              <a:pathLst>
                <a:path w="1793240" h="446404">
                  <a:moveTo>
                    <a:pt x="0" y="0"/>
                  </a:moveTo>
                  <a:lnTo>
                    <a:pt x="352633" y="108006"/>
                  </a:lnTo>
                  <a:lnTo>
                    <a:pt x="339553" y="132712"/>
                  </a:lnTo>
                  <a:lnTo>
                    <a:pt x="329151" y="159062"/>
                  </a:lnTo>
                  <a:lnTo>
                    <a:pt x="322281" y="186886"/>
                  </a:lnTo>
                  <a:lnTo>
                    <a:pt x="319801" y="216013"/>
                  </a:lnTo>
                  <a:lnTo>
                    <a:pt x="319801" y="231091"/>
                  </a:lnTo>
                  <a:lnTo>
                    <a:pt x="325544" y="280020"/>
                  </a:lnTo>
                  <a:lnTo>
                    <a:pt x="341867" y="325164"/>
                  </a:lnTo>
                  <a:lnTo>
                    <a:pt x="367412" y="365160"/>
                  </a:lnTo>
                  <a:lnTo>
                    <a:pt x="400824" y="398642"/>
                  </a:lnTo>
                  <a:lnTo>
                    <a:pt x="440743" y="424248"/>
                  </a:lnTo>
                  <a:lnTo>
                    <a:pt x="485814" y="440612"/>
                  </a:lnTo>
                  <a:lnTo>
                    <a:pt x="534679" y="446369"/>
                  </a:lnTo>
                  <a:lnTo>
                    <a:pt x="1576538" y="446369"/>
                  </a:lnTo>
                  <a:lnTo>
                    <a:pt x="1625490" y="440612"/>
                  </a:lnTo>
                  <a:lnTo>
                    <a:pt x="1670787" y="424248"/>
                  </a:lnTo>
                  <a:lnTo>
                    <a:pt x="1711017" y="398642"/>
                  </a:lnTo>
                  <a:lnTo>
                    <a:pt x="1744767" y="365160"/>
                  </a:lnTo>
                  <a:lnTo>
                    <a:pt x="1770623" y="325164"/>
                  </a:lnTo>
                  <a:lnTo>
                    <a:pt x="1787173" y="280020"/>
                  </a:lnTo>
                  <a:lnTo>
                    <a:pt x="1793004" y="231091"/>
                  </a:lnTo>
                  <a:lnTo>
                    <a:pt x="1793004" y="216013"/>
                  </a:lnTo>
                  <a:lnTo>
                    <a:pt x="1787173" y="167119"/>
                  </a:lnTo>
                  <a:lnTo>
                    <a:pt x="1770623" y="122066"/>
                  </a:lnTo>
                  <a:lnTo>
                    <a:pt x="1744767" y="82194"/>
                  </a:lnTo>
                  <a:lnTo>
                    <a:pt x="1711017" y="48847"/>
                  </a:lnTo>
                  <a:lnTo>
                    <a:pt x="1670787" y="23366"/>
                  </a:lnTo>
                  <a:lnTo>
                    <a:pt x="1625490" y="7093"/>
                  </a:lnTo>
                  <a:lnTo>
                    <a:pt x="1576538" y="1370"/>
                  </a:lnTo>
                  <a:lnTo>
                    <a:pt x="534679" y="1370"/>
                  </a:lnTo>
                  <a:lnTo>
                    <a:pt x="498671" y="4834"/>
                  </a:lnTo>
                  <a:lnTo>
                    <a:pt x="464740" y="14562"/>
                  </a:lnTo>
                  <a:lnTo>
                    <a:pt x="433281" y="29562"/>
                  </a:lnTo>
                  <a:lnTo>
                    <a:pt x="404693" y="48840"/>
                  </a:lnTo>
                  <a:lnTo>
                    <a:pt x="0" y="0"/>
                  </a:lnTo>
                  <a:close/>
                </a:path>
              </a:pathLst>
            </a:custGeom>
            <a:ln w="5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7916011" y="6145172"/>
            <a:ext cx="1019810" cy="328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1303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latin typeface="Lucida Sans Unicode"/>
                <a:cs typeface="Lucida Sans Unicode"/>
              </a:rPr>
              <a:t>Do</a:t>
            </a:r>
            <a:r>
              <a:rPr dirty="0" sz="1000" spc="-1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you</a:t>
            </a:r>
            <a:r>
              <a:rPr dirty="0" sz="1000" spc="-10">
                <a:latin typeface="Lucida Sans Unicode"/>
                <a:cs typeface="Lucida Sans Unicode"/>
              </a:rPr>
              <a:t> </a:t>
            </a:r>
            <a:r>
              <a:rPr dirty="0" sz="1000" spc="-20">
                <a:latin typeface="Lucida Sans Unicode"/>
                <a:cs typeface="Lucida Sans Unicode"/>
              </a:rPr>
              <a:t>have </a:t>
            </a:r>
            <a:r>
              <a:rPr dirty="0" sz="1000">
                <a:latin typeface="Lucida Sans Unicode"/>
                <a:cs typeface="Lucida Sans Unicode"/>
              </a:rPr>
              <a:t>anything</a:t>
            </a:r>
            <a:r>
              <a:rPr dirty="0" sz="1000" spc="-5">
                <a:latin typeface="Lucida Sans Unicode"/>
                <a:cs typeface="Lucida Sans Unicode"/>
              </a:rPr>
              <a:t> </a:t>
            </a:r>
            <a:r>
              <a:rPr dirty="0" sz="1000" spc="-10">
                <a:latin typeface="Lucida Sans Unicode"/>
                <a:cs typeface="Lucida Sans Unicode"/>
              </a:rPr>
              <a:t>better?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7313927" y="5138869"/>
            <a:ext cx="2372995" cy="763270"/>
            <a:chOff x="7313927" y="5138869"/>
            <a:chExt cx="2372995" cy="763270"/>
          </a:xfrm>
        </p:grpSpPr>
        <p:sp>
          <p:nvSpPr>
            <p:cNvPr id="25" name="object 25" descr=""/>
            <p:cNvSpPr/>
            <p:nvPr/>
          </p:nvSpPr>
          <p:spPr>
            <a:xfrm>
              <a:off x="7316787" y="5141734"/>
              <a:ext cx="2367280" cy="757555"/>
            </a:xfrm>
            <a:custGeom>
              <a:avLst/>
              <a:gdLst/>
              <a:ahLst/>
              <a:cxnLst/>
              <a:rect l="l" t="t" r="r" b="b"/>
              <a:pathLst>
                <a:path w="2367279" h="757554">
                  <a:moveTo>
                    <a:pt x="2108593" y="0"/>
                  </a:moveTo>
                  <a:lnTo>
                    <a:pt x="669747" y="0"/>
                  </a:lnTo>
                  <a:lnTo>
                    <a:pt x="623276" y="2381"/>
                  </a:lnTo>
                  <a:lnTo>
                    <a:pt x="579534" y="13011"/>
                  </a:lnTo>
                  <a:lnTo>
                    <a:pt x="539251" y="31107"/>
                  </a:lnTo>
                  <a:lnTo>
                    <a:pt x="503160" y="55891"/>
                  </a:lnTo>
                  <a:lnTo>
                    <a:pt x="471991" y="86581"/>
                  </a:lnTo>
                  <a:lnTo>
                    <a:pt x="446475" y="122396"/>
                  </a:lnTo>
                  <a:lnTo>
                    <a:pt x="427344" y="162557"/>
                  </a:lnTo>
                  <a:lnTo>
                    <a:pt x="415329" y="206283"/>
                  </a:lnTo>
                  <a:lnTo>
                    <a:pt x="411162" y="252793"/>
                  </a:lnTo>
                  <a:lnTo>
                    <a:pt x="411162" y="322605"/>
                  </a:lnTo>
                  <a:lnTo>
                    <a:pt x="416937" y="376949"/>
                  </a:lnTo>
                  <a:lnTo>
                    <a:pt x="433441" y="427235"/>
                  </a:lnTo>
                  <a:lnTo>
                    <a:pt x="459442" y="472344"/>
                  </a:lnTo>
                  <a:lnTo>
                    <a:pt x="493710" y="511158"/>
                  </a:lnTo>
                  <a:lnTo>
                    <a:pt x="535012" y="542556"/>
                  </a:lnTo>
                  <a:lnTo>
                    <a:pt x="0" y="757250"/>
                  </a:lnTo>
                  <a:lnTo>
                    <a:pt x="640600" y="579589"/>
                  </a:lnTo>
                  <a:lnTo>
                    <a:pt x="2158494" y="579589"/>
                  </a:lnTo>
                  <a:lnTo>
                    <a:pt x="2198779" y="568221"/>
                  </a:lnTo>
                  <a:lnTo>
                    <a:pt x="2239033" y="548620"/>
                  </a:lnTo>
                  <a:lnTo>
                    <a:pt x="2275090" y="522543"/>
                  </a:lnTo>
                  <a:lnTo>
                    <a:pt x="2306223" y="490780"/>
                  </a:lnTo>
                  <a:lnTo>
                    <a:pt x="2331705" y="454116"/>
                  </a:lnTo>
                  <a:lnTo>
                    <a:pt x="2350807" y="413341"/>
                  </a:lnTo>
                  <a:lnTo>
                    <a:pt x="2362802" y="369241"/>
                  </a:lnTo>
                  <a:lnTo>
                    <a:pt x="2366962" y="322605"/>
                  </a:lnTo>
                  <a:lnTo>
                    <a:pt x="2366962" y="252793"/>
                  </a:lnTo>
                  <a:lnTo>
                    <a:pt x="2362802" y="206481"/>
                  </a:lnTo>
                  <a:lnTo>
                    <a:pt x="2350807" y="163250"/>
                  </a:lnTo>
                  <a:lnTo>
                    <a:pt x="2331705" y="123731"/>
                  </a:lnTo>
                  <a:lnTo>
                    <a:pt x="2306223" y="88558"/>
                  </a:lnTo>
                  <a:lnTo>
                    <a:pt x="2275090" y="58363"/>
                  </a:lnTo>
                  <a:lnTo>
                    <a:pt x="2239033" y="33777"/>
                  </a:lnTo>
                  <a:lnTo>
                    <a:pt x="2198779" y="15433"/>
                  </a:lnTo>
                  <a:lnTo>
                    <a:pt x="2155056" y="3963"/>
                  </a:lnTo>
                  <a:lnTo>
                    <a:pt x="2108593" y="0"/>
                  </a:lnTo>
                  <a:close/>
                </a:path>
                <a:path w="2367279" h="757554">
                  <a:moveTo>
                    <a:pt x="2158494" y="579589"/>
                  </a:moveTo>
                  <a:lnTo>
                    <a:pt x="640600" y="579589"/>
                  </a:lnTo>
                  <a:lnTo>
                    <a:pt x="647814" y="580872"/>
                  </a:lnTo>
                  <a:lnTo>
                    <a:pt x="655064" y="582628"/>
                  </a:lnTo>
                  <a:lnTo>
                    <a:pt x="662369" y="584179"/>
                  </a:lnTo>
                  <a:lnTo>
                    <a:pt x="669747" y="584847"/>
                  </a:lnTo>
                  <a:lnTo>
                    <a:pt x="2108593" y="584847"/>
                  </a:lnTo>
                  <a:lnTo>
                    <a:pt x="2155056" y="580559"/>
                  </a:lnTo>
                  <a:lnTo>
                    <a:pt x="2158494" y="579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316784" y="5141727"/>
              <a:ext cx="2367280" cy="757555"/>
            </a:xfrm>
            <a:custGeom>
              <a:avLst/>
              <a:gdLst/>
              <a:ahLst/>
              <a:cxnLst/>
              <a:rect l="l" t="t" r="r" b="b"/>
              <a:pathLst>
                <a:path w="2367279" h="757554">
                  <a:moveTo>
                    <a:pt x="669741" y="0"/>
                  </a:moveTo>
                  <a:lnTo>
                    <a:pt x="623273" y="2383"/>
                  </a:lnTo>
                  <a:lnTo>
                    <a:pt x="579532" y="13013"/>
                  </a:lnTo>
                  <a:lnTo>
                    <a:pt x="539251" y="31110"/>
                  </a:lnTo>
                  <a:lnTo>
                    <a:pt x="503160" y="55893"/>
                  </a:lnTo>
                  <a:lnTo>
                    <a:pt x="471991" y="86582"/>
                  </a:lnTo>
                  <a:lnTo>
                    <a:pt x="446476" y="122396"/>
                  </a:lnTo>
                  <a:lnTo>
                    <a:pt x="427345" y="162556"/>
                  </a:lnTo>
                  <a:lnTo>
                    <a:pt x="415330" y="206280"/>
                  </a:lnTo>
                  <a:lnTo>
                    <a:pt x="411162" y="252790"/>
                  </a:lnTo>
                  <a:lnTo>
                    <a:pt x="411162" y="322609"/>
                  </a:lnTo>
                  <a:lnTo>
                    <a:pt x="416937" y="376954"/>
                  </a:lnTo>
                  <a:lnTo>
                    <a:pt x="433441" y="427241"/>
                  </a:lnTo>
                  <a:lnTo>
                    <a:pt x="459441" y="472349"/>
                  </a:lnTo>
                  <a:lnTo>
                    <a:pt x="493707" y="511161"/>
                  </a:lnTo>
                  <a:lnTo>
                    <a:pt x="535007" y="542557"/>
                  </a:lnTo>
                  <a:lnTo>
                    <a:pt x="0" y="757256"/>
                  </a:lnTo>
                  <a:lnTo>
                    <a:pt x="640601" y="579594"/>
                  </a:lnTo>
                  <a:lnTo>
                    <a:pt x="647814" y="580874"/>
                  </a:lnTo>
                  <a:lnTo>
                    <a:pt x="655062" y="582632"/>
                  </a:lnTo>
                  <a:lnTo>
                    <a:pt x="662365" y="584185"/>
                  </a:lnTo>
                  <a:lnTo>
                    <a:pt x="669741" y="584855"/>
                  </a:lnTo>
                  <a:lnTo>
                    <a:pt x="2108596" y="584855"/>
                  </a:lnTo>
                  <a:lnTo>
                    <a:pt x="2155058" y="580567"/>
                  </a:lnTo>
                  <a:lnTo>
                    <a:pt x="2198779" y="568228"/>
                  </a:lnTo>
                  <a:lnTo>
                    <a:pt x="2239032" y="548626"/>
                  </a:lnTo>
                  <a:lnTo>
                    <a:pt x="2275089" y="522549"/>
                  </a:lnTo>
                  <a:lnTo>
                    <a:pt x="2306222" y="490785"/>
                  </a:lnTo>
                  <a:lnTo>
                    <a:pt x="2331703" y="454121"/>
                  </a:lnTo>
                  <a:lnTo>
                    <a:pt x="2350806" y="413345"/>
                  </a:lnTo>
                  <a:lnTo>
                    <a:pt x="2362801" y="369245"/>
                  </a:lnTo>
                  <a:lnTo>
                    <a:pt x="2366961" y="322609"/>
                  </a:lnTo>
                  <a:lnTo>
                    <a:pt x="2366961" y="252790"/>
                  </a:lnTo>
                  <a:lnTo>
                    <a:pt x="2362801" y="206478"/>
                  </a:lnTo>
                  <a:lnTo>
                    <a:pt x="2350806" y="163247"/>
                  </a:lnTo>
                  <a:lnTo>
                    <a:pt x="2331703" y="123729"/>
                  </a:lnTo>
                  <a:lnTo>
                    <a:pt x="2306222" y="88557"/>
                  </a:lnTo>
                  <a:lnTo>
                    <a:pt x="2275089" y="58362"/>
                  </a:lnTo>
                  <a:lnTo>
                    <a:pt x="2239032" y="33776"/>
                  </a:lnTo>
                  <a:lnTo>
                    <a:pt x="2198779" y="15433"/>
                  </a:lnTo>
                  <a:lnTo>
                    <a:pt x="2155058" y="3963"/>
                  </a:lnTo>
                  <a:lnTo>
                    <a:pt x="2108596" y="0"/>
                  </a:lnTo>
                  <a:lnTo>
                    <a:pt x="669741" y="0"/>
                  </a:lnTo>
                  <a:close/>
                </a:path>
              </a:pathLst>
            </a:custGeom>
            <a:ln w="5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7822958" y="5243828"/>
            <a:ext cx="1766570" cy="328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7145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latin typeface="Lucida Sans Unicode"/>
                <a:cs typeface="Lucida Sans Unicode"/>
              </a:rPr>
              <a:t>And</a:t>
            </a:r>
            <a:r>
              <a:rPr dirty="0" sz="1000" spc="-25">
                <a:latin typeface="Lucida Sans Unicode"/>
                <a:cs typeface="Lucida Sans Unicode"/>
              </a:rPr>
              <a:t> </a:t>
            </a:r>
            <a:r>
              <a:rPr dirty="0" sz="1000" spc="-10">
                <a:latin typeface="Lucida Sans Unicode"/>
                <a:cs typeface="Lucida Sans Unicode"/>
              </a:rPr>
              <a:t>4x64/24</a:t>
            </a:r>
            <a:r>
              <a:rPr dirty="0" sz="1000" spc="-15">
                <a:latin typeface="Lucida Sans Unicode"/>
                <a:cs typeface="Lucida Sans Unicode"/>
              </a:rPr>
              <a:t> </a:t>
            </a:r>
            <a:r>
              <a:rPr dirty="0" sz="1000" spc="-180">
                <a:latin typeface="Lucida Sans Unicode"/>
                <a:cs typeface="Lucida Sans Unicode"/>
              </a:rPr>
              <a:t>=</a:t>
            </a:r>
            <a:r>
              <a:rPr dirty="0" sz="1000" spc="-5">
                <a:latin typeface="Lucida Sans Unicode"/>
                <a:cs typeface="Lucida Sans Unicode"/>
              </a:rPr>
              <a:t> </a:t>
            </a:r>
            <a:r>
              <a:rPr dirty="0" sz="1000" spc="-65">
                <a:latin typeface="Lucida Sans Unicode"/>
                <a:cs typeface="Lucida Sans Unicode"/>
              </a:rPr>
              <a:t>10+</a:t>
            </a:r>
            <a:r>
              <a:rPr dirty="0" sz="1000" spc="-10">
                <a:latin typeface="Lucida Sans Unicode"/>
                <a:cs typeface="Lucida Sans Unicode"/>
              </a:rPr>
              <a:t> </a:t>
            </a:r>
            <a:r>
              <a:rPr dirty="0" sz="1000" i="1">
                <a:latin typeface="Lucida Sans Italic"/>
                <a:cs typeface="Lucida Sans Italic"/>
              </a:rPr>
              <a:t>days</a:t>
            </a:r>
            <a:r>
              <a:rPr dirty="0" sz="1000" spc="-15" i="1">
                <a:latin typeface="Lucida Sans Italic"/>
                <a:cs typeface="Lucida Sans Italic"/>
              </a:rPr>
              <a:t> </a:t>
            </a:r>
            <a:r>
              <a:rPr dirty="0" sz="1000" spc="-35">
                <a:latin typeface="Lucida Sans Unicode"/>
                <a:cs typeface="Lucida Sans Unicode"/>
              </a:rPr>
              <a:t>to </a:t>
            </a:r>
            <a:r>
              <a:rPr dirty="0" sz="1000">
                <a:latin typeface="Lucida Sans Unicode"/>
                <a:cs typeface="Lucida Sans Unicode"/>
              </a:rPr>
              <a:t>sort</a:t>
            </a:r>
            <a:r>
              <a:rPr dirty="0" sz="1000" spc="-3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10</a:t>
            </a:r>
            <a:r>
              <a:rPr dirty="0" sz="1000" spc="-35">
                <a:latin typeface="Lucida Sans Unicode"/>
                <a:cs typeface="Lucida Sans Unicode"/>
              </a:rPr>
              <a:t> </a:t>
            </a:r>
            <a:r>
              <a:rPr dirty="0" sz="1000" spc="-10">
                <a:latin typeface="Lucida Sans Unicode"/>
                <a:cs typeface="Lucida Sans Unicode"/>
              </a:rPr>
              <a:t>million?</a:t>
            </a:r>
            <a:r>
              <a:rPr dirty="0" sz="1000" spc="-3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Sounds</a:t>
            </a:r>
            <a:r>
              <a:rPr dirty="0" sz="1000" spc="-35">
                <a:latin typeface="Lucida Sans Unicode"/>
                <a:cs typeface="Lucida Sans Unicode"/>
              </a:rPr>
              <a:t> </a:t>
            </a:r>
            <a:r>
              <a:rPr dirty="0" sz="1000" spc="-20">
                <a:latin typeface="Lucida Sans Unicode"/>
                <a:cs typeface="Lucida Sans Unicode"/>
              </a:rPr>
              <a:t>bad.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28" name="object 2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34950" y="5748044"/>
            <a:ext cx="1181039" cy="917809"/>
          </a:xfrm>
          <a:prstGeom prst="rect">
            <a:avLst/>
          </a:prstGeom>
        </p:spPr>
      </p:pic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158305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145">
                <a:latin typeface="Arial"/>
                <a:cs typeface="Arial"/>
              </a:rPr>
              <a:t>A</a:t>
            </a:r>
            <a:r>
              <a:rPr dirty="0" sz="1700" spc="114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rule</a:t>
            </a:r>
            <a:r>
              <a:rPr dirty="0" sz="1700" spc="114">
                <a:latin typeface="Arial"/>
                <a:cs typeface="Arial"/>
              </a:rPr>
              <a:t> </a:t>
            </a:r>
            <a:r>
              <a:rPr dirty="0" sz="1700" spc="65">
                <a:latin typeface="Arial"/>
                <a:cs typeface="Arial"/>
              </a:rPr>
              <a:t>of</a:t>
            </a:r>
            <a:r>
              <a:rPr dirty="0" sz="1700" spc="114">
                <a:latin typeface="Arial"/>
                <a:cs typeface="Arial"/>
              </a:rPr>
              <a:t> </a:t>
            </a:r>
            <a:r>
              <a:rPr dirty="0" sz="1700" spc="-20">
                <a:latin typeface="Arial"/>
                <a:cs typeface="Arial"/>
              </a:rPr>
              <a:t>thumb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829663"/>
            <a:ext cx="8991600" cy="4578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461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4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Moore's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law.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number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transistors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integrated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circuit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doubles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about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every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2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years.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09600" y="4995519"/>
            <a:ext cx="3009900" cy="12084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175" rIns="0" bIns="0" rtlCol="0" vert="horz">
            <a:spAutoFit/>
          </a:bodyPr>
          <a:lstStyle/>
          <a:p>
            <a:pPr algn="just" marL="123825" marR="156845">
              <a:lnSpc>
                <a:spcPts val="2680"/>
              </a:lnSpc>
              <a:spcBef>
                <a:spcPts val="2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Sedgewick's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rule</a:t>
            </a:r>
            <a:r>
              <a:rPr dirty="0" sz="1450" spc="1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dirty="0" sz="1450" spc="1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thumb.</a:t>
            </a:r>
            <a:r>
              <a:rPr dirty="0" sz="1450" spc="1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It </a:t>
            </a:r>
            <a:r>
              <a:rPr dirty="0" sz="1450">
                <a:latin typeface="Lucida Sans Unicode"/>
                <a:cs typeface="Lucida Sans Unicode"/>
              </a:rPr>
              <a:t>takes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a</a:t>
            </a:r>
            <a:r>
              <a:rPr dirty="0" sz="1450" spc="6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few</a:t>
            </a:r>
            <a:r>
              <a:rPr dirty="0" sz="1450" spc="6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seconds</a:t>
            </a:r>
            <a:r>
              <a:rPr dirty="0" sz="1450" spc="6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access </a:t>
            </a:r>
            <a:r>
              <a:rPr dirty="0" sz="1450">
                <a:latin typeface="Lucida Sans Unicode"/>
                <a:cs typeface="Lucida Sans Unicode"/>
              </a:rPr>
              <a:t>every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word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computer.</a:t>
            </a:r>
            <a:endParaRPr sz="1450">
              <a:latin typeface="Lucida Sans Unicode"/>
              <a:cs typeface="Lucida Sans Unicode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3968940" y="4376578"/>
          <a:ext cx="5338445" cy="212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2725"/>
                <a:gridCol w="2033270"/>
                <a:gridCol w="1816735"/>
              </a:tblGrid>
              <a:tr h="424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300" spc="-10" i="1">
                          <a:latin typeface="Lucida Sans Italic"/>
                          <a:cs typeface="Lucida Sans Italic"/>
                        </a:rPr>
                        <a:t>computer</a:t>
                      </a:r>
                      <a:endParaRPr sz="13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952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300" i="1">
                          <a:latin typeface="Lucida Sans Italic"/>
                          <a:cs typeface="Lucida Sans Italic"/>
                        </a:rPr>
                        <a:t>instructions</a:t>
                      </a:r>
                      <a:r>
                        <a:rPr dirty="0" sz="1300" spc="50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300" i="1">
                          <a:latin typeface="Lucida Sans Italic"/>
                          <a:cs typeface="Lucida Sans Italic"/>
                        </a:rPr>
                        <a:t>per</a:t>
                      </a:r>
                      <a:r>
                        <a:rPr dirty="0" sz="1300" spc="55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300" spc="-10" i="1">
                          <a:latin typeface="Lucida Sans Italic"/>
                          <a:cs typeface="Lucida Sans Italic"/>
                        </a:rPr>
                        <a:t>second</a:t>
                      </a:r>
                      <a:endParaRPr sz="13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952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300" i="1">
                          <a:latin typeface="Lucida Sans Italic"/>
                          <a:cs typeface="Lucida Sans Italic"/>
                        </a:rPr>
                        <a:t>words</a:t>
                      </a:r>
                      <a:r>
                        <a:rPr dirty="0" sz="1300" spc="30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300" i="1">
                          <a:latin typeface="Lucida Sans Italic"/>
                          <a:cs typeface="Lucida Sans Italic"/>
                        </a:rPr>
                        <a:t>of</a:t>
                      </a:r>
                      <a:r>
                        <a:rPr dirty="0" sz="1300" spc="30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300" spc="-10" i="1">
                          <a:latin typeface="Lucida Sans Italic"/>
                          <a:cs typeface="Lucida Sans Italic"/>
                        </a:rPr>
                        <a:t>memory</a:t>
                      </a:r>
                      <a:endParaRPr sz="13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952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450" spc="-70">
                          <a:latin typeface="Lucida Sans Unicode"/>
                          <a:cs typeface="Lucida Sans Unicode"/>
                        </a:rPr>
                        <a:t>PDP-</a:t>
                      </a:r>
                      <a:r>
                        <a:rPr dirty="0" sz="1450" spc="-50">
                          <a:latin typeface="Lucida Sans Unicode"/>
                          <a:cs typeface="Lucida Sans Unicode"/>
                        </a:rPr>
                        <a:t>9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064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tens</a:t>
                      </a:r>
                      <a:r>
                        <a:rPr dirty="0" sz="145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dirty="0" sz="145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 spc="-10">
                          <a:latin typeface="Lucida Sans Unicode"/>
                          <a:cs typeface="Lucida Sans Unicode"/>
                        </a:rPr>
                        <a:t>thousands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064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tens</a:t>
                      </a:r>
                      <a:r>
                        <a:rPr dirty="0" sz="145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dirty="0" sz="145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 spc="-10">
                          <a:latin typeface="Lucida Sans Unicode"/>
                          <a:cs typeface="Lucida Sans Unicode"/>
                        </a:rPr>
                        <a:t>thousands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064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VAX</a:t>
                      </a:r>
                      <a:r>
                        <a:rPr dirty="0" sz="1450" spc="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 spc="-50">
                          <a:latin typeface="Lucida Sans Unicode"/>
                          <a:cs typeface="Lucida Sans Unicode"/>
                        </a:rPr>
                        <a:t>11-</a:t>
                      </a: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780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064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450" spc="-10">
                          <a:latin typeface="Lucida Sans Unicode"/>
                          <a:cs typeface="Lucida Sans Unicode"/>
                        </a:rPr>
                        <a:t>millions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064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450" spc="-10">
                          <a:latin typeface="Lucida Sans Unicode"/>
                          <a:cs typeface="Lucida Sans Unicode"/>
                        </a:rPr>
                        <a:t>millions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064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CRAY</a:t>
                      </a:r>
                      <a:r>
                        <a:rPr dirty="0" sz="1450" spc="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 spc="-50">
                          <a:latin typeface="Lucida Sans Unicode"/>
                          <a:cs typeface="Lucida Sans Unicode"/>
                        </a:rPr>
                        <a:t>1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064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tens</a:t>
                      </a:r>
                      <a:r>
                        <a:rPr dirty="0" sz="145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dirty="0" sz="145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 spc="-10">
                          <a:latin typeface="Lucida Sans Unicode"/>
                          <a:cs typeface="Lucida Sans Unicode"/>
                        </a:rPr>
                        <a:t>millions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064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tens</a:t>
                      </a:r>
                      <a:r>
                        <a:rPr dirty="0" sz="145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dirty="0" sz="145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 spc="-10">
                          <a:latin typeface="Lucida Sans Unicode"/>
                          <a:cs typeface="Lucida Sans Unicode"/>
                        </a:rPr>
                        <a:t>millions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064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MacBook</a:t>
                      </a:r>
                      <a:r>
                        <a:rPr dirty="0" sz="1450" spc="1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Air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064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450" spc="-10">
                          <a:latin typeface="Lucida Sans Unicode"/>
                          <a:cs typeface="Lucida Sans Unicode"/>
                        </a:rPr>
                        <a:t>billions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064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450" spc="-10">
                          <a:latin typeface="Lucida Sans Unicode"/>
                          <a:cs typeface="Lucida Sans Unicode"/>
                        </a:rPr>
                        <a:t>billions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064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520700" y="2656090"/>
            <a:ext cx="4660900" cy="11576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636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80"/>
              </a:spcBef>
            </a:pP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Implications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Memory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size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doubles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every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two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years.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Processor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speed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doubles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every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two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years.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9134" y="2438679"/>
            <a:ext cx="1194434" cy="131116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8434489" y="3756150"/>
            <a:ext cx="996950" cy="4597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ctr" marL="12065" marR="5080">
              <a:lnSpc>
                <a:spcPts val="1120"/>
              </a:lnSpc>
              <a:spcBef>
                <a:spcPts val="195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Gordon</a:t>
            </a:r>
            <a:r>
              <a:rPr dirty="0" sz="1000" spc="-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Moore Founder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Intel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1929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0">
                <a:solidFill>
                  <a:srgbClr val="005493"/>
                </a:solidFill>
                <a:latin typeface="Lucida Sans Unicode"/>
                <a:cs typeface="Lucida Sans Unicode"/>
              </a:rPr>
              <a:t>–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105346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-10">
                <a:latin typeface="Arial"/>
                <a:cs typeface="Arial"/>
              </a:rPr>
              <a:t>Scalability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27949"/>
            <a:ext cx="77216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144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20"/>
              </a:spcBef>
            </a:pP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algorithm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scales</a:t>
            </a:r>
            <a:r>
              <a:rPr dirty="0" sz="1450" spc="9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if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its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running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time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doubles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when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problem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size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doubles.</a:t>
            </a:r>
            <a:endParaRPr sz="1450">
              <a:latin typeface="Lucida Sans Unicode"/>
              <a:cs typeface="Lucida Sans Unicode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7352117" y="2640602"/>
          <a:ext cx="1917700" cy="244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635"/>
                <a:gridCol w="767715"/>
              </a:tblGrid>
              <a:tr h="488315">
                <a:tc>
                  <a:txBody>
                    <a:bodyPr/>
                    <a:lstStyle/>
                    <a:p>
                      <a:pPr marL="282575" marR="234950" indent="-40005">
                        <a:lnSpc>
                          <a:spcPts val="1400"/>
                        </a:lnSpc>
                        <a:spcBef>
                          <a:spcPts val="475"/>
                        </a:spcBef>
                      </a:pPr>
                      <a:r>
                        <a:rPr dirty="0" sz="1300" i="1">
                          <a:latin typeface="Lucida Sans Italic"/>
                          <a:cs typeface="Lucida Sans Italic"/>
                        </a:rPr>
                        <a:t>order</a:t>
                      </a:r>
                      <a:r>
                        <a:rPr dirty="0" sz="1300" spc="35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300" spc="-25" i="1">
                          <a:latin typeface="Lucida Sans Italic"/>
                          <a:cs typeface="Lucida Sans Italic"/>
                        </a:rPr>
                        <a:t>of </a:t>
                      </a:r>
                      <a:r>
                        <a:rPr dirty="0" sz="1300" spc="-10" i="1">
                          <a:latin typeface="Lucida Sans Italic"/>
                          <a:cs typeface="Lucida Sans Italic"/>
                        </a:rPr>
                        <a:t>growth</a:t>
                      </a:r>
                      <a:endParaRPr sz="13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603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dirty="0" sz="1300" spc="-10" i="1">
                          <a:latin typeface="Lucida Sans Italic"/>
                          <a:cs typeface="Lucida Sans Italic"/>
                        </a:rPr>
                        <a:t>scales?</a:t>
                      </a:r>
                      <a:endParaRPr sz="13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126364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4883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450" i="1">
                          <a:latin typeface="Lucida Sans Italic"/>
                          <a:cs typeface="Lucida Sans Italic"/>
                        </a:rPr>
                        <a:t>N</a:t>
                      </a:r>
                      <a:endParaRPr sz="145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1123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950">
                          <a:latin typeface="Adobe Clean SemiCondensed"/>
                          <a:cs typeface="Adobe Clean SemiCondensed"/>
                        </a:rPr>
                        <a:t>✓</a:t>
                      </a:r>
                      <a:endParaRPr sz="1950">
                        <a:latin typeface="Adobe Clean SemiCondensed"/>
                        <a:cs typeface="Adobe Clean SemiCondensed"/>
                      </a:endParaRPr>
                    </a:p>
                  </a:txBody>
                  <a:tcPr marL="0" marR="0" marB="0" marT="895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83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450" i="1">
                          <a:latin typeface="Lucida Sans Italic"/>
                          <a:cs typeface="Lucida Sans Italic"/>
                        </a:rPr>
                        <a:t>N</a:t>
                      </a:r>
                      <a:r>
                        <a:rPr dirty="0" sz="1450" spc="40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450">
                          <a:latin typeface="Lucida Sans Unicode"/>
                          <a:cs typeface="Lucida Sans Unicode"/>
                        </a:rPr>
                        <a:t>log</a:t>
                      </a:r>
                      <a:r>
                        <a:rPr dirty="0" sz="1450" spc="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 spc="-50" i="1">
                          <a:latin typeface="Lucida Sans Italic"/>
                          <a:cs typeface="Lucida Sans Italic"/>
                        </a:rPr>
                        <a:t>N</a:t>
                      </a:r>
                      <a:endParaRPr sz="145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1123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950">
                          <a:latin typeface="Adobe Clean SemiCondensed"/>
                          <a:cs typeface="Adobe Clean SemiCondensed"/>
                        </a:rPr>
                        <a:t>✓</a:t>
                      </a:r>
                      <a:endParaRPr sz="1950">
                        <a:latin typeface="Adobe Clean SemiCondensed"/>
                        <a:cs typeface="Adobe Clean SemiCondensed"/>
                      </a:endParaRPr>
                    </a:p>
                  </a:txBody>
                  <a:tcPr marL="0" marR="0" marB="0" marT="895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83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baseline="-15325" sz="2175" i="1">
                          <a:latin typeface="Lucida Sans Italic"/>
                          <a:cs typeface="Lucida Sans Italic"/>
                        </a:rPr>
                        <a:t>N</a:t>
                      </a:r>
                      <a:r>
                        <a:rPr dirty="0" baseline="-15325" sz="2175" spc="-330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000" spc="-50"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41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950">
                          <a:latin typeface="MS PGothic"/>
                          <a:cs typeface="MS PGothic"/>
                        </a:rPr>
                        <a:t>✗</a:t>
                      </a:r>
                      <a:endParaRPr sz="1950">
                        <a:latin typeface="MS PGothic"/>
                        <a:cs typeface="MS PGothic"/>
                      </a:endParaRPr>
                    </a:p>
                  </a:txBody>
                  <a:tcPr marL="0" marR="0" marB="0" marT="7747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83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baseline="-15325" sz="2175" i="1">
                          <a:latin typeface="Lucida Sans Italic"/>
                          <a:cs typeface="Lucida Sans Italic"/>
                        </a:rPr>
                        <a:t>N</a:t>
                      </a:r>
                      <a:r>
                        <a:rPr dirty="0" baseline="-15325" sz="2175" spc="-330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000" spc="-50"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41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950">
                          <a:latin typeface="MS PGothic"/>
                          <a:cs typeface="MS PGothic"/>
                        </a:rPr>
                        <a:t>✗</a:t>
                      </a:r>
                      <a:endParaRPr sz="1950">
                        <a:latin typeface="MS PGothic"/>
                        <a:cs typeface="MS PGothic"/>
                      </a:endParaRPr>
                    </a:p>
                  </a:txBody>
                  <a:tcPr marL="0" marR="0" marB="0" marT="7747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571500" y="2338235"/>
            <a:ext cx="5943600" cy="16021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4455" rIns="0" bIns="0" rtlCol="0" vert="horz">
            <a:spAutoFit/>
          </a:bodyPr>
          <a:lstStyle/>
          <a:p>
            <a:pPr marL="125095">
              <a:lnSpc>
                <a:spcPct val="100000"/>
              </a:lnSpc>
              <a:spcBef>
                <a:spcPts val="66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2x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faster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computer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with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2x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memory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using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an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alg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that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scales?</a:t>
            </a:r>
            <a:endParaRPr sz="1450">
              <a:latin typeface="Lucida Sans Unicode"/>
              <a:cs typeface="Lucida Sans Unicode"/>
            </a:endParaRPr>
          </a:p>
          <a:p>
            <a:pPr marL="470534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1170" algn="l"/>
              </a:tabLst>
            </a:pPr>
            <a:r>
              <a:rPr dirty="0" sz="1450">
                <a:latin typeface="Lucida Sans Unicode"/>
                <a:cs typeface="Lucida Sans Unicode"/>
              </a:rPr>
              <a:t>Can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solve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problems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we're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solving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now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half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time.</a:t>
            </a:r>
            <a:endParaRPr sz="1450">
              <a:latin typeface="Lucida Sans Unicode"/>
              <a:cs typeface="Lucida Sans Unicode"/>
            </a:endParaRPr>
          </a:p>
          <a:p>
            <a:pPr marL="470534" marR="252095" indent="-157480">
              <a:lnSpc>
                <a:spcPct val="118700"/>
              </a:lnSpc>
              <a:spcBef>
                <a:spcPts val="250"/>
              </a:spcBef>
              <a:buSzPct val="127586"/>
              <a:buFont typeface="Calibri"/>
              <a:buChar char="•"/>
              <a:tabLst>
                <a:tab pos="471170" algn="l"/>
              </a:tabLst>
            </a:pPr>
            <a:r>
              <a:rPr dirty="0" sz="1450">
                <a:latin typeface="Lucida Sans Unicode"/>
                <a:cs typeface="Lucida Sans Unicode"/>
              </a:rPr>
              <a:t>Can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solve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 spc="-45">
                <a:latin typeface="Lucida Sans Unicode"/>
                <a:cs typeface="Lucida Sans Unicode"/>
              </a:rPr>
              <a:t>2x-</a:t>
            </a:r>
            <a:r>
              <a:rPr dirty="0" sz="1450" spc="-10">
                <a:latin typeface="Lucida Sans Unicode"/>
                <a:cs typeface="Lucida Sans Unicode"/>
              </a:rPr>
              <a:t>sized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problem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same</a:t>
            </a:r>
            <a:r>
              <a:rPr dirty="0" sz="1450" spc="60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time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it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took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to </a:t>
            </a:r>
            <a:r>
              <a:rPr dirty="0" sz="1450">
                <a:latin typeface="Lucida Sans Unicode"/>
                <a:cs typeface="Lucida Sans Unicode"/>
              </a:rPr>
              <a:t>solve</a:t>
            </a:r>
            <a:r>
              <a:rPr dirty="0" sz="1450" spc="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45">
                <a:latin typeface="Lucida Sans Unicode"/>
                <a:cs typeface="Lucida Sans Unicode"/>
              </a:rPr>
              <a:t> </a:t>
            </a:r>
            <a:r>
              <a:rPr dirty="0" sz="1450" spc="-50">
                <a:latin typeface="Lucida Sans Unicode"/>
                <a:cs typeface="Lucida Sans Unicode"/>
              </a:rPr>
              <a:t>x-</a:t>
            </a:r>
            <a:r>
              <a:rPr dirty="0" sz="1450" spc="-20">
                <a:latin typeface="Lucida Sans Unicode"/>
                <a:cs typeface="Lucida Sans Unicode"/>
              </a:rPr>
              <a:t>sized</a:t>
            </a:r>
            <a:r>
              <a:rPr dirty="0" sz="1450" spc="4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problem.</a:t>
            </a:r>
            <a:endParaRPr sz="1450">
              <a:latin typeface="Lucida Sans Unicode"/>
              <a:cs typeface="Lucida Sans Unicode"/>
            </a:endParaRPr>
          </a:p>
          <a:p>
            <a:pPr marL="470534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1170" algn="l"/>
              </a:tabLst>
            </a:pPr>
            <a:r>
              <a:rPr dirty="0" sz="1450" spc="-10">
                <a:latin typeface="Lucida Sans Unicode"/>
                <a:cs typeface="Lucida Sans Unicode"/>
              </a:rPr>
              <a:t>Progress.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71500" y="4092803"/>
            <a:ext cx="5943600" cy="15767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2075" rIns="0" bIns="0" rtlCol="0" vert="horz">
            <a:spAutoFit/>
          </a:bodyPr>
          <a:lstStyle/>
          <a:p>
            <a:pPr marL="125095">
              <a:lnSpc>
                <a:spcPct val="100000"/>
              </a:lnSpc>
              <a:spcBef>
                <a:spcPts val="72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2x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faster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computer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with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2x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memory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using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quadratic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005493"/>
                </a:solidFill>
                <a:latin typeface="Lucida Sans Unicode"/>
                <a:cs typeface="Lucida Sans Unicode"/>
              </a:rPr>
              <a:t>alg?</a:t>
            </a:r>
            <a:endParaRPr sz="1450">
              <a:latin typeface="Lucida Sans Unicode"/>
              <a:cs typeface="Lucida Sans Unicode"/>
            </a:endParaRPr>
          </a:p>
          <a:p>
            <a:pPr marL="470534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1170" algn="l"/>
              </a:tabLst>
            </a:pPr>
            <a:r>
              <a:rPr dirty="0" sz="1450">
                <a:latin typeface="Lucida Sans Unicode"/>
                <a:cs typeface="Lucida Sans Unicode"/>
              </a:rPr>
              <a:t>Can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solve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problems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we're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solving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now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half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time.</a:t>
            </a:r>
            <a:endParaRPr sz="1450">
              <a:latin typeface="Lucida Sans Unicode"/>
              <a:cs typeface="Lucida Sans Unicode"/>
            </a:endParaRPr>
          </a:p>
          <a:p>
            <a:pPr marL="470534" marR="144780" indent="-157480">
              <a:lnSpc>
                <a:spcPct val="118700"/>
              </a:lnSpc>
              <a:spcBef>
                <a:spcPts val="250"/>
              </a:spcBef>
              <a:buSzPct val="127586"/>
              <a:buFont typeface="Calibri"/>
              <a:buChar char="•"/>
              <a:tabLst>
                <a:tab pos="471170" algn="l"/>
              </a:tabLst>
            </a:pPr>
            <a:r>
              <a:rPr dirty="0" sz="1450">
                <a:latin typeface="Lucida Sans Unicode"/>
                <a:cs typeface="Lucida Sans Unicode"/>
              </a:rPr>
              <a:t>Takes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twice</a:t>
            </a:r>
            <a:r>
              <a:rPr dirty="0" sz="1450" spc="60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as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long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solve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 spc="-45">
                <a:latin typeface="Lucida Sans Unicode"/>
                <a:cs typeface="Lucida Sans Unicode"/>
              </a:rPr>
              <a:t>2x-</a:t>
            </a:r>
            <a:r>
              <a:rPr dirty="0" sz="1450" spc="-10">
                <a:latin typeface="Lucida Sans Unicode"/>
                <a:cs typeface="Lucida Sans Unicode"/>
              </a:rPr>
              <a:t>sized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problem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as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it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took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to </a:t>
            </a:r>
            <a:r>
              <a:rPr dirty="0" sz="1450">
                <a:latin typeface="Lucida Sans Unicode"/>
                <a:cs typeface="Lucida Sans Unicode"/>
              </a:rPr>
              <a:t>solve</a:t>
            </a:r>
            <a:r>
              <a:rPr dirty="0" sz="1450" spc="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45">
                <a:latin typeface="Lucida Sans Unicode"/>
                <a:cs typeface="Lucida Sans Unicode"/>
              </a:rPr>
              <a:t> </a:t>
            </a:r>
            <a:r>
              <a:rPr dirty="0" sz="1450" spc="-50">
                <a:latin typeface="Lucida Sans Unicode"/>
                <a:cs typeface="Lucida Sans Unicode"/>
              </a:rPr>
              <a:t>x-</a:t>
            </a:r>
            <a:r>
              <a:rPr dirty="0" sz="1450" spc="-20">
                <a:latin typeface="Lucida Sans Unicode"/>
                <a:cs typeface="Lucida Sans Unicode"/>
              </a:rPr>
              <a:t>sized</a:t>
            </a:r>
            <a:r>
              <a:rPr dirty="0" sz="1450" spc="4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problem.</a:t>
            </a:r>
            <a:endParaRPr sz="1450">
              <a:latin typeface="Lucida Sans Unicode"/>
              <a:cs typeface="Lucida Sans Unicode"/>
            </a:endParaRPr>
          </a:p>
          <a:p>
            <a:pPr marL="470534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1170" algn="l"/>
              </a:tabLst>
            </a:pPr>
            <a:r>
              <a:rPr dirty="0" sz="1450" spc="-10">
                <a:solidFill>
                  <a:srgbClr val="8D3124"/>
                </a:solidFill>
                <a:latin typeface="Lucida Sans Unicode"/>
                <a:cs typeface="Lucida Sans Unicode"/>
              </a:rPr>
              <a:t>Frustration.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20700" y="5872797"/>
            <a:ext cx="69469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953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05"/>
              </a:spcBef>
            </a:pPr>
            <a:r>
              <a:rPr dirty="0" sz="1450">
                <a:latin typeface="Lucida Sans Unicode"/>
                <a:cs typeface="Lucida Sans Unicode"/>
              </a:rPr>
              <a:t>Bottom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line.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Need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algorithms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that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scale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keep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pace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with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Moore's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spc="-20">
                <a:latin typeface="Lucida Sans Unicode"/>
                <a:cs typeface="Lucida Sans Unicode"/>
              </a:rPr>
              <a:t>law.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45"/>
              <a:t>A</a:t>
            </a:r>
            <a:r>
              <a:rPr dirty="0" spc="170"/>
              <a:t> </a:t>
            </a:r>
            <a:r>
              <a:rPr dirty="0" spc="45"/>
              <a:t>typical</a:t>
            </a:r>
            <a:r>
              <a:rPr dirty="0" spc="175"/>
              <a:t> </a:t>
            </a:r>
            <a:r>
              <a:rPr dirty="0"/>
              <a:t>client:</a:t>
            </a:r>
            <a:r>
              <a:rPr dirty="0" spc="170"/>
              <a:t> </a:t>
            </a:r>
            <a:r>
              <a:rPr dirty="0"/>
              <a:t>Whitelist</a:t>
            </a:r>
            <a:r>
              <a:rPr dirty="0" spc="175"/>
              <a:t> </a:t>
            </a:r>
            <a:r>
              <a:rPr dirty="0" spc="-10"/>
              <a:t>filter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2935808"/>
            <a:ext cx="5359400" cy="12592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953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0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Whitelist</a:t>
            </a:r>
            <a:r>
              <a:rPr dirty="0" sz="1450" spc="1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filter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Read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list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strings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from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whitelist</a:t>
            </a:r>
            <a:r>
              <a:rPr dirty="0" sz="1450" spc="6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file.</a:t>
            </a:r>
            <a:endParaRPr sz="1450">
              <a:latin typeface="Lucida Sans Unicode"/>
              <a:cs typeface="Lucida Sans Unicode"/>
            </a:endParaRPr>
          </a:p>
          <a:p>
            <a:pPr marL="474345" marR="250190" indent="-157480">
              <a:lnSpc>
                <a:spcPct val="118700"/>
              </a:lnSpc>
              <a:spcBef>
                <a:spcPts val="24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Read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strings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from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Console"/>
                <a:cs typeface="Lucida Console"/>
              </a:rPr>
              <a:t>StdIn</a:t>
            </a:r>
            <a:r>
              <a:rPr dirty="0" sz="1450" spc="-320">
                <a:latin typeface="Lucida Console"/>
                <a:cs typeface="Lucida Consol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write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Console"/>
                <a:cs typeface="Lucida Console"/>
              </a:rPr>
              <a:t>StdOut</a:t>
            </a:r>
            <a:r>
              <a:rPr dirty="0" sz="1450" spc="-320">
                <a:latin typeface="Lucida Console"/>
                <a:cs typeface="Lucida Console"/>
              </a:rPr>
              <a:t> </a:t>
            </a:r>
            <a:r>
              <a:rPr dirty="0" sz="1450" spc="-20">
                <a:latin typeface="Lucida Sans Unicode"/>
                <a:cs typeface="Lucida Sans Unicode"/>
              </a:rPr>
              <a:t>only </a:t>
            </a:r>
            <a:r>
              <a:rPr dirty="0" sz="1450">
                <a:latin typeface="Lucida Sans Unicode"/>
                <a:cs typeface="Lucida Sans Unicode"/>
              </a:rPr>
              <a:t>those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whitelist.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0700" y="1791525"/>
            <a:ext cx="5410200" cy="4070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blacklist</a:t>
            </a:r>
            <a:r>
              <a:rPr dirty="0" sz="1450" spc="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list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entities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be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rejected</a:t>
            </a:r>
            <a:r>
              <a:rPr dirty="0" sz="1450" spc="6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service.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577647" y="1876173"/>
            <a:ext cx="2499360" cy="4318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Examples:</a:t>
            </a:r>
            <a:r>
              <a:rPr dirty="0" sz="1300" spc="1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Overdrawn</a:t>
            </a:r>
            <a:r>
              <a:rPr dirty="0" sz="1300" spc="1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05493"/>
                </a:solidFill>
                <a:latin typeface="Lucida Sans Unicode"/>
                <a:cs typeface="Lucida Sans Unicode"/>
              </a:rPr>
              <a:t>account</a:t>
            </a:r>
            <a:endParaRPr sz="1300">
              <a:latin typeface="Lucida Sans Unicode"/>
              <a:cs typeface="Lucida Sans Unicode"/>
            </a:endParaRPr>
          </a:p>
          <a:p>
            <a:pPr marL="913130">
              <a:lnSpc>
                <a:spcPct val="100000"/>
              </a:lnSpc>
              <a:spcBef>
                <a:spcPts val="50"/>
              </a:spcBef>
            </a:pPr>
            <a:r>
              <a:rPr dirty="0" sz="1300" spc="-10">
                <a:solidFill>
                  <a:srgbClr val="005493"/>
                </a:solidFill>
                <a:latin typeface="Lucida Sans Unicode"/>
                <a:cs typeface="Lucida Sans Unicode"/>
              </a:rPr>
              <a:t>Spammers</a:t>
            </a:r>
            <a:endParaRPr sz="1300">
              <a:latin typeface="Lucida Sans Unicode"/>
              <a:cs typeface="Lucida Sans Unicode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5963094" y="1979409"/>
            <a:ext cx="577850" cy="69850"/>
            <a:chOff x="5963094" y="1979409"/>
            <a:chExt cx="577850" cy="69850"/>
          </a:xfrm>
        </p:grpSpPr>
        <p:sp>
          <p:nvSpPr>
            <p:cNvPr id="8" name="object 8" descr=""/>
            <p:cNvSpPr/>
            <p:nvPr/>
          </p:nvSpPr>
          <p:spPr>
            <a:xfrm>
              <a:off x="6007106" y="2014027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 h="0">
                  <a:moveTo>
                    <a:pt x="0" y="0"/>
                  </a:moveTo>
                  <a:lnTo>
                    <a:pt x="7549" y="0"/>
                  </a:lnTo>
                  <a:lnTo>
                    <a:pt x="53340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963094" y="1979409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69151" y="0"/>
                  </a:moveTo>
                  <a:lnTo>
                    <a:pt x="0" y="34620"/>
                  </a:lnTo>
                  <a:lnTo>
                    <a:pt x="69151" y="69227"/>
                  </a:lnTo>
                  <a:lnTo>
                    <a:pt x="51866" y="34620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20700" y="2376385"/>
            <a:ext cx="5410200" cy="4197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334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35"/>
              </a:spcBef>
            </a:pP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whitelist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list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entities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be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accepted</a:t>
            </a:r>
            <a:r>
              <a:rPr dirty="0" sz="1450" spc="70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service.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577647" y="2453083"/>
            <a:ext cx="3004820" cy="4318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Examples:</a:t>
            </a:r>
            <a:r>
              <a:rPr dirty="0" sz="13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Account</a:t>
            </a:r>
            <a:r>
              <a:rPr dirty="0" sz="13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in</a:t>
            </a:r>
            <a:r>
              <a:rPr dirty="0" sz="13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good</a:t>
            </a:r>
            <a:r>
              <a:rPr dirty="0" sz="13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05493"/>
                </a:solidFill>
                <a:latin typeface="Lucida Sans Unicode"/>
                <a:cs typeface="Lucida Sans Unicode"/>
              </a:rPr>
              <a:t>standing</a:t>
            </a:r>
            <a:endParaRPr sz="1300">
              <a:latin typeface="Lucida Sans Unicode"/>
              <a:cs typeface="Lucida Sans Unicode"/>
            </a:endParaRPr>
          </a:p>
          <a:p>
            <a:pPr marL="913130">
              <a:lnSpc>
                <a:spcPct val="100000"/>
              </a:lnSpc>
              <a:spcBef>
                <a:spcPts val="50"/>
              </a:spcBef>
            </a:pP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Friends</a:t>
            </a:r>
            <a:r>
              <a:rPr dirty="0" sz="13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05493"/>
                </a:solidFill>
                <a:latin typeface="Lucida Sans Unicode"/>
                <a:cs typeface="Lucida Sans Unicode"/>
              </a:rPr>
              <a:t>relatives</a:t>
            </a:r>
            <a:endParaRPr sz="1300">
              <a:latin typeface="Lucida Sans Unicode"/>
              <a:cs typeface="Lucida Sans Unicode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5963094" y="2551557"/>
            <a:ext cx="577850" cy="69850"/>
            <a:chOff x="5963094" y="2551557"/>
            <a:chExt cx="577850" cy="69850"/>
          </a:xfrm>
        </p:grpSpPr>
        <p:sp>
          <p:nvSpPr>
            <p:cNvPr id="13" name="object 13" descr=""/>
            <p:cNvSpPr/>
            <p:nvPr/>
          </p:nvSpPr>
          <p:spPr>
            <a:xfrm>
              <a:off x="6007098" y="2586165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 h="0">
                  <a:moveTo>
                    <a:pt x="0" y="0"/>
                  </a:moveTo>
                  <a:lnTo>
                    <a:pt x="6464" y="0"/>
                  </a:lnTo>
                  <a:lnTo>
                    <a:pt x="533402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963094" y="2551557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69151" y="0"/>
                  </a:moveTo>
                  <a:lnTo>
                    <a:pt x="0" y="34607"/>
                  </a:lnTo>
                  <a:lnTo>
                    <a:pt x="69151" y="69227"/>
                  </a:lnTo>
                  <a:lnTo>
                    <a:pt x="51866" y="34607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879600" y="5097233"/>
            <a:ext cx="1155700" cy="9410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6040" rIns="0" bIns="0" rtlCol="0" vert="horz">
            <a:spAutoFit/>
          </a:bodyPr>
          <a:lstStyle/>
          <a:p>
            <a:pPr algn="just" marL="110489" marR="185420">
              <a:lnSpc>
                <a:spcPct val="112599"/>
              </a:lnSpc>
              <a:spcBef>
                <a:spcPts val="520"/>
              </a:spcBef>
            </a:pPr>
            <a:r>
              <a:rPr dirty="0" sz="1100" spc="-10">
                <a:latin typeface="Lucida Console"/>
                <a:cs typeface="Lucida Console"/>
              </a:rPr>
              <a:t>alice@home bob@office carl@beach dave@boat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81396" y="5368419"/>
            <a:ext cx="796290" cy="23367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45" b="1">
                <a:latin typeface="Trebuchet MS"/>
                <a:cs typeface="Trebuchet MS"/>
              </a:rPr>
              <a:t>whitelist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546600" y="4537798"/>
            <a:ext cx="1320800" cy="205993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0960" rIns="0" bIns="0" rtlCol="0" vert="horz">
            <a:spAutoFit/>
          </a:bodyPr>
          <a:lstStyle/>
          <a:p>
            <a:pPr marL="115570" marR="175260">
              <a:lnSpc>
                <a:spcPct val="112599"/>
              </a:lnSpc>
              <a:spcBef>
                <a:spcPts val="480"/>
              </a:spcBef>
            </a:pPr>
            <a:r>
              <a:rPr dirty="0" sz="1100" spc="-10">
                <a:latin typeface="Lucida Console"/>
                <a:cs typeface="Lucida Console"/>
              </a:rPr>
              <a:t>bob@office carl@beach marvin@spam bob@office bob@office mallory@spam dave@boat eve@airport alice@home</a:t>
            </a:r>
            <a:endParaRPr sz="1100">
              <a:latin typeface="Lucida Console"/>
              <a:cs typeface="Lucida Console"/>
            </a:endParaRPr>
          </a:p>
          <a:p>
            <a:pPr marL="115570">
              <a:lnSpc>
                <a:spcPct val="100000"/>
              </a:lnSpc>
              <a:spcBef>
                <a:spcPts val="165"/>
              </a:spcBef>
            </a:pPr>
            <a:r>
              <a:rPr dirty="0" sz="1100" spc="-25">
                <a:latin typeface="Lucida Console"/>
                <a:cs typeface="Lucida Console"/>
              </a:rPr>
              <a:t>...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970718" y="5368419"/>
            <a:ext cx="479425" cy="23367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65" b="1">
                <a:latin typeface="Trebuchet MS"/>
                <a:cs typeface="Trebuchet MS"/>
              </a:rPr>
              <a:t>StdIn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581900" y="4817516"/>
            <a:ext cx="1155700" cy="15005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4135" rIns="0" bIns="0" rtlCol="0" vert="horz">
            <a:spAutoFit/>
          </a:bodyPr>
          <a:lstStyle/>
          <a:p>
            <a:pPr marL="118745" marR="177165">
              <a:lnSpc>
                <a:spcPct val="112599"/>
              </a:lnSpc>
              <a:spcBef>
                <a:spcPts val="505"/>
              </a:spcBef>
            </a:pPr>
            <a:r>
              <a:rPr dirty="0" sz="1100" spc="-10">
                <a:latin typeface="Lucida Console"/>
                <a:cs typeface="Lucida Console"/>
              </a:rPr>
              <a:t>bob@office carl@beach bob@office bob@office dave@boat alice@home</a:t>
            </a:r>
            <a:endParaRPr sz="1100">
              <a:latin typeface="Lucida Console"/>
              <a:cs typeface="Lucida Console"/>
            </a:endParaRPr>
          </a:p>
          <a:p>
            <a:pPr marL="118745">
              <a:lnSpc>
                <a:spcPct val="100000"/>
              </a:lnSpc>
              <a:spcBef>
                <a:spcPts val="170"/>
              </a:spcBef>
            </a:pPr>
            <a:r>
              <a:rPr dirty="0" sz="1100" spc="-25">
                <a:latin typeface="Lucida Console"/>
                <a:cs typeface="Lucida Console"/>
              </a:rPr>
              <a:t>...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852157" y="5368419"/>
            <a:ext cx="635000" cy="23367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70" b="1">
                <a:latin typeface="Trebuchet MS"/>
                <a:cs typeface="Trebuchet MS"/>
              </a:rPr>
              <a:t>StdOut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47846" y="4440254"/>
            <a:ext cx="2568575" cy="45656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9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Example.</a:t>
            </a:r>
            <a:r>
              <a:rPr dirty="0" sz="145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Email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spam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filter </a:t>
            </a:r>
            <a:r>
              <a:rPr dirty="0" sz="1450">
                <a:solidFill>
                  <a:srgbClr val="929292"/>
                </a:solidFill>
                <a:latin typeface="Lucida Sans Unicode"/>
                <a:cs typeface="Lucida Sans Unicode"/>
              </a:rPr>
              <a:t>(message</a:t>
            </a:r>
            <a:r>
              <a:rPr dirty="0" sz="1450" spc="135">
                <a:solidFill>
                  <a:srgbClr val="929292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929292"/>
                </a:solidFill>
                <a:latin typeface="Lucida Sans Unicode"/>
                <a:cs typeface="Lucida Sans Unicode"/>
              </a:rPr>
              <a:t>contents</a:t>
            </a:r>
            <a:r>
              <a:rPr dirty="0" sz="1450" spc="135">
                <a:solidFill>
                  <a:srgbClr val="929292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929292"/>
                </a:solidFill>
                <a:latin typeface="Lucida Sans Unicode"/>
                <a:cs typeface="Lucida Sans Unicode"/>
              </a:rPr>
              <a:t>omitted)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886132" y="4573160"/>
            <a:ext cx="169545" cy="178371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595"/>
              </a:lnSpc>
              <a:spcBef>
                <a:spcPts val="135"/>
              </a:spcBef>
            </a:pPr>
            <a:r>
              <a:rPr dirty="0" sz="1450" spc="265">
                <a:solidFill>
                  <a:srgbClr val="005493"/>
                </a:solidFill>
                <a:latin typeface="Adobe Clean SemiCondensed"/>
                <a:cs typeface="Adobe Clean SemiCondensed"/>
              </a:rPr>
              <a:t>✓</a:t>
            </a:r>
            <a:endParaRPr sz="1450">
              <a:latin typeface="Adobe Clean SemiCondensed"/>
              <a:cs typeface="Adobe Clean SemiCondensed"/>
            </a:endParaRPr>
          </a:p>
          <a:p>
            <a:pPr marL="12700">
              <a:lnSpc>
                <a:spcPts val="1595"/>
              </a:lnSpc>
            </a:pPr>
            <a:r>
              <a:rPr dirty="0" sz="1450" spc="265">
                <a:solidFill>
                  <a:srgbClr val="005493"/>
                </a:solidFill>
                <a:latin typeface="Adobe Clean SemiCondensed"/>
                <a:cs typeface="Adobe Clean SemiCondensed"/>
              </a:rPr>
              <a:t>✓</a:t>
            </a:r>
            <a:endParaRPr sz="1450">
              <a:latin typeface="Adobe Clean SemiCondensed"/>
              <a:cs typeface="Adobe Clean SemiCondensed"/>
            </a:endParaRPr>
          </a:p>
          <a:p>
            <a:pPr marL="12700">
              <a:lnSpc>
                <a:spcPts val="1675"/>
              </a:lnSpc>
              <a:spcBef>
                <a:spcPts val="1235"/>
              </a:spcBef>
            </a:pPr>
            <a:r>
              <a:rPr dirty="0" sz="1450" spc="265">
                <a:solidFill>
                  <a:srgbClr val="005493"/>
                </a:solidFill>
                <a:latin typeface="Adobe Clean SemiCondensed"/>
                <a:cs typeface="Adobe Clean SemiCondensed"/>
              </a:rPr>
              <a:t>✓</a:t>
            </a:r>
            <a:endParaRPr sz="1450">
              <a:latin typeface="Adobe Clean SemiCondensed"/>
              <a:cs typeface="Adobe Clean SemiCondensed"/>
            </a:endParaRPr>
          </a:p>
          <a:p>
            <a:pPr marL="12700">
              <a:lnSpc>
                <a:spcPts val="1675"/>
              </a:lnSpc>
            </a:pPr>
            <a:r>
              <a:rPr dirty="0" sz="1450" spc="265">
                <a:solidFill>
                  <a:srgbClr val="005493"/>
                </a:solidFill>
                <a:latin typeface="Adobe Clean SemiCondensed"/>
                <a:cs typeface="Adobe Clean SemiCondensed"/>
              </a:rPr>
              <a:t>✓</a:t>
            </a:r>
            <a:endParaRPr sz="1450">
              <a:latin typeface="Adobe Clean SemiCondensed"/>
              <a:cs typeface="Adobe Clean SemiCondensed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dirty="0" sz="1450" spc="265">
                <a:solidFill>
                  <a:srgbClr val="005493"/>
                </a:solidFill>
                <a:latin typeface="Adobe Clean SemiCondensed"/>
                <a:cs typeface="Adobe Clean SemiCondensed"/>
              </a:rPr>
              <a:t>✓</a:t>
            </a:r>
            <a:endParaRPr sz="1450">
              <a:latin typeface="Adobe Clean SemiCondensed"/>
              <a:cs typeface="Adobe Clean SemiCondensed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dirty="0" sz="1450" spc="265">
                <a:solidFill>
                  <a:srgbClr val="005493"/>
                </a:solidFill>
                <a:latin typeface="Adobe Clean SemiCondensed"/>
                <a:cs typeface="Adobe Clean SemiCondensed"/>
              </a:rPr>
              <a:t>✓</a:t>
            </a:r>
            <a:endParaRPr sz="1450">
              <a:latin typeface="Adobe Clean SemiCondensed"/>
              <a:cs typeface="Adobe Clean SemiCondensed"/>
            </a:endParaRPr>
          </a:p>
        </p:txBody>
      </p:sp>
      <p:pic>
        <p:nvPicPr>
          <p:cNvPr id="23" name="object 2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6970" y="3078529"/>
            <a:ext cx="965403" cy="980746"/>
          </a:xfrm>
          <a:prstGeom prst="rect">
            <a:avLst/>
          </a:prstGeom>
        </p:spPr>
      </p:pic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936" y="1206000"/>
            <a:ext cx="3098800" cy="3086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40410" y="1394070"/>
            <a:ext cx="3020695" cy="58801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890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0200" y="6394081"/>
            <a:ext cx="29591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CS.13.C.SearchSort.Insertion 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56000" y="2363673"/>
            <a:ext cx="5880100" cy="6489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670"/>
              </a:spcBef>
            </a:pPr>
            <a:r>
              <a:rPr dirty="0" sz="1100" i="1">
                <a:latin typeface="Lucida Sans Italic"/>
                <a:cs typeface="Lucida Sans Italic"/>
              </a:rPr>
              <a:t>Image</a:t>
            </a:r>
            <a:r>
              <a:rPr dirty="0" sz="1100" spc="30" i="1">
                <a:latin typeface="Lucida Sans Italic"/>
                <a:cs typeface="Lucida Sans Italic"/>
              </a:rPr>
              <a:t> </a:t>
            </a:r>
            <a:r>
              <a:rPr dirty="0" sz="1100" spc="-10" i="1">
                <a:latin typeface="Lucida Sans Italic"/>
                <a:cs typeface="Lucida Sans Italic"/>
              </a:rPr>
              <a:t>sources</a:t>
            </a:r>
            <a:endParaRPr sz="1100">
              <a:latin typeface="Lucida Sans Italic"/>
              <a:cs typeface="Lucida Sans Italic"/>
            </a:endParaRPr>
          </a:p>
          <a:p>
            <a:pPr marL="249554">
              <a:lnSpc>
                <a:spcPct val="100000"/>
              </a:lnSpc>
              <a:spcBef>
                <a:spcPts val="1165"/>
              </a:spcBef>
            </a:pPr>
            <a:r>
              <a:rPr dirty="0" sz="900" spc="-10">
                <a:latin typeface="Lucida Console"/>
                <a:cs typeface="Lucida Console"/>
                <a:hlinkClick r:id="rId3"/>
              </a:rPr>
              <a:t>https://www.youtube.com/watch?v=k4RRi_ntQc8</a:t>
            </a:r>
            <a:endParaRPr sz="9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182937" y="3272819"/>
            <a:ext cx="4116704" cy="25704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64515" indent="-552450">
              <a:lnSpc>
                <a:spcPct val="100000"/>
              </a:lnSpc>
              <a:spcBef>
                <a:spcPts val="90"/>
              </a:spcBef>
              <a:buAutoNum type="arabicPeriod" startAt="11"/>
              <a:tabLst>
                <a:tab pos="565150" algn="l"/>
              </a:tabLst>
            </a:pPr>
            <a:r>
              <a:rPr dirty="0" sz="2650">
                <a:solidFill>
                  <a:srgbClr val="A9A9A9"/>
                </a:solidFill>
                <a:latin typeface="Arial"/>
                <a:cs typeface="Arial"/>
              </a:rPr>
              <a:t>Sorting</a:t>
            </a:r>
            <a:r>
              <a:rPr dirty="0" sz="2650" spc="16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55">
                <a:solidFill>
                  <a:srgbClr val="A9A9A9"/>
                </a:solidFill>
                <a:latin typeface="Arial"/>
                <a:cs typeface="Arial"/>
              </a:rPr>
              <a:t>and</a:t>
            </a:r>
            <a:r>
              <a:rPr dirty="0" sz="2650" spc="17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-10">
                <a:solidFill>
                  <a:srgbClr val="A9A9A9"/>
                </a:solidFill>
                <a:latin typeface="Arial"/>
                <a:cs typeface="Arial"/>
              </a:rPr>
              <a:t>Searching</a:t>
            </a:r>
            <a:endParaRPr sz="26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2625"/>
              </a:spcBef>
              <a:buChar char="•"/>
              <a:tabLst>
                <a:tab pos="1045210" algn="l"/>
              </a:tabLst>
            </a:pPr>
            <a:r>
              <a:rPr dirty="0" sz="1950" spc="155">
                <a:solidFill>
                  <a:srgbClr val="929292"/>
                </a:solidFill>
                <a:latin typeface="Arial"/>
                <a:cs typeface="Arial"/>
              </a:rPr>
              <a:t>A</a:t>
            </a:r>
            <a:r>
              <a:rPr dirty="0" sz="1950" spc="7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50">
                <a:solidFill>
                  <a:srgbClr val="929292"/>
                </a:solidFill>
                <a:latin typeface="Arial"/>
                <a:cs typeface="Arial"/>
              </a:rPr>
              <a:t>typical</a:t>
            </a:r>
            <a:r>
              <a:rPr dirty="0" sz="1950" spc="7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929292"/>
                </a:solidFill>
                <a:latin typeface="Arial"/>
                <a:cs typeface="Arial"/>
              </a:rPr>
              <a:t>client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 spc="50">
                <a:solidFill>
                  <a:srgbClr val="929292"/>
                </a:solidFill>
                <a:latin typeface="Arial"/>
                <a:cs typeface="Arial"/>
              </a:rPr>
              <a:t>Binary</a:t>
            </a:r>
            <a:r>
              <a:rPr dirty="0" sz="1950" spc="65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929292"/>
                </a:solidFill>
                <a:latin typeface="Arial"/>
                <a:cs typeface="Arial"/>
              </a:rPr>
              <a:t>search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929292"/>
                </a:solidFill>
                <a:latin typeface="Arial"/>
                <a:cs typeface="Arial"/>
              </a:rPr>
              <a:t>Insertion</a:t>
            </a:r>
            <a:r>
              <a:rPr dirty="0" sz="1950" spc="235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-20">
                <a:solidFill>
                  <a:srgbClr val="929292"/>
                </a:solidFill>
                <a:latin typeface="Arial"/>
                <a:cs typeface="Arial"/>
              </a:rPr>
              <a:t>sort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0"/>
              </a:spcBef>
              <a:buChar char="•"/>
              <a:tabLst>
                <a:tab pos="1045210" algn="l"/>
              </a:tabLst>
            </a:pPr>
            <a:r>
              <a:rPr dirty="0" sz="1950" spc="50">
                <a:latin typeface="Arial"/>
                <a:cs typeface="Arial"/>
              </a:rPr>
              <a:t>Mergesort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 spc="-10">
                <a:solidFill>
                  <a:srgbClr val="929292"/>
                </a:solidFill>
                <a:latin typeface="Arial"/>
                <a:cs typeface="Arial"/>
              </a:rPr>
              <a:t>Longest</a:t>
            </a:r>
            <a:r>
              <a:rPr dirty="0" sz="195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50">
                <a:solidFill>
                  <a:srgbClr val="929292"/>
                </a:solidFill>
                <a:latin typeface="Arial"/>
                <a:cs typeface="Arial"/>
              </a:rPr>
              <a:t>repeated</a:t>
            </a:r>
            <a:r>
              <a:rPr dirty="0" sz="1950" spc="5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929292"/>
                </a:solidFill>
                <a:latin typeface="Arial"/>
                <a:cs typeface="Arial"/>
              </a:rPr>
              <a:t>substring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406250" y="1206000"/>
            <a:ext cx="4015740" cy="756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9005">
              <a:lnSpc>
                <a:spcPct val="100000"/>
              </a:lnSpc>
              <a:spcBef>
                <a:spcPts val="105"/>
              </a:spcBef>
              <a:tabLst>
                <a:tab pos="2721610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98933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PA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-120">
                <a:solidFill>
                  <a:srgbClr val="A7AAA9"/>
                </a:solidFill>
                <a:latin typeface="Arial"/>
                <a:cs typeface="Arial"/>
              </a:rPr>
              <a:t>R</a:t>
            </a:r>
            <a:r>
              <a:rPr dirty="0" sz="1050" spc="-15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T</a:t>
            </a:r>
            <a:r>
              <a:rPr dirty="0" sz="1050" spc="355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I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I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:</a:t>
            </a:r>
            <a:r>
              <a:rPr dirty="0" sz="1050" spc="355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105">
                <a:solidFill>
                  <a:srgbClr val="A7AAA9"/>
                </a:solidFill>
                <a:latin typeface="Arial"/>
                <a:cs typeface="Arial"/>
              </a:rPr>
              <a:t>ALG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90">
                <a:solidFill>
                  <a:srgbClr val="A7AAA9"/>
                </a:solidFill>
                <a:latin typeface="Arial"/>
                <a:cs typeface="Arial"/>
              </a:rPr>
              <a:t>ORIT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H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130">
                <a:solidFill>
                  <a:srgbClr val="A7AAA9"/>
                </a:solidFill>
                <a:latin typeface="Arial"/>
                <a:cs typeface="Arial"/>
              </a:rPr>
              <a:t>MS,</a:t>
            </a:r>
            <a:r>
              <a:rPr dirty="0" sz="1050" spc="36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-135">
                <a:solidFill>
                  <a:srgbClr val="A7AAA9"/>
                </a:solidFill>
                <a:latin typeface="Arial"/>
                <a:cs typeface="Arial"/>
              </a:rPr>
              <a:t>T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H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-105">
                <a:solidFill>
                  <a:srgbClr val="A7AAA9"/>
                </a:solidFill>
                <a:latin typeface="Arial"/>
                <a:cs typeface="Arial"/>
              </a:rPr>
              <a:t>E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85">
                <a:solidFill>
                  <a:srgbClr val="A7AAA9"/>
                </a:solidFill>
                <a:latin typeface="Arial"/>
                <a:cs typeface="Arial"/>
              </a:rPr>
              <a:t>ORY,</a:t>
            </a:r>
            <a:r>
              <a:rPr dirty="0" sz="1050" spc="355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180">
                <a:solidFill>
                  <a:srgbClr val="A7AAA9"/>
                </a:solidFill>
                <a:latin typeface="Arial"/>
                <a:cs typeface="Arial"/>
              </a:rPr>
              <a:t>AND</a:t>
            </a:r>
            <a:r>
              <a:rPr dirty="0" sz="1050" spc="36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160">
                <a:solidFill>
                  <a:srgbClr val="A7AAA9"/>
                </a:solidFill>
                <a:latin typeface="Arial"/>
                <a:cs typeface="Arial"/>
              </a:rPr>
              <a:t>MAC</a:t>
            </a:r>
            <a:r>
              <a:rPr dirty="0" sz="1050" spc="-114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H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120">
                <a:solidFill>
                  <a:srgbClr val="A7AAA9"/>
                </a:solidFill>
                <a:latin typeface="Arial"/>
                <a:cs typeface="Arial"/>
              </a:rPr>
              <a:t>INE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-50">
                <a:solidFill>
                  <a:srgbClr val="A7AAA9"/>
                </a:solidFill>
                <a:latin typeface="Arial"/>
                <a:cs typeface="Arial"/>
              </a:rPr>
              <a:t>S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0200" y="6394081"/>
            <a:ext cx="29591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CS.11.D.SearchSort.Mergesort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7396645" y="4166160"/>
            <a:ext cx="28384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25">
                <a:latin typeface="Lucida Console"/>
                <a:cs typeface="Lucida Console"/>
              </a:rPr>
              <a:t>bob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302030" y="4443464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craig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396645" y="4726027"/>
            <a:ext cx="28384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25">
                <a:latin typeface="Lucida Console"/>
                <a:cs typeface="Lucida Console"/>
              </a:rPr>
              <a:t>eve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302030" y="5008576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frank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302030" y="5291126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peggy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302030" y="5573688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trent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302030" y="5856238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trudy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254722" y="6138787"/>
            <a:ext cx="56769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victor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307274" y="1895235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alice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259967" y="2172539"/>
            <a:ext cx="56769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carlos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307274" y="2455101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carol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354582" y="2737651"/>
            <a:ext cx="37846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20">
                <a:latin typeface="Lucida Console"/>
                <a:cs typeface="Lucida Console"/>
              </a:rPr>
              <a:t>dave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354582" y="3020201"/>
            <a:ext cx="37846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20">
                <a:latin typeface="Lucida Console"/>
                <a:cs typeface="Lucida Console"/>
              </a:rPr>
              <a:t>erin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307274" y="3302763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oscar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259967" y="3585312"/>
            <a:ext cx="56769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walter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307274" y="3867875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wendy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5"/>
              <a:t>Mergesort</a:t>
            </a:r>
            <a:r>
              <a:rPr dirty="0" spc="65"/>
              <a:t> </a:t>
            </a:r>
            <a:r>
              <a:rPr dirty="0" spc="35"/>
              <a:t>algorithm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9781933" y="6445003"/>
            <a:ext cx="1511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latin typeface="Calibri"/>
                <a:cs typeface="Calibri"/>
              </a:rPr>
              <a:t>32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21" name="object 21" descr=""/>
          <p:cNvGraphicFramePr>
            <a:graphicFrameLocks noGrp="1"/>
          </p:cNvGraphicFramePr>
          <p:nvPr/>
        </p:nvGraphicFramePr>
        <p:xfrm>
          <a:off x="6972300" y="1848655"/>
          <a:ext cx="1117600" cy="4516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065"/>
                <a:gridCol w="859155"/>
                <a:gridCol w="119380"/>
              </a:tblGrid>
              <a:tr h="28194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alice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2920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carlos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carol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114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200" spc="-20">
                          <a:latin typeface="Lucida Console"/>
                          <a:cs typeface="Lucida Console"/>
                        </a:rPr>
                        <a:t>dave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200" spc="-20">
                          <a:latin typeface="Lucida Console"/>
                          <a:cs typeface="Lucida Console"/>
                        </a:rPr>
                        <a:t>erin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2667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oscar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walter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832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wendy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429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86385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200" spc="-25">
                          <a:latin typeface="Lucida Console"/>
                          <a:cs typeface="Lucida Console"/>
                        </a:rPr>
                        <a:t>bob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279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craig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200" spc="-25">
                          <a:latin typeface="Lucida Console"/>
                          <a:cs typeface="Lucida Console"/>
                        </a:rPr>
                        <a:t>eve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frank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2603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peggy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trent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171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trudy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1778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victor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</a:tr>
            </a:tbl>
          </a:graphicData>
        </a:graphic>
      </p:graphicFrame>
      <p:grpSp>
        <p:nvGrpSpPr>
          <p:cNvPr id="22" name="object 22" descr=""/>
          <p:cNvGrpSpPr/>
          <p:nvPr/>
        </p:nvGrpSpPr>
        <p:grpSpPr>
          <a:xfrm>
            <a:off x="8725137" y="1848655"/>
            <a:ext cx="875030" cy="4537075"/>
            <a:chOff x="8725137" y="1848655"/>
            <a:chExt cx="875030" cy="4537075"/>
          </a:xfrm>
        </p:grpSpPr>
        <p:sp>
          <p:nvSpPr>
            <p:cNvPr id="23" name="object 23" descr=""/>
            <p:cNvSpPr/>
            <p:nvPr/>
          </p:nvSpPr>
          <p:spPr>
            <a:xfrm>
              <a:off x="8733002" y="1856523"/>
              <a:ext cx="859155" cy="4521200"/>
            </a:xfrm>
            <a:custGeom>
              <a:avLst/>
              <a:gdLst/>
              <a:ahLst/>
              <a:cxnLst/>
              <a:rect l="l" t="t" r="r" b="b"/>
              <a:pathLst>
                <a:path w="859154" h="4521200">
                  <a:moveTo>
                    <a:pt x="859155" y="0"/>
                  </a:moveTo>
                  <a:lnTo>
                    <a:pt x="0" y="0"/>
                  </a:lnTo>
                  <a:lnTo>
                    <a:pt x="0" y="282562"/>
                  </a:lnTo>
                  <a:lnTo>
                    <a:pt x="0" y="565111"/>
                  </a:lnTo>
                  <a:lnTo>
                    <a:pt x="0" y="4520870"/>
                  </a:lnTo>
                  <a:lnTo>
                    <a:pt x="859155" y="4520870"/>
                  </a:lnTo>
                  <a:lnTo>
                    <a:pt x="859155" y="282562"/>
                  </a:lnTo>
                  <a:lnTo>
                    <a:pt x="859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8726646" y="2139077"/>
              <a:ext cx="871855" cy="3956050"/>
            </a:xfrm>
            <a:custGeom>
              <a:avLst/>
              <a:gdLst/>
              <a:ahLst/>
              <a:cxnLst/>
              <a:rect l="l" t="t" r="r" b="b"/>
              <a:pathLst>
                <a:path w="871854" h="3956050">
                  <a:moveTo>
                    <a:pt x="0" y="0"/>
                  </a:moveTo>
                  <a:lnTo>
                    <a:pt x="871854" y="0"/>
                  </a:lnTo>
                </a:path>
                <a:path w="871854" h="3956050">
                  <a:moveTo>
                    <a:pt x="0" y="282554"/>
                  </a:moveTo>
                  <a:lnTo>
                    <a:pt x="871854" y="282554"/>
                  </a:lnTo>
                </a:path>
                <a:path w="871854" h="3956050">
                  <a:moveTo>
                    <a:pt x="0" y="565108"/>
                  </a:moveTo>
                  <a:lnTo>
                    <a:pt x="871854" y="565108"/>
                  </a:lnTo>
                </a:path>
                <a:path w="871854" h="3956050">
                  <a:moveTo>
                    <a:pt x="0" y="847663"/>
                  </a:moveTo>
                  <a:lnTo>
                    <a:pt x="871854" y="847663"/>
                  </a:lnTo>
                </a:path>
                <a:path w="871854" h="3956050">
                  <a:moveTo>
                    <a:pt x="0" y="1130217"/>
                  </a:moveTo>
                  <a:lnTo>
                    <a:pt x="871854" y="1130217"/>
                  </a:lnTo>
                </a:path>
                <a:path w="871854" h="3956050">
                  <a:moveTo>
                    <a:pt x="0" y="1412772"/>
                  </a:moveTo>
                  <a:lnTo>
                    <a:pt x="871854" y="1412772"/>
                  </a:lnTo>
                </a:path>
                <a:path w="871854" h="3956050">
                  <a:moveTo>
                    <a:pt x="0" y="1695326"/>
                  </a:moveTo>
                  <a:lnTo>
                    <a:pt x="871854" y="1695326"/>
                  </a:lnTo>
                </a:path>
                <a:path w="871854" h="3956050">
                  <a:moveTo>
                    <a:pt x="0" y="1977881"/>
                  </a:moveTo>
                  <a:lnTo>
                    <a:pt x="871854" y="1977881"/>
                  </a:lnTo>
                </a:path>
                <a:path w="871854" h="3956050">
                  <a:moveTo>
                    <a:pt x="0" y="2260435"/>
                  </a:moveTo>
                  <a:lnTo>
                    <a:pt x="871854" y="2260435"/>
                  </a:lnTo>
                </a:path>
                <a:path w="871854" h="3956050">
                  <a:moveTo>
                    <a:pt x="0" y="2542990"/>
                  </a:moveTo>
                  <a:lnTo>
                    <a:pt x="871854" y="2542990"/>
                  </a:lnTo>
                </a:path>
                <a:path w="871854" h="3956050">
                  <a:moveTo>
                    <a:pt x="0" y="2825544"/>
                  </a:moveTo>
                  <a:lnTo>
                    <a:pt x="871854" y="2825544"/>
                  </a:lnTo>
                </a:path>
                <a:path w="871854" h="3956050">
                  <a:moveTo>
                    <a:pt x="0" y="3108098"/>
                  </a:moveTo>
                  <a:lnTo>
                    <a:pt x="871854" y="3108098"/>
                  </a:lnTo>
                </a:path>
                <a:path w="871854" h="3956050">
                  <a:moveTo>
                    <a:pt x="0" y="3390653"/>
                  </a:moveTo>
                  <a:lnTo>
                    <a:pt x="871854" y="3390653"/>
                  </a:lnTo>
                </a:path>
                <a:path w="871854" h="3956050">
                  <a:moveTo>
                    <a:pt x="0" y="3673207"/>
                  </a:moveTo>
                  <a:lnTo>
                    <a:pt x="871854" y="3673207"/>
                  </a:lnTo>
                </a:path>
                <a:path w="871854" h="3956050">
                  <a:moveTo>
                    <a:pt x="0" y="3955762"/>
                  </a:moveTo>
                  <a:lnTo>
                    <a:pt x="871854" y="3955762"/>
                  </a:lnTo>
                </a:path>
              </a:pathLst>
            </a:custGeom>
            <a:ln w="524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8726646" y="1850165"/>
              <a:ext cx="871855" cy="4533900"/>
            </a:xfrm>
            <a:custGeom>
              <a:avLst/>
              <a:gdLst/>
              <a:ahLst/>
              <a:cxnLst/>
              <a:rect l="l" t="t" r="r" b="b"/>
              <a:pathLst>
                <a:path w="871854" h="4533900">
                  <a:moveTo>
                    <a:pt x="6349" y="0"/>
                  </a:moveTo>
                  <a:lnTo>
                    <a:pt x="6349" y="288911"/>
                  </a:lnTo>
                </a:path>
                <a:path w="871854" h="4533900">
                  <a:moveTo>
                    <a:pt x="6349" y="288911"/>
                  </a:moveTo>
                  <a:lnTo>
                    <a:pt x="6349" y="4244673"/>
                  </a:lnTo>
                </a:path>
                <a:path w="871854" h="4533900">
                  <a:moveTo>
                    <a:pt x="6349" y="4244673"/>
                  </a:moveTo>
                  <a:lnTo>
                    <a:pt x="6349" y="4533584"/>
                  </a:lnTo>
                </a:path>
                <a:path w="871854" h="4533900">
                  <a:moveTo>
                    <a:pt x="865504" y="0"/>
                  </a:moveTo>
                  <a:lnTo>
                    <a:pt x="865504" y="288911"/>
                  </a:lnTo>
                </a:path>
                <a:path w="871854" h="4533900">
                  <a:moveTo>
                    <a:pt x="865504" y="288911"/>
                  </a:moveTo>
                  <a:lnTo>
                    <a:pt x="865504" y="4244673"/>
                  </a:lnTo>
                </a:path>
                <a:path w="871854" h="4533900">
                  <a:moveTo>
                    <a:pt x="865504" y="4244673"/>
                  </a:moveTo>
                  <a:lnTo>
                    <a:pt x="865504" y="4533584"/>
                  </a:lnTo>
                </a:path>
                <a:path w="871854" h="4533900">
                  <a:moveTo>
                    <a:pt x="0" y="6357"/>
                  </a:moveTo>
                  <a:lnTo>
                    <a:pt x="871854" y="6357"/>
                  </a:lnTo>
                </a:path>
                <a:path w="871854" h="4533900">
                  <a:moveTo>
                    <a:pt x="0" y="4527228"/>
                  </a:moveTo>
                  <a:lnTo>
                    <a:pt x="871854" y="4527228"/>
                  </a:lnTo>
                </a:path>
              </a:pathLst>
            </a:custGeom>
            <a:ln w="157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6" name="object 26" descr=""/>
          <p:cNvGraphicFramePr>
            <a:graphicFrameLocks noGrp="1"/>
          </p:cNvGraphicFramePr>
          <p:nvPr/>
        </p:nvGraphicFramePr>
        <p:xfrm>
          <a:off x="5308598" y="1848655"/>
          <a:ext cx="1117600" cy="4511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"/>
                <a:gridCol w="859155"/>
                <a:gridCol w="113665"/>
              </a:tblGrid>
              <a:tr h="28194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wendy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alice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20">
                          <a:latin typeface="Lucida Console"/>
                          <a:cs typeface="Lucida Console"/>
                        </a:rPr>
                        <a:t>dave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walter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carlos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carol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20">
                          <a:latin typeface="Lucida Console"/>
                          <a:cs typeface="Lucida Console"/>
                        </a:rPr>
                        <a:t>erin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832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oscar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8067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peggy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11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trudy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25">
                          <a:latin typeface="Lucida Console"/>
                          <a:cs typeface="Lucida Console"/>
                        </a:rPr>
                        <a:t>eve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trent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25">
                          <a:latin typeface="Lucida Console"/>
                          <a:cs typeface="Lucida Console"/>
                        </a:rPr>
                        <a:t>bob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craig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frank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victor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</a:tr>
            </a:tbl>
          </a:graphicData>
        </a:graphic>
      </p:graphicFrame>
      <p:sp>
        <p:nvSpPr>
          <p:cNvPr id="27" name="object 27" descr=""/>
          <p:cNvSpPr txBox="1"/>
          <p:nvPr/>
        </p:nvSpPr>
        <p:spPr>
          <a:xfrm>
            <a:off x="520700" y="1893239"/>
            <a:ext cx="3314700" cy="16402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318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55"/>
              </a:spcBef>
            </a:pP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Mergesort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Divide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array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into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two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halves.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Recursively</a:t>
            </a:r>
            <a:r>
              <a:rPr dirty="0" sz="1450" spc="1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sort</a:t>
            </a:r>
            <a:r>
              <a:rPr dirty="0" sz="1450" spc="1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each</a:t>
            </a:r>
            <a:r>
              <a:rPr dirty="0" sz="1450" spc="15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half.</a:t>
            </a:r>
            <a:endParaRPr sz="1450">
              <a:latin typeface="Lucida Sans Unicode"/>
              <a:cs typeface="Lucida Sans Unicode"/>
            </a:endParaRPr>
          </a:p>
          <a:p>
            <a:pPr marL="474345" marR="415290" indent="-157480">
              <a:lnSpc>
                <a:spcPct val="118700"/>
              </a:lnSpc>
              <a:spcBef>
                <a:spcPts val="25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Merge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two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halves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spc="-20">
                <a:latin typeface="Lucida Sans Unicode"/>
                <a:cs typeface="Lucida Sans Unicode"/>
              </a:rPr>
              <a:t>make </a:t>
            </a:r>
            <a:r>
              <a:rPr dirty="0" sz="1450">
                <a:latin typeface="Lucida Sans Unicode"/>
                <a:cs typeface="Lucida Sans Unicode"/>
              </a:rPr>
              <a:t>sorted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whole.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483134" y="1835671"/>
            <a:ext cx="529590" cy="38671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 indent="188595">
              <a:lnSpc>
                <a:spcPts val="1400"/>
              </a:lnSpc>
              <a:spcBef>
                <a:spcPts val="175"/>
              </a:spcBef>
            </a:pPr>
            <a:r>
              <a:rPr dirty="0" sz="1200" spc="-20" b="1">
                <a:latin typeface="Trebuchet MS"/>
                <a:cs typeface="Trebuchet MS"/>
              </a:rPr>
              <a:t>Sort </a:t>
            </a:r>
            <a:r>
              <a:rPr dirty="0" sz="1200" spc="55" b="1">
                <a:latin typeface="Trebuchet MS"/>
                <a:cs typeface="Trebuchet MS"/>
              </a:rPr>
              <a:t>halves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072678" y="1837970"/>
            <a:ext cx="51117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70" b="1">
                <a:latin typeface="Trebuchet MS"/>
                <a:cs typeface="Trebuchet MS"/>
              </a:rPr>
              <a:t>Merge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810772" y="1837970"/>
            <a:ext cx="52514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5" b="1">
                <a:latin typeface="Trebuchet MS"/>
                <a:cs typeface="Trebuchet MS"/>
              </a:rPr>
              <a:t>Divide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31" name="object 3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4216603"/>
            <a:ext cx="1041370" cy="1307896"/>
          </a:xfrm>
          <a:prstGeom prst="rect">
            <a:avLst/>
          </a:prstGeom>
        </p:spPr>
      </p:pic>
      <p:sp>
        <p:nvSpPr>
          <p:cNvPr id="32" name="object 32" descr=""/>
          <p:cNvSpPr txBox="1"/>
          <p:nvPr/>
        </p:nvSpPr>
        <p:spPr>
          <a:xfrm>
            <a:off x="449378" y="5565557"/>
            <a:ext cx="118808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John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von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 Neumann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80910" y="5707162"/>
            <a:ext cx="72517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1903–1957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1612900" y="4194518"/>
            <a:ext cx="3492500" cy="1640205"/>
          </a:xfrm>
          <a:custGeom>
            <a:avLst/>
            <a:gdLst/>
            <a:ahLst/>
            <a:cxnLst/>
            <a:rect l="l" t="t" r="r" b="b"/>
            <a:pathLst>
              <a:path w="3492500" h="1640204">
                <a:moveTo>
                  <a:pt x="0" y="0"/>
                </a:moveTo>
                <a:lnTo>
                  <a:pt x="3492500" y="0"/>
                </a:lnTo>
                <a:lnTo>
                  <a:pt x="3492500" y="1640141"/>
                </a:lnTo>
                <a:lnTo>
                  <a:pt x="0" y="164014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1731810" y="4237494"/>
            <a:ext cx="3253104" cy="146939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John</a:t>
            </a:r>
            <a:r>
              <a:rPr dirty="0" sz="120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von</a:t>
            </a:r>
            <a:r>
              <a:rPr dirty="0" sz="120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005493"/>
                </a:solidFill>
                <a:latin typeface="Lucida Sans Unicode"/>
                <a:cs typeface="Lucida Sans Unicode"/>
              </a:rPr>
              <a:t>Neumann</a:t>
            </a:r>
            <a:endParaRPr sz="1200">
              <a:latin typeface="Lucida Sans Unicode"/>
              <a:cs typeface="Lucida Sans Unicode"/>
            </a:endParaRPr>
          </a:p>
          <a:p>
            <a:pPr marL="358140" indent="-158115">
              <a:lnSpc>
                <a:spcPct val="100000"/>
              </a:lnSpc>
              <a:spcBef>
                <a:spcPts val="680"/>
              </a:spcBef>
              <a:buSzPct val="129166"/>
              <a:buFont typeface="Calibri"/>
              <a:buChar char="•"/>
              <a:tabLst>
                <a:tab pos="358775" algn="l"/>
              </a:tabLst>
            </a:pPr>
            <a:r>
              <a:rPr dirty="0" baseline="4629" sz="1800">
                <a:latin typeface="Lucida Sans Unicode"/>
                <a:cs typeface="Lucida Sans Unicode"/>
              </a:rPr>
              <a:t>Pioneered</a:t>
            </a:r>
            <a:r>
              <a:rPr dirty="0" baseline="4629" sz="1800" spc="262">
                <a:latin typeface="Lucida Sans Unicode"/>
                <a:cs typeface="Lucida Sans Unicode"/>
              </a:rPr>
              <a:t> </a:t>
            </a:r>
            <a:r>
              <a:rPr dirty="0" baseline="4629" sz="1800">
                <a:latin typeface="Lucida Sans Unicode"/>
                <a:cs typeface="Lucida Sans Unicode"/>
              </a:rPr>
              <a:t>computing</a:t>
            </a:r>
            <a:r>
              <a:rPr dirty="0" baseline="4629" sz="1800" spc="262">
                <a:latin typeface="Lucida Sans Unicode"/>
                <a:cs typeface="Lucida Sans Unicode"/>
              </a:rPr>
              <a:t> </a:t>
            </a:r>
            <a:r>
              <a:rPr dirty="0" baseline="4629" sz="1800">
                <a:latin typeface="Lucida Sans Unicode"/>
                <a:cs typeface="Lucida Sans Unicode"/>
              </a:rPr>
              <a:t>(stay</a:t>
            </a:r>
            <a:r>
              <a:rPr dirty="0" baseline="4629" sz="1800" spc="262">
                <a:latin typeface="Lucida Sans Unicode"/>
                <a:cs typeface="Lucida Sans Unicode"/>
              </a:rPr>
              <a:t> </a:t>
            </a:r>
            <a:r>
              <a:rPr dirty="0" baseline="4629" sz="1800" spc="-15">
                <a:latin typeface="Lucida Sans Unicode"/>
                <a:cs typeface="Lucida Sans Unicode"/>
              </a:rPr>
              <a:t>tuned).</a:t>
            </a:r>
            <a:endParaRPr baseline="4629" sz="1800">
              <a:latin typeface="Lucida Sans Unicode"/>
              <a:cs typeface="Lucida Sans Unicode"/>
            </a:endParaRPr>
          </a:p>
          <a:p>
            <a:pPr marL="358140" indent="-158115">
              <a:lnSpc>
                <a:spcPct val="100000"/>
              </a:lnSpc>
              <a:spcBef>
                <a:spcPts val="585"/>
              </a:spcBef>
              <a:buSzPct val="129166"/>
              <a:buFont typeface="Calibri"/>
              <a:buChar char="•"/>
              <a:tabLst>
                <a:tab pos="358775" algn="l"/>
              </a:tabLst>
            </a:pPr>
            <a:r>
              <a:rPr dirty="0" baseline="4629" sz="1800">
                <a:latin typeface="Lucida Sans Unicode"/>
                <a:cs typeface="Lucida Sans Unicode"/>
              </a:rPr>
              <a:t>Early</a:t>
            </a:r>
            <a:r>
              <a:rPr dirty="0" baseline="4629" sz="1800" spc="179">
                <a:latin typeface="Lucida Sans Unicode"/>
                <a:cs typeface="Lucida Sans Unicode"/>
              </a:rPr>
              <a:t> </a:t>
            </a:r>
            <a:r>
              <a:rPr dirty="0" baseline="4629" sz="1800">
                <a:latin typeface="Lucida Sans Unicode"/>
                <a:cs typeface="Lucida Sans Unicode"/>
              </a:rPr>
              <a:t>focus</a:t>
            </a:r>
            <a:r>
              <a:rPr dirty="0" baseline="4629" sz="1800" spc="187">
                <a:latin typeface="Lucida Sans Unicode"/>
                <a:cs typeface="Lucida Sans Unicode"/>
              </a:rPr>
              <a:t> </a:t>
            </a:r>
            <a:r>
              <a:rPr dirty="0" baseline="4629" sz="1800">
                <a:latin typeface="Lucida Sans Unicode"/>
                <a:cs typeface="Lucida Sans Unicode"/>
              </a:rPr>
              <a:t>on</a:t>
            </a:r>
            <a:r>
              <a:rPr dirty="0" baseline="4629" sz="1800" spc="179">
                <a:latin typeface="Lucida Sans Unicode"/>
                <a:cs typeface="Lucida Sans Unicode"/>
              </a:rPr>
              <a:t> </a:t>
            </a:r>
            <a:r>
              <a:rPr dirty="0" baseline="4629" sz="1800">
                <a:latin typeface="Lucida Sans Unicode"/>
                <a:cs typeface="Lucida Sans Unicode"/>
              </a:rPr>
              <a:t>numerical</a:t>
            </a:r>
            <a:r>
              <a:rPr dirty="0" baseline="4629" sz="1800" spc="187">
                <a:latin typeface="Lucida Sans Unicode"/>
                <a:cs typeface="Lucida Sans Unicode"/>
              </a:rPr>
              <a:t> </a:t>
            </a:r>
            <a:r>
              <a:rPr dirty="0" baseline="4629" sz="1800" spc="-15">
                <a:latin typeface="Lucida Sans Unicode"/>
                <a:cs typeface="Lucida Sans Unicode"/>
              </a:rPr>
              <a:t>calculations.</a:t>
            </a:r>
            <a:endParaRPr baseline="4629" sz="1800">
              <a:latin typeface="Lucida Sans Unicode"/>
              <a:cs typeface="Lucida Sans Unicode"/>
            </a:endParaRPr>
          </a:p>
          <a:p>
            <a:pPr marL="358140" marR="128905" indent="-157480">
              <a:lnSpc>
                <a:spcPct val="119900"/>
              </a:lnSpc>
              <a:spcBef>
                <a:spcPts val="295"/>
              </a:spcBef>
              <a:buSzPct val="129166"/>
              <a:buFont typeface="Calibri"/>
              <a:buChar char="•"/>
              <a:tabLst>
                <a:tab pos="358775" algn="l"/>
              </a:tabLst>
            </a:pPr>
            <a:r>
              <a:rPr dirty="0" baseline="4629" sz="1800">
                <a:latin typeface="Lucida Sans Unicode"/>
                <a:cs typeface="Lucida Sans Unicode"/>
              </a:rPr>
              <a:t>Invented</a:t>
            </a:r>
            <a:r>
              <a:rPr dirty="0" baseline="4629" sz="1800" spc="142">
                <a:latin typeface="Lucida Sans Unicode"/>
                <a:cs typeface="Lucida Sans Unicode"/>
              </a:rPr>
              <a:t> </a:t>
            </a:r>
            <a:r>
              <a:rPr dirty="0" baseline="4629" sz="1800">
                <a:latin typeface="Lucida Sans Unicode"/>
                <a:cs typeface="Lucida Sans Unicode"/>
              </a:rPr>
              <a:t>mergesort</a:t>
            </a:r>
            <a:r>
              <a:rPr dirty="0" baseline="4629" sz="1800" spc="150">
                <a:latin typeface="Lucida Sans Unicode"/>
                <a:cs typeface="Lucida Sans Unicode"/>
              </a:rPr>
              <a:t> </a:t>
            </a:r>
            <a:r>
              <a:rPr dirty="0" baseline="4629" sz="1800">
                <a:latin typeface="Lucida Sans Unicode"/>
                <a:cs typeface="Lucida Sans Unicode"/>
              </a:rPr>
              <a:t>as</a:t>
            </a:r>
            <a:r>
              <a:rPr dirty="0" baseline="4629" sz="1800" spc="150">
                <a:latin typeface="Lucida Sans Unicode"/>
                <a:cs typeface="Lucida Sans Unicode"/>
              </a:rPr>
              <a:t> </a:t>
            </a:r>
            <a:r>
              <a:rPr dirty="0" baseline="4629" sz="1800">
                <a:latin typeface="Lucida Sans Unicode"/>
                <a:cs typeface="Lucida Sans Unicode"/>
              </a:rPr>
              <a:t>a</a:t>
            </a:r>
            <a:r>
              <a:rPr dirty="0" baseline="4629" sz="1800" spc="150">
                <a:latin typeface="Lucida Sans Unicode"/>
                <a:cs typeface="Lucida Sans Unicode"/>
              </a:rPr>
              <a:t> </a:t>
            </a:r>
            <a:r>
              <a:rPr dirty="0" baseline="4629" sz="1800">
                <a:latin typeface="Lucida Sans Unicode"/>
                <a:cs typeface="Lucida Sans Unicode"/>
              </a:rPr>
              <a:t>test</a:t>
            </a:r>
            <a:r>
              <a:rPr dirty="0" baseline="4629" sz="1800" spc="150">
                <a:latin typeface="Lucida Sans Unicode"/>
                <a:cs typeface="Lucida Sans Unicode"/>
              </a:rPr>
              <a:t> </a:t>
            </a:r>
            <a:r>
              <a:rPr dirty="0" baseline="4629" sz="1800">
                <a:latin typeface="Lucida Sans Unicode"/>
                <a:cs typeface="Lucida Sans Unicode"/>
              </a:rPr>
              <a:t>to</a:t>
            </a:r>
            <a:r>
              <a:rPr dirty="0" baseline="4629" sz="1800" spc="150">
                <a:latin typeface="Lucida Sans Unicode"/>
                <a:cs typeface="Lucida Sans Unicode"/>
              </a:rPr>
              <a:t> </a:t>
            </a:r>
            <a:r>
              <a:rPr dirty="0" baseline="4629" sz="1800" spc="-37">
                <a:latin typeface="Lucida Sans Unicode"/>
                <a:cs typeface="Lucida Sans Unicode"/>
              </a:rPr>
              <a:t>see </a:t>
            </a:r>
            <a:r>
              <a:rPr dirty="0" sz="1200">
                <a:latin typeface="Lucida Sans Unicode"/>
                <a:cs typeface="Lucida Sans Unicode"/>
              </a:rPr>
              <a:t>how</a:t>
            </a:r>
            <a:r>
              <a:rPr dirty="0" sz="1200" spc="14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his</a:t>
            </a:r>
            <a:r>
              <a:rPr dirty="0" sz="1200" spc="14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machine</a:t>
            </a:r>
            <a:r>
              <a:rPr dirty="0" sz="1200" spc="14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would</a:t>
            </a:r>
            <a:r>
              <a:rPr dirty="0" sz="1200" spc="14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measure</a:t>
            </a:r>
            <a:r>
              <a:rPr dirty="0" sz="1200" spc="145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up </a:t>
            </a:r>
            <a:r>
              <a:rPr dirty="0" sz="1200">
                <a:latin typeface="Lucida Sans Unicode"/>
                <a:cs typeface="Lucida Sans Unicode"/>
              </a:rPr>
              <a:t>on</a:t>
            </a:r>
            <a:r>
              <a:rPr dirty="0" sz="1200" spc="7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other</a:t>
            </a:r>
            <a:r>
              <a:rPr dirty="0" sz="1200" spc="8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tasks.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0"/>
              <a:t>Merge:</a:t>
            </a:r>
            <a:r>
              <a:rPr dirty="0" spc="75"/>
              <a:t> </a:t>
            </a:r>
            <a:r>
              <a:rPr dirty="0"/>
              <a:t>Java</a:t>
            </a:r>
            <a:r>
              <a:rPr dirty="0" spc="75"/>
              <a:t> </a:t>
            </a:r>
            <a:r>
              <a:rPr dirty="0" spc="-10"/>
              <a:t>implementation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698500" y="2007666"/>
            <a:ext cx="4559300" cy="4170679"/>
          </a:xfrm>
          <a:custGeom>
            <a:avLst/>
            <a:gdLst/>
            <a:ahLst/>
            <a:cxnLst/>
            <a:rect l="l" t="t" r="r" b="b"/>
            <a:pathLst>
              <a:path w="4559300" h="4170679">
                <a:moveTo>
                  <a:pt x="0" y="0"/>
                </a:moveTo>
                <a:lnTo>
                  <a:pt x="4559300" y="0"/>
                </a:lnTo>
                <a:lnTo>
                  <a:pt x="4559300" y="4170273"/>
                </a:lnTo>
                <a:lnTo>
                  <a:pt x="0" y="41702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866474" y="2256574"/>
            <a:ext cx="984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t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866474" y="2778188"/>
            <a:ext cx="26860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100" spc="-25">
                <a:solidFill>
                  <a:srgbClr val="5F5F5F"/>
                </a:solidFill>
                <a:latin typeface="Lucida Console"/>
                <a:cs typeface="Lucida Console"/>
              </a:rPr>
              <a:t>[0,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64393" y="2105606"/>
            <a:ext cx="4002404" cy="10363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>
                <a:latin typeface="Lucida Console"/>
                <a:cs typeface="Lucida Console"/>
              </a:rPr>
              <a:t>private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String[]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aux;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3699"/>
              </a:lnSpc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merge(String[]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a,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lo,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in </a:t>
            </a:r>
            <a:r>
              <a:rPr dirty="0" sz="1100">
                <a:latin typeface="Lucida Console"/>
                <a:cs typeface="Lucida Console"/>
              </a:rPr>
              <a:t>mid,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hi)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indent="255270">
              <a:lnSpc>
                <a:spcPct val="103699"/>
              </a:lnSpc>
            </a:pPr>
            <a:r>
              <a:rPr dirty="0" sz="1100">
                <a:solidFill>
                  <a:srgbClr val="5F5F5F"/>
                </a:solidFill>
                <a:latin typeface="Lucida Console"/>
                <a:cs typeface="Lucida Console"/>
              </a:rPr>
              <a:t>//</a:t>
            </a:r>
            <a:r>
              <a:rPr dirty="0" sz="1100" spc="30">
                <a:solidFill>
                  <a:srgbClr val="5F5F5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5F5F5F"/>
                </a:solidFill>
                <a:latin typeface="Lucida Console"/>
                <a:cs typeface="Lucida Console"/>
              </a:rPr>
              <a:t>Merge</a:t>
            </a:r>
            <a:r>
              <a:rPr dirty="0" sz="1100" spc="30">
                <a:solidFill>
                  <a:srgbClr val="5F5F5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5F5F5F"/>
                </a:solidFill>
                <a:latin typeface="Lucida Console"/>
                <a:cs typeface="Lucida Console"/>
              </a:rPr>
              <a:t>a[lo,</a:t>
            </a:r>
            <a:r>
              <a:rPr dirty="0" sz="1100" spc="35">
                <a:solidFill>
                  <a:srgbClr val="5F5F5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5F5F5F"/>
                </a:solidFill>
                <a:latin typeface="Lucida Console"/>
                <a:cs typeface="Lucida Console"/>
              </a:rPr>
              <a:t>mid)</a:t>
            </a:r>
            <a:r>
              <a:rPr dirty="0" sz="1100" spc="30">
                <a:solidFill>
                  <a:srgbClr val="5F5F5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5F5F5F"/>
                </a:solidFill>
                <a:latin typeface="Lucida Console"/>
                <a:cs typeface="Lucida Console"/>
              </a:rPr>
              <a:t>with</a:t>
            </a:r>
            <a:r>
              <a:rPr dirty="0" sz="1100" spc="35">
                <a:solidFill>
                  <a:srgbClr val="5F5F5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5F5F5F"/>
                </a:solidFill>
                <a:latin typeface="Lucida Console"/>
                <a:cs typeface="Lucida Console"/>
              </a:rPr>
              <a:t>a[mid,</a:t>
            </a:r>
            <a:r>
              <a:rPr dirty="0" sz="1100" spc="30">
                <a:solidFill>
                  <a:srgbClr val="5F5F5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5F5F5F"/>
                </a:solidFill>
                <a:latin typeface="Lucida Console"/>
                <a:cs typeface="Lucida Console"/>
              </a:rPr>
              <a:t>hi)</a:t>
            </a:r>
            <a:r>
              <a:rPr dirty="0" sz="1100" spc="35">
                <a:solidFill>
                  <a:srgbClr val="5F5F5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5F5F5F"/>
                </a:solidFill>
                <a:latin typeface="Lucida Console"/>
                <a:cs typeface="Lucida Console"/>
              </a:rPr>
              <a:t>into</a:t>
            </a:r>
            <a:r>
              <a:rPr dirty="0" sz="1100" spc="30">
                <a:solidFill>
                  <a:srgbClr val="5F5F5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solidFill>
                  <a:srgbClr val="5F5F5F"/>
                </a:solidFill>
                <a:latin typeface="Lucida Console"/>
                <a:cs typeface="Lucida Console"/>
              </a:rPr>
              <a:t>aux </a:t>
            </a:r>
            <a:r>
              <a:rPr dirty="0" sz="1100">
                <a:solidFill>
                  <a:srgbClr val="5F5F5F"/>
                </a:solidFill>
                <a:latin typeface="Lucida Console"/>
                <a:cs typeface="Lucida Console"/>
              </a:rPr>
              <a:t>hi-</a:t>
            </a:r>
            <a:r>
              <a:rPr dirty="0" sz="1100" spc="-20">
                <a:solidFill>
                  <a:srgbClr val="5F5F5F"/>
                </a:solidFill>
                <a:latin typeface="Lucida Console"/>
                <a:cs typeface="Lucida Console"/>
              </a:rPr>
              <a:t>lo).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64393" y="3647528"/>
            <a:ext cx="4185285" cy="193421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510540" marR="685800">
              <a:lnSpc>
                <a:spcPct val="103699"/>
              </a:lnSpc>
              <a:spcBef>
                <a:spcPts val="65"/>
              </a:spcBef>
              <a:tabLst>
                <a:tab pos="1191895" algn="l"/>
                <a:tab pos="2128520" algn="l"/>
              </a:tabLst>
            </a:pPr>
            <a:r>
              <a:rPr dirty="0" sz="1100" spc="-25">
                <a:latin typeface="Lucida Console"/>
                <a:cs typeface="Lucida Console"/>
              </a:rPr>
              <a:t>if</a:t>
            </a:r>
            <a:r>
              <a:rPr dirty="0" sz="1100">
                <a:latin typeface="Lucida Console"/>
                <a:cs typeface="Lucida Console"/>
              </a:rPr>
              <a:t>	(i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mid)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aux[k]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a[j++]; </a:t>
            </a:r>
            <a:r>
              <a:rPr dirty="0" sz="1100">
                <a:latin typeface="Lucida Console"/>
                <a:cs typeface="Lucida Console"/>
              </a:rPr>
              <a:t>else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if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(j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hi)</a:t>
            </a:r>
            <a:r>
              <a:rPr dirty="0" sz="1100">
                <a:latin typeface="Lucida Console"/>
                <a:cs typeface="Lucida Console"/>
              </a:rPr>
              <a:t>	aux[k]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a[i++];</a:t>
            </a:r>
            <a:endParaRPr sz="1100">
              <a:latin typeface="Lucida Console"/>
              <a:cs typeface="Lucida Console"/>
            </a:endParaRPr>
          </a:p>
          <a:p>
            <a:pPr marR="5080" indent="510540">
              <a:lnSpc>
                <a:spcPct val="103699"/>
              </a:lnSpc>
            </a:pPr>
            <a:r>
              <a:rPr dirty="0" sz="1100">
                <a:latin typeface="Lucida Console"/>
                <a:cs typeface="Lucida Console"/>
              </a:rPr>
              <a:t>else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if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(a[j].compareTo(a[i])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0)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aux[k]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= </a:t>
            </a:r>
            <a:r>
              <a:rPr dirty="0" sz="1100" spc="-10">
                <a:latin typeface="Lucida Console"/>
                <a:cs typeface="Lucida Console"/>
              </a:rPr>
              <a:t>a[j++];</a:t>
            </a:r>
            <a:endParaRPr sz="1100">
              <a:latin typeface="Lucida Console"/>
              <a:cs typeface="Lucida Console"/>
            </a:endParaRPr>
          </a:p>
          <a:p>
            <a:pPr marL="510540">
              <a:lnSpc>
                <a:spcPct val="100000"/>
              </a:lnSpc>
              <a:spcBef>
                <a:spcPts val="50"/>
              </a:spcBef>
              <a:tabLst>
                <a:tab pos="3490595" algn="l"/>
              </a:tabLst>
            </a:pPr>
            <a:r>
              <a:rPr dirty="0" sz="1100" spc="-20">
                <a:latin typeface="Lucida Console"/>
                <a:cs typeface="Lucida Console"/>
              </a:rPr>
              <a:t>else</a:t>
            </a:r>
            <a:r>
              <a:rPr dirty="0" sz="1100">
                <a:latin typeface="Lucida Console"/>
                <a:cs typeface="Lucida Console"/>
              </a:rPr>
              <a:t>	aux[k]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=</a:t>
            </a:r>
            <a:endParaRPr sz="1100">
              <a:latin typeface="Lucida Console"/>
              <a:cs typeface="Lucida Console"/>
            </a:endParaRPr>
          </a:p>
          <a:p>
            <a:pPr algn="ctr" marR="3581400">
              <a:lnSpc>
                <a:spcPct val="100000"/>
              </a:lnSpc>
              <a:spcBef>
                <a:spcPts val="50"/>
              </a:spcBef>
            </a:pPr>
            <a:r>
              <a:rPr dirty="0" sz="1100" spc="-10">
                <a:latin typeface="Lucida Console"/>
                <a:cs typeface="Lucida Console"/>
              </a:rPr>
              <a:t>a[i++];</a:t>
            </a:r>
            <a:endParaRPr sz="1100">
              <a:latin typeface="Lucida Console"/>
              <a:cs typeface="Lucida Console"/>
            </a:endParaRPr>
          </a:p>
          <a:p>
            <a:pPr algn="ctr" marR="3581400">
              <a:lnSpc>
                <a:spcPct val="100000"/>
              </a:lnSpc>
              <a:spcBef>
                <a:spcPts val="45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algn="ctr" marL="255270" marR="1622425">
              <a:lnSpc>
                <a:spcPct val="103699"/>
              </a:lnSpc>
            </a:pPr>
            <a:r>
              <a:rPr dirty="0" sz="1100">
                <a:solidFill>
                  <a:srgbClr val="5F5F5F"/>
                </a:solidFill>
                <a:latin typeface="Lucida Console"/>
                <a:cs typeface="Lucida Console"/>
              </a:rPr>
              <a:t>//</a:t>
            </a:r>
            <a:r>
              <a:rPr dirty="0" sz="1100" spc="30">
                <a:solidFill>
                  <a:srgbClr val="5F5F5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5F5F5F"/>
                </a:solidFill>
                <a:latin typeface="Lucida Console"/>
                <a:cs typeface="Lucida Console"/>
              </a:rPr>
              <a:t>Copy</a:t>
            </a:r>
            <a:r>
              <a:rPr dirty="0" sz="1100" spc="30">
                <a:solidFill>
                  <a:srgbClr val="5F5F5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5F5F5F"/>
                </a:solidFill>
                <a:latin typeface="Lucida Console"/>
                <a:cs typeface="Lucida Console"/>
              </a:rPr>
              <a:t>back</a:t>
            </a:r>
            <a:r>
              <a:rPr dirty="0" sz="1100" spc="30">
                <a:solidFill>
                  <a:srgbClr val="5F5F5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5F5F5F"/>
                </a:solidFill>
                <a:latin typeface="Lucida Console"/>
                <a:cs typeface="Lucida Console"/>
              </a:rPr>
              <a:t>into</a:t>
            </a:r>
            <a:r>
              <a:rPr dirty="0" sz="1100" spc="30">
                <a:solidFill>
                  <a:srgbClr val="5F5F5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5F5F5F"/>
                </a:solidFill>
                <a:latin typeface="Lucida Console"/>
                <a:cs typeface="Lucida Console"/>
              </a:rPr>
              <a:t>a[lo,</a:t>
            </a:r>
            <a:r>
              <a:rPr dirty="0" sz="1100" spc="30">
                <a:solidFill>
                  <a:srgbClr val="5F5F5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solidFill>
                  <a:srgbClr val="5F5F5F"/>
                </a:solidFill>
                <a:latin typeface="Lucida Console"/>
                <a:cs typeface="Lucida Console"/>
              </a:rPr>
              <a:t>hi) </a:t>
            </a: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k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k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N;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k++) </a:t>
            </a:r>
            <a:r>
              <a:rPr dirty="0" sz="1100">
                <a:latin typeface="Lucida Console"/>
                <a:cs typeface="Lucida Console"/>
              </a:rPr>
              <a:t>a[lo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k]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aux[k];</a:t>
            </a:r>
            <a:endParaRPr sz="1100">
              <a:latin typeface="Lucida Console"/>
              <a:cs typeface="Lucida Console"/>
            </a:endParaRPr>
          </a:p>
          <a:p>
            <a:pPr algn="ctr" marR="409194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781933" y="6445003"/>
            <a:ext cx="1511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latin typeface="Calibri"/>
                <a:cs typeface="Calibri"/>
              </a:rPr>
              <a:t>33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134707" y="4166160"/>
            <a:ext cx="28384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25">
                <a:latin typeface="Lucida Console"/>
                <a:cs typeface="Lucida Console"/>
              </a:rPr>
              <a:t>bob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040092" y="4443464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craig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134707" y="4726027"/>
            <a:ext cx="28384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25">
                <a:latin typeface="Lucida Console"/>
                <a:cs typeface="Lucida Console"/>
              </a:rPr>
              <a:t>eve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040092" y="5008576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frank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040092" y="5291126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peggy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040092" y="5573688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trent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040092" y="5856238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trudy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992784" y="6138787"/>
            <a:ext cx="56769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victor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045337" y="1895235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alice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998030" y="2172539"/>
            <a:ext cx="56769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carlos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045337" y="2455101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carol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092645" y="2737651"/>
            <a:ext cx="37846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20">
                <a:latin typeface="Lucida Console"/>
                <a:cs typeface="Lucida Console"/>
              </a:rPr>
              <a:t>dave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092645" y="3020201"/>
            <a:ext cx="37846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20">
                <a:latin typeface="Lucida Console"/>
                <a:cs typeface="Lucida Console"/>
              </a:rPr>
              <a:t>erin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045337" y="3302763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oscar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998030" y="3585312"/>
            <a:ext cx="56769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walter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045337" y="3867875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wendy</a:t>
            </a:r>
            <a:endParaRPr sz="1200">
              <a:latin typeface="Lucida Console"/>
              <a:cs typeface="Lucida Console"/>
            </a:endParaRPr>
          </a:p>
        </p:txBody>
      </p:sp>
      <p:graphicFrame>
        <p:nvGraphicFramePr>
          <p:cNvPr id="26" name="object 26" descr=""/>
          <p:cNvGraphicFramePr>
            <a:graphicFrameLocks noGrp="1"/>
          </p:cNvGraphicFramePr>
          <p:nvPr/>
        </p:nvGraphicFramePr>
        <p:xfrm>
          <a:off x="6718300" y="1848655"/>
          <a:ext cx="1117600" cy="4511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45"/>
                <a:gridCol w="859155"/>
                <a:gridCol w="127000"/>
              </a:tblGrid>
              <a:tr h="28194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alice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2920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carlos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carol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114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200" spc="-20">
                          <a:latin typeface="Lucida Console"/>
                          <a:cs typeface="Lucida Console"/>
                        </a:rPr>
                        <a:t>dave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200" spc="-20">
                          <a:latin typeface="Lucida Console"/>
                          <a:cs typeface="Lucida Console"/>
                        </a:rPr>
                        <a:t>erin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2667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oscar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walter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832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wendy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429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8067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200" spc="-25">
                          <a:latin typeface="Lucida Console"/>
                          <a:cs typeface="Lucida Console"/>
                        </a:rPr>
                        <a:t>bob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279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craig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298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200" spc="-25">
                          <a:latin typeface="Lucida Console"/>
                          <a:cs typeface="Lucida Console"/>
                        </a:rPr>
                        <a:t>eve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11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frank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peggy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trent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trudy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victor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</a:tr>
            </a:tbl>
          </a:graphicData>
        </a:graphic>
      </p:graphicFrame>
      <p:grpSp>
        <p:nvGrpSpPr>
          <p:cNvPr id="27" name="object 27" descr=""/>
          <p:cNvGrpSpPr/>
          <p:nvPr/>
        </p:nvGrpSpPr>
        <p:grpSpPr>
          <a:xfrm>
            <a:off x="8567975" y="1848655"/>
            <a:ext cx="875030" cy="4537075"/>
            <a:chOff x="8567975" y="1848655"/>
            <a:chExt cx="875030" cy="4537075"/>
          </a:xfrm>
        </p:grpSpPr>
        <p:sp>
          <p:nvSpPr>
            <p:cNvPr id="28" name="object 28" descr=""/>
            <p:cNvSpPr/>
            <p:nvPr/>
          </p:nvSpPr>
          <p:spPr>
            <a:xfrm>
              <a:off x="8575840" y="1856523"/>
              <a:ext cx="859155" cy="4521200"/>
            </a:xfrm>
            <a:custGeom>
              <a:avLst/>
              <a:gdLst/>
              <a:ahLst/>
              <a:cxnLst/>
              <a:rect l="l" t="t" r="r" b="b"/>
              <a:pathLst>
                <a:path w="859154" h="4521200">
                  <a:moveTo>
                    <a:pt x="859155" y="0"/>
                  </a:moveTo>
                  <a:lnTo>
                    <a:pt x="0" y="0"/>
                  </a:lnTo>
                  <a:lnTo>
                    <a:pt x="0" y="282562"/>
                  </a:lnTo>
                  <a:lnTo>
                    <a:pt x="0" y="565111"/>
                  </a:lnTo>
                  <a:lnTo>
                    <a:pt x="0" y="4520870"/>
                  </a:lnTo>
                  <a:lnTo>
                    <a:pt x="859155" y="4520870"/>
                  </a:lnTo>
                  <a:lnTo>
                    <a:pt x="859155" y="282562"/>
                  </a:lnTo>
                  <a:lnTo>
                    <a:pt x="859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569483" y="2139077"/>
              <a:ext cx="871855" cy="3956050"/>
            </a:xfrm>
            <a:custGeom>
              <a:avLst/>
              <a:gdLst/>
              <a:ahLst/>
              <a:cxnLst/>
              <a:rect l="l" t="t" r="r" b="b"/>
              <a:pathLst>
                <a:path w="871854" h="3956050">
                  <a:moveTo>
                    <a:pt x="0" y="0"/>
                  </a:moveTo>
                  <a:lnTo>
                    <a:pt x="871854" y="0"/>
                  </a:lnTo>
                </a:path>
                <a:path w="871854" h="3956050">
                  <a:moveTo>
                    <a:pt x="0" y="282554"/>
                  </a:moveTo>
                  <a:lnTo>
                    <a:pt x="871854" y="282554"/>
                  </a:lnTo>
                </a:path>
                <a:path w="871854" h="3956050">
                  <a:moveTo>
                    <a:pt x="0" y="565108"/>
                  </a:moveTo>
                  <a:lnTo>
                    <a:pt x="871854" y="565108"/>
                  </a:lnTo>
                </a:path>
                <a:path w="871854" h="3956050">
                  <a:moveTo>
                    <a:pt x="0" y="847663"/>
                  </a:moveTo>
                  <a:lnTo>
                    <a:pt x="871854" y="847663"/>
                  </a:lnTo>
                </a:path>
                <a:path w="871854" h="3956050">
                  <a:moveTo>
                    <a:pt x="0" y="1130217"/>
                  </a:moveTo>
                  <a:lnTo>
                    <a:pt x="871854" y="1130217"/>
                  </a:lnTo>
                </a:path>
                <a:path w="871854" h="3956050">
                  <a:moveTo>
                    <a:pt x="0" y="1412772"/>
                  </a:moveTo>
                  <a:lnTo>
                    <a:pt x="871854" y="1412772"/>
                  </a:lnTo>
                </a:path>
                <a:path w="871854" h="3956050">
                  <a:moveTo>
                    <a:pt x="0" y="1695326"/>
                  </a:moveTo>
                  <a:lnTo>
                    <a:pt x="871854" y="1695326"/>
                  </a:lnTo>
                </a:path>
                <a:path w="871854" h="3956050">
                  <a:moveTo>
                    <a:pt x="0" y="1977881"/>
                  </a:moveTo>
                  <a:lnTo>
                    <a:pt x="871854" y="1977881"/>
                  </a:lnTo>
                </a:path>
                <a:path w="871854" h="3956050">
                  <a:moveTo>
                    <a:pt x="0" y="2260435"/>
                  </a:moveTo>
                  <a:lnTo>
                    <a:pt x="871854" y="2260435"/>
                  </a:lnTo>
                </a:path>
                <a:path w="871854" h="3956050">
                  <a:moveTo>
                    <a:pt x="0" y="2542990"/>
                  </a:moveTo>
                  <a:lnTo>
                    <a:pt x="871854" y="2542990"/>
                  </a:lnTo>
                </a:path>
                <a:path w="871854" h="3956050">
                  <a:moveTo>
                    <a:pt x="0" y="2825544"/>
                  </a:moveTo>
                  <a:lnTo>
                    <a:pt x="871854" y="2825544"/>
                  </a:lnTo>
                </a:path>
                <a:path w="871854" h="3956050">
                  <a:moveTo>
                    <a:pt x="0" y="3108098"/>
                  </a:moveTo>
                  <a:lnTo>
                    <a:pt x="871854" y="3108098"/>
                  </a:lnTo>
                </a:path>
                <a:path w="871854" h="3956050">
                  <a:moveTo>
                    <a:pt x="0" y="3390653"/>
                  </a:moveTo>
                  <a:lnTo>
                    <a:pt x="871854" y="3390653"/>
                  </a:lnTo>
                </a:path>
                <a:path w="871854" h="3956050">
                  <a:moveTo>
                    <a:pt x="0" y="3673207"/>
                  </a:moveTo>
                  <a:lnTo>
                    <a:pt x="871854" y="3673207"/>
                  </a:lnTo>
                </a:path>
                <a:path w="871854" h="3956050">
                  <a:moveTo>
                    <a:pt x="0" y="3955762"/>
                  </a:moveTo>
                  <a:lnTo>
                    <a:pt x="871854" y="3955762"/>
                  </a:lnTo>
                </a:path>
              </a:pathLst>
            </a:custGeom>
            <a:ln w="524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8569483" y="1850165"/>
              <a:ext cx="871855" cy="4533900"/>
            </a:xfrm>
            <a:custGeom>
              <a:avLst/>
              <a:gdLst/>
              <a:ahLst/>
              <a:cxnLst/>
              <a:rect l="l" t="t" r="r" b="b"/>
              <a:pathLst>
                <a:path w="871854" h="4533900">
                  <a:moveTo>
                    <a:pt x="6349" y="0"/>
                  </a:moveTo>
                  <a:lnTo>
                    <a:pt x="6349" y="288911"/>
                  </a:lnTo>
                </a:path>
                <a:path w="871854" h="4533900">
                  <a:moveTo>
                    <a:pt x="6349" y="288911"/>
                  </a:moveTo>
                  <a:lnTo>
                    <a:pt x="6349" y="4244673"/>
                  </a:lnTo>
                </a:path>
                <a:path w="871854" h="4533900">
                  <a:moveTo>
                    <a:pt x="6349" y="4244673"/>
                  </a:moveTo>
                  <a:lnTo>
                    <a:pt x="6349" y="4533584"/>
                  </a:lnTo>
                </a:path>
                <a:path w="871854" h="4533900">
                  <a:moveTo>
                    <a:pt x="865504" y="0"/>
                  </a:moveTo>
                  <a:lnTo>
                    <a:pt x="865504" y="288911"/>
                  </a:lnTo>
                </a:path>
                <a:path w="871854" h="4533900">
                  <a:moveTo>
                    <a:pt x="865504" y="288911"/>
                  </a:moveTo>
                  <a:lnTo>
                    <a:pt x="865504" y="4244673"/>
                  </a:lnTo>
                </a:path>
                <a:path w="871854" h="4533900">
                  <a:moveTo>
                    <a:pt x="865504" y="4244673"/>
                  </a:moveTo>
                  <a:lnTo>
                    <a:pt x="865504" y="4533584"/>
                  </a:lnTo>
                </a:path>
                <a:path w="871854" h="4533900">
                  <a:moveTo>
                    <a:pt x="0" y="6357"/>
                  </a:moveTo>
                  <a:lnTo>
                    <a:pt x="871854" y="6357"/>
                  </a:lnTo>
                </a:path>
                <a:path w="871854" h="4533900">
                  <a:moveTo>
                    <a:pt x="0" y="4527228"/>
                  </a:moveTo>
                  <a:lnTo>
                    <a:pt x="871854" y="4527228"/>
                  </a:lnTo>
                </a:path>
              </a:pathLst>
            </a:custGeom>
            <a:ln w="157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/>
          <p:nvPr/>
        </p:nvSpPr>
        <p:spPr>
          <a:xfrm>
            <a:off x="6400800" y="1902167"/>
            <a:ext cx="420370" cy="215265"/>
          </a:xfrm>
          <a:custGeom>
            <a:avLst/>
            <a:gdLst/>
            <a:ahLst/>
            <a:cxnLst/>
            <a:rect l="l" t="t" r="r" b="b"/>
            <a:pathLst>
              <a:path w="420370" h="215264">
                <a:moveTo>
                  <a:pt x="215900" y="0"/>
                </a:moveTo>
                <a:lnTo>
                  <a:pt x="215900" y="54648"/>
                </a:lnTo>
                <a:lnTo>
                  <a:pt x="0" y="54648"/>
                </a:lnTo>
                <a:lnTo>
                  <a:pt x="0" y="156362"/>
                </a:lnTo>
                <a:lnTo>
                  <a:pt x="215900" y="156362"/>
                </a:lnTo>
                <a:lnTo>
                  <a:pt x="215900" y="215036"/>
                </a:lnTo>
                <a:lnTo>
                  <a:pt x="420052" y="107518"/>
                </a:lnTo>
                <a:lnTo>
                  <a:pt x="215900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6609080" y="1898242"/>
            <a:ext cx="1016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FFFFFF"/>
                </a:solidFill>
                <a:latin typeface="Lucida Console"/>
                <a:cs typeface="Lucida Console"/>
              </a:rPr>
              <a:t>i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6400800" y="4158919"/>
            <a:ext cx="420370" cy="215265"/>
          </a:xfrm>
          <a:custGeom>
            <a:avLst/>
            <a:gdLst/>
            <a:ahLst/>
            <a:cxnLst/>
            <a:rect l="l" t="t" r="r" b="b"/>
            <a:pathLst>
              <a:path w="420370" h="215264">
                <a:moveTo>
                  <a:pt x="215900" y="0"/>
                </a:moveTo>
                <a:lnTo>
                  <a:pt x="215900" y="61023"/>
                </a:lnTo>
                <a:lnTo>
                  <a:pt x="0" y="61023"/>
                </a:lnTo>
                <a:lnTo>
                  <a:pt x="0" y="150025"/>
                </a:lnTo>
                <a:lnTo>
                  <a:pt x="215900" y="150025"/>
                </a:lnTo>
                <a:lnTo>
                  <a:pt x="215900" y="215036"/>
                </a:lnTo>
                <a:lnTo>
                  <a:pt x="420052" y="107518"/>
                </a:lnTo>
                <a:lnTo>
                  <a:pt x="215900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6609080" y="4153432"/>
            <a:ext cx="1016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FFFFFF"/>
                </a:solidFill>
                <a:latin typeface="Lucida Console"/>
                <a:cs typeface="Lucida Console"/>
              </a:rPr>
              <a:t>j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8026400" y="1887994"/>
            <a:ext cx="418465" cy="215265"/>
          </a:xfrm>
          <a:custGeom>
            <a:avLst/>
            <a:gdLst/>
            <a:ahLst/>
            <a:cxnLst/>
            <a:rect l="l" t="t" r="r" b="b"/>
            <a:pathLst>
              <a:path w="418465" h="215264">
                <a:moveTo>
                  <a:pt x="215900" y="0"/>
                </a:moveTo>
                <a:lnTo>
                  <a:pt x="215900" y="56108"/>
                </a:lnTo>
                <a:lnTo>
                  <a:pt x="0" y="56108"/>
                </a:lnTo>
                <a:lnTo>
                  <a:pt x="0" y="157810"/>
                </a:lnTo>
                <a:lnTo>
                  <a:pt x="215900" y="157810"/>
                </a:lnTo>
                <a:lnTo>
                  <a:pt x="215900" y="215036"/>
                </a:lnTo>
                <a:lnTo>
                  <a:pt x="418465" y="107518"/>
                </a:lnTo>
                <a:lnTo>
                  <a:pt x="215900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8233092" y="1882506"/>
            <a:ext cx="1016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FFFFFF"/>
                </a:solidFill>
                <a:latin typeface="Lucida Console"/>
                <a:cs typeface="Lucida Console"/>
              </a:rPr>
              <a:t>k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766849" y="1863332"/>
            <a:ext cx="16573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25">
                <a:solidFill>
                  <a:srgbClr val="005493"/>
                </a:solidFill>
                <a:latin typeface="Lucida Sans Unicode"/>
                <a:cs typeface="Lucida Sans Unicode"/>
              </a:rPr>
              <a:t>l</a:t>
            </a:r>
            <a:r>
              <a:rPr dirty="0" sz="1200" spc="-25">
                <a:solidFill>
                  <a:srgbClr val="005493"/>
                </a:solidFill>
                <a:latin typeface="Lucida Console"/>
                <a:cs typeface="Lucida Console"/>
              </a:rPr>
              <a:t>o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7766849" y="4129012"/>
            <a:ext cx="31686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25">
                <a:solidFill>
                  <a:srgbClr val="005493"/>
                </a:solidFill>
                <a:latin typeface="Lucida Sans Unicode"/>
                <a:cs typeface="Lucida Sans Unicode"/>
              </a:rPr>
              <a:t>mid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7766849" y="6394697"/>
            <a:ext cx="16827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25">
                <a:solidFill>
                  <a:srgbClr val="005493"/>
                </a:solidFill>
                <a:latin typeface="Lucida Sans Unicode"/>
                <a:cs typeface="Lucida Sans Unicode"/>
              </a:rPr>
              <a:t>hi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520700" y="1778812"/>
            <a:ext cx="4356100" cy="1398905"/>
          </a:xfrm>
          <a:custGeom>
            <a:avLst/>
            <a:gdLst/>
            <a:ahLst/>
            <a:cxnLst/>
            <a:rect l="l" t="t" r="r" b="b"/>
            <a:pathLst>
              <a:path w="4356100" h="1398905">
                <a:moveTo>
                  <a:pt x="0" y="0"/>
                </a:moveTo>
                <a:lnTo>
                  <a:pt x="4356100" y="0"/>
                </a:lnTo>
                <a:lnTo>
                  <a:pt x="4356100" y="1398562"/>
                </a:lnTo>
                <a:lnTo>
                  <a:pt x="0" y="139856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 txBox="1"/>
          <p:nvPr/>
        </p:nvSpPr>
        <p:spPr>
          <a:xfrm>
            <a:off x="649605" y="1838704"/>
            <a:ext cx="3835400" cy="183070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6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Abstract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inplace</a:t>
            </a:r>
            <a:r>
              <a:rPr dirty="0" sz="1450" spc="1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005493"/>
                </a:solidFill>
                <a:latin typeface="Lucida Sans Unicode"/>
                <a:cs typeface="Lucida Sans Unicode"/>
              </a:rPr>
              <a:t>merge</a:t>
            </a:r>
            <a:endParaRPr sz="1450">
              <a:latin typeface="Lucida Sans Unicode"/>
              <a:cs typeface="Lucida Sans Unicode"/>
            </a:endParaRPr>
          </a:p>
          <a:p>
            <a:pPr marL="345440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346075" algn="l"/>
              </a:tabLst>
            </a:pPr>
            <a:r>
              <a:rPr dirty="0" sz="1450">
                <a:latin typeface="Lucida Sans Unicode"/>
                <a:cs typeface="Lucida Sans Unicode"/>
              </a:rPr>
              <a:t>Merge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Console"/>
                <a:cs typeface="Lucida Console"/>
              </a:rPr>
              <a:t>a[lo,</a:t>
            </a:r>
            <a:r>
              <a:rPr dirty="0" sz="1450" spc="160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mid)</a:t>
            </a:r>
            <a:r>
              <a:rPr dirty="0" sz="1450" spc="-330">
                <a:latin typeface="Lucida Console"/>
                <a:cs typeface="Lucida Consol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with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Console"/>
                <a:cs typeface="Lucida Console"/>
              </a:rPr>
              <a:t>a[mid,</a:t>
            </a:r>
            <a:r>
              <a:rPr dirty="0" sz="1450" spc="160">
                <a:latin typeface="Lucida Console"/>
                <a:cs typeface="Lucida Console"/>
              </a:rPr>
              <a:t> </a:t>
            </a:r>
            <a:r>
              <a:rPr dirty="0" sz="1450" spc="-20">
                <a:latin typeface="Lucida Console"/>
                <a:cs typeface="Lucida Console"/>
              </a:rPr>
              <a:t>hi)</a:t>
            </a:r>
            <a:r>
              <a:rPr dirty="0" sz="1450" spc="-20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  <a:p>
            <a:pPr marL="345440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346075" algn="l"/>
              </a:tabLst>
            </a:pPr>
            <a:r>
              <a:rPr dirty="0" sz="1450">
                <a:latin typeface="Lucida Sans Unicode"/>
                <a:cs typeface="Lucida Sans Unicode"/>
              </a:rPr>
              <a:t>Use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auxiliary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array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result.</a:t>
            </a:r>
            <a:endParaRPr sz="1450">
              <a:latin typeface="Lucida Sans Unicode"/>
              <a:cs typeface="Lucida Sans Unicode"/>
            </a:endParaRPr>
          </a:p>
          <a:p>
            <a:pPr marL="345440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346075" algn="l"/>
              </a:tabLst>
            </a:pPr>
            <a:r>
              <a:rPr dirty="0" sz="1450">
                <a:latin typeface="Lucida Sans Unicode"/>
                <a:cs typeface="Lucida Sans Unicode"/>
              </a:rPr>
              <a:t>Copy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back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when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merge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complete.</a:t>
            </a:r>
            <a:endParaRPr sz="1450">
              <a:latin typeface="Lucida Sans Unicode"/>
              <a:cs typeface="Lucida Sans Unicode"/>
            </a:endParaRPr>
          </a:p>
          <a:p>
            <a:pPr marL="469900" marR="546735">
              <a:lnSpc>
                <a:spcPct val="103699"/>
              </a:lnSpc>
              <a:spcBef>
                <a:spcPts val="1260"/>
              </a:spcBef>
            </a:pP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lo,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mid,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hi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-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lo; </a:t>
            </a: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k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k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N;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k++)</a:t>
            </a:r>
            <a:endParaRPr sz="1100">
              <a:latin typeface="Lucida Console"/>
              <a:cs typeface="Lucida Console"/>
            </a:endParaRPr>
          </a:p>
          <a:p>
            <a:pPr marL="46990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60"/>
              <a:t>Mergesort:</a:t>
            </a:r>
            <a:r>
              <a:rPr dirty="0" spc="80"/>
              <a:t> </a:t>
            </a:r>
            <a:r>
              <a:rPr dirty="0"/>
              <a:t>Java</a:t>
            </a:r>
            <a:r>
              <a:rPr dirty="0" spc="85"/>
              <a:t> </a:t>
            </a:r>
            <a:r>
              <a:rPr dirty="0" spc="-10"/>
              <a:t>implementation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609600" y="3202813"/>
            <a:ext cx="5816600" cy="3509645"/>
          </a:xfrm>
          <a:custGeom>
            <a:avLst/>
            <a:gdLst/>
            <a:ahLst/>
            <a:cxnLst/>
            <a:rect l="l" t="t" r="r" b="b"/>
            <a:pathLst>
              <a:path w="5816600" h="3509645">
                <a:moveTo>
                  <a:pt x="0" y="0"/>
                </a:moveTo>
                <a:lnTo>
                  <a:pt x="5816600" y="0"/>
                </a:lnTo>
                <a:lnTo>
                  <a:pt x="5816600" y="3509129"/>
                </a:lnTo>
                <a:lnTo>
                  <a:pt x="0" y="35091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763342" y="3287369"/>
            <a:ext cx="5475605" cy="11715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29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class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Merge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ts val="1265"/>
              </a:lnSpc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ts val="1265"/>
              </a:lnSpc>
            </a:pPr>
            <a:r>
              <a:rPr dirty="0" sz="1100">
                <a:latin typeface="Lucida Console"/>
                <a:cs typeface="Lucida Console"/>
              </a:rPr>
              <a:t>private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String[]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aux;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ts val="1265"/>
              </a:lnSpc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merge(String[]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a,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lo,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mid,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hi)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ts val="1290"/>
              </a:lnSpc>
              <a:tabLst>
                <a:tab pos="2481580" algn="l"/>
              </a:tabLst>
            </a:pPr>
            <a:r>
              <a:rPr dirty="0" sz="1100">
                <a:latin typeface="Lucida Console"/>
                <a:cs typeface="Lucida Console"/>
              </a:rPr>
              <a:t>{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5F5F5F"/>
                </a:solidFill>
                <a:latin typeface="Lucida Console"/>
                <a:cs typeface="Lucida Console"/>
              </a:rPr>
              <a:t>//</a:t>
            </a:r>
            <a:r>
              <a:rPr dirty="0" sz="1100" spc="30">
                <a:solidFill>
                  <a:srgbClr val="5F5F5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5F5F5F"/>
                </a:solidFill>
                <a:latin typeface="Lucida Console"/>
                <a:cs typeface="Lucida Console"/>
              </a:rPr>
              <a:t>See</a:t>
            </a:r>
            <a:r>
              <a:rPr dirty="0" sz="1100" spc="25">
                <a:solidFill>
                  <a:srgbClr val="5F5F5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5F5F5F"/>
                </a:solidFill>
                <a:latin typeface="Lucida Console"/>
                <a:cs typeface="Lucida Console"/>
              </a:rPr>
              <a:t>previous</a:t>
            </a:r>
            <a:r>
              <a:rPr dirty="0" sz="1100" spc="30">
                <a:solidFill>
                  <a:srgbClr val="5F5F5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5F5F5F"/>
                </a:solidFill>
                <a:latin typeface="Lucida Console"/>
                <a:cs typeface="Lucida Console"/>
              </a:rPr>
              <a:t>slide.</a:t>
            </a:r>
            <a:r>
              <a:rPr dirty="0" sz="1100">
                <a:solidFill>
                  <a:srgbClr val="5F5F5F"/>
                </a:solidFill>
                <a:latin typeface="Lucida Console"/>
                <a:cs typeface="Lucida Console"/>
              </a:rPr>
              <a:t>	</a:t>
            </a:r>
            <a:r>
              <a:rPr dirty="0" sz="1100" spc="-5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ts val="1185"/>
              </a:lnSpc>
              <a:spcBef>
                <a:spcPts val="260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sort(String[]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a)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ts val="1185"/>
              </a:lnSpc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74246" y="4396384"/>
            <a:ext cx="4368165" cy="32893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 marR="5080">
              <a:lnSpc>
                <a:spcPct val="79500"/>
              </a:lnSpc>
              <a:spcBef>
                <a:spcPts val="385"/>
              </a:spcBef>
              <a:tabLst>
                <a:tab pos="2481580" algn="l"/>
              </a:tabLst>
            </a:pPr>
            <a:r>
              <a:rPr dirty="0" sz="1100">
                <a:latin typeface="Lucida Console"/>
                <a:cs typeface="Lucida Console"/>
              </a:rPr>
              <a:t>aux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new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String[a.length];</a:t>
            </a:r>
            <a:r>
              <a:rPr dirty="0" sz="1100">
                <a:latin typeface="Lucida Console"/>
                <a:cs typeface="Lucida Console"/>
              </a:rPr>
              <a:t>	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//</a:t>
            </a:r>
            <a:r>
              <a:rPr dirty="0" sz="1100" spc="3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Allocate</a:t>
            </a:r>
            <a:r>
              <a:rPr dirty="0" sz="1100" spc="3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just</a:t>
            </a:r>
            <a:r>
              <a:rPr dirty="0" sz="1100" spc="3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8D3124"/>
                </a:solidFill>
                <a:latin typeface="Lucida Console"/>
                <a:cs typeface="Lucida Console"/>
              </a:rPr>
              <a:t>once! </a:t>
            </a:r>
            <a:r>
              <a:rPr dirty="0" sz="1100">
                <a:latin typeface="Lucida Console"/>
                <a:cs typeface="Lucida Console"/>
              </a:rPr>
              <a:t>sort(a,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0,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a.length);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18794" y="4663059"/>
            <a:ext cx="1111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18794" y="4848847"/>
            <a:ext cx="4368165" cy="15595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29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sort(String[]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a,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lo,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hi)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ts val="1290"/>
              </a:lnSpc>
              <a:tabLst>
                <a:tab pos="267970" algn="l"/>
              </a:tabLst>
            </a:pPr>
            <a:r>
              <a:rPr dirty="0" sz="1100" spc="-50">
                <a:latin typeface="Lucida Console"/>
                <a:cs typeface="Lucida Console"/>
              </a:rPr>
              <a:t>{</a:t>
            </a:r>
            <a:r>
              <a:rPr dirty="0" sz="1100">
                <a:latin typeface="Lucida Console"/>
                <a:cs typeface="Lucida Console"/>
              </a:rPr>
              <a:t>	</a:t>
            </a:r>
            <a:r>
              <a:rPr dirty="0" sz="1100">
                <a:solidFill>
                  <a:srgbClr val="5F5F5F"/>
                </a:solidFill>
                <a:latin typeface="Lucida Console"/>
                <a:cs typeface="Lucida Console"/>
              </a:rPr>
              <a:t>//</a:t>
            </a:r>
            <a:r>
              <a:rPr dirty="0" sz="1100" spc="25">
                <a:solidFill>
                  <a:srgbClr val="5F5F5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5F5F5F"/>
                </a:solidFill>
                <a:latin typeface="Lucida Console"/>
                <a:cs typeface="Lucida Console"/>
              </a:rPr>
              <a:t>Sort</a:t>
            </a:r>
            <a:r>
              <a:rPr dirty="0" sz="1100" spc="30">
                <a:solidFill>
                  <a:srgbClr val="5F5F5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5F5F5F"/>
                </a:solidFill>
                <a:latin typeface="Lucida Console"/>
                <a:cs typeface="Lucida Console"/>
              </a:rPr>
              <a:t>a[lo,</a:t>
            </a:r>
            <a:r>
              <a:rPr dirty="0" sz="1100" spc="30">
                <a:solidFill>
                  <a:srgbClr val="5F5F5F"/>
                </a:solidFill>
                <a:latin typeface="Lucida Console"/>
                <a:cs typeface="Lucida Console"/>
              </a:rPr>
              <a:t> </a:t>
            </a:r>
            <a:r>
              <a:rPr dirty="0" sz="1100" spc="-20">
                <a:solidFill>
                  <a:srgbClr val="5F5F5F"/>
                </a:solidFill>
                <a:latin typeface="Lucida Console"/>
                <a:cs typeface="Lucida Console"/>
              </a:rPr>
              <a:t>hi).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ts val="1290"/>
              </a:lnSpc>
              <a:spcBef>
                <a:spcPts val="260"/>
              </a:spcBef>
            </a:pP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hi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-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lo;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ts val="1290"/>
              </a:lnSpc>
            </a:pPr>
            <a:r>
              <a:rPr dirty="0" sz="1100">
                <a:latin typeface="Lucida Console"/>
                <a:cs typeface="Lucida Console"/>
              </a:rPr>
              <a:t>if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(N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1)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return;</a:t>
            </a:r>
            <a:endParaRPr sz="1100">
              <a:latin typeface="Lucida Console"/>
              <a:cs typeface="Lucida Console"/>
            </a:endParaRPr>
          </a:p>
          <a:p>
            <a:pPr marL="267970" marR="2473960">
              <a:lnSpc>
                <a:spcPts val="1260"/>
              </a:lnSpc>
              <a:spcBef>
                <a:spcPts val="355"/>
              </a:spcBef>
            </a:pP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mid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lo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N/2; </a:t>
            </a:r>
            <a:r>
              <a:rPr dirty="0" sz="1100">
                <a:latin typeface="Lucida Console"/>
                <a:cs typeface="Lucida Console"/>
              </a:rPr>
              <a:t>sort(a,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lo,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mid);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ts val="1205"/>
              </a:lnSpc>
            </a:pPr>
            <a:r>
              <a:rPr dirty="0" sz="1100">
                <a:latin typeface="Lucida Console"/>
                <a:cs typeface="Lucida Console"/>
              </a:rPr>
              <a:t>sort(a,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mid,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hi);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ts val="1265"/>
              </a:lnSpc>
            </a:pPr>
            <a:r>
              <a:rPr dirty="0" sz="1100">
                <a:latin typeface="Lucida Console"/>
                <a:cs typeface="Lucida Console"/>
              </a:rPr>
              <a:t>merge(a,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lo,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mid,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hi);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ts val="1290"/>
              </a:lnSpc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18794" y="6373139"/>
            <a:ext cx="28130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5">
                <a:latin typeface="Lucida Console"/>
                <a:cs typeface="Lucida Console"/>
              </a:rPr>
              <a:t>...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781933" y="6445003"/>
            <a:ext cx="1511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latin typeface="Calibri"/>
                <a:cs typeface="Calibri"/>
              </a:rPr>
              <a:t>34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471132" y="2146261"/>
            <a:ext cx="1812925" cy="3235960"/>
            <a:chOff x="6471132" y="2146261"/>
            <a:chExt cx="1812925" cy="3235960"/>
          </a:xfrm>
        </p:grpSpPr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1132" y="2146261"/>
              <a:ext cx="1812607" cy="3235934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6502399" y="2172957"/>
              <a:ext cx="1701800" cy="3140710"/>
            </a:xfrm>
            <a:custGeom>
              <a:avLst/>
              <a:gdLst/>
              <a:ahLst/>
              <a:cxnLst/>
              <a:rect l="l" t="t" r="r" b="b"/>
              <a:pathLst>
                <a:path w="1701800" h="3140710">
                  <a:moveTo>
                    <a:pt x="0" y="0"/>
                  </a:moveTo>
                  <a:lnTo>
                    <a:pt x="1701800" y="0"/>
                  </a:lnTo>
                  <a:lnTo>
                    <a:pt x="1701800" y="3140417"/>
                  </a:lnTo>
                  <a:lnTo>
                    <a:pt x="0" y="3140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582892" y="2232853"/>
            <a:ext cx="1388110" cy="544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more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names16.txt wendy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00" spc="-10">
                <a:latin typeface="Lucida Console"/>
                <a:cs typeface="Lucida Console"/>
              </a:rPr>
              <a:t>alice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582892" y="2752067"/>
            <a:ext cx="480059" cy="2448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dirty="0" sz="1000" spc="-20">
                <a:latin typeface="Lucida Console"/>
                <a:cs typeface="Lucida Console"/>
              </a:rPr>
              <a:t>dave walter carlos </a:t>
            </a:r>
            <a:r>
              <a:rPr dirty="0" sz="1000" spc="-10">
                <a:latin typeface="Lucida Console"/>
                <a:cs typeface="Lucida Console"/>
              </a:rPr>
              <a:t>carol </a:t>
            </a:r>
            <a:r>
              <a:rPr dirty="0" sz="1000" spc="-20">
                <a:latin typeface="Lucida Console"/>
                <a:cs typeface="Lucida Console"/>
              </a:rPr>
              <a:t>erin </a:t>
            </a:r>
            <a:r>
              <a:rPr dirty="0" sz="1000" spc="-10">
                <a:latin typeface="Lucida Console"/>
                <a:cs typeface="Lucida Console"/>
              </a:rPr>
              <a:t>oscar peggy trudy </a:t>
            </a:r>
            <a:r>
              <a:rPr dirty="0" sz="1000" spc="-25">
                <a:latin typeface="Lucida Console"/>
                <a:cs typeface="Lucida Console"/>
              </a:rPr>
              <a:t>eve </a:t>
            </a:r>
            <a:r>
              <a:rPr dirty="0" sz="1000" spc="-10">
                <a:latin typeface="Lucida Console"/>
                <a:cs typeface="Lucida Console"/>
              </a:rPr>
              <a:t>trent </a:t>
            </a:r>
            <a:r>
              <a:rPr dirty="0" sz="1000" spc="-25">
                <a:latin typeface="Lucida Console"/>
                <a:cs typeface="Lucida Console"/>
              </a:rPr>
              <a:t>bob </a:t>
            </a:r>
            <a:r>
              <a:rPr dirty="0" sz="1000" spc="-10">
                <a:latin typeface="Lucida Console"/>
                <a:cs typeface="Lucida Console"/>
              </a:rPr>
              <a:t>craig frank </a:t>
            </a:r>
            <a:r>
              <a:rPr dirty="0" sz="1000" spc="-20">
                <a:latin typeface="Lucida Console"/>
                <a:cs typeface="Lucida Console"/>
              </a:rPr>
              <a:t>victor</a:t>
            </a:r>
            <a:endParaRPr sz="1000">
              <a:latin typeface="Lucida Console"/>
              <a:cs typeface="Lucida Console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7241222" y="2723172"/>
            <a:ext cx="2294890" cy="3235960"/>
            <a:chOff x="7241222" y="2723172"/>
            <a:chExt cx="2294890" cy="3235960"/>
          </a:xfrm>
        </p:grpSpPr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1222" y="2723172"/>
              <a:ext cx="2294572" cy="3235934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7277099" y="2757805"/>
              <a:ext cx="2184400" cy="3128010"/>
            </a:xfrm>
            <a:custGeom>
              <a:avLst/>
              <a:gdLst/>
              <a:ahLst/>
              <a:cxnLst/>
              <a:rect l="l" t="t" r="r" b="b"/>
              <a:pathLst>
                <a:path w="2184400" h="3128010">
                  <a:moveTo>
                    <a:pt x="0" y="0"/>
                  </a:moveTo>
                  <a:lnTo>
                    <a:pt x="2184400" y="0"/>
                  </a:lnTo>
                  <a:lnTo>
                    <a:pt x="2184400" y="3127705"/>
                  </a:lnTo>
                  <a:lnTo>
                    <a:pt x="0" y="31277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7352982" y="2809775"/>
            <a:ext cx="1993900" cy="2967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Merge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&lt;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names16.txt alice</a:t>
            </a:r>
            <a:endParaRPr sz="1000">
              <a:latin typeface="Lucida Console"/>
              <a:cs typeface="Lucida Console"/>
            </a:endParaRPr>
          </a:p>
          <a:p>
            <a:pPr marL="12700" marR="1518285">
              <a:lnSpc>
                <a:spcPct val="113599"/>
              </a:lnSpc>
            </a:pPr>
            <a:r>
              <a:rPr dirty="0" sz="1000" spc="-25">
                <a:latin typeface="Lucida Console"/>
                <a:cs typeface="Lucida Console"/>
              </a:rPr>
              <a:t>bob </a:t>
            </a:r>
            <a:r>
              <a:rPr dirty="0" sz="1000" spc="-20">
                <a:latin typeface="Lucida Console"/>
                <a:cs typeface="Lucida Console"/>
              </a:rPr>
              <a:t>carlos </a:t>
            </a:r>
            <a:r>
              <a:rPr dirty="0" sz="1000" spc="-10">
                <a:latin typeface="Lucida Console"/>
                <a:cs typeface="Lucida Console"/>
              </a:rPr>
              <a:t>carol craig </a:t>
            </a:r>
            <a:r>
              <a:rPr dirty="0" sz="1000" spc="-20">
                <a:latin typeface="Lucida Console"/>
                <a:cs typeface="Lucida Console"/>
              </a:rPr>
              <a:t>dave erin </a:t>
            </a:r>
            <a:r>
              <a:rPr dirty="0" sz="1000" spc="-25">
                <a:latin typeface="Lucida Console"/>
                <a:cs typeface="Lucida Console"/>
              </a:rPr>
              <a:t>eve </a:t>
            </a:r>
            <a:r>
              <a:rPr dirty="0" sz="1000" spc="-10">
                <a:latin typeface="Lucida Console"/>
                <a:cs typeface="Lucida Console"/>
              </a:rPr>
              <a:t>frank oscar peggy trent trudy </a:t>
            </a:r>
            <a:r>
              <a:rPr dirty="0" sz="1000" spc="-20">
                <a:latin typeface="Lucida Console"/>
                <a:cs typeface="Lucida Console"/>
              </a:rPr>
              <a:t>victor walter </a:t>
            </a:r>
            <a:r>
              <a:rPr dirty="0" sz="1000" spc="-10">
                <a:latin typeface="Lucida Console"/>
                <a:cs typeface="Lucida Console"/>
              </a:rPr>
              <a:t>wendy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520700" y="1727949"/>
            <a:ext cx="4356100" cy="1398905"/>
          </a:xfrm>
          <a:custGeom>
            <a:avLst/>
            <a:gdLst/>
            <a:ahLst/>
            <a:cxnLst/>
            <a:rect l="l" t="t" r="r" b="b"/>
            <a:pathLst>
              <a:path w="4356100" h="1398905">
                <a:moveTo>
                  <a:pt x="0" y="0"/>
                </a:moveTo>
                <a:lnTo>
                  <a:pt x="4356100" y="0"/>
                </a:lnTo>
                <a:lnTo>
                  <a:pt x="4356100" y="1398574"/>
                </a:lnTo>
                <a:lnTo>
                  <a:pt x="0" y="13985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636905" y="1786266"/>
            <a:ext cx="4101465" cy="115887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Mergesort</a:t>
            </a:r>
            <a:endParaRPr sz="1450">
              <a:latin typeface="Lucida Sans Unicode"/>
              <a:cs typeface="Lucida Sans Unicode"/>
            </a:endParaRPr>
          </a:p>
          <a:p>
            <a:pPr marL="358140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358775" algn="l"/>
              </a:tabLst>
            </a:pPr>
            <a:r>
              <a:rPr dirty="0" sz="1450">
                <a:latin typeface="Lucida Sans Unicode"/>
                <a:cs typeface="Lucida Sans Unicode"/>
              </a:rPr>
              <a:t>Divide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array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into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two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halves.</a:t>
            </a:r>
            <a:endParaRPr sz="1450">
              <a:latin typeface="Lucida Sans Unicode"/>
              <a:cs typeface="Lucida Sans Unicode"/>
            </a:endParaRPr>
          </a:p>
          <a:p>
            <a:pPr marL="358140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358775" algn="l"/>
              </a:tabLst>
            </a:pPr>
            <a:r>
              <a:rPr dirty="0" sz="1450">
                <a:latin typeface="Lucida Sans Unicode"/>
                <a:cs typeface="Lucida Sans Unicode"/>
              </a:rPr>
              <a:t>Recursively</a:t>
            </a:r>
            <a:r>
              <a:rPr dirty="0" sz="1450" spc="1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sort</a:t>
            </a:r>
            <a:r>
              <a:rPr dirty="0" sz="1450" spc="1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each</a:t>
            </a:r>
            <a:r>
              <a:rPr dirty="0" sz="1450" spc="15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half.</a:t>
            </a:r>
            <a:endParaRPr sz="1450">
              <a:latin typeface="Lucida Sans Unicode"/>
              <a:cs typeface="Lucida Sans Unicode"/>
            </a:endParaRPr>
          </a:p>
          <a:p>
            <a:pPr marL="358140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358775" algn="l"/>
              </a:tabLst>
            </a:pPr>
            <a:r>
              <a:rPr dirty="0" sz="1450">
                <a:latin typeface="Lucida Sans Unicode"/>
                <a:cs typeface="Lucida Sans Unicode"/>
              </a:rPr>
              <a:t>Merge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two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halves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make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sorted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whole.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301176" y="6410431"/>
            <a:ext cx="261366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same</a:t>
            </a:r>
            <a:r>
              <a:rPr dirty="0" sz="120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test</a:t>
            </a:r>
            <a:r>
              <a:rPr dirty="0" sz="120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client</a:t>
            </a:r>
            <a:r>
              <a:rPr dirty="0" sz="120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as</a:t>
            </a:r>
            <a:r>
              <a:rPr dirty="0" sz="120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r>
              <a:rPr dirty="0" sz="120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005493"/>
                </a:solidFill>
                <a:latin typeface="Lucida Console"/>
                <a:cs typeface="Lucida Console"/>
              </a:rPr>
              <a:t>Insertion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1645094" y="6505686"/>
            <a:ext cx="615950" cy="69850"/>
            <a:chOff x="1645094" y="6505686"/>
            <a:chExt cx="615950" cy="69850"/>
          </a:xfrm>
        </p:grpSpPr>
        <p:sp>
          <p:nvSpPr>
            <p:cNvPr id="24" name="object 24" descr=""/>
            <p:cNvSpPr/>
            <p:nvPr/>
          </p:nvSpPr>
          <p:spPr>
            <a:xfrm>
              <a:off x="1689106" y="6540300"/>
              <a:ext cx="571500" cy="0"/>
            </a:xfrm>
            <a:custGeom>
              <a:avLst/>
              <a:gdLst/>
              <a:ahLst/>
              <a:cxnLst/>
              <a:rect l="l" t="t" r="r" b="b"/>
              <a:pathLst>
                <a:path w="571500" h="0">
                  <a:moveTo>
                    <a:pt x="0" y="0"/>
                  </a:moveTo>
                  <a:lnTo>
                    <a:pt x="2911" y="0"/>
                  </a:lnTo>
                  <a:lnTo>
                    <a:pt x="571499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645094" y="6505686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69151" y="0"/>
                  </a:moveTo>
                  <a:lnTo>
                    <a:pt x="0" y="34612"/>
                  </a:lnTo>
                  <a:lnTo>
                    <a:pt x="69151" y="69228"/>
                  </a:lnTo>
                  <a:lnTo>
                    <a:pt x="51867" y="34612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163385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55">
                <a:latin typeface="Arial"/>
                <a:cs typeface="Arial"/>
              </a:rPr>
              <a:t>Mergesort</a:t>
            </a:r>
            <a:r>
              <a:rPr dirty="0" sz="1700" spc="65">
                <a:latin typeface="Arial"/>
                <a:cs typeface="Arial"/>
              </a:rPr>
              <a:t> </a:t>
            </a:r>
            <a:r>
              <a:rPr dirty="0" sz="1700" spc="-20">
                <a:latin typeface="Arial"/>
                <a:cs typeface="Arial"/>
              </a:rPr>
              <a:t>trace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20247" y="1900480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wendy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420247" y="2177784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alice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467555" y="2460346"/>
            <a:ext cx="37846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20">
                <a:latin typeface="Lucida Console"/>
                <a:cs typeface="Lucida Console"/>
              </a:rPr>
              <a:t>dave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72952" y="2742896"/>
            <a:ext cx="56769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walter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372952" y="3025446"/>
            <a:ext cx="56769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carlos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420247" y="3308008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carol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467555" y="3590557"/>
            <a:ext cx="37846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20">
                <a:latin typeface="Lucida Console"/>
                <a:cs typeface="Lucida Console"/>
              </a:rPr>
              <a:t>erin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420247" y="3873107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oscar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420247" y="4155669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peggy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420247" y="4438219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trudy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514862" y="4720782"/>
            <a:ext cx="28384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25">
                <a:latin typeface="Lucida Console"/>
                <a:cs typeface="Lucida Console"/>
              </a:rPr>
              <a:t>eve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420247" y="5003331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trent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514862" y="5285881"/>
            <a:ext cx="28384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25">
                <a:latin typeface="Lucida Console"/>
                <a:cs typeface="Lucida Console"/>
              </a:rPr>
              <a:t>bob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420247" y="5568443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craig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420247" y="5850992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frank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372952" y="6133555"/>
            <a:ext cx="56769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victor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4220851" y="2139077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21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4220851" y="2421631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21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4220851" y="2704186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21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4220851" y="2986740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21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4220851" y="3269295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21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4220851" y="3551849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21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4220851" y="3834403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21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4220851" y="4116958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21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4220851" y="4399512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21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4220851" y="4682067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21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4220851" y="4964621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21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4220851" y="5247176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21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4220851" y="5529730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21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4220851" y="5812285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21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4220851" y="6094839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21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5086356" y="1850165"/>
            <a:ext cx="0" cy="59055"/>
          </a:xfrm>
          <a:custGeom>
            <a:avLst/>
            <a:gdLst/>
            <a:ahLst/>
            <a:cxnLst/>
            <a:rect l="l" t="t" r="r" b="b"/>
            <a:pathLst>
              <a:path w="0" h="59055">
                <a:moveTo>
                  <a:pt x="0" y="0"/>
                </a:moveTo>
                <a:lnTo>
                  <a:pt x="0" y="58809"/>
                </a:lnTo>
              </a:path>
            </a:pathLst>
          </a:custGeom>
          <a:ln w="15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4220851" y="6377393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213" y="0"/>
                </a:lnTo>
              </a:path>
            </a:pathLst>
          </a:custGeom>
          <a:ln w="157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5520855" y="1900480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wendy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5520855" y="2177784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alice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5568162" y="2460346"/>
            <a:ext cx="37846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20">
                <a:latin typeface="Lucida Console"/>
                <a:cs typeface="Lucida Console"/>
              </a:rPr>
              <a:t>dave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5473547" y="2742896"/>
            <a:ext cx="56769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walter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5473547" y="3025446"/>
            <a:ext cx="56769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carlos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5520855" y="3308008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carol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5568162" y="3590557"/>
            <a:ext cx="37846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20">
                <a:latin typeface="Lucida Console"/>
                <a:cs typeface="Lucida Console"/>
              </a:rPr>
              <a:t>erin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5520855" y="3873107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oscar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5321458" y="2139077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5321458" y="2421631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5321458" y="2704186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5321458" y="2986740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5321458" y="3269295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5321458" y="3551849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5321458" y="3834403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6186963" y="1850165"/>
            <a:ext cx="0" cy="59055"/>
          </a:xfrm>
          <a:custGeom>
            <a:avLst/>
            <a:gdLst/>
            <a:ahLst/>
            <a:cxnLst/>
            <a:rect l="l" t="t" r="r" b="b"/>
            <a:pathLst>
              <a:path w="0" h="59055">
                <a:moveTo>
                  <a:pt x="0" y="0"/>
                </a:moveTo>
                <a:lnTo>
                  <a:pt x="0" y="58809"/>
                </a:lnTo>
              </a:path>
            </a:pathLst>
          </a:custGeom>
          <a:ln w="15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 txBox="1"/>
          <p:nvPr/>
        </p:nvSpPr>
        <p:spPr>
          <a:xfrm>
            <a:off x="6620992" y="1900480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wendy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6620992" y="2177784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alice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6668299" y="2460346"/>
            <a:ext cx="37846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20">
                <a:latin typeface="Lucida Console"/>
                <a:cs typeface="Lucida Console"/>
              </a:rPr>
              <a:t>dave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6573684" y="2742896"/>
            <a:ext cx="56769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walter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57" name="object 57" descr=""/>
          <p:cNvSpPr/>
          <p:nvPr/>
        </p:nvSpPr>
        <p:spPr>
          <a:xfrm>
            <a:off x="6421596" y="2139077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6421596" y="2421631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6421596" y="2704186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7287100" y="1850165"/>
            <a:ext cx="0" cy="59055"/>
          </a:xfrm>
          <a:custGeom>
            <a:avLst/>
            <a:gdLst/>
            <a:ahLst/>
            <a:cxnLst/>
            <a:rect l="l" t="t" r="r" b="b"/>
            <a:pathLst>
              <a:path w="0" h="59055">
                <a:moveTo>
                  <a:pt x="0" y="0"/>
                </a:moveTo>
                <a:lnTo>
                  <a:pt x="0" y="58809"/>
                </a:lnTo>
              </a:path>
            </a:pathLst>
          </a:custGeom>
          <a:ln w="15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 txBox="1"/>
          <p:nvPr/>
        </p:nvSpPr>
        <p:spPr>
          <a:xfrm>
            <a:off x="7721130" y="1900480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wendy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7721130" y="2177784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alice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3" name="object 63" descr=""/>
          <p:cNvSpPr/>
          <p:nvPr/>
        </p:nvSpPr>
        <p:spPr>
          <a:xfrm>
            <a:off x="7521733" y="2139077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8387238" y="1850165"/>
            <a:ext cx="0" cy="59055"/>
          </a:xfrm>
          <a:custGeom>
            <a:avLst/>
            <a:gdLst/>
            <a:ahLst/>
            <a:cxnLst/>
            <a:rect l="l" t="t" r="r" b="b"/>
            <a:pathLst>
              <a:path w="0" h="59055">
                <a:moveTo>
                  <a:pt x="0" y="0"/>
                </a:moveTo>
                <a:lnTo>
                  <a:pt x="0" y="58809"/>
                </a:lnTo>
              </a:path>
            </a:pathLst>
          </a:custGeom>
          <a:ln w="15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 txBox="1"/>
          <p:nvPr/>
        </p:nvSpPr>
        <p:spPr>
          <a:xfrm>
            <a:off x="5520855" y="4160915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peggy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5520855" y="4438219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trudy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5615470" y="4720782"/>
            <a:ext cx="28384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25">
                <a:latin typeface="Lucida Console"/>
                <a:cs typeface="Lucida Console"/>
              </a:rPr>
              <a:t>eve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5520855" y="5003331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trent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5615470" y="5285881"/>
            <a:ext cx="28384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25">
                <a:latin typeface="Lucida Console"/>
                <a:cs typeface="Lucida Console"/>
              </a:rPr>
              <a:t>bob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5520855" y="5568443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craig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5520855" y="5850992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frank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5473547" y="6133555"/>
            <a:ext cx="56769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victor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3" name="object 73" descr=""/>
          <p:cNvSpPr/>
          <p:nvPr/>
        </p:nvSpPr>
        <p:spPr>
          <a:xfrm>
            <a:off x="5321458" y="4399512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5321458" y="4682066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5321458" y="4964620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/>
          <p:nvPr/>
        </p:nvSpPr>
        <p:spPr>
          <a:xfrm>
            <a:off x="5321458" y="5247175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5321458" y="5529729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/>
          <p:nvPr/>
        </p:nvSpPr>
        <p:spPr>
          <a:xfrm>
            <a:off x="5321458" y="5812284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/>
          <p:nvPr/>
        </p:nvSpPr>
        <p:spPr>
          <a:xfrm>
            <a:off x="5321458" y="6094838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 txBox="1"/>
          <p:nvPr/>
        </p:nvSpPr>
        <p:spPr>
          <a:xfrm>
            <a:off x="6573684" y="3033320"/>
            <a:ext cx="56769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carlos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6620992" y="3310624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carol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6668299" y="3593186"/>
            <a:ext cx="37846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20">
                <a:latin typeface="Lucida Console"/>
                <a:cs typeface="Lucida Console"/>
              </a:rPr>
              <a:t>erin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6620992" y="3875736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oscar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4" name="object 84" descr=""/>
          <p:cNvSpPr/>
          <p:nvPr/>
        </p:nvSpPr>
        <p:spPr>
          <a:xfrm>
            <a:off x="6421596" y="3271916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/>
          <p:nvPr/>
        </p:nvSpPr>
        <p:spPr>
          <a:xfrm>
            <a:off x="6421596" y="3554471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/>
          <p:nvPr/>
        </p:nvSpPr>
        <p:spPr>
          <a:xfrm>
            <a:off x="6421596" y="3837025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 txBox="1"/>
          <p:nvPr/>
        </p:nvSpPr>
        <p:spPr>
          <a:xfrm>
            <a:off x="6620992" y="4166160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peggy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6620992" y="4443464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trudy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6715607" y="4726027"/>
            <a:ext cx="28384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25">
                <a:latin typeface="Lucida Console"/>
                <a:cs typeface="Lucida Console"/>
              </a:rPr>
              <a:t>eve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6620992" y="5008576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trent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1" name="object 91" descr=""/>
          <p:cNvSpPr/>
          <p:nvPr/>
        </p:nvSpPr>
        <p:spPr>
          <a:xfrm>
            <a:off x="6421596" y="4404757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 descr=""/>
          <p:cNvSpPr/>
          <p:nvPr/>
        </p:nvSpPr>
        <p:spPr>
          <a:xfrm>
            <a:off x="6421596" y="4687311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/>
          <p:nvPr/>
        </p:nvSpPr>
        <p:spPr>
          <a:xfrm>
            <a:off x="6421596" y="4969866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 txBox="1"/>
          <p:nvPr/>
        </p:nvSpPr>
        <p:spPr>
          <a:xfrm>
            <a:off x="6715607" y="5299000"/>
            <a:ext cx="28384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25">
                <a:latin typeface="Lucida Console"/>
                <a:cs typeface="Lucida Console"/>
              </a:rPr>
              <a:t>bob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6620992" y="5576304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craig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6620992" y="5858867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frank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6573684" y="6141416"/>
            <a:ext cx="56769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victor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8" name="object 98" descr=""/>
          <p:cNvSpPr/>
          <p:nvPr/>
        </p:nvSpPr>
        <p:spPr>
          <a:xfrm>
            <a:off x="6421596" y="5537597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 descr=""/>
          <p:cNvSpPr/>
          <p:nvPr/>
        </p:nvSpPr>
        <p:spPr>
          <a:xfrm>
            <a:off x="6421596" y="5820151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 descr=""/>
          <p:cNvSpPr/>
          <p:nvPr/>
        </p:nvSpPr>
        <p:spPr>
          <a:xfrm>
            <a:off x="6421596" y="6102706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 txBox="1"/>
          <p:nvPr/>
        </p:nvSpPr>
        <p:spPr>
          <a:xfrm>
            <a:off x="7768437" y="2466900"/>
            <a:ext cx="37846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20">
                <a:latin typeface="Lucida Console"/>
                <a:cs typeface="Lucida Console"/>
              </a:rPr>
              <a:t>dave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7673822" y="2744204"/>
            <a:ext cx="56769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walter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3" name="object 103" descr=""/>
          <p:cNvSpPr/>
          <p:nvPr/>
        </p:nvSpPr>
        <p:spPr>
          <a:xfrm>
            <a:off x="7521733" y="2705497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 txBox="1"/>
          <p:nvPr/>
        </p:nvSpPr>
        <p:spPr>
          <a:xfrm>
            <a:off x="7673822" y="3033320"/>
            <a:ext cx="56769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carlos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7721130" y="3310624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carol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6" name="object 106" descr=""/>
          <p:cNvSpPr/>
          <p:nvPr/>
        </p:nvSpPr>
        <p:spPr>
          <a:xfrm>
            <a:off x="7521733" y="3271916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 descr=""/>
          <p:cNvSpPr txBox="1"/>
          <p:nvPr/>
        </p:nvSpPr>
        <p:spPr>
          <a:xfrm>
            <a:off x="7768437" y="3599740"/>
            <a:ext cx="37846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20">
                <a:latin typeface="Lucida Console"/>
                <a:cs typeface="Lucida Console"/>
              </a:rPr>
              <a:t>erin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7721130" y="3877044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oscar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9" name="object 109" descr=""/>
          <p:cNvSpPr/>
          <p:nvPr/>
        </p:nvSpPr>
        <p:spPr>
          <a:xfrm>
            <a:off x="7521733" y="3838337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 txBox="1"/>
          <p:nvPr/>
        </p:nvSpPr>
        <p:spPr>
          <a:xfrm>
            <a:off x="7721130" y="4166160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peggy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7721130" y="4443464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trudy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12" name="object 112" descr=""/>
          <p:cNvSpPr/>
          <p:nvPr/>
        </p:nvSpPr>
        <p:spPr>
          <a:xfrm>
            <a:off x="7521733" y="4404757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 descr=""/>
          <p:cNvSpPr txBox="1"/>
          <p:nvPr/>
        </p:nvSpPr>
        <p:spPr>
          <a:xfrm>
            <a:off x="7815745" y="4732580"/>
            <a:ext cx="28384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25">
                <a:latin typeface="Lucida Console"/>
                <a:cs typeface="Lucida Console"/>
              </a:rPr>
              <a:t>eve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14" name="object 114" descr=""/>
          <p:cNvSpPr txBox="1"/>
          <p:nvPr/>
        </p:nvSpPr>
        <p:spPr>
          <a:xfrm>
            <a:off x="7721130" y="5009884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trent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15" name="object 115" descr=""/>
          <p:cNvSpPr/>
          <p:nvPr/>
        </p:nvSpPr>
        <p:spPr>
          <a:xfrm>
            <a:off x="7521733" y="4971177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 descr=""/>
          <p:cNvSpPr txBox="1"/>
          <p:nvPr/>
        </p:nvSpPr>
        <p:spPr>
          <a:xfrm>
            <a:off x="7815745" y="5299000"/>
            <a:ext cx="28384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25">
                <a:latin typeface="Lucida Console"/>
                <a:cs typeface="Lucida Console"/>
              </a:rPr>
              <a:t>bob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17" name="object 117" descr=""/>
          <p:cNvSpPr txBox="1"/>
          <p:nvPr/>
        </p:nvSpPr>
        <p:spPr>
          <a:xfrm>
            <a:off x="7721130" y="5576304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craig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18" name="object 118" descr=""/>
          <p:cNvSpPr/>
          <p:nvPr/>
        </p:nvSpPr>
        <p:spPr>
          <a:xfrm>
            <a:off x="7521733" y="5537597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 descr=""/>
          <p:cNvSpPr txBox="1"/>
          <p:nvPr/>
        </p:nvSpPr>
        <p:spPr>
          <a:xfrm>
            <a:off x="7721130" y="5865420"/>
            <a:ext cx="47307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frank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20" name="object 120" descr=""/>
          <p:cNvSpPr txBox="1"/>
          <p:nvPr/>
        </p:nvSpPr>
        <p:spPr>
          <a:xfrm>
            <a:off x="7673822" y="6142724"/>
            <a:ext cx="56769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0">
                <a:latin typeface="Lucida Console"/>
                <a:cs typeface="Lucida Console"/>
              </a:rPr>
              <a:t>victor</a:t>
            </a:r>
            <a:endParaRPr sz="1200">
              <a:latin typeface="Lucida Console"/>
              <a:cs typeface="Lucida Console"/>
            </a:endParaRPr>
          </a:p>
        </p:txBody>
      </p:sp>
      <p:graphicFrame>
        <p:nvGraphicFramePr>
          <p:cNvPr id="121" name="object 121" descr=""/>
          <p:cNvGraphicFramePr>
            <a:graphicFrameLocks noGrp="1"/>
          </p:cNvGraphicFramePr>
          <p:nvPr/>
        </p:nvGraphicFramePr>
        <p:xfrm>
          <a:off x="8620362" y="1848655"/>
          <a:ext cx="875030" cy="4524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155"/>
              </a:tblGrid>
              <a:tr h="2825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wendy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alice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2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dave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walter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carlos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carol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2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erin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oscar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peggy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trudy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eve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trent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bob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craig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frank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victor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" name="object 122" descr=""/>
          <p:cNvSpPr/>
          <p:nvPr/>
        </p:nvSpPr>
        <p:spPr>
          <a:xfrm>
            <a:off x="7521733" y="6104016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743" y="0"/>
                </a:lnTo>
              </a:path>
            </a:pathLst>
          </a:custGeom>
          <a:ln w="5244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23" name="object 123" descr=""/>
          <p:cNvGraphicFramePr>
            <a:graphicFrameLocks noGrp="1"/>
          </p:cNvGraphicFramePr>
          <p:nvPr/>
        </p:nvGraphicFramePr>
        <p:xfrm>
          <a:off x="4245771" y="1882748"/>
          <a:ext cx="4201795" cy="455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825"/>
                <a:gridCol w="215265"/>
                <a:gridCol w="885824"/>
                <a:gridCol w="215264"/>
                <a:gridCol w="885825"/>
                <a:gridCol w="215264"/>
                <a:gridCol w="885825"/>
              </a:tblGrid>
              <a:tr h="308610"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alice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0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alice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0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alice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0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alice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0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bob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carlos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2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dave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wendy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carlos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carol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walter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200" spc="-2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dave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81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carol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2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dave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wendy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walter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craig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2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erin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carlos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carlos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81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2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dave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oscar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carol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carol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2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erin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walter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2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erin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200" spc="-2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erin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81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eve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wendy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oscar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oscar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frank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bob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2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eve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peggy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81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oscar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craig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peggy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trudy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peggy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eve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trent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2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eve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81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trent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frank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trudy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trent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trudy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peggy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2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bob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2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bob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81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victor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trent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craig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craig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walter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trudy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frank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frank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81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wendy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victor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victor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victor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5" name="object 1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sp>
        <p:nvSpPr>
          <p:cNvPr id="124" name="object 124" descr=""/>
          <p:cNvSpPr txBox="1"/>
          <p:nvPr/>
        </p:nvSpPr>
        <p:spPr>
          <a:xfrm>
            <a:off x="571500" y="1778812"/>
            <a:ext cx="3263900" cy="16783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2710" rIns="0" bIns="0" rtlCol="0" vert="horz">
            <a:spAutoFit/>
          </a:bodyPr>
          <a:lstStyle/>
          <a:p>
            <a:pPr marL="130175">
              <a:lnSpc>
                <a:spcPct val="100000"/>
              </a:lnSpc>
              <a:spcBef>
                <a:spcPts val="730"/>
              </a:spcBef>
            </a:pP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Mergesort</a:t>
            </a:r>
            <a:endParaRPr sz="1450">
              <a:latin typeface="Lucida Sans Unicode"/>
              <a:cs typeface="Lucida Sans Unicode"/>
            </a:endParaRPr>
          </a:p>
          <a:p>
            <a:pPr marL="476250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6250" algn="l"/>
              </a:tabLst>
            </a:pPr>
            <a:r>
              <a:rPr dirty="0" sz="1450">
                <a:latin typeface="Lucida Sans Unicode"/>
                <a:cs typeface="Lucida Sans Unicode"/>
              </a:rPr>
              <a:t>Divide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array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into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two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halves.</a:t>
            </a:r>
            <a:endParaRPr sz="1450">
              <a:latin typeface="Lucida Sans Unicode"/>
              <a:cs typeface="Lucida Sans Unicode"/>
            </a:endParaRPr>
          </a:p>
          <a:p>
            <a:pPr marL="476250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6250" algn="l"/>
              </a:tabLst>
            </a:pPr>
            <a:r>
              <a:rPr dirty="0" sz="1450">
                <a:latin typeface="Lucida Sans Unicode"/>
                <a:cs typeface="Lucida Sans Unicode"/>
              </a:rPr>
              <a:t>Recursively</a:t>
            </a:r>
            <a:r>
              <a:rPr dirty="0" sz="1450" spc="1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sort</a:t>
            </a:r>
            <a:r>
              <a:rPr dirty="0" sz="1450" spc="1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each</a:t>
            </a:r>
            <a:r>
              <a:rPr dirty="0" sz="1450" spc="15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half.</a:t>
            </a:r>
            <a:endParaRPr sz="1450">
              <a:latin typeface="Lucida Sans Unicode"/>
              <a:cs typeface="Lucida Sans Unicode"/>
            </a:endParaRPr>
          </a:p>
          <a:p>
            <a:pPr marL="476250" marR="362585" indent="-157480">
              <a:lnSpc>
                <a:spcPct val="118700"/>
              </a:lnSpc>
              <a:spcBef>
                <a:spcPts val="250"/>
              </a:spcBef>
              <a:buSzPct val="127586"/>
              <a:buFont typeface="Calibri"/>
              <a:buChar char="•"/>
              <a:tabLst>
                <a:tab pos="476250" algn="l"/>
              </a:tabLst>
            </a:pPr>
            <a:r>
              <a:rPr dirty="0" sz="1450">
                <a:latin typeface="Lucida Sans Unicode"/>
                <a:cs typeface="Lucida Sans Unicode"/>
              </a:rPr>
              <a:t>Merge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two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halves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spc="-20">
                <a:latin typeface="Lucida Sans Unicode"/>
                <a:cs typeface="Lucida Sans Unicode"/>
              </a:rPr>
              <a:t>make </a:t>
            </a:r>
            <a:r>
              <a:rPr dirty="0" sz="1450">
                <a:latin typeface="Lucida Sans Unicode"/>
                <a:cs typeface="Lucida Sans Unicode"/>
              </a:rPr>
              <a:t>sorted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whole.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5"/>
              <a:t>Mergesort</a:t>
            </a:r>
            <a:r>
              <a:rPr dirty="0" spc="65"/>
              <a:t> </a:t>
            </a:r>
            <a:r>
              <a:rPr dirty="0" spc="-10"/>
              <a:t>analysis</a:t>
            </a: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8661689" y="2163336"/>
          <a:ext cx="702945" cy="3617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70"/>
              </a:tblGrid>
              <a:tr h="226060">
                <a:tc>
                  <a:txBody>
                    <a:bodyPr/>
                    <a:lstStyle/>
                    <a:p>
                      <a:pPr algn="r" marR="1466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wendy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 algn="r" marR="1466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alice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2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dave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 algn="r" marR="1085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walter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 algn="r" marR="1085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carlos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 algn="r" marR="1466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carol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2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erin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 algn="r" marR="1466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oscar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 algn="r" marR="1466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peggy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 algn="r" marR="1466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trudy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eve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 algn="r" marR="15049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trent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bob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 algn="r" marR="1466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craig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 algn="r" marR="1466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frank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 algn="r" marR="1085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victor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8548966" y="5825032"/>
            <a:ext cx="856615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1750" marR="5080" indent="-19685">
              <a:lnSpc>
                <a:spcPct val="100000"/>
              </a:lnSpc>
              <a:spcBef>
                <a:spcPts val="130"/>
              </a:spcBef>
            </a:pPr>
            <a:r>
              <a:rPr dirty="0" sz="1000">
                <a:latin typeface="Lucida Sans Unicode"/>
                <a:cs typeface="Lucida Sans Unicode"/>
              </a:rPr>
              <a:t>16</a:t>
            </a:r>
            <a:r>
              <a:rPr dirty="0" sz="1000" spc="40">
                <a:latin typeface="Lucida Sans Unicode"/>
                <a:cs typeface="Lucida Sans Unicode"/>
              </a:rPr>
              <a:t> </a:t>
            </a:r>
            <a:r>
              <a:rPr dirty="0" sz="1000" spc="-10">
                <a:latin typeface="Lucida Sans Unicode"/>
                <a:cs typeface="Lucida Sans Unicode"/>
              </a:rPr>
              <a:t>subarrays </a:t>
            </a:r>
            <a:r>
              <a:rPr dirty="0" sz="1000">
                <a:latin typeface="Lucida Sans Unicode"/>
                <a:cs typeface="Lucida Sans Unicode"/>
              </a:rPr>
              <a:t>of</a:t>
            </a:r>
            <a:r>
              <a:rPr dirty="0" sz="1000" spc="4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size</a:t>
            </a:r>
            <a:r>
              <a:rPr dirty="0" sz="1000" spc="50">
                <a:latin typeface="Lucida Sans Unicode"/>
                <a:cs typeface="Lucida Sans Unicode"/>
              </a:rPr>
              <a:t> </a:t>
            </a:r>
            <a:r>
              <a:rPr dirty="0" sz="1000" spc="-20" i="1">
                <a:latin typeface="Lucida Sans Italic"/>
                <a:cs typeface="Lucida Sans Italic"/>
              </a:rPr>
              <a:t>N</a:t>
            </a:r>
            <a:r>
              <a:rPr dirty="0" sz="1000" spc="-20">
                <a:latin typeface="Lucida Sans Unicode"/>
                <a:cs typeface="Lucida Sans Unicode"/>
              </a:rPr>
              <a:t>/16</a:t>
            </a:r>
            <a:endParaRPr sz="1000">
              <a:latin typeface="Lucida Sans Unicode"/>
              <a:cs typeface="Lucida Sans Unicode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4638912" y="2163336"/>
          <a:ext cx="702945" cy="360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70"/>
              </a:tblGrid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alice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bob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carlos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carol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craig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2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dave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2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erin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eve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frank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oscar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peggy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trent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trudy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victor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walter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wendy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4585347" y="5825032"/>
            <a:ext cx="706755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72390" marR="5080" indent="-60325">
              <a:lnSpc>
                <a:spcPct val="100000"/>
              </a:lnSpc>
              <a:spcBef>
                <a:spcPts val="130"/>
              </a:spcBef>
            </a:pPr>
            <a:r>
              <a:rPr dirty="0" sz="1000">
                <a:latin typeface="Lucida Sans Unicode"/>
                <a:cs typeface="Lucida Sans Unicode"/>
              </a:rPr>
              <a:t>1</a:t>
            </a:r>
            <a:r>
              <a:rPr dirty="0" sz="1000" spc="20">
                <a:latin typeface="Lucida Sans Unicode"/>
                <a:cs typeface="Lucida Sans Unicode"/>
              </a:rPr>
              <a:t> </a:t>
            </a:r>
            <a:r>
              <a:rPr dirty="0" sz="1000" spc="-10">
                <a:latin typeface="Lucida Sans Unicode"/>
                <a:cs typeface="Lucida Sans Unicode"/>
              </a:rPr>
              <a:t>subarray </a:t>
            </a:r>
            <a:r>
              <a:rPr dirty="0" sz="1000">
                <a:latin typeface="Lucida Sans Unicode"/>
                <a:cs typeface="Lucida Sans Unicode"/>
              </a:rPr>
              <a:t>of</a:t>
            </a:r>
            <a:r>
              <a:rPr dirty="0" sz="1000" spc="4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size</a:t>
            </a:r>
            <a:r>
              <a:rPr dirty="0" sz="1000" spc="50">
                <a:latin typeface="Lucida Sans Unicode"/>
                <a:cs typeface="Lucida Sans Unicode"/>
              </a:rPr>
              <a:t> </a:t>
            </a:r>
            <a:r>
              <a:rPr dirty="0" sz="1000" spc="-60" i="1">
                <a:latin typeface="Lucida Sans Italic"/>
                <a:cs typeface="Lucida Sans Italic"/>
              </a:rPr>
              <a:t>N</a:t>
            </a:r>
            <a:endParaRPr sz="1000">
              <a:latin typeface="Lucida Sans Italic"/>
              <a:cs typeface="Lucida Sans Italic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5644613" y="2163336"/>
          <a:ext cx="702945" cy="360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70"/>
              </a:tblGrid>
              <a:tr h="225425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alice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carlos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carol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2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dave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2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erin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oscar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walter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wendy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bob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craig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eve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frank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peggy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trent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trudy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victor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object 9" descr=""/>
          <p:cNvSpPr txBox="1"/>
          <p:nvPr/>
        </p:nvSpPr>
        <p:spPr>
          <a:xfrm>
            <a:off x="5588622" y="5825032"/>
            <a:ext cx="77343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1750" marR="5080" indent="-19685">
              <a:lnSpc>
                <a:spcPct val="100000"/>
              </a:lnSpc>
              <a:spcBef>
                <a:spcPts val="130"/>
              </a:spcBef>
            </a:pPr>
            <a:r>
              <a:rPr dirty="0" sz="1000">
                <a:latin typeface="Lucida Sans Unicode"/>
                <a:cs typeface="Lucida Sans Unicode"/>
              </a:rPr>
              <a:t>2</a:t>
            </a:r>
            <a:r>
              <a:rPr dirty="0" sz="1000" spc="20">
                <a:latin typeface="Lucida Sans Unicode"/>
                <a:cs typeface="Lucida Sans Unicode"/>
              </a:rPr>
              <a:t> </a:t>
            </a:r>
            <a:r>
              <a:rPr dirty="0" sz="1000" spc="-10">
                <a:latin typeface="Lucida Sans Unicode"/>
                <a:cs typeface="Lucida Sans Unicode"/>
              </a:rPr>
              <a:t>subarrays </a:t>
            </a:r>
            <a:r>
              <a:rPr dirty="0" sz="1000">
                <a:latin typeface="Lucida Sans Unicode"/>
                <a:cs typeface="Lucida Sans Unicode"/>
              </a:rPr>
              <a:t>of</a:t>
            </a:r>
            <a:r>
              <a:rPr dirty="0" sz="1000" spc="4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size</a:t>
            </a:r>
            <a:r>
              <a:rPr dirty="0" sz="1000" spc="50">
                <a:latin typeface="Lucida Sans Unicode"/>
                <a:cs typeface="Lucida Sans Unicode"/>
              </a:rPr>
              <a:t> </a:t>
            </a:r>
            <a:r>
              <a:rPr dirty="0" sz="1000" spc="-25" i="1">
                <a:latin typeface="Lucida Sans Italic"/>
                <a:cs typeface="Lucida Sans Italic"/>
              </a:rPr>
              <a:t>N</a:t>
            </a:r>
            <a:r>
              <a:rPr dirty="0" sz="1000" spc="-25">
                <a:latin typeface="Lucida Sans Unicode"/>
                <a:cs typeface="Lucida Sans Unicode"/>
              </a:rPr>
              <a:t>/2</a:t>
            </a:r>
            <a:endParaRPr sz="1000">
              <a:latin typeface="Lucida Sans Unicode"/>
              <a:cs typeface="Lucida Sans Unicode"/>
            </a:endParaRPr>
          </a:p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6650301" y="2163336"/>
          <a:ext cx="702945" cy="3614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70"/>
              </a:tblGrid>
              <a:tr h="225425">
                <a:tc>
                  <a:txBody>
                    <a:bodyPr/>
                    <a:lstStyle/>
                    <a:p>
                      <a:pPr algn="r" marR="1466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alice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2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dave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algn="r" marR="1085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walter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r" marR="1466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wendy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r" marR="10858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carlos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algn="r" marR="1466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carol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2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erin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r" marR="1466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oscar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eve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algn="r" marR="1466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peggy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algn="r" marR="1466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trent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r" marR="1466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trudy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bob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algn="r" marR="1466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craig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algn="r" marR="1466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frank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algn="r" marR="1085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victor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 descr=""/>
          <p:cNvSpPr txBox="1"/>
          <p:nvPr/>
        </p:nvSpPr>
        <p:spPr>
          <a:xfrm>
            <a:off x="6589217" y="5825032"/>
            <a:ext cx="77343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1750" marR="5080" indent="-19685">
              <a:lnSpc>
                <a:spcPct val="100000"/>
              </a:lnSpc>
              <a:spcBef>
                <a:spcPts val="130"/>
              </a:spcBef>
            </a:pPr>
            <a:r>
              <a:rPr dirty="0" sz="1000">
                <a:latin typeface="Lucida Sans Unicode"/>
                <a:cs typeface="Lucida Sans Unicode"/>
              </a:rPr>
              <a:t>4</a:t>
            </a:r>
            <a:r>
              <a:rPr dirty="0" sz="1000" spc="20">
                <a:latin typeface="Lucida Sans Unicode"/>
                <a:cs typeface="Lucida Sans Unicode"/>
              </a:rPr>
              <a:t> </a:t>
            </a:r>
            <a:r>
              <a:rPr dirty="0" sz="1000" spc="-10">
                <a:latin typeface="Lucida Sans Unicode"/>
                <a:cs typeface="Lucida Sans Unicode"/>
              </a:rPr>
              <a:t>subarrays </a:t>
            </a:r>
            <a:r>
              <a:rPr dirty="0" sz="1000">
                <a:latin typeface="Lucida Sans Unicode"/>
                <a:cs typeface="Lucida Sans Unicode"/>
              </a:rPr>
              <a:t>of</a:t>
            </a:r>
            <a:r>
              <a:rPr dirty="0" sz="1000" spc="4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size</a:t>
            </a:r>
            <a:r>
              <a:rPr dirty="0" sz="1000" spc="50">
                <a:latin typeface="Lucida Sans Unicode"/>
                <a:cs typeface="Lucida Sans Unicode"/>
              </a:rPr>
              <a:t> </a:t>
            </a:r>
            <a:r>
              <a:rPr dirty="0" sz="1000" spc="-25" i="1">
                <a:latin typeface="Lucida Sans Italic"/>
                <a:cs typeface="Lucida Sans Italic"/>
              </a:rPr>
              <a:t>N</a:t>
            </a:r>
            <a:r>
              <a:rPr dirty="0" sz="1000" spc="-25">
                <a:latin typeface="Lucida Sans Unicode"/>
                <a:cs typeface="Lucida Sans Unicode"/>
              </a:rPr>
              <a:t>/4</a:t>
            </a:r>
            <a:endParaRPr sz="1000">
              <a:latin typeface="Lucida Sans Unicode"/>
              <a:cs typeface="Lucida Sans Unicode"/>
            </a:endParaRPr>
          </a:p>
        </p:txBody>
      </p: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7656001" y="2163336"/>
          <a:ext cx="702945" cy="3615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70"/>
              </a:tblGrid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alice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wendy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2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dave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walter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carlos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carol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2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erin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oscar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peggy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trudy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eve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trent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bob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craig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frank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victor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 descr=""/>
          <p:cNvSpPr txBox="1"/>
          <p:nvPr/>
        </p:nvSpPr>
        <p:spPr>
          <a:xfrm>
            <a:off x="7589825" y="5825032"/>
            <a:ext cx="77343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1750" marR="5080" indent="-19685">
              <a:lnSpc>
                <a:spcPct val="100000"/>
              </a:lnSpc>
              <a:spcBef>
                <a:spcPts val="130"/>
              </a:spcBef>
            </a:pPr>
            <a:r>
              <a:rPr dirty="0" sz="1000">
                <a:latin typeface="Lucida Sans Unicode"/>
                <a:cs typeface="Lucida Sans Unicode"/>
              </a:rPr>
              <a:t>8</a:t>
            </a:r>
            <a:r>
              <a:rPr dirty="0" sz="1000" spc="20">
                <a:latin typeface="Lucida Sans Unicode"/>
                <a:cs typeface="Lucida Sans Unicode"/>
              </a:rPr>
              <a:t> </a:t>
            </a:r>
            <a:r>
              <a:rPr dirty="0" sz="1000" spc="-10">
                <a:latin typeface="Lucida Sans Unicode"/>
                <a:cs typeface="Lucida Sans Unicode"/>
              </a:rPr>
              <a:t>subarrays </a:t>
            </a:r>
            <a:r>
              <a:rPr dirty="0" sz="1000">
                <a:latin typeface="Lucida Sans Unicode"/>
                <a:cs typeface="Lucida Sans Unicode"/>
              </a:rPr>
              <a:t>of</a:t>
            </a:r>
            <a:r>
              <a:rPr dirty="0" sz="1000" spc="4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size</a:t>
            </a:r>
            <a:r>
              <a:rPr dirty="0" sz="1000" spc="50">
                <a:latin typeface="Lucida Sans Unicode"/>
                <a:cs typeface="Lucida Sans Unicode"/>
              </a:rPr>
              <a:t> </a:t>
            </a:r>
            <a:r>
              <a:rPr dirty="0" sz="1000" spc="-25" i="1">
                <a:latin typeface="Lucida Sans Italic"/>
                <a:cs typeface="Lucida Sans Italic"/>
              </a:rPr>
              <a:t>N</a:t>
            </a:r>
            <a:r>
              <a:rPr dirty="0" sz="1000" spc="-25">
                <a:latin typeface="Lucida Sans Unicode"/>
                <a:cs typeface="Lucida Sans Unicode"/>
              </a:rPr>
              <a:t>/8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447692" y="6244601"/>
            <a:ext cx="4092575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>
                <a:latin typeface="Lucida Sans Unicode"/>
                <a:cs typeface="Lucida Sans Unicode"/>
              </a:rPr>
              <a:t>2</a:t>
            </a:r>
            <a:r>
              <a:rPr dirty="0" sz="1000" i="1">
                <a:latin typeface="Lucida Sans Italic"/>
                <a:cs typeface="Lucida Sans Italic"/>
              </a:rPr>
              <a:t>N</a:t>
            </a:r>
            <a:r>
              <a:rPr dirty="0" sz="1000" spc="60" i="1">
                <a:latin typeface="Lucida Sans Italic"/>
                <a:cs typeface="Lucida Sans Italic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data</a:t>
            </a:r>
            <a:r>
              <a:rPr dirty="0" sz="1000" spc="6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moves</a:t>
            </a:r>
            <a:r>
              <a:rPr dirty="0" sz="1000" spc="42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2</a:t>
            </a:r>
            <a:r>
              <a:rPr dirty="0" sz="1000" i="1">
                <a:latin typeface="Lucida Sans Italic"/>
                <a:cs typeface="Lucida Sans Italic"/>
              </a:rPr>
              <a:t>N</a:t>
            </a:r>
            <a:r>
              <a:rPr dirty="0" sz="1000" spc="60" i="1">
                <a:latin typeface="Lucida Sans Italic"/>
                <a:cs typeface="Lucida Sans Italic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data</a:t>
            </a:r>
            <a:r>
              <a:rPr dirty="0" sz="1000" spc="6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moves</a:t>
            </a:r>
            <a:r>
              <a:rPr dirty="0" sz="1000" spc="434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2</a:t>
            </a:r>
            <a:r>
              <a:rPr dirty="0" sz="1000" i="1">
                <a:latin typeface="Lucida Sans Italic"/>
                <a:cs typeface="Lucida Sans Italic"/>
              </a:rPr>
              <a:t>N</a:t>
            </a:r>
            <a:r>
              <a:rPr dirty="0" sz="1000" spc="60" i="1">
                <a:latin typeface="Lucida Sans Italic"/>
                <a:cs typeface="Lucida Sans Italic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data</a:t>
            </a:r>
            <a:r>
              <a:rPr dirty="0" sz="1000" spc="6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moves</a:t>
            </a:r>
            <a:r>
              <a:rPr dirty="0" sz="1000" spc="43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2</a:t>
            </a:r>
            <a:r>
              <a:rPr dirty="0" sz="1000" i="1">
                <a:latin typeface="Lucida Sans Italic"/>
                <a:cs typeface="Lucida Sans Italic"/>
              </a:rPr>
              <a:t>N</a:t>
            </a:r>
            <a:r>
              <a:rPr dirty="0" sz="1000" spc="65" i="1">
                <a:latin typeface="Lucida Sans Italic"/>
                <a:cs typeface="Lucida Sans Italic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data</a:t>
            </a:r>
            <a:r>
              <a:rPr dirty="0" sz="1000" spc="60">
                <a:latin typeface="Lucida Sans Unicode"/>
                <a:cs typeface="Lucida Sans Unicode"/>
              </a:rPr>
              <a:t> </a:t>
            </a:r>
            <a:r>
              <a:rPr dirty="0" sz="1000" spc="-10">
                <a:latin typeface="Lucida Sans Unicode"/>
                <a:cs typeface="Lucida Sans Unicode"/>
              </a:rPr>
              <a:t>moves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546594" y="1778816"/>
            <a:ext cx="1778000" cy="216535"/>
            <a:chOff x="4546594" y="1778816"/>
            <a:chExt cx="1778000" cy="216535"/>
          </a:xfrm>
        </p:grpSpPr>
        <p:sp>
          <p:nvSpPr>
            <p:cNvPr id="16" name="object 16" descr=""/>
            <p:cNvSpPr/>
            <p:nvPr/>
          </p:nvSpPr>
          <p:spPr>
            <a:xfrm>
              <a:off x="4552947" y="1778816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w="0" h="216535">
                  <a:moveTo>
                    <a:pt x="0" y="216142"/>
                  </a:moveTo>
                  <a:lnTo>
                    <a:pt x="0" y="0"/>
                  </a:lnTo>
                </a:path>
              </a:pathLst>
            </a:custGeom>
            <a:ln w="1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546594" y="1886878"/>
              <a:ext cx="1778000" cy="0"/>
            </a:xfrm>
            <a:custGeom>
              <a:avLst/>
              <a:gdLst/>
              <a:ahLst/>
              <a:cxnLst/>
              <a:rect l="l" t="t" r="r" b="b"/>
              <a:pathLst>
                <a:path w="1778000" h="0">
                  <a:moveTo>
                    <a:pt x="0" y="0"/>
                  </a:moveTo>
                  <a:lnTo>
                    <a:pt x="1778005" y="0"/>
                  </a:lnTo>
                </a:path>
              </a:pathLst>
            </a:custGeom>
            <a:ln w="1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6654800" y="1778816"/>
            <a:ext cx="1777364" cy="216535"/>
            <a:chOff x="6654800" y="1778816"/>
            <a:chExt cx="1777364" cy="216535"/>
          </a:xfrm>
        </p:grpSpPr>
        <p:sp>
          <p:nvSpPr>
            <p:cNvPr id="19" name="object 19" descr=""/>
            <p:cNvSpPr/>
            <p:nvPr/>
          </p:nvSpPr>
          <p:spPr>
            <a:xfrm>
              <a:off x="8426445" y="1778816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w="0" h="216535">
                  <a:moveTo>
                    <a:pt x="0" y="216142"/>
                  </a:moveTo>
                  <a:lnTo>
                    <a:pt x="0" y="0"/>
                  </a:lnTo>
                </a:path>
              </a:pathLst>
            </a:custGeom>
            <a:ln w="1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654800" y="1886878"/>
              <a:ext cx="1765300" cy="0"/>
            </a:xfrm>
            <a:custGeom>
              <a:avLst/>
              <a:gdLst/>
              <a:ahLst/>
              <a:cxnLst/>
              <a:rect l="l" t="t" r="r" b="b"/>
              <a:pathLst>
                <a:path w="1765300" h="0">
                  <a:moveTo>
                    <a:pt x="0" y="0"/>
                  </a:moveTo>
                  <a:lnTo>
                    <a:pt x="1765292" y="0"/>
                  </a:lnTo>
                </a:path>
              </a:pathLst>
            </a:custGeom>
            <a:ln w="1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6330696" y="1754837"/>
            <a:ext cx="311785" cy="23367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-25">
                <a:latin typeface="Lucida Sans Unicode"/>
                <a:cs typeface="Lucida Sans Unicode"/>
              </a:rPr>
              <a:t>lg</a:t>
            </a:r>
            <a:r>
              <a:rPr dirty="0" sz="1350" spc="-25" i="1">
                <a:latin typeface="Lucida Sans Italic"/>
                <a:cs typeface="Lucida Sans Italic"/>
              </a:rPr>
              <a:t>N</a:t>
            </a:r>
            <a:endParaRPr sz="1350">
              <a:latin typeface="Lucida Sans Italic"/>
              <a:cs typeface="Lucida Sans Italic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36600" y="2783243"/>
            <a:ext cx="3149600" cy="22631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122555">
              <a:lnSpc>
                <a:spcPct val="100000"/>
              </a:lnSpc>
              <a:spcBef>
                <a:spcPts val="67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Exact</a:t>
            </a:r>
            <a:r>
              <a:rPr dirty="0" sz="145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analysis</a:t>
            </a:r>
            <a:r>
              <a:rPr dirty="0" sz="145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r>
              <a:rPr dirty="0" sz="1450" spc="7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N</a:t>
            </a:r>
            <a:r>
              <a:rPr dirty="0" sz="1450" spc="6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 spc="-225">
                <a:solidFill>
                  <a:srgbClr val="005493"/>
                </a:solidFill>
                <a:latin typeface="Lucida Sans Unicode"/>
                <a:cs typeface="Lucida Sans Unicode"/>
              </a:rPr>
              <a:t>=</a:t>
            </a:r>
            <a:r>
              <a:rPr dirty="0" sz="145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2</a:t>
            </a:r>
            <a:r>
              <a:rPr dirty="0" baseline="22222" sz="1500" i="1">
                <a:solidFill>
                  <a:srgbClr val="005493"/>
                </a:solidFill>
                <a:latin typeface="Lucida Sans Italic"/>
                <a:cs typeface="Lucida Sans Italic"/>
              </a:rPr>
              <a:t>n</a:t>
            </a:r>
            <a:r>
              <a:rPr dirty="0" baseline="22222" sz="1500" spc="52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 spc="-50">
                <a:solidFill>
                  <a:srgbClr val="005493"/>
                </a:solidFill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  <a:p>
            <a:pPr marL="467995" indent="-157480">
              <a:lnSpc>
                <a:spcPct val="100000"/>
              </a:lnSpc>
              <a:spcBef>
                <a:spcPts val="635"/>
              </a:spcBef>
              <a:buSzPct val="126923"/>
              <a:buFont typeface="Calibri"/>
              <a:buChar char="•"/>
              <a:tabLst>
                <a:tab pos="468630" algn="l"/>
              </a:tabLst>
            </a:pPr>
            <a:r>
              <a:rPr dirty="0" baseline="4273" sz="1950">
                <a:latin typeface="Lucida Sans Unicode"/>
                <a:cs typeface="Lucida Sans Unicode"/>
              </a:rPr>
              <a:t>Note</a:t>
            </a:r>
            <a:r>
              <a:rPr dirty="0" baseline="4273" sz="1950" spc="30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that</a:t>
            </a:r>
            <a:r>
              <a:rPr dirty="0" baseline="4273" sz="1950" spc="37">
                <a:latin typeface="Lucida Sans Unicode"/>
                <a:cs typeface="Lucida Sans Unicode"/>
              </a:rPr>
              <a:t> </a:t>
            </a:r>
            <a:r>
              <a:rPr dirty="0" baseline="4273" sz="1950" i="1">
                <a:latin typeface="Lucida Sans Italic"/>
                <a:cs typeface="Lucida Sans Italic"/>
              </a:rPr>
              <a:t>n</a:t>
            </a:r>
            <a:r>
              <a:rPr dirty="0" baseline="4273" sz="1950" spc="30" i="1">
                <a:latin typeface="Lucida Sans Italic"/>
                <a:cs typeface="Lucida Sans Italic"/>
              </a:rPr>
              <a:t> </a:t>
            </a:r>
            <a:r>
              <a:rPr dirty="0" baseline="4273" sz="1950" spc="-322">
                <a:latin typeface="Lucida Sans Unicode"/>
                <a:cs typeface="Lucida Sans Unicode"/>
              </a:rPr>
              <a:t>=</a:t>
            </a:r>
            <a:r>
              <a:rPr dirty="0" baseline="4273" sz="1950" spc="37">
                <a:latin typeface="Lucida Sans Unicode"/>
                <a:cs typeface="Lucida Sans Unicode"/>
              </a:rPr>
              <a:t> </a:t>
            </a:r>
            <a:r>
              <a:rPr dirty="0" baseline="4273" sz="1950" spc="-30">
                <a:latin typeface="Lucida Sans Unicode"/>
                <a:cs typeface="Lucida Sans Unicode"/>
              </a:rPr>
              <a:t>lg</a:t>
            </a:r>
            <a:r>
              <a:rPr dirty="0" baseline="4273" sz="1950" spc="-30" i="1">
                <a:latin typeface="Lucida Sans Italic"/>
                <a:cs typeface="Lucida Sans Italic"/>
              </a:rPr>
              <a:t>N</a:t>
            </a:r>
            <a:r>
              <a:rPr dirty="0" baseline="4273" sz="1950" spc="-30">
                <a:latin typeface="Lucida Sans Unicode"/>
                <a:cs typeface="Lucida Sans Unicode"/>
              </a:rPr>
              <a:t>.</a:t>
            </a:r>
            <a:endParaRPr baseline="4273" sz="1950">
              <a:latin typeface="Lucida Sans Unicode"/>
              <a:cs typeface="Lucida Sans Unicode"/>
            </a:endParaRPr>
          </a:p>
          <a:p>
            <a:pPr marL="467995" indent="-157480">
              <a:lnSpc>
                <a:spcPct val="100000"/>
              </a:lnSpc>
              <a:spcBef>
                <a:spcPts val="480"/>
              </a:spcBef>
              <a:buSzPct val="126923"/>
              <a:buFont typeface="Calibri"/>
              <a:buChar char="•"/>
              <a:tabLst>
                <a:tab pos="468630" algn="l"/>
              </a:tabLst>
            </a:pPr>
            <a:r>
              <a:rPr dirty="0" baseline="4273" sz="1950">
                <a:latin typeface="Lucida Sans Unicode"/>
                <a:cs typeface="Lucida Sans Unicode"/>
              </a:rPr>
              <a:t>1</a:t>
            </a:r>
            <a:r>
              <a:rPr dirty="0" baseline="4273" sz="1950" spc="60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subarray</a:t>
            </a:r>
            <a:r>
              <a:rPr dirty="0" baseline="4273" sz="1950" spc="67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of</a:t>
            </a:r>
            <a:r>
              <a:rPr dirty="0" baseline="4273" sz="1950" spc="67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size</a:t>
            </a:r>
            <a:r>
              <a:rPr dirty="0" baseline="4273" sz="1950" spc="60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2</a:t>
            </a:r>
            <a:r>
              <a:rPr dirty="0" baseline="29411" sz="1275" i="1">
                <a:latin typeface="Lucida Sans Italic"/>
                <a:cs typeface="Lucida Sans Italic"/>
              </a:rPr>
              <a:t>n</a:t>
            </a:r>
            <a:r>
              <a:rPr dirty="0" baseline="29411" sz="1275" spc="44" i="1">
                <a:latin typeface="Lucida Sans Italic"/>
                <a:cs typeface="Lucida Sans Italic"/>
              </a:rPr>
              <a:t> </a:t>
            </a:r>
            <a:r>
              <a:rPr dirty="0" baseline="4273" sz="1950" spc="-75">
                <a:latin typeface="Lucida Sans Unicode"/>
                <a:cs typeface="Lucida Sans Unicode"/>
              </a:rPr>
              <a:t>.</a:t>
            </a:r>
            <a:endParaRPr baseline="4273" sz="1950">
              <a:latin typeface="Lucida Sans Unicode"/>
              <a:cs typeface="Lucida Sans Unicode"/>
            </a:endParaRPr>
          </a:p>
          <a:p>
            <a:pPr marL="467995" indent="-157480">
              <a:lnSpc>
                <a:spcPct val="100000"/>
              </a:lnSpc>
              <a:spcBef>
                <a:spcPts val="480"/>
              </a:spcBef>
              <a:buSzPct val="126923"/>
              <a:buFont typeface="Calibri"/>
              <a:buChar char="•"/>
              <a:tabLst>
                <a:tab pos="468630" algn="l"/>
              </a:tabLst>
            </a:pPr>
            <a:r>
              <a:rPr dirty="0" baseline="4273" sz="1950">
                <a:latin typeface="Lucida Sans Unicode"/>
                <a:cs typeface="Lucida Sans Unicode"/>
              </a:rPr>
              <a:t>2</a:t>
            </a:r>
            <a:r>
              <a:rPr dirty="0" baseline="4273" sz="1950" spc="67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subarrays</a:t>
            </a:r>
            <a:r>
              <a:rPr dirty="0" baseline="4273" sz="1950" spc="67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of</a:t>
            </a:r>
            <a:r>
              <a:rPr dirty="0" baseline="4273" sz="1950" spc="75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size</a:t>
            </a:r>
            <a:r>
              <a:rPr dirty="0" baseline="4273" sz="1950" spc="67">
                <a:latin typeface="Lucida Sans Unicode"/>
                <a:cs typeface="Lucida Sans Unicode"/>
              </a:rPr>
              <a:t> </a:t>
            </a:r>
            <a:r>
              <a:rPr dirty="0" baseline="4273" sz="1950" spc="-15">
                <a:latin typeface="Lucida Sans Unicode"/>
                <a:cs typeface="Lucida Sans Unicode"/>
              </a:rPr>
              <a:t>2</a:t>
            </a:r>
            <a:r>
              <a:rPr dirty="0" baseline="29411" sz="1275" spc="-15" i="1">
                <a:latin typeface="Lucida Sans Italic"/>
                <a:cs typeface="Lucida Sans Italic"/>
              </a:rPr>
              <a:t>n</a:t>
            </a:r>
            <a:r>
              <a:rPr dirty="0" baseline="29411" sz="1275" spc="-15">
                <a:latin typeface="Lucida Sans Unicode"/>
                <a:cs typeface="Lucida Sans Unicode"/>
              </a:rPr>
              <a:t>−1</a:t>
            </a:r>
            <a:r>
              <a:rPr dirty="0" baseline="4273" sz="1950" spc="-15">
                <a:latin typeface="Lucida Sans Unicode"/>
                <a:cs typeface="Lucida Sans Unicode"/>
              </a:rPr>
              <a:t>.</a:t>
            </a:r>
            <a:endParaRPr baseline="4273" sz="1950">
              <a:latin typeface="Lucida Sans Unicode"/>
              <a:cs typeface="Lucida Sans Unicode"/>
            </a:endParaRPr>
          </a:p>
          <a:p>
            <a:pPr marL="467995" indent="-157480">
              <a:lnSpc>
                <a:spcPct val="100000"/>
              </a:lnSpc>
              <a:spcBef>
                <a:spcPts val="480"/>
              </a:spcBef>
              <a:buSzPct val="126923"/>
              <a:buFont typeface="Calibri"/>
              <a:buChar char="•"/>
              <a:tabLst>
                <a:tab pos="468630" algn="l"/>
              </a:tabLst>
            </a:pPr>
            <a:r>
              <a:rPr dirty="0" baseline="4273" sz="1950">
                <a:latin typeface="Lucida Sans Unicode"/>
                <a:cs typeface="Lucida Sans Unicode"/>
              </a:rPr>
              <a:t>4</a:t>
            </a:r>
            <a:r>
              <a:rPr dirty="0" baseline="4273" sz="1950" spc="67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subarrays</a:t>
            </a:r>
            <a:r>
              <a:rPr dirty="0" baseline="4273" sz="1950" spc="67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of</a:t>
            </a:r>
            <a:r>
              <a:rPr dirty="0" baseline="4273" sz="1950" spc="75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size</a:t>
            </a:r>
            <a:r>
              <a:rPr dirty="0" baseline="4273" sz="1950" spc="67">
                <a:latin typeface="Lucida Sans Unicode"/>
                <a:cs typeface="Lucida Sans Unicode"/>
              </a:rPr>
              <a:t> </a:t>
            </a:r>
            <a:r>
              <a:rPr dirty="0" baseline="4273" sz="1950" spc="-15">
                <a:latin typeface="Lucida Sans Unicode"/>
                <a:cs typeface="Lucida Sans Unicode"/>
              </a:rPr>
              <a:t>2</a:t>
            </a:r>
            <a:r>
              <a:rPr dirty="0" baseline="29411" sz="1275" spc="-15" i="1">
                <a:latin typeface="Lucida Sans Italic"/>
                <a:cs typeface="Lucida Sans Italic"/>
              </a:rPr>
              <a:t>n</a:t>
            </a:r>
            <a:r>
              <a:rPr dirty="0" baseline="29411" sz="1275" spc="-15">
                <a:latin typeface="Lucida Sans Unicode"/>
                <a:cs typeface="Lucida Sans Unicode"/>
              </a:rPr>
              <a:t>−2</a:t>
            </a:r>
            <a:r>
              <a:rPr dirty="0" baseline="4273" sz="1950" spc="-15">
                <a:latin typeface="Lucida Sans Unicode"/>
                <a:cs typeface="Lucida Sans Unicode"/>
              </a:rPr>
              <a:t>.</a:t>
            </a:r>
            <a:endParaRPr baseline="4273" sz="1950">
              <a:latin typeface="Lucida Sans Unicode"/>
              <a:cs typeface="Lucida Sans Unicode"/>
            </a:endParaRPr>
          </a:p>
          <a:p>
            <a:pPr marL="467995" indent="-157480">
              <a:lnSpc>
                <a:spcPct val="100000"/>
              </a:lnSpc>
              <a:spcBef>
                <a:spcPts val="480"/>
              </a:spcBef>
              <a:buSzPct val="126923"/>
              <a:buFont typeface="Calibri"/>
              <a:buChar char="•"/>
              <a:tabLst>
                <a:tab pos="468630" algn="l"/>
              </a:tabLst>
            </a:pPr>
            <a:r>
              <a:rPr dirty="0" baseline="4273" sz="1950" spc="-37">
                <a:latin typeface="Lucida Sans Unicode"/>
                <a:cs typeface="Lucida Sans Unicode"/>
              </a:rPr>
              <a:t>...</a:t>
            </a:r>
            <a:endParaRPr baseline="4273" sz="1950">
              <a:latin typeface="Lucida Sans Unicode"/>
              <a:cs typeface="Lucida Sans Unicode"/>
            </a:endParaRPr>
          </a:p>
          <a:p>
            <a:pPr marL="467995" indent="-157480">
              <a:lnSpc>
                <a:spcPct val="100000"/>
              </a:lnSpc>
              <a:spcBef>
                <a:spcPts val="480"/>
              </a:spcBef>
              <a:buSzPct val="126923"/>
              <a:buFont typeface="Calibri"/>
              <a:buChar char="•"/>
              <a:tabLst>
                <a:tab pos="468630" algn="l"/>
              </a:tabLst>
            </a:pPr>
            <a:r>
              <a:rPr dirty="0" baseline="4273" sz="1950">
                <a:latin typeface="Lucida Sans Unicode"/>
                <a:cs typeface="Lucida Sans Unicode"/>
              </a:rPr>
              <a:t>2</a:t>
            </a:r>
            <a:r>
              <a:rPr dirty="0" baseline="29411" sz="1275" i="1">
                <a:latin typeface="Lucida Sans Italic"/>
                <a:cs typeface="Lucida Sans Italic"/>
              </a:rPr>
              <a:t>n</a:t>
            </a:r>
            <a:r>
              <a:rPr dirty="0" baseline="29411" sz="1275" spc="502" i="1">
                <a:latin typeface="Lucida Sans Italic"/>
                <a:cs typeface="Lucida Sans Italic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subarrays</a:t>
            </a:r>
            <a:r>
              <a:rPr dirty="0" baseline="4273" sz="1950" spc="67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of</a:t>
            </a:r>
            <a:r>
              <a:rPr dirty="0" baseline="4273" sz="1950" spc="75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size</a:t>
            </a:r>
            <a:r>
              <a:rPr dirty="0" baseline="4273" sz="1950" spc="67">
                <a:latin typeface="Lucida Sans Unicode"/>
                <a:cs typeface="Lucida Sans Unicode"/>
              </a:rPr>
              <a:t> </a:t>
            </a:r>
            <a:r>
              <a:rPr dirty="0" baseline="4273" sz="1950" spc="-37">
                <a:solidFill>
                  <a:srgbClr val="005493"/>
                </a:solidFill>
                <a:latin typeface="Lucida Sans Unicode"/>
                <a:cs typeface="Lucida Sans Unicode"/>
              </a:rPr>
              <a:t>1</a:t>
            </a:r>
            <a:r>
              <a:rPr dirty="0" baseline="4273" sz="1950" spc="-37">
                <a:latin typeface="Lucida Sans Unicode"/>
                <a:cs typeface="Lucida Sans Unicode"/>
              </a:rPr>
              <a:t>.</a:t>
            </a:r>
            <a:endParaRPr baseline="4273" sz="1950">
              <a:latin typeface="Lucida Sans Unicode"/>
              <a:cs typeface="Lucida Sans Unicode"/>
            </a:endParaRPr>
          </a:p>
          <a:p>
            <a:pPr marL="467995" indent="-157480">
              <a:lnSpc>
                <a:spcPct val="100000"/>
              </a:lnSpc>
              <a:spcBef>
                <a:spcPts val="480"/>
              </a:spcBef>
              <a:buSzPct val="126923"/>
              <a:buFont typeface="Calibri"/>
              <a:buChar char="•"/>
              <a:tabLst>
                <a:tab pos="468630" algn="l"/>
              </a:tabLst>
            </a:pPr>
            <a:r>
              <a:rPr dirty="0" baseline="4273" sz="1950">
                <a:latin typeface="Lucida Sans Unicode"/>
                <a:cs typeface="Lucida Sans Unicode"/>
              </a:rPr>
              <a:t>Total</a:t>
            </a:r>
            <a:r>
              <a:rPr dirty="0" baseline="4273" sz="1950" spc="52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#</a:t>
            </a:r>
            <a:r>
              <a:rPr dirty="0" baseline="4273" sz="1950" spc="75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data</a:t>
            </a:r>
            <a:r>
              <a:rPr dirty="0" baseline="4273" sz="1950" spc="75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moves:</a:t>
            </a:r>
            <a:r>
              <a:rPr dirty="0" baseline="4273" sz="1950" spc="75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2</a:t>
            </a:r>
            <a:r>
              <a:rPr dirty="0" baseline="4273" sz="1950" i="1">
                <a:latin typeface="Lucida Sans Italic"/>
                <a:cs typeface="Lucida Sans Italic"/>
              </a:rPr>
              <a:t>N</a:t>
            </a:r>
            <a:r>
              <a:rPr dirty="0" baseline="4273" sz="1950" spc="75" i="1">
                <a:latin typeface="Lucida Sans Italic"/>
                <a:cs typeface="Lucida Sans Italic"/>
              </a:rPr>
              <a:t> </a:t>
            </a:r>
            <a:r>
              <a:rPr dirty="0" baseline="4273" sz="1950" spc="-30">
                <a:latin typeface="Lucida Sans Unicode"/>
                <a:cs typeface="Lucida Sans Unicode"/>
              </a:rPr>
              <a:t>lg</a:t>
            </a:r>
            <a:r>
              <a:rPr dirty="0" baseline="4273" sz="1950" spc="-30" i="1">
                <a:latin typeface="Lucida Sans Italic"/>
                <a:cs typeface="Lucida Sans Italic"/>
              </a:rPr>
              <a:t>N.</a:t>
            </a:r>
            <a:endParaRPr baseline="4273" sz="1950">
              <a:latin typeface="Lucida Sans Italic"/>
              <a:cs typeface="Lucida Sans Italic"/>
            </a:endParaRPr>
          </a:p>
        </p:txBody>
      </p:sp>
      <p:pic>
        <p:nvPicPr>
          <p:cNvPr id="23" name="object 2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07" y="5291761"/>
            <a:ext cx="984884" cy="1227242"/>
          </a:xfrm>
          <a:prstGeom prst="rect">
            <a:avLst/>
          </a:prstGeom>
        </p:spPr>
      </p:pic>
      <p:sp>
        <p:nvSpPr>
          <p:cNvPr id="24" name="object 24" descr=""/>
          <p:cNvSpPr txBox="1"/>
          <p:nvPr/>
        </p:nvSpPr>
        <p:spPr>
          <a:xfrm>
            <a:off x="2171865" y="5404650"/>
            <a:ext cx="1035050" cy="8648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99"/>
              </a:lnSpc>
              <a:spcBef>
                <a:spcPts val="95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Interested</a:t>
            </a:r>
            <a:r>
              <a:rPr dirty="0" sz="110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005493"/>
                </a:solidFill>
                <a:latin typeface="Lucida Sans Unicode"/>
                <a:cs typeface="Lucida Sans Unicode"/>
              </a:rPr>
              <a:t>in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details?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Take</a:t>
            </a:r>
            <a:r>
              <a:rPr dirty="0" sz="11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005493"/>
                </a:solidFill>
                <a:latin typeface="Lucida Sans Unicode"/>
                <a:cs typeface="Lucida Sans Unicode"/>
              </a:rPr>
              <a:t>a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course</a:t>
            </a:r>
            <a:r>
              <a:rPr dirty="0" sz="11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005493"/>
                </a:solidFill>
                <a:latin typeface="Lucida Sans Unicode"/>
                <a:cs typeface="Lucida Sans Unicode"/>
              </a:rPr>
              <a:t>in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algorithms.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736600" y="1778812"/>
            <a:ext cx="3149600" cy="432434"/>
          </a:xfrm>
          <a:custGeom>
            <a:avLst/>
            <a:gdLst/>
            <a:ahLst/>
            <a:cxnLst/>
            <a:rect l="l" t="t" r="r" b="b"/>
            <a:pathLst>
              <a:path w="3149600" h="432435">
                <a:moveTo>
                  <a:pt x="0" y="0"/>
                </a:moveTo>
                <a:lnTo>
                  <a:pt x="3149600" y="0"/>
                </a:lnTo>
                <a:lnTo>
                  <a:pt x="3149600" y="432282"/>
                </a:lnTo>
                <a:lnTo>
                  <a:pt x="0" y="4322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736600" y="1778812"/>
            <a:ext cx="3149600" cy="432434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122555">
              <a:lnSpc>
                <a:spcPct val="100000"/>
              </a:lnSpc>
              <a:spcBef>
                <a:spcPts val="73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Cost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model.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Count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data</a:t>
            </a:r>
            <a:r>
              <a:rPr dirty="0" sz="1450" spc="85" i="1">
                <a:latin typeface="Lucida Sans Italic"/>
                <a:cs typeface="Lucida Sans Italic"/>
              </a:rPr>
              <a:t> </a:t>
            </a:r>
            <a:r>
              <a:rPr dirty="0" sz="1450" spc="-10" i="1">
                <a:latin typeface="Lucida Sans Italic"/>
                <a:cs typeface="Lucida Sans Italic"/>
              </a:rPr>
              <a:t>moves.</a:t>
            </a:r>
            <a:endParaRPr sz="1450">
              <a:latin typeface="Lucida Sans Italic"/>
              <a:cs typeface="Lucida Sans Italic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123973" y="2318715"/>
            <a:ext cx="1808480" cy="36957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12700">
              <a:lnSpc>
                <a:spcPct val="103699"/>
              </a:lnSpc>
              <a:spcBef>
                <a:spcPts val="65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#</a:t>
            </a:r>
            <a:r>
              <a:rPr dirty="0" sz="11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times</a:t>
            </a:r>
            <a:r>
              <a:rPr dirty="0" sz="110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1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string</a:t>
            </a:r>
            <a:r>
              <a:rPr dirty="0" sz="11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moves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from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one</a:t>
            </a:r>
            <a:r>
              <a:rPr dirty="0" sz="11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array</a:t>
            </a:r>
            <a:r>
              <a:rPr dirty="0" sz="11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11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another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3057880" y="2154326"/>
            <a:ext cx="69215" cy="209550"/>
            <a:chOff x="3057880" y="2154326"/>
            <a:chExt cx="69215" cy="209550"/>
          </a:xfrm>
        </p:grpSpPr>
        <p:sp>
          <p:nvSpPr>
            <p:cNvPr id="29" name="object 29" descr=""/>
            <p:cNvSpPr/>
            <p:nvPr/>
          </p:nvSpPr>
          <p:spPr>
            <a:xfrm>
              <a:off x="3092450" y="2198379"/>
              <a:ext cx="0" cy="165735"/>
            </a:xfrm>
            <a:custGeom>
              <a:avLst/>
              <a:gdLst/>
              <a:ahLst/>
              <a:cxnLst/>
              <a:rect l="l" t="t" r="r" b="b"/>
              <a:pathLst>
                <a:path w="0" h="165735">
                  <a:moveTo>
                    <a:pt x="0" y="0"/>
                  </a:moveTo>
                  <a:lnTo>
                    <a:pt x="0" y="3741"/>
                  </a:lnTo>
                  <a:lnTo>
                    <a:pt x="0" y="165285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057880" y="2154326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34569" y="0"/>
                  </a:moveTo>
                  <a:lnTo>
                    <a:pt x="0" y="69227"/>
                  </a:lnTo>
                  <a:lnTo>
                    <a:pt x="34569" y="51917"/>
                  </a:lnTo>
                  <a:lnTo>
                    <a:pt x="60504" y="51917"/>
                  </a:lnTo>
                  <a:lnTo>
                    <a:pt x="34569" y="0"/>
                  </a:lnTo>
                  <a:close/>
                </a:path>
                <a:path w="69214" h="69850">
                  <a:moveTo>
                    <a:pt x="60504" y="51917"/>
                  </a:moveTo>
                  <a:lnTo>
                    <a:pt x="34569" y="51917"/>
                  </a:lnTo>
                  <a:lnTo>
                    <a:pt x="69151" y="69227"/>
                  </a:lnTo>
                  <a:lnTo>
                    <a:pt x="60504" y="51917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Empirical</a:t>
            </a:r>
            <a:r>
              <a:rPr dirty="0" spc="80"/>
              <a:t> </a:t>
            </a:r>
            <a:r>
              <a:rPr dirty="0" spc="-30"/>
              <a:t>tests</a:t>
            </a:r>
            <a:r>
              <a:rPr dirty="0" spc="80"/>
              <a:t> </a:t>
            </a:r>
            <a:r>
              <a:rPr dirty="0" spc="65"/>
              <a:t>of</a:t>
            </a:r>
            <a:r>
              <a:rPr dirty="0" spc="85"/>
              <a:t> </a:t>
            </a:r>
            <a:r>
              <a:rPr dirty="0" spc="-10"/>
              <a:t>mergesort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9781933" y="6445003"/>
            <a:ext cx="1511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latin typeface="Calibri"/>
                <a:cs typeface="Calibri"/>
              </a:rPr>
              <a:t>37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0700" y="1944103"/>
            <a:ext cx="2540000" cy="10553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7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Sort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random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strings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Array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length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spc="-35" i="1">
                <a:latin typeface="Lucida Sans Italic"/>
                <a:cs typeface="Lucida Sans Italic"/>
              </a:rPr>
              <a:t>N</a:t>
            </a:r>
            <a:r>
              <a:rPr dirty="0" sz="1450" spc="-35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 spc="-25">
                <a:latin typeface="Lucida Sans Unicode"/>
                <a:cs typeface="Lucida Sans Unicode"/>
              </a:rPr>
              <a:t>10-</a:t>
            </a:r>
            <a:r>
              <a:rPr dirty="0" sz="1450" spc="-10">
                <a:latin typeface="Lucida Sans Unicode"/>
                <a:cs typeface="Lucida Sans Unicode"/>
              </a:rPr>
              <a:t>character strings.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95300" y="5669369"/>
            <a:ext cx="5067300" cy="432434"/>
          </a:xfrm>
          <a:custGeom>
            <a:avLst/>
            <a:gdLst/>
            <a:ahLst/>
            <a:cxnLst/>
            <a:rect l="l" t="t" r="r" b="b"/>
            <a:pathLst>
              <a:path w="5067300" h="432435">
                <a:moveTo>
                  <a:pt x="0" y="0"/>
                </a:moveTo>
                <a:lnTo>
                  <a:pt x="5067300" y="0"/>
                </a:lnTo>
                <a:lnTo>
                  <a:pt x="5067300" y="432295"/>
                </a:lnTo>
                <a:lnTo>
                  <a:pt x="0" y="4322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95300" y="5669369"/>
            <a:ext cx="5067300" cy="432434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2555">
              <a:lnSpc>
                <a:spcPct val="100000"/>
              </a:lnSpc>
              <a:spcBef>
                <a:spcPts val="700"/>
              </a:spcBef>
            </a:pPr>
            <a:r>
              <a:rPr dirty="0" sz="1450">
                <a:latin typeface="Lucida Sans Unicode"/>
                <a:cs typeface="Lucida Sans Unicode"/>
              </a:rPr>
              <a:t>Confirms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hypothesis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that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order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growth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70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log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spc="-50" i="1">
                <a:latin typeface="Lucida Sans Italic"/>
                <a:cs typeface="Lucida Sans Italic"/>
              </a:rPr>
              <a:t>N</a:t>
            </a:r>
            <a:endParaRPr sz="1450">
              <a:latin typeface="Lucida Sans Italic"/>
              <a:cs typeface="Lucida Sans Italic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772380" y="6019456"/>
            <a:ext cx="69215" cy="323850"/>
            <a:chOff x="4772380" y="6019456"/>
            <a:chExt cx="69215" cy="323850"/>
          </a:xfrm>
        </p:grpSpPr>
        <p:sp>
          <p:nvSpPr>
            <p:cNvPr id="9" name="object 9" descr=""/>
            <p:cNvSpPr/>
            <p:nvPr/>
          </p:nvSpPr>
          <p:spPr>
            <a:xfrm>
              <a:off x="4806944" y="6063509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w="0" h="280035">
                  <a:moveTo>
                    <a:pt x="0" y="0"/>
                  </a:moveTo>
                  <a:lnTo>
                    <a:pt x="0" y="8122"/>
                  </a:lnTo>
                  <a:lnTo>
                    <a:pt x="0" y="279713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2380" y="6019456"/>
              <a:ext cx="69151" cy="69227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4345940" y="6323623"/>
            <a:ext cx="855980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WILL</a:t>
            </a:r>
            <a:r>
              <a:rPr dirty="0" sz="13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0">
                <a:solidFill>
                  <a:srgbClr val="005493"/>
                </a:solidFill>
                <a:latin typeface="Lucida Sans Unicode"/>
                <a:cs typeface="Lucida Sans Unicode"/>
              </a:rPr>
              <a:t>scale</a:t>
            </a:r>
            <a:endParaRPr sz="1300">
              <a:latin typeface="Lucida Sans Unicode"/>
              <a:cs typeface="Lucida Sans Unicode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7375" y="1889264"/>
            <a:ext cx="2514600" cy="2050656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6972300" y="1918665"/>
            <a:ext cx="2400300" cy="194563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096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79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7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7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Generator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1000000</a:t>
            </a:r>
            <a:r>
              <a:rPr dirty="0" sz="1000" spc="-7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...</a:t>
            </a:r>
            <a:endParaRPr sz="1000">
              <a:latin typeface="Lucida Console"/>
              <a:cs typeface="Lucida Console"/>
            </a:endParaRPr>
          </a:p>
          <a:p>
            <a:pPr marL="88900">
              <a:lnSpc>
                <a:spcPct val="100000"/>
              </a:lnSpc>
              <a:spcBef>
                <a:spcPts val="165"/>
              </a:spcBef>
            </a:pPr>
            <a:r>
              <a:rPr dirty="0" sz="1000">
                <a:latin typeface="Lucida Console"/>
                <a:cs typeface="Lucida Console"/>
              </a:rPr>
              <a:t>1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seconds</a:t>
            </a:r>
            <a:endParaRPr sz="1000">
              <a:latin typeface="Lucida Console"/>
              <a:cs typeface="Lucida Console"/>
            </a:endParaRPr>
          </a:p>
          <a:p>
            <a:pPr marL="88900">
              <a:lnSpc>
                <a:spcPct val="100000"/>
              </a:lnSpc>
              <a:spcBef>
                <a:spcPts val="16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7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7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Generator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2000000</a:t>
            </a:r>
            <a:r>
              <a:rPr dirty="0" sz="1000" spc="-7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...</a:t>
            </a:r>
            <a:endParaRPr sz="1000">
              <a:latin typeface="Lucida Console"/>
              <a:cs typeface="Lucida Console"/>
            </a:endParaRPr>
          </a:p>
          <a:p>
            <a:pPr marL="88900">
              <a:lnSpc>
                <a:spcPct val="100000"/>
              </a:lnSpc>
              <a:spcBef>
                <a:spcPts val="165"/>
              </a:spcBef>
            </a:pPr>
            <a:r>
              <a:rPr dirty="0" sz="1000">
                <a:latin typeface="Lucida Console"/>
                <a:cs typeface="Lucida Console"/>
              </a:rPr>
              <a:t>2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seconds</a:t>
            </a:r>
            <a:endParaRPr sz="1000">
              <a:latin typeface="Lucida Console"/>
              <a:cs typeface="Lucida Console"/>
            </a:endParaRPr>
          </a:p>
          <a:p>
            <a:pPr marL="88900">
              <a:lnSpc>
                <a:spcPct val="100000"/>
              </a:lnSpc>
              <a:spcBef>
                <a:spcPts val="16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7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7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Generator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4000000</a:t>
            </a:r>
            <a:r>
              <a:rPr dirty="0" sz="1000" spc="-7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...</a:t>
            </a:r>
            <a:endParaRPr sz="1000">
              <a:latin typeface="Lucida Console"/>
              <a:cs typeface="Lucida Console"/>
            </a:endParaRPr>
          </a:p>
          <a:p>
            <a:pPr marL="88900">
              <a:lnSpc>
                <a:spcPct val="100000"/>
              </a:lnSpc>
              <a:spcBef>
                <a:spcPts val="165"/>
              </a:spcBef>
            </a:pPr>
            <a:r>
              <a:rPr dirty="0" sz="1000">
                <a:latin typeface="Lucida Console"/>
                <a:cs typeface="Lucida Console"/>
              </a:rPr>
              <a:t>5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seconds</a:t>
            </a:r>
            <a:endParaRPr sz="1000">
              <a:latin typeface="Lucida Console"/>
              <a:cs typeface="Lucida Console"/>
            </a:endParaRPr>
          </a:p>
          <a:p>
            <a:pPr marL="88900">
              <a:lnSpc>
                <a:spcPct val="100000"/>
              </a:lnSpc>
              <a:spcBef>
                <a:spcPts val="16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7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7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Generator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8000000</a:t>
            </a:r>
            <a:r>
              <a:rPr dirty="0" sz="1000" spc="-7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...</a:t>
            </a:r>
            <a:endParaRPr sz="1000">
              <a:latin typeface="Lucida Console"/>
              <a:cs typeface="Lucida Console"/>
            </a:endParaRPr>
          </a:p>
          <a:p>
            <a:pPr marL="88900">
              <a:lnSpc>
                <a:spcPct val="100000"/>
              </a:lnSpc>
              <a:spcBef>
                <a:spcPts val="160"/>
              </a:spcBef>
            </a:pPr>
            <a:r>
              <a:rPr dirty="0" sz="1000">
                <a:latin typeface="Lucida Console"/>
                <a:cs typeface="Lucida Console"/>
              </a:rPr>
              <a:t>10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seconds</a:t>
            </a:r>
            <a:endParaRPr sz="1000">
              <a:latin typeface="Lucida Console"/>
              <a:cs typeface="Lucida Console"/>
            </a:endParaRPr>
          </a:p>
          <a:p>
            <a:pPr marL="88900">
              <a:lnSpc>
                <a:spcPct val="100000"/>
              </a:lnSpc>
              <a:spcBef>
                <a:spcPts val="16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8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7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Generator</a:t>
            </a:r>
            <a:r>
              <a:rPr dirty="0" sz="1000" spc="-7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16000000</a:t>
            </a:r>
            <a:r>
              <a:rPr dirty="0" sz="1000" spc="-80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...</a:t>
            </a:r>
            <a:endParaRPr sz="1000">
              <a:latin typeface="Lucida Console"/>
              <a:cs typeface="Lucida Console"/>
            </a:endParaRPr>
          </a:p>
          <a:p>
            <a:pPr marL="88900">
              <a:lnSpc>
                <a:spcPct val="100000"/>
              </a:lnSpc>
              <a:spcBef>
                <a:spcPts val="160"/>
              </a:spcBef>
            </a:pPr>
            <a:r>
              <a:rPr dirty="0" sz="1000">
                <a:latin typeface="Lucida Console"/>
                <a:cs typeface="Lucida Console"/>
              </a:rPr>
              <a:t>20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seconds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986269" y="3926867"/>
            <a:ext cx="2458085" cy="38227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...</a:t>
            </a:r>
            <a:r>
              <a:rPr dirty="0" sz="1000" spc="-3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10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 spc="-20">
                <a:solidFill>
                  <a:srgbClr val="005493"/>
                </a:solidFill>
                <a:latin typeface="Lucida Console"/>
                <a:cs typeface="Lucida Console"/>
              </a:rPr>
              <a:t>a-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z</a:t>
            </a:r>
            <a:r>
              <a:rPr dirty="0" sz="1000" spc="-3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|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Merge</a:t>
            </a:r>
            <a:endParaRPr sz="1000">
              <a:latin typeface="Lucida Console"/>
              <a:cs typeface="Lucida Console"/>
            </a:endParaRPr>
          </a:p>
          <a:p>
            <a:pPr marL="22860">
              <a:lnSpc>
                <a:spcPct val="100000"/>
              </a:lnSpc>
              <a:spcBef>
                <a:spcPts val="204"/>
              </a:spcBef>
            </a:pPr>
            <a:r>
              <a:rPr dirty="0" sz="1000" spc="-20">
                <a:solidFill>
                  <a:srgbClr val="005493"/>
                </a:solidFill>
                <a:latin typeface="Lucida Console"/>
                <a:cs typeface="Lucida Console"/>
              </a:rPr>
              <a:t>a-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z</a:t>
            </a:r>
            <a:r>
              <a:rPr dirty="0" sz="1000" spc="-1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1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abcdefghijklmnopqrstuvwxyz</a:t>
            </a:r>
            <a:endParaRPr sz="1000">
              <a:latin typeface="Lucida Console"/>
              <a:cs typeface="Lucida Console"/>
            </a:endParaRPr>
          </a:p>
        </p:txBody>
      </p:sp>
      <p:graphicFrame>
        <p:nvGraphicFramePr>
          <p:cNvPr id="15" name="object 15" descr=""/>
          <p:cNvGraphicFramePr>
            <a:graphicFrameLocks noGrp="1"/>
          </p:cNvGraphicFramePr>
          <p:nvPr/>
        </p:nvGraphicFramePr>
        <p:xfrm>
          <a:off x="3277349" y="1751932"/>
          <a:ext cx="2572385" cy="3192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275"/>
                <a:gridCol w="719455"/>
                <a:gridCol w="791209"/>
              </a:tblGrid>
              <a:tr h="627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 i="1">
                          <a:latin typeface="Lucida Sans Italic"/>
                          <a:cs typeface="Lucida Sans Italic"/>
                        </a:rPr>
                        <a:t>N</a:t>
                      </a:r>
                      <a:endParaRPr sz="11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50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85"/>
                        </a:spcBef>
                      </a:pPr>
                      <a:r>
                        <a:rPr dirty="0" baseline="4629" sz="1800" spc="-37" i="1">
                          <a:latin typeface="Lucida Sans Italic"/>
                          <a:cs typeface="Lucida Sans Italic"/>
                        </a:rPr>
                        <a:t>T</a:t>
                      </a:r>
                      <a:r>
                        <a:rPr dirty="0" sz="800" spc="-25" i="1">
                          <a:latin typeface="Lucida Sans Italic"/>
                          <a:cs typeface="Lucida Sans Italic"/>
                        </a:rPr>
                        <a:t>N</a:t>
                      </a:r>
                      <a:endParaRPr sz="800">
                        <a:latin typeface="Lucida Sans Italic"/>
                        <a:cs typeface="Lucida Sans Italic"/>
                      </a:endParaRPr>
                    </a:p>
                    <a:p>
                      <a:pPr algn="ctr">
                        <a:lnSpc>
                          <a:spcPts val="1300"/>
                        </a:lnSpc>
                      </a:pP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(</a:t>
                      </a:r>
                      <a:r>
                        <a:rPr dirty="0" sz="1200" spc="-10" i="1">
                          <a:latin typeface="Lucida Sans Italic"/>
                          <a:cs typeface="Lucida Sans Italic"/>
                        </a:rPr>
                        <a:t>seconds</a:t>
                      </a: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)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377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baseline="4444" sz="1875" spc="-15" i="1">
                          <a:latin typeface="Lucida Sans Italic"/>
                          <a:cs typeface="Lucida Sans Italic"/>
                        </a:rPr>
                        <a:t>T</a:t>
                      </a:r>
                      <a:r>
                        <a:rPr dirty="0" sz="850" spc="-10" i="1">
                          <a:latin typeface="Lucida Sans Italic"/>
                          <a:cs typeface="Lucida Sans Italic"/>
                        </a:rPr>
                        <a:t>N</a:t>
                      </a:r>
                      <a:r>
                        <a:rPr dirty="0" baseline="4444" sz="1875" spc="-1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baseline="4444" sz="1875" spc="-15" i="1">
                          <a:latin typeface="Lucida Sans Italic"/>
                          <a:cs typeface="Lucida Sans Italic"/>
                        </a:rPr>
                        <a:t>T</a:t>
                      </a:r>
                      <a:r>
                        <a:rPr dirty="0" sz="850" spc="-10" i="1">
                          <a:latin typeface="Lucida Sans Italic"/>
                          <a:cs typeface="Lucida Sans Italic"/>
                        </a:rPr>
                        <a:t>N/2</a:t>
                      </a:r>
                      <a:endParaRPr sz="85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127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200" spc="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million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1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200" spc="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million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2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200" spc="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million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5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2.5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dirty="0" sz="1200" spc="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million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10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2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16</a:t>
                      </a:r>
                      <a:r>
                        <a:rPr dirty="0" sz="12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million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20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2.5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...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1.02</a:t>
                      </a:r>
                      <a:r>
                        <a:rPr dirty="0" sz="1200" spc="8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10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billion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20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1280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42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 descr=""/>
          <p:cNvSpPr txBox="1"/>
          <p:nvPr/>
        </p:nvSpPr>
        <p:spPr>
          <a:xfrm>
            <a:off x="5254548" y="5020603"/>
            <a:ext cx="639445" cy="4083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200" spc="-25">
                <a:solidFill>
                  <a:srgbClr val="8D3124"/>
                </a:solidFill>
                <a:latin typeface="Lucida Sans Unicode"/>
                <a:cs typeface="Lucida Sans Unicode"/>
              </a:rPr>
              <a:t>20</a:t>
            </a:r>
            <a:endParaRPr sz="12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200" spc="-10">
                <a:solidFill>
                  <a:srgbClr val="8D3124"/>
                </a:solidFill>
                <a:latin typeface="Lucida Sans Unicode"/>
                <a:cs typeface="Lucida Sans Unicode"/>
              </a:rPr>
              <a:t>minutes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5003800" y="4938299"/>
            <a:ext cx="288290" cy="198755"/>
          </a:xfrm>
          <a:custGeom>
            <a:avLst/>
            <a:gdLst/>
            <a:ahLst/>
            <a:cxnLst/>
            <a:rect l="l" t="t" r="r" b="b"/>
            <a:pathLst>
              <a:path w="288289" h="198754">
                <a:moveTo>
                  <a:pt x="0" y="0"/>
                </a:moveTo>
                <a:lnTo>
                  <a:pt x="9108" y="0"/>
                </a:lnTo>
                <a:lnTo>
                  <a:pt x="288265" y="198330"/>
                </a:lnTo>
              </a:path>
            </a:pathLst>
          </a:custGeom>
          <a:ln w="12709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4967871" y="4912867"/>
            <a:ext cx="76835" cy="68580"/>
          </a:xfrm>
          <a:custGeom>
            <a:avLst/>
            <a:gdLst/>
            <a:ahLst/>
            <a:cxnLst/>
            <a:rect l="l" t="t" r="r" b="b"/>
            <a:pathLst>
              <a:path w="76835" h="68579">
                <a:moveTo>
                  <a:pt x="0" y="0"/>
                </a:moveTo>
                <a:lnTo>
                  <a:pt x="36499" y="68237"/>
                </a:lnTo>
                <a:lnTo>
                  <a:pt x="42341" y="29984"/>
                </a:lnTo>
                <a:lnTo>
                  <a:pt x="76428" y="11709"/>
                </a:lnTo>
                <a:lnTo>
                  <a:pt x="0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 descr=""/>
          <p:cNvGrpSpPr/>
          <p:nvPr/>
        </p:nvGrpSpPr>
        <p:grpSpPr>
          <a:xfrm>
            <a:off x="7313927" y="5138869"/>
            <a:ext cx="2372995" cy="763270"/>
            <a:chOff x="7313927" y="5138869"/>
            <a:chExt cx="2372995" cy="763270"/>
          </a:xfrm>
        </p:grpSpPr>
        <p:sp>
          <p:nvSpPr>
            <p:cNvPr id="20" name="object 20" descr=""/>
            <p:cNvSpPr/>
            <p:nvPr/>
          </p:nvSpPr>
          <p:spPr>
            <a:xfrm>
              <a:off x="7316787" y="5141734"/>
              <a:ext cx="2367280" cy="757555"/>
            </a:xfrm>
            <a:custGeom>
              <a:avLst/>
              <a:gdLst/>
              <a:ahLst/>
              <a:cxnLst/>
              <a:rect l="l" t="t" r="r" b="b"/>
              <a:pathLst>
                <a:path w="2367279" h="757554">
                  <a:moveTo>
                    <a:pt x="2108593" y="0"/>
                  </a:moveTo>
                  <a:lnTo>
                    <a:pt x="669747" y="0"/>
                  </a:lnTo>
                  <a:lnTo>
                    <a:pt x="623276" y="2381"/>
                  </a:lnTo>
                  <a:lnTo>
                    <a:pt x="579534" y="13011"/>
                  </a:lnTo>
                  <a:lnTo>
                    <a:pt x="539251" y="31107"/>
                  </a:lnTo>
                  <a:lnTo>
                    <a:pt x="503160" y="55891"/>
                  </a:lnTo>
                  <a:lnTo>
                    <a:pt x="471991" y="86581"/>
                  </a:lnTo>
                  <a:lnTo>
                    <a:pt x="446475" y="122396"/>
                  </a:lnTo>
                  <a:lnTo>
                    <a:pt x="427344" y="162557"/>
                  </a:lnTo>
                  <a:lnTo>
                    <a:pt x="415329" y="206283"/>
                  </a:lnTo>
                  <a:lnTo>
                    <a:pt x="411162" y="252793"/>
                  </a:lnTo>
                  <a:lnTo>
                    <a:pt x="411162" y="322605"/>
                  </a:lnTo>
                  <a:lnTo>
                    <a:pt x="416937" y="376949"/>
                  </a:lnTo>
                  <a:lnTo>
                    <a:pt x="433441" y="427235"/>
                  </a:lnTo>
                  <a:lnTo>
                    <a:pt x="459442" y="472344"/>
                  </a:lnTo>
                  <a:lnTo>
                    <a:pt x="493710" y="511158"/>
                  </a:lnTo>
                  <a:lnTo>
                    <a:pt x="535012" y="542556"/>
                  </a:lnTo>
                  <a:lnTo>
                    <a:pt x="0" y="757250"/>
                  </a:lnTo>
                  <a:lnTo>
                    <a:pt x="640600" y="579589"/>
                  </a:lnTo>
                  <a:lnTo>
                    <a:pt x="2158494" y="579589"/>
                  </a:lnTo>
                  <a:lnTo>
                    <a:pt x="2198779" y="568221"/>
                  </a:lnTo>
                  <a:lnTo>
                    <a:pt x="2239033" y="548620"/>
                  </a:lnTo>
                  <a:lnTo>
                    <a:pt x="2275090" y="522543"/>
                  </a:lnTo>
                  <a:lnTo>
                    <a:pt x="2306223" y="490780"/>
                  </a:lnTo>
                  <a:lnTo>
                    <a:pt x="2331705" y="454116"/>
                  </a:lnTo>
                  <a:lnTo>
                    <a:pt x="2350807" y="413341"/>
                  </a:lnTo>
                  <a:lnTo>
                    <a:pt x="2362802" y="369241"/>
                  </a:lnTo>
                  <a:lnTo>
                    <a:pt x="2366962" y="322605"/>
                  </a:lnTo>
                  <a:lnTo>
                    <a:pt x="2366962" y="252793"/>
                  </a:lnTo>
                  <a:lnTo>
                    <a:pt x="2362802" y="206481"/>
                  </a:lnTo>
                  <a:lnTo>
                    <a:pt x="2350807" y="163250"/>
                  </a:lnTo>
                  <a:lnTo>
                    <a:pt x="2331705" y="123731"/>
                  </a:lnTo>
                  <a:lnTo>
                    <a:pt x="2306223" y="88558"/>
                  </a:lnTo>
                  <a:lnTo>
                    <a:pt x="2275090" y="58363"/>
                  </a:lnTo>
                  <a:lnTo>
                    <a:pt x="2239033" y="33777"/>
                  </a:lnTo>
                  <a:lnTo>
                    <a:pt x="2198779" y="15433"/>
                  </a:lnTo>
                  <a:lnTo>
                    <a:pt x="2155056" y="3963"/>
                  </a:lnTo>
                  <a:lnTo>
                    <a:pt x="2108593" y="0"/>
                  </a:lnTo>
                  <a:close/>
                </a:path>
                <a:path w="2367279" h="757554">
                  <a:moveTo>
                    <a:pt x="2158494" y="579589"/>
                  </a:moveTo>
                  <a:lnTo>
                    <a:pt x="640600" y="579589"/>
                  </a:lnTo>
                  <a:lnTo>
                    <a:pt x="647814" y="580872"/>
                  </a:lnTo>
                  <a:lnTo>
                    <a:pt x="655064" y="582628"/>
                  </a:lnTo>
                  <a:lnTo>
                    <a:pt x="662369" y="584179"/>
                  </a:lnTo>
                  <a:lnTo>
                    <a:pt x="669747" y="584847"/>
                  </a:lnTo>
                  <a:lnTo>
                    <a:pt x="2108593" y="584847"/>
                  </a:lnTo>
                  <a:lnTo>
                    <a:pt x="2155056" y="580559"/>
                  </a:lnTo>
                  <a:lnTo>
                    <a:pt x="2158494" y="579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316784" y="5141727"/>
              <a:ext cx="2367280" cy="757555"/>
            </a:xfrm>
            <a:custGeom>
              <a:avLst/>
              <a:gdLst/>
              <a:ahLst/>
              <a:cxnLst/>
              <a:rect l="l" t="t" r="r" b="b"/>
              <a:pathLst>
                <a:path w="2367279" h="757554">
                  <a:moveTo>
                    <a:pt x="669741" y="0"/>
                  </a:moveTo>
                  <a:lnTo>
                    <a:pt x="623273" y="2383"/>
                  </a:lnTo>
                  <a:lnTo>
                    <a:pt x="579532" y="13013"/>
                  </a:lnTo>
                  <a:lnTo>
                    <a:pt x="539251" y="31110"/>
                  </a:lnTo>
                  <a:lnTo>
                    <a:pt x="503160" y="55893"/>
                  </a:lnTo>
                  <a:lnTo>
                    <a:pt x="471991" y="86582"/>
                  </a:lnTo>
                  <a:lnTo>
                    <a:pt x="446476" y="122396"/>
                  </a:lnTo>
                  <a:lnTo>
                    <a:pt x="427345" y="162556"/>
                  </a:lnTo>
                  <a:lnTo>
                    <a:pt x="415330" y="206280"/>
                  </a:lnTo>
                  <a:lnTo>
                    <a:pt x="411162" y="252790"/>
                  </a:lnTo>
                  <a:lnTo>
                    <a:pt x="411162" y="322609"/>
                  </a:lnTo>
                  <a:lnTo>
                    <a:pt x="416937" y="376954"/>
                  </a:lnTo>
                  <a:lnTo>
                    <a:pt x="433441" y="427241"/>
                  </a:lnTo>
                  <a:lnTo>
                    <a:pt x="459441" y="472349"/>
                  </a:lnTo>
                  <a:lnTo>
                    <a:pt x="493707" y="511161"/>
                  </a:lnTo>
                  <a:lnTo>
                    <a:pt x="535007" y="542557"/>
                  </a:lnTo>
                  <a:lnTo>
                    <a:pt x="0" y="757256"/>
                  </a:lnTo>
                  <a:lnTo>
                    <a:pt x="640601" y="579594"/>
                  </a:lnTo>
                  <a:lnTo>
                    <a:pt x="647814" y="580874"/>
                  </a:lnTo>
                  <a:lnTo>
                    <a:pt x="655062" y="582632"/>
                  </a:lnTo>
                  <a:lnTo>
                    <a:pt x="662365" y="584185"/>
                  </a:lnTo>
                  <a:lnTo>
                    <a:pt x="669741" y="584855"/>
                  </a:lnTo>
                  <a:lnTo>
                    <a:pt x="2108596" y="584855"/>
                  </a:lnTo>
                  <a:lnTo>
                    <a:pt x="2155058" y="580567"/>
                  </a:lnTo>
                  <a:lnTo>
                    <a:pt x="2198779" y="568228"/>
                  </a:lnTo>
                  <a:lnTo>
                    <a:pt x="2239032" y="548626"/>
                  </a:lnTo>
                  <a:lnTo>
                    <a:pt x="2275089" y="522549"/>
                  </a:lnTo>
                  <a:lnTo>
                    <a:pt x="2306222" y="490785"/>
                  </a:lnTo>
                  <a:lnTo>
                    <a:pt x="2331703" y="454121"/>
                  </a:lnTo>
                  <a:lnTo>
                    <a:pt x="2350806" y="413345"/>
                  </a:lnTo>
                  <a:lnTo>
                    <a:pt x="2362801" y="369245"/>
                  </a:lnTo>
                  <a:lnTo>
                    <a:pt x="2366961" y="322609"/>
                  </a:lnTo>
                  <a:lnTo>
                    <a:pt x="2366961" y="252790"/>
                  </a:lnTo>
                  <a:lnTo>
                    <a:pt x="2362801" y="206478"/>
                  </a:lnTo>
                  <a:lnTo>
                    <a:pt x="2350806" y="163247"/>
                  </a:lnTo>
                  <a:lnTo>
                    <a:pt x="2331703" y="123729"/>
                  </a:lnTo>
                  <a:lnTo>
                    <a:pt x="2306222" y="88557"/>
                  </a:lnTo>
                  <a:lnTo>
                    <a:pt x="2275089" y="58362"/>
                  </a:lnTo>
                  <a:lnTo>
                    <a:pt x="2239032" y="33776"/>
                  </a:lnTo>
                  <a:lnTo>
                    <a:pt x="2198779" y="15433"/>
                  </a:lnTo>
                  <a:lnTo>
                    <a:pt x="2155058" y="3963"/>
                  </a:lnTo>
                  <a:lnTo>
                    <a:pt x="2108596" y="0"/>
                  </a:lnTo>
                  <a:lnTo>
                    <a:pt x="669741" y="0"/>
                  </a:lnTo>
                  <a:close/>
                </a:path>
              </a:pathLst>
            </a:custGeom>
            <a:ln w="5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8020977" y="5320905"/>
            <a:ext cx="13703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40">
                <a:latin typeface="Lucida Sans Unicode"/>
                <a:cs typeface="Lucida Sans Unicode"/>
              </a:rPr>
              <a:t>OK! </a:t>
            </a:r>
            <a:r>
              <a:rPr dirty="0" sz="1000">
                <a:latin typeface="Lucida Sans Unicode"/>
                <a:cs typeface="Lucida Sans Unicode"/>
              </a:rPr>
              <a:t>Let's</a:t>
            </a:r>
            <a:r>
              <a:rPr dirty="0" sz="1000" spc="-3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get</a:t>
            </a:r>
            <a:r>
              <a:rPr dirty="0" sz="1000" spc="-35">
                <a:latin typeface="Lucida Sans Unicode"/>
                <a:cs typeface="Lucida Sans Unicode"/>
              </a:rPr>
              <a:t> </a:t>
            </a:r>
            <a:r>
              <a:rPr dirty="0" sz="1000" spc="-10">
                <a:latin typeface="Lucida Sans Unicode"/>
                <a:cs typeface="Lucida Sans Unicode"/>
              </a:rPr>
              <a:t>started...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23" name="object 2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2570" y="5758533"/>
            <a:ext cx="1181039" cy="91780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936" y="1206000"/>
            <a:ext cx="3098800" cy="3086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40410" y="1394070"/>
            <a:ext cx="3020695" cy="58801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890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0200" y="6394081"/>
            <a:ext cx="29591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CS.13.D.SearchSort.Mergesort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182937" y="3272819"/>
            <a:ext cx="4116704" cy="25704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64515" indent="-552450">
              <a:lnSpc>
                <a:spcPct val="100000"/>
              </a:lnSpc>
              <a:spcBef>
                <a:spcPts val="90"/>
              </a:spcBef>
              <a:buAutoNum type="arabicPeriod" startAt="11"/>
              <a:tabLst>
                <a:tab pos="565150" algn="l"/>
              </a:tabLst>
            </a:pPr>
            <a:r>
              <a:rPr dirty="0" sz="2650">
                <a:solidFill>
                  <a:srgbClr val="A9A9A9"/>
                </a:solidFill>
                <a:latin typeface="Arial"/>
                <a:cs typeface="Arial"/>
              </a:rPr>
              <a:t>Sorting</a:t>
            </a:r>
            <a:r>
              <a:rPr dirty="0" sz="2650" spc="16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55">
                <a:solidFill>
                  <a:srgbClr val="A9A9A9"/>
                </a:solidFill>
                <a:latin typeface="Arial"/>
                <a:cs typeface="Arial"/>
              </a:rPr>
              <a:t>and</a:t>
            </a:r>
            <a:r>
              <a:rPr dirty="0" sz="2650" spc="17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-10">
                <a:solidFill>
                  <a:srgbClr val="A9A9A9"/>
                </a:solidFill>
                <a:latin typeface="Arial"/>
                <a:cs typeface="Arial"/>
              </a:rPr>
              <a:t>Searching</a:t>
            </a:r>
            <a:endParaRPr sz="26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2625"/>
              </a:spcBef>
              <a:buChar char="•"/>
              <a:tabLst>
                <a:tab pos="1045210" algn="l"/>
              </a:tabLst>
            </a:pPr>
            <a:r>
              <a:rPr dirty="0" sz="1950" spc="155">
                <a:solidFill>
                  <a:srgbClr val="929292"/>
                </a:solidFill>
                <a:latin typeface="Arial"/>
                <a:cs typeface="Arial"/>
              </a:rPr>
              <a:t>A</a:t>
            </a:r>
            <a:r>
              <a:rPr dirty="0" sz="1950" spc="7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50">
                <a:solidFill>
                  <a:srgbClr val="929292"/>
                </a:solidFill>
                <a:latin typeface="Arial"/>
                <a:cs typeface="Arial"/>
              </a:rPr>
              <a:t>typical</a:t>
            </a:r>
            <a:r>
              <a:rPr dirty="0" sz="1950" spc="7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929292"/>
                </a:solidFill>
                <a:latin typeface="Arial"/>
                <a:cs typeface="Arial"/>
              </a:rPr>
              <a:t>client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 spc="50">
                <a:solidFill>
                  <a:srgbClr val="929292"/>
                </a:solidFill>
                <a:latin typeface="Arial"/>
                <a:cs typeface="Arial"/>
              </a:rPr>
              <a:t>Binary</a:t>
            </a:r>
            <a:r>
              <a:rPr dirty="0" sz="1950" spc="65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929292"/>
                </a:solidFill>
                <a:latin typeface="Arial"/>
                <a:cs typeface="Arial"/>
              </a:rPr>
              <a:t>search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929292"/>
                </a:solidFill>
                <a:latin typeface="Arial"/>
                <a:cs typeface="Arial"/>
              </a:rPr>
              <a:t>Insertion</a:t>
            </a:r>
            <a:r>
              <a:rPr dirty="0" sz="1950" spc="235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-20">
                <a:solidFill>
                  <a:srgbClr val="929292"/>
                </a:solidFill>
                <a:latin typeface="Arial"/>
                <a:cs typeface="Arial"/>
              </a:rPr>
              <a:t>sort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0"/>
              </a:spcBef>
              <a:buChar char="•"/>
              <a:tabLst>
                <a:tab pos="1045210" algn="l"/>
              </a:tabLst>
            </a:pPr>
            <a:r>
              <a:rPr dirty="0" sz="1950" spc="50">
                <a:solidFill>
                  <a:srgbClr val="929292"/>
                </a:solidFill>
                <a:latin typeface="Arial"/>
                <a:cs typeface="Arial"/>
              </a:rPr>
              <a:t>Mergesort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 spc="-10">
                <a:latin typeface="Arial"/>
                <a:cs typeface="Arial"/>
              </a:rPr>
              <a:t>Longest</a:t>
            </a:r>
            <a:r>
              <a:rPr dirty="0" sz="1950">
                <a:latin typeface="Arial"/>
                <a:cs typeface="Arial"/>
              </a:rPr>
              <a:t> </a:t>
            </a:r>
            <a:r>
              <a:rPr dirty="0" sz="1950" spc="50">
                <a:latin typeface="Arial"/>
                <a:cs typeface="Arial"/>
              </a:rPr>
              <a:t>repeated</a:t>
            </a:r>
            <a:r>
              <a:rPr dirty="0" sz="1950" spc="5">
                <a:latin typeface="Arial"/>
                <a:cs typeface="Arial"/>
              </a:rPr>
              <a:t> </a:t>
            </a:r>
            <a:r>
              <a:rPr dirty="0" sz="1950" spc="-10">
                <a:latin typeface="Arial"/>
                <a:cs typeface="Arial"/>
              </a:rPr>
              <a:t>substring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406250" y="1206000"/>
            <a:ext cx="4015740" cy="756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9005">
              <a:lnSpc>
                <a:spcPct val="100000"/>
              </a:lnSpc>
              <a:spcBef>
                <a:spcPts val="105"/>
              </a:spcBef>
              <a:tabLst>
                <a:tab pos="2721610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98933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PA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-120">
                <a:solidFill>
                  <a:srgbClr val="A7AAA9"/>
                </a:solidFill>
                <a:latin typeface="Arial"/>
                <a:cs typeface="Arial"/>
              </a:rPr>
              <a:t>R</a:t>
            </a:r>
            <a:r>
              <a:rPr dirty="0" sz="1050" spc="-15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T</a:t>
            </a:r>
            <a:r>
              <a:rPr dirty="0" sz="1050" spc="355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I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I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:</a:t>
            </a:r>
            <a:r>
              <a:rPr dirty="0" sz="1050" spc="355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105">
                <a:solidFill>
                  <a:srgbClr val="A7AAA9"/>
                </a:solidFill>
                <a:latin typeface="Arial"/>
                <a:cs typeface="Arial"/>
              </a:rPr>
              <a:t>ALG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90">
                <a:solidFill>
                  <a:srgbClr val="A7AAA9"/>
                </a:solidFill>
                <a:latin typeface="Arial"/>
                <a:cs typeface="Arial"/>
              </a:rPr>
              <a:t>ORIT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H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130">
                <a:solidFill>
                  <a:srgbClr val="A7AAA9"/>
                </a:solidFill>
                <a:latin typeface="Arial"/>
                <a:cs typeface="Arial"/>
              </a:rPr>
              <a:t>MS,</a:t>
            </a:r>
            <a:r>
              <a:rPr dirty="0" sz="1050" spc="36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-135">
                <a:solidFill>
                  <a:srgbClr val="A7AAA9"/>
                </a:solidFill>
                <a:latin typeface="Arial"/>
                <a:cs typeface="Arial"/>
              </a:rPr>
              <a:t>T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H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-105">
                <a:solidFill>
                  <a:srgbClr val="A7AAA9"/>
                </a:solidFill>
                <a:latin typeface="Arial"/>
                <a:cs typeface="Arial"/>
              </a:rPr>
              <a:t>E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85">
                <a:solidFill>
                  <a:srgbClr val="A7AAA9"/>
                </a:solidFill>
                <a:latin typeface="Arial"/>
                <a:cs typeface="Arial"/>
              </a:rPr>
              <a:t>ORY,</a:t>
            </a:r>
            <a:r>
              <a:rPr dirty="0" sz="1050" spc="355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180">
                <a:solidFill>
                  <a:srgbClr val="A7AAA9"/>
                </a:solidFill>
                <a:latin typeface="Arial"/>
                <a:cs typeface="Arial"/>
              </a:rPr>
              <a:t>AND</a:t>
            </a:r>
            <a:r>
              <a:rPr dirty="0" sz="1050" spc="36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160">
                <a:solidFill>
                  <a:srgbClr val="A7AAA9"/>
                </a:solidFill>
                <a:latin typeface="Arial"/>
                <a:cs typeface="Arial"/>
              </a:rPr>
              <a:t>MAC</a:t>
            </a:r>
            <a:r>
              <a:rPr dirty="0" sz="1050" spc="-114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7AAA9"/>
                </a:solidFill>
                <a:latin typeface="Arial"/>
                <a:cs typeface="Arial"/>
              </a:rPr>
              <a:t>H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120">
                <a:solidFill>
                  <a:srgbClr val="A7AAA9"/>
                </a:solidFill>
                <a:latin typeface="Arial"/>
                <a:cs typeface="Arial"/>
              </a:rPr>
              <a:t>INE</a:t>
            </a:r>
            <a:r>
              <a:rPr dirty="0" sz="1050" spc="-140">
                <a:solidFill>
                  <a:srgbClr val="A7AAA9"/>
                </a:solidFill>
                <a:latin typeface="Arial"/>
                <a:cs typeface="Arial"/>
              </a:rPr>
              <a:t> </a:t>
            </a:r>
            <a:r>
              <a:rPr dirty="0" sz="1050" spc="-50">
                <a:solidFill>
                  <a:srgbClr val="A7AAA9"/>
                </a:solidFill>
                <a:latin typeface="Arial"/>
                <a:cs typeface="Arial"/>
              </a:rPr>
              <a:t>S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0200" y="6394081"/>
            <a:ext cx="29591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CS.11.E.SearchSort.LRS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Search</a:t>
            </a:r>
            <a:r>
              <a:rPr dirty="0" spc="215"/>
              <a:t> </a:t>
            </a:r>
            <a:r>
              <a:rPr dirty="0"/>
              <a:t>client:</a:t>
            </a:r>
            <a:r>
              <a:rPr dirty="0" spc="220"/>
              <a:t> </a:t>
            </a:r>
            <a:r>
              <a:rPr dirty="0"/>
              <a:t>Whitelist</a:t>
            </a:r>
            <a:r>
              <a:rPr dirty="0" spc="220"/>
              <a:t> </a:t>
            </a:r>
            <a:r>
              <a:rPr dirty="0" spc="-10"/>
              <a:t>filter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98500" y="2007666"/>
            <a:ext cx="5130800" cy="376364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8265" rIns="0" bIns="0" rtlCol="0" vert="horz">
            <a:spAutoFit/>
          </a:bodyPr>
          <a:lstStyle/>
          <a:p>
            <a:pPr marL="165735">
              <a:lnSpc>
                <a:spcPct val="100000"/>
              </a:lnSpc>
              <a:spcBef>
                <a:spcPts val="69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WhiteFilter</a:t>
            </a:r>
            <a:endParaRPr sz="1200">
              <a:latin typeface="Lucida Console"/>
              <a:cs typeface="Lucida Console"/>
            </a:endParaRPr>
          </a:p>
          <a:p>
            <a:pPr marL="165735">
              <a:lnSpc>
                <a:spcPct val="100000"/>
              </a:lnSpc>
              <a:spcBef>
                <a:spcPts val="170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449580">
              <a:lnSpc>
                <a:spcPct val="100000"/>
              </a:lnSpc>
              <a:spcBef>
                <a:spcPts val="170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search(String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key,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String[]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a)</a:t>
            </a:r>
            <a:endParaRPr sz="1200">
              <a:latin typeface="Lucida Console"/>
              <a:cs typeface="Lucida Console"/>
            </a:endParaRPr>
          </a:p>
          <a:p>
            <a:pPr marL="449580">
              <a:lnSpc>
                <a:spcPct val="100000"/>
              </a:lnSpc>
              <a:spcBef>
                <a:spcPts val="170"/>
              </a:spcBef>
            </a:pPr>
            <a:r>
              <a:rPr dirty="0" sz="1200">
                <a:solidFill>
                  <a:srgbClr val="929292"/>
                </a:solidFill>
                <a:latin typeface="Lucida Console"/>
                <a:cs typeface="Lucida Console"/>
              </a:rPr>
              <a:t>//</a:t>
            </a:r>
            <a:r>
              <a:rPr dirty="0" sz="1200" spc="120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929292"/>
                </a:solidFill>
                <a:latin typeface="Lucida Console"/>
                <a:cs typeface="Lucida Console"/>
              </a:rPr>
              <a:t>Search</a:t>
            </a:r>
            <a:r>
              <a:rPr dirty="0" sz="1200" spc="125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929292"/>
                </a:solidFill>
                <a:latin typeface="Lucida Console"/>
                <a:cs typeface="Lucida Console"/>
              </a:rPr>
              <a:t>method</a:t>
            </a:r>
            <a:r>
              <a:rPr dirty="0" sz="1200" spc="120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929292"/>
                </a:solidFill>
                <a:latin typeface="Lucida Console"/>
                <a:cs typeface="Lucida Console"/>
              </a:rPr>
              <a:t>(stay</a:t>
            </a:r>
            <a:r>
              <a:rPr dirty="0" sz="1200" spc="125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200" spc="-10">
                <a:solidFill>
                  <a:srgbClr val="929292"/>
                </a:solidFill>
                <a:latin typeface="Lucida Console"/>
                <a:cs typeface="Lucida Console"/>
              </a:rPr>
              <a:t>tuned).</a:t>
            </a:r>
            <a:endParaRPr sz="1200">
              <a:latin typeface="Lucida Console"/>
              <a:cs typeface="Lucida Console"/>
            </a:endParaRPr>
          </a:p>
          <a:p>
            <a:pPr marL="449580">
              <a:lnSpc>
                <a:spcPct val="100000"/>
              </a:lnSpc>
              <a:spcBef>
                <a:spcPts val="95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449580">
              <a:lnSpc>
                <a:spcPct val="100000"/>
              </a:lnSpc>
              <a:spcBef>
                <a:spcPts val="170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733425">
              <a:lnSpc>
                <a:spcPct val="100000"/>
              </a:lnSpc>
              <a:spcBef>
                <a:spcPts val="170"/>
              </a:spcBef>
            </a:pPr>
            <a:r>
              <a:rPr dirty="0" sz="1200">
                <a:latin typeface="Lucida Console"/>
                <a:cs typeface="Lucida Console"/>
              </a:rPr>
              <a:t>In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in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new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In(args[0]);</a:t>
            </a:r>
            <a:endParaRPr sz="1200">
              <a:latin typeface="Lucida Console"/>
              <a:cs typeface="Lucida Console"/>
            </a:endParaRPr>
          </a:p>
          <a:p>
            <a:pPr marL="733425">
              <a:lnSpc>
                <a:spcPct val="100000"/>
              </a:lnSpc>
              <a:spcBef>
                <a:spcPts val="175"/>
              </a:spcBef>
            </a:pPr>
            <a:r>
              <a:rPr dirty="0" sz="1200">
                <a:latin typeface="Lucida Console"/>
                <a:cs typeface="Lucida Console"/>
              </a:rPr>
              <a:t>String[]</a:t>
            </a:r>
            <a:r>
              <a:rPr dirty="0" sz="1200" spc="12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words</a:t>
            </a:r>
            <a:r>
              <a:rPr dirty="0" sz="1200" spc="12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2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in.readAllStrings();</a:t>
            </a:r>
            <a:endParaRPr sz="1200">
              <a:latin typeface="Lucida Console"/>
              <a:cs typeface="Lucida Console"/>
            </a:endParaRPr>
          </a:p>
          <a:p>
            <a:pPr marL="733425">
              <a:lnSpc>
                <a:spcPct val="100000"/>
              </a:lnSpc>
              <a:spcBef>
                <a:spcPts val="1075"/>
              </a:spcBef>
            </a:pPr>
            <a:r>
              <a:rPr dirty="0" sz="1200">
                <a:latin typeface="Lucida Console"/>
                <a:cs typeface="Lucida Console"/>
              </a:rPr>
              <a:t>while</a:t>
            </a:r>
            <a:r>
              <a:rPr dirty="0" sz="1200" spc="12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(!StdIn.isEmpty())</a:t>
            </a:r>
            <a:endParaRPr sz="1200">
              <a:latin typeface="Lucida Console"/>
              <a:cs typeface="Lucida Console"/>
            </a:endParaRPr>
          </a:p>
          <a:p>
            <a:pPr marL="733425">
              <a:lnSpc>
                <a:spcPct val="100000"/>
              </a:lnSpc>
              <a:spcBef>
                <a:spcPts val="170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1017269" marR="1077595">
              <a:lnSpc>
                <a:spcPct val="111800"/>
              </a:lnSpc>
              <a:spcBef>
                <a:spcPts val="5"/>
              </a:spcBef>
            </a:pPr>
            <a:r>
              <a:rPr dirty="0" sz="1200">
                <a:latin typeface="Lucida Console"/>
                <a:cs typeface="Lucida Console"/>
              </a:rPr>
              <a:t>String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key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StdIn.readString(); </a:t>
            </a: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(search(key,</a:t>
            </a:r>
            <a:r>
              <a:rPr dirty="0" sz="1200" spc="1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words)</a:t>
            </a:r>
            <a:r>
              <a:rPr dirty="0" sz="1200" spc="1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!=</a:t>
            </a:r>
            <a:r>
              <a:rPr dirty="0" sz="1200" spc="1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-</a:t>
            </a:r>
            <a:r>
              <a:rPr dirty="0" sz="1200" spc="-25">
                <a:latin typeface="Lucida Console"/>
                <a:cs typeface="Lucida Console"/>
              </a:rPr>
              <a:t>1)</a:t>
            </a:r>
            <a:endParaRPr sz="1200">
              <a:latin typeface="Lucida Console"/>
              <a:cs typeface="Lucida Console"/>
            </a:endParaRPr>
          </a:p>
          <a:p>
            <a:pPr marL="1301115">
              <a:lnSpc>
                <a:spcPct val="100000"/>
              </a:lnSpc>
              <a:spcBef>
                <a:spcPts val="170"/>
              </a:spcBef>
            </a:pPr>
            <a:r>
              <a:rPr dirty="0" sz="1200" spc="-10">
                <a:latin typeface="Lucida Console"/>
                <a:cs typeface="Lucida Console"/>
              </a:rPr>
              <a:t>StdOut.println(key);</a:t>
            </a:r>
            <a:endParaRPr sz="1200">
              <a:latin typeface="Lucida Console"/>
              <a:cs typeface="Lucida Console"/>
            </a:endParaRPr>
          </a:p>
          <a:p>
            <a:pPr marL="733425">
              <a:lnSpc>
                <a:spcPct val="100000"/>
              </a:lnSpc>
              <a:spcBef>
                <a:spcPts val="170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449580">
              <a:lnSpc>
                <a:spcPct val="100000"/>
              </a:lnSpc>
              <a:spcBef>
                <a:spcPts val="170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165735">
              <a:lnSpc>
                <a:spcPct val="100000"/>
              </a:lnSpc>
              <a:spcBef>
                <a:spcPts val="170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5878" y="1870913"/>
            <a:ext cx="3347567" cy="437401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070600" y="1905952"/>
            <a:ext cx="3238500" cy="42595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7305" rIns="0" bIns="0" rtlCol="0" vert="horz">
            <a:spAutoFit/>
          </a:bodyPr>
          <a:lstStyle/>
          <a:p>
            <a:pPr marL="78740" marR="1864360">
              <a:lnSpc>
                <a:spcPct val="113599"/>
              </a:lnSpc>
              <a:spcBef>
                <a:spcPts val="21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more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white4.txt alice@home bob@office carl@beach dave@boat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Lucida Console"/>
              <a:cs typeface="Lucida Console"/>
            </a:endParaRPr>
          </a:p>
          <a:p>
            <a:pPr marL="78740" marR="2016125">
              <a:lnSpc>
                <a:spcPct val="113599"/>
              </a:lnSpc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more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test.txt bob@office carl@beach </a:t>
            </a:r>
            <a:r>
              <a:rPr dirty="0" sz="1000" spc="-10">
                <a:solidFill>
                  <a:srgbClr val="8D3124"/>
                </a:solidFill>
                <a:latin typeface="Lucida Console"/>
                <a:cs typeface="Lucida Console"/>
              </a:rPr>
              <a:t>marvin@spam </a:t>
            </a:r>
            <a:r>
              <a:rPr dirty="0" sz="1000" spc="-10">
                <a:latin typeface="Lucida Console"/>
                <a:cs typeface="Lucida Console"/>
              </a:rPr>
              <a:t>bob@office bob@office </a:t>
            </a:r>
            <a:r>
              <a:rPr dirty="0" sz="1000" spc="-10">
                <a:solidFill>
                  <a:srgbClr val="8D3124"/>
                </a:solidFill>
                <a:latin typeface="Lucida Console"/>
                <a:cs typeface="Lucida Console"/>
              </a:rPr>
              <a:t>mallory@spam </a:t>
            </a:r>
            <a:r>
              <a:rPr dirty="0" sz="1000" spc="-10">
                <a:latin typeface="Lucida Console"/>
                <a:cs typeface="Lucida Console"/>
              </a:rPr>
              <a:t>dave@boat </a:t>
            </a:r>
            <a:r>
              <a:rPr dirty="0" sz="1000" spc="-10">
                <a:solidFill>
                  <a:srgbClr val="8D3124"/>
                </a:solidFill>
                <a:latin typeface="Lucida Console"/>
                <a:cs typeface="Lucida Console"/>
              </a:rPr>
              <a:t>eve@airport </a:t>
            </a:r>
            <a:r>
              <a:rPr dirty="0" sz="1000" spc="-10">
                <a:latin typeface="Lucida Console"/>
                <a:cs typeface="Lucida Console"/>
              </a:rPr>
              <a:t>alice@home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Lucida Console"/>
              <a:cs typeface="Lucida Console"/>
            </a:endParaRPr>
          </a:p>
          <a:p>
            <a:pPr marL="78740" marR="123825">
              <a:lnSpc>
                <a:spcPct val="113599"/>
              </a:lnSpc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8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7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WhiteFilter</a:t>
            </a:r>
            <a:r>
              <a:rPr dirty="0" sz="1000" spc="-7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white4.txt</a:t>
            </a:r>
            <a:r>
              <a:rPr dirty="0" sz="1000" spc="-7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&lt;</a:t>
            </a:r>
            <a:r>
              <a:rPr dirty="0" sz="1000" spc="-7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test.txt bob@office</a:t>
            </a:r>
            <a:endParaRPr sz="1000">
              <a:latin typeface="Lucida Console"/>
              <a:cs typeface="Lucida Console"/>
            </a:endParaRPr>
          </a:p>
          <a:p>
            <a:pPr marL="78740" marR="2394585">
              <a:lnSpc>
                <a:spcPct val="113599"/>
              </a:lnSpc>
            </a:pPr>
            <a:r>
              <a:rPr dirty="0" sz="1000" spc="-20">
                <a:latin typeface="Lucida Console"/>
                <a:cs typeface="Lucida Console"/>
              </a:rPr>
              <a:t>carl@beach bob@office bob@office </a:t>
            </a:r>
            <a:r>
              <a:rPr dirty="0" sz="1000" spc="-10">
                <a:latin typeface="Lucida Console"/>
                <a:cs typeface="Lucida Console"/>
              </a:rPr>
              <a:t>dave@boat </a:t>
            </a:r>
            <a:r>
              <a:rPr dirty="0" sz="1000" spc="-20">
                <a:latin typeface="Lucida Console"/>
                <a:cs typeface="Lucida Console"/>
              </a:rPr>
              <a:t>alice@home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282384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>
                <a:latin typeface="Arial"/>
                <a:cs typeface="Arial"/>
              </a:rPr>
              <a:t>Detecting</a:t>
            </a:r>
            <a:r>
              <a:rPr dirty="0" sz="1700" spc="14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repeats</a:t>
            </a:r>
            <a:r>
              <a:rPr dirty="0" sz="1700" spc="14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in</a:t>
            </a:r>
            <a:r>
              <a:rPr dirty="0" sz="1700" spc="145">
                <a:latin typeface="Arial"/>
                <a:cs typeface="Arial"/>
              </a:rPr>
              <a:t> </a:t>
            </a:r>
            <a:r>
              <a:rPr dirty="0" sz="1700" spc="85">
                <a:latin typeface="Arial"/>
                <a:cs typeface="Arial"/>
              </a:rPr>
              <a:t>a</a:t>
            </a:r>
            <a:r>
              <a:rPr dirty="0" sz="1700" spc="140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string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520700" y="1791525"/>
            <a:ext cx="6540500" cy="1068070"/>
          </a:xfrm>
          <a:custGeom>
            <a:avLst/>
            <a:gdLst/>
            <a:ahLst/>
            <a:cxnLst/>
            <a:rect l="l" t="t" r="r" b="b"/>
            <a:pathLst>
              <a:path w="6540500" h="1068070">
                <a:moveTo>
                  <a:pt x="0" y="0"/>
                </a:moveTo>
                <a:lnTo>
                  <a:pt x="6540500" y="0"/>
                </a:lnTo>
                <a:lnTo>
                  <a:pt x="6540500" y="1067993"/>
                </a:lnTo>
                <a:lnTo>
                  <a:pt x="0" y="106799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20700" y="1791525"/>
            <a:ext cx="6540500" cy="106807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Longest</a:t>
            </a:r>
            <a:r>
              <a:rPr dirty="0" sz="1450" spc="1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repeated</a:t>
            </a:r>
            <a:r>
              <a:rPr dirty="0" sz="1450" spc="1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substring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Given: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string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s.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Task: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Find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longest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substring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that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appears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at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least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twice.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58323" y="4199005"/>
            <a:ext cx="104076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Example</a:t>
            </a:r>
            <a:r>
              <a:rPr dirty="0" sz="1450" spc="1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005493"/>
                </a:solidFill>
                <a:latin typeface="Lucida Sans Unicode"/>
                <a:cs typeface="Lucida Sans Unicode"/>
              </a:rPr>
              <a:t>2.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906905" y="4211370"/>
            <a:ext cx="7072630" cy="262255"/>
          </a:xfrm>
          <a:custGeom>
            <a:avLst/>
            <a:gdLst/>
            <a:ahLst/>
            <a:cxnLst/>
            <a:rect l="l" t="t" r="r" b="b"/>
            <a:pathLst>
              <a:path w="7072630" h="262254">
                <a:moveTo>
                  <a:pt x="7072312" y="0"/>
                </a:moveTo>
                <a:lnTo>
                  <a:pt x="7072312" y="0"/>
                </a:lnTo>
                <a:lnTo>
                  <a:pt x="0" y="0"/>
                </a:lnTo>
                <a:lnTo>
                  <a:pt x="0" y="262229"/>
                </a:lnTo>
                <a:lnTo>
                  <a:pt x="7072312" y="262229"/>
                </a:lnTo>
                <a:lnTo>
                  <a:pt x="7072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968411" y="4196376"/>
            <a:ext cx="694944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latin typeface="Lucida Console"/>
                <a:cs typeface="Lucida Console"/>
              </a:rPr>
              <a:t>a</a:t>
            </a:r>
            <a:r>
              <a:rPr dirty="0" sz="1450" spc="305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a</a:t>
            </a:r>
            <a:r>
              <a:rPr dirty="0" sz="1450" spc="305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c</a:t>
            </a:r>
            <a:r>
              <a:rPr dirty="0" sz="1450" spc="310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a</a:t>
            </a:r>
            <a:r>
              <a:rPr dirty="0" sz="1450" spc="305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a</a:t>
            </a:r>
            <a:r>
              <a:rPr dirty="0" sz="1450" spc="310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g</a:t>
            </a:r>
            <a:r>
              <a:rPr dirty="0" sz="1450" spc="305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t</a:t>
            </a:r>
            <a:r>
              <a:rPr dirty="0" sz="1450" spc="310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t</a:t>
            </a:r>
            <a:r>
              <a:rPr dirty="0" sz="1450" spc="305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t</a:t>
            </a:r>
            <a:r>
              <a:rPr dirty="0" sz="1450" spc="310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a</a:t>
            </a:r>
            <a:r>
              <a:rPr dirty="0" sz="1450" spc="305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c</a:t>
            </a:r>
            <a:r>
              <a:rPr dirty="0" sz="1450" spc="310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a</a:t>
            </a:r>
            <a:r>
              <a:rPr dirty="0" sz="1450" spc="305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a</a:t>
            </a:r>
            <a:r>
              <a:rPr dirty="0" sz="1450" spc="310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g</a:t>
            </a:r>
            <a:r>
              <a:rPr dirty="0" sz="1450" spc="305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t</a:t>
            </a:r>
            <a:r>
              <a:rPr dirty="0" sz="1450" spc="310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t</a:t>
            </a:r>
            <a:r>
              <a:rPr dirty="0" sz="1450" spc="305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t</a:t>
            </a:r>
            <a:r>
              <a:rPr dirty="0" sz="1450" spc="310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a</a:t>
            </a:r>
            <a:r>
              <a:rPr dirty="0" sz="1450" spc="305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c</a:t>
            </a:r>
            <a:r>
              <a:rPr dirty="0" sz="1450" spc="310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a</a:t>
            </a:r>
            <a:r>
              <a:rPr dirty="0" sz="1450" spc="305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a</a:t>
            </a:r>
            <a:r>
              <a:rPr dirty="0" sz="1450" spc="310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g</a:t>
            </a:r>
            <a:r>
              <a:rPr dirty="0" sz="1450" spc="305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c</a:t>
            </a:r>
            <a:r>
              <a:rPr dirty="0" sz="1450" spc="310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t</a:t>
            </a:r>
            <a:r>
              <a:rPr dirty="0" sz="1450" spc="305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a</a:t>
            </a:r>
            <a:r>
              <a:rPr dirty="0" sz="1450" spc="310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g</a:t>
            </a:r>
            <a:r>
              <a:rPr dirty="0" sz="1450" spc="305">
                <a:latin typeface="Lucida Console"/>
                <a:cs typeface="Lucida Console"/>
              </a:rPr>
              <a:t> </a:t>
            </a:r>
            <a:r>
              <a:rPr dirty="0" sz="1450" spc="-50">
                <a:latin typeface="Lucida Console"/>
                <a:cs typeface="Lucida Console"/>
              </a:rPr>
              <a:t>c</a:t>
            </a:r>
            <a:endParaRPr sz="1450">
              <a:latin typeface="Lucida Console"/>
              <a:cs typeface="Lucida Console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900554" y="4130947"/>
            <a:ext cx="7085330" cy="419734"/>
            <a:chOff x="1900554" y="4130947"/>
            <a:chExt cx="7085330" cy="419734"/>
          </a:xfrm>
        </p:grpSpPr>
        <p:sp>
          <p:nvSpPr>
            <p:cNvPr id="10" name="object 10" descr=""/>
            <p:cNvSpPr/>
            <p:nvPr/>
          </p:nvSpPr>
          <p:spPr>
            <a:xfrm>
              <a:off x="1900554" y="4205012"/>
              <a:ext cx="7085330" cy="274955"/>
            </a:xfrm>
            <a:custGeom>
              <a:avLst/>
              <a:gdLst/>
              <a:ahLst/>
              <a:cxnLst/>
              <a:rect l="l" t="t" r="r" b="b"/>
              <a:pathLst>
                <a:path w="7085330" h="274954">
                  <a:moveTo>
                    <a:pt x="268287" y="0"/>
                  </a:moveTo>
                  <a:lnTo>
                    <a:pt x="268287" y="274945"/>
                  </a:lnTo>
                </a:path>
                <a:path w="7085330" h="274954">
                  <a:moveTo>
                    <a:pt x="530224" y="0"/>
                  </a:moveTo>
                  <a:lnTo>
                    <a:pt x="530224" y="274945"/>
                  </a:lnTo>
                </a:path>
                <a:path w="7085330" h="274954">
                  <a:moveTo>
                    <a:pt x="792162" y="0"/>
                  </a:moveTo>
                  <a:lnTo>
                    <a:pt x="792162" y="274945"/>
                  </a:lnTo>
                </a:path>
                <a:path w="7085330" h="274954">
                  <a:moveTo>
                    <a:pt x="1054099" y="0"/>
                  </a:moveTo>
                  <a:lnTo>
                    <a:pt x="1054099" y="274945"/>
                  </a:lnTo>
                </a:path>
                <a:path w="7085330" h="274954">
                  <a:moveTo>
                    <a:pt x="1316037" y="0"/>
                  </a:moveTo>
                  <a:lnTo>
                    <a:pt x="1316037" y="274945"/>
                  </a:lnTo>
                </a:path>
                <a:path w="7085330" h="274954">
                  <a:moveTo>
                    <a:pt x="1577974" y="0"/>
                  </a:moveTo>
                  <a:lnTo>
                    <a:pt x="1577974" y="274945"/>
                  </a:lnTo>
                </a:path>
                <a:path w="7085330" h="274954">
                  <a:moveTo>
                    <a:pt x="1839912" y="0"/>
                  </a:moveTo>
                  <a:lnTo>
                    <a:pt x="1839912" y="274945"/>
                  </a:lnTo>
                </a:path>
                <a:path w="7085330" h="274954">
                  <a:moveTo>
                    <a:pt x="2101849" y="0"/>
                  </a:moveTo>
                  <a:lnTo>
                    <a:pt x="2101849" y="274945"/>
                  </a:lnTo>
                </a:path>
                <a:path w="7085330" h="274954">
                  <a:moveTo>
                    <a:pt x="2363787" y="0"/>
                  </a:moveTo>
                  <a:lnTo>
                    <a:pt x="2363787" y="274945"/>
                  </a:lnTo>
                </a:path>
                <a:path w="7085330" h="274954">
                  <a:moveTo>
                    <a:pt x="2625724" y="0"/>
                  </a:moveTo>
                  <a:lnTo>
                    <a:pt x="2625724" y="274945"/>
                  </a:lnTo>
                </a:path>
                <a:path w="7085330" h="274954">
                  <a:moveTo>
                    <a:pt x="2887662" y="0"/>
                  </a:moveTo>
                  <a:lnTo>
                    <a:pt x="2887662" y="274945"/>
                  </a:lnTo>
                </a:path>
                <a:path w="7085330" h="274954">
                  <a:moveTo>
                    <a:pt x="3149599" y="0"/>
                  </a:moveTo>
                  <a:lnTo>
                    <a:pt x="3149599" y="274945"/>
                  </a:lnTo>
                </a:path>
                <a:path w="7085330" h="274954">
                  <a:moveTo>
                    <a:pt x="3411537" y="0"/>
                  </a:moveTo>
                  <a:lnTo>
                    <a:pt x="3411537" y="274945"/>
                  </a:lnTo>
                </a:path>
                <a:path w="7085330" h="274954">
                  <a:moveTo>
                    <a:pt x="3673474" y="0"/>
                  </a:moveTo>
                  <a:lnTo>
                    <a:pt x="3673474" y="274945"/>
                  </a:lnTo>
                </a:path>
                <a:path w="7085330" h="274954">
                  <a:moveTo>
                    <a:pt x="3935412" y="0"/>
                  </a:moveTo>
                  <a:lnTo>
                    <a:pt x="3935412" y="274945"/>
                  </a:lnTo>
                </a:path>
                <a:path w="7085330" h="274954">
                  <a:moveTo>
                    <a:pt x="4197349" y="0"/>
                  </a:moveTo>
                  <a:lnTo>
                    <a:pt x="4197349" y="274945"/>
                  </a:lnTo>
                </a:path>
                <a:path w="7085330" h="274954">
                  <a:moveTo>
                    <a:pt x="4459287" y="0"/>
                  </a:moveTo>
                  <a:lnTo>
                    <a:pt x="4459287" y="274945"/>
                  </a:lnTo>
                </a:path>
                <a:path w="7085330" h="274954">
                  <a:moveTo>
                    <a:pt x="4721224" y="0"/>
                  </a:moveTo>
                  <a:lnTo>
                    <a:pt x="4721224" y="274945"/>
                  </a:lnTo>
                </a:path>
                <a:path w="7085330" h="274954">
                  <a:moveTo>
                    <a:pt x="4983162" y="0"/>
                  </a:moveTo>
                  <a:lnTo>
                    <a:pt x="4983162" y="274945"/>
                  </a:lnTo>
                </a:path>
                <a:path w="7085330" h="274954">
                  <a:moveTo>
                    <a:pt x="5245099" y="0"/>
                  </a:moveTo>
                  <a:lnTo>
                    <a:pt x="5245099" y="274945"/>
                  </a:lnTo>
                </a:path>
                <a:path w="7085330" h="274954">
                  <a:moveTo>
                    <a:pt x="5507037" y="0"/>
                  </a:moveTo>
                  <a:lnTo>
                    <a:pt x="5507037" y="274945"/>
                  </a:lnTo>
                </a:path>
                <a:path w="7085330" h="274954">
                  <a:moveTo>
                    <a:pt x="5768974" y="0"/>
                  </a:moveTo>
                  <a:lnTo>
                    <a:pt x="5768974" y="274945"/>
                  </a:lnTo>
                </a:path>
                <a:path w="7085330" h="274954">
                  <a:moveTo>
                    <a:pt x="6030912" y="0"/>
                  </a:moveTo>
                  <a:lnTo>
                    <a:pt x="6030912" y="274945"/>
                  </a:lnTo>
                </a:path>
                <a:path w="7085330" h="274954">
                  <a:moveTo>
                    <a:pt x="6292849" y="0"/>
                  </a:moveTo>
                  <a:lnTo>
                    <a:pt x="6292849" y="274945"/>
                  </a:lnTo>
                </a:path>
                <a:path w="7085330" h="274954">
                  <a:moveTo>
                    <a:pt x="6554787" y="0"/>
                  </a:moveTo>
                  <a:lnTo>
                    <a:pt x="6554787" y="274945"/>
                  </a:lnTo>
                </a:path>
                <a:path w="7085330" h="274954">
                  <a:moveTo>
                    <a:pt x="6816724" y="0"/>
                  </a:moveTo>
                  <a:lnTo>
                    <a:pt x="6816724" y="274945"/>
                  </a:lnTo>
                </a:path>
                <a:path w="7085330" h="274954">
                  <a:moveTo>
                    <a:pt x="6349" y="0"/>
                  </a:moveTo>
                  <a:lnTo>
                    <a:pt x="6349" y="274945"/>
                  </a:lnTo>
                </a:path>
                <a:path w="7085330" h="274954">
                  <a:moveTo>
                    <a:pt x="7078662" y="0"/>
                  </a:moveTo>
                  <a:lnTo>
                    <a:pt x="7078662" y="274945"/>
                  </a:lnTo>
                </a:path>
                <a:path w="7085330" h="274954">
                  <a:moveTo>
                    <a:pt x="0" y="6357"/>
                  </a:moveTo>
                  <a:lnTo>
                    <a:pt x="7085001" y="6357"/>
                  </a:lnTo>
                </a:path>
                <a:path w="7085330" h="274954">
                  <a:moveTo>
                    <a:pt x="0" y="268588"/>
                  </a:moveTo>
                  <a:lnTo>
                    <a:pt x="7085001" y="268588"/>
                  </a:lnTo>
                </a:path>
              </a:pathLst>
            </a:custGeom>
            <a:ln w="524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163610" y="4181807"/>
              <a:ext cx="3431540" cy="318135"/>
            </a:xfrm>
            <a:custGeom>
              <a:avLst/>
              <a:gdLst/>
              <a:ahLst/>
              <a:cxnLst/>
              <a:rect l="l" t="t" r="r" b="b"/>
              <a:pathLst>
                <a:path w="3431540" h="318135">
                  <a:moveTo>
                    <a:pt x="0" y="163298"/>
                  </a:moveTo>
                  <a:lnTo>
                    <a:pt x="5707" y="120527"/>
                  </a:lnTo>
                  <a:lnTo>
                    <a:pt x="21814" y="81697"/>
                  </a:lnTo>
                  <a:lnTo>
                    <a:pt x="46798" y="48520"/>
                  </a:lnTo>
                  <a:lnTo>
                    <a:pt x="79136" y="22704"/>
                  </a:lnTo>
                  <a:lnTo>
                    <a:pt x="117305" y="5961"/>
                  </a:lnTo>
                  <a:lnTo>
                    <a:pt x="159781" y="0"/>
                  </a:lnTo>
                  <a:lnTo>
                    <a:pt x="3271599" y="0"/>
                  </a:lnTo>
                  <a:lnTo>
                    <a:pt x="3314076" y="5961"/>
                  </a:lnTo>
                  <a:lnTo>
                    <a:pt x="3352245" y="22704"/>
                  </a:lnTo>
                  <a:lnTo>
                    <a:pt x="3384582" y="48520"/>
                  </a:lnTo>
                  <a:lnTo>
                    <a:pt x="3409566" y="81697"/>
                  </a:lnTo>
                  <a:lnTo>
                    <a:pt x="3425673" y="120527"/>
                  </a:lnTo>
                  <a:lnTo>
                    <a:pt x="3431381" y="163298"/>
                  </a:lnTo>
                  <a:lnTo>
                    <a:pt x="3423235" y="213296"/>
                  </a:lnTo>
                  <a:lnTo>
                    <a:pt x="3400553" y="255867"/>
                  </a:lnTo>
                  <a:lnTo>
                    <a:pt x="3365965" y="288895"/>
                  </a:lnTo>
                  <a:lnTo>
                    <a:pt x="3322103" y="310263"/>
                  </a:lnTo>
                  <a:lnTo>
                    <a:pt x="3271599" y="317856"/>
                  </a:lnTo>
                  <a:lnTo>
                    <a:pt x="159781" y="317856"/>
                  </a:lnTo>
                  <a:lnTo>
                    <a:pt x="109278" y="310263"/>
                  </a:lnTo>
                  <a:lnTo>
                    <a:pt x="65416" y="288895"/>
                  </a:lnTo>
                  <a:lnTo>
                    <a:pt x="30828" y="255867"/>
                  </a:lnTo>
                  <a:lnTo>
                    <a:pt x="8145" y="213296"/>
                  </a:lnTo>
                  <a:lnTo>
                    <a:pt x="0" y="163298"/>
                  </a:lnTo>
                  <a:close/>
                </a:path>
              </a:pathLst>
            </a:custGeom>
            <a:ln w="25428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259109" y="4143661"/>
              <a:ext cx="3431540" cy="394335"/>
            </a:xfrm>
            <a:custGeom>
              <a:avLst/>
              <a:gdLst/>
              <a:ahLst/>
              <a:cxnLst/>
              <a:rect l="l" t="t" r="r" b="b"/>
              <a:pathLst>
                <a:path w="3431540" h="394335">
                  <a:moveTo>
                    <a:pt x="0" y="201441"/>
                  </a:moveTo>
                  <a:lnTo>
                    <a:pt x="5188" y="156081"/>
                  </a:lnTo>
                  <a:lnTo>
                    <a:pt x="19967" y="114004"/>
                  </a:lnTo>
                  <a:lnTo>
                    <a:pt x="43158" y="76555"/>
                  </a:lnTo>
                  <a:lnTo>
                    <a:pt x="73581" y="45083"/>
                  </a:lnTo>
                  <a:lnTo>
                    <a:pt x="110057" y="20935"/>
                  </a:lnTo>
                  <a:lnTo>
                    <a:pt x="151408" y="5458"/>
                  </a:lnTo>
                  <a:lnTo>
                    <a:pt x="196453" y="0"/>
                  </a:lnTo>
                  <a:lnTo>
                    <a:pt x="3234928" y="0"/>
                  </a:lnTo>
                  <a:lnTo>
                    <a:pt x="3279973" y="5458"/>
                  </a:lnTo>
                  <a:lnTo>
                    <a:pt x="3321323" y="20935"/>
                  </a:lnTo>
                  <a:lnTo>
                    <a:pt x="3357800" y="45083"/>
                  </a:lnTo>
                  <a:lnTo>
                    <a:pt x="3388223" y="76555"/>
                  </a:lnTo>
                  <a:lnTo>
                    <a:pt x="3411413" y="114004"/>
                  </a:lnTo>
                  <a:lnTo>
                    <a:pt x="3426192" y="156081"/>
                  </a:lnTo>
                  <a:lnTo>
                    <a:pt x="3431381" y="201441"/>
                  </a:lnTo>
                  <a:lnTo>
                    <a:pt x="3426192" y="246316"/>
                  </a:lnTo>
                  <a:lnTo>
                    <a:pt x="3411413" y="287145"/>
                  </a:lnTo>
                  <a:lnTo>
                    <a:pt x="3388223" y="322886"/>
                  </a:lnTo>
                  <a:lnTo>
                    <a:pt x="3357800" y="352498"/>
                  </a:lnTo>
                  <a:lnTo>
                    <a:pt x="3321323" y="374939"/>
                  </a:lnTo>
                  <a:lnTo>
                    <a:pt x="3279973" y="389167"/>
                  </a:lnTo>
                  <a:lnTo>
                    <a:pt x="3234928" y="394141"/>
                  </a:lnTo>
                  <a:lnTo>
                    <a:pt x="196453" y="394141"/>
                  </a:lnTo>
                  <a:lnTo>
                    <a:pt x="151408" y="389167"/>
                  </a:lnTo>
                  <a:lnTo>
                    <a:pt x="110057" y="374939"/>
                  </a:lnTo>
                  <a:lnTo>
                    <a:pt x="73581" y="352498"/>
                  </a:lnTo>
                  <a:lnTo>
                    <a:pt x="43158" y="322886"/>
                  </a:lnTo>
                  <a:lnTo>
                    <a:pt x="19967" y="287145"/>
                  </a:lnTo>
                  <a:lnTo>
                    <a:pt x="5188" y="246316"/>
                  </a:lnTo>
                  <a:lnTo>
                    <a:pt x="0" y="201441"/>
                  </a:lnTo>
                  <a:close/>
                </a:path>
              </a:pathLst>
            </a:custGeom>
            <a:ln w="25428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4390402" y="5700839"/>
            <a:ext cx="1047750" cy="314960"/>
          </a:xfrm>
          <a:custGeom>
            <a:avLst/>
            <a:gdLst/>
            <a:ahLst/>
            <a:cxnLst/>
            <a:rect l="l" t="t" r="r" b="b"/>
            <a:pathLst>
              <a:path w="1047750" h="314960">
                <a:moveTo>
                  <a:pt x="1047750" y="0"/>
                </a:moveTo>
                <a:lnTo>
                  <a:pt x="785812" y="0"/>
                </a:lnTo>
                <a:lnTo>
                  <a:pt x="523875" y="0"/>
                </a:lnTo>
                <a:lnTo>
                  <a:pt x="261937" y="0"/>
                </a:lnTo>
                <a:lnTo>
                  <a:pt x="0" y="0"/>
                </a:lnTo>
                <a:lnTo>
                  <a:pt x="0" y="314680"/>
                </a:lnTo>
                <a:lnTo>
                  <a:pt x="261937" y="314680"/>
                </a:lnTo>
                <a:lnTo>
                  <a:pt x="523875" y="314680"/>
                </a:lnTo>
                <a:lnTo>
                  <a:pt x="785812" y="314680"/>
                </a:lnTo>
                <a:lnTo>
                  <a:pt x="1047750" y="314680"/>
                </a:lnTo>
                <a:lnTo>
                  <a:pt x="1047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539273" y="4756809"/>
          <a:ext cx="8830945" cy="1571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6765"/>
                <a:gridCol w="256539"/>
                <a:gridCol w="267335"/>
                <a:gridCol w="261620"/>
                <a:gridCol w="261620"/>
                <a:gridCol w="261620"/>
                <a:gridCol w="261620"/>
                <a:gridCol w="261620"/>
                <a:gridCol w="261620"/>
                <a:gridCol w="261620"/>
                <a:gridCol w="261620"/>
                <a:gridCol w="261620"/>
                <a:gridCol w="261620"/>
                <a:gridCol w="261619"/>
                <a:gridCol w="261620"/>
                <a:gridCol w="261620"/>
                <a:gridCol w="261620"/>
                <a:gridCol w="261620"/>
                <a:gridCol w="261620"/>
                <a:gridCol w="261620"/>
                <a:gridCol w="261620"/>
                <a:gridCol w="261620"/>
              </a:tblGrid>
              <a:tr h="314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EBEBEB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3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.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1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4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1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5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9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2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6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5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3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5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8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9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7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9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3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2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3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8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4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5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Example</a:t>
                      </a:r>
                      <a:r>
                        <a:rPr dirty="0" sz="1450" spc="7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450" spc="7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(first</a:t>
                      </a:r>
                      <a:r>
                        <a:rPr dirty="0" sz="1450" spc="7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100</a:t>
                      </a:r>
                      <a:r>
                        <a:rPr dirty="0" sz="1450" spc="7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digits</a:t>
                      </a:r>
                      <a:r>
                        <a:rPr dirty="0" sz="1450" spc="7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dirty="0" sz="1450" spc="7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 spc="114">
                          <a:solidFill>
                            <a:srgbClr val="005493"/>
                          </a:solidFill>
                          <a:latin typeface="Adobe Clean SemiCondensed"/>
                          <a:cs typeface="Adobe Clean SemiCondensed"/>
                        </a:rPr>
                        <a:t>π</a:t>
                      </a:r>
                      <a:r>
                        <a:rPr dirty="0" sz="1450" spc="114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).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225"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6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2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6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4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3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3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8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3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2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7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9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5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0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2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8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8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4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1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9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7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EBEBEB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1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6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9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3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9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9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3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7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5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1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0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5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8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2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0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9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7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4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9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4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EBEBEB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4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5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9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2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3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0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7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8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1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6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4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0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6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2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8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6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2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0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8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9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EBEBEB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9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8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6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2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8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0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3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4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8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2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5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3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4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2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1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1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7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0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6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9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 descr=""/>
          <p:cNvSpPr/>
          <p:nvPr/>
        </p:nvSpPr>
        <p:spPr>
          <a:xfrm>
            <a:off x="5107787" y="4728519"/>
            <a:ext cx="885825" cy="318135"/>
          </a:xfrm>
          <a:custGeom>
            <a:avLst/>
            <a:gdLst/>
            <a:ahLst/>
            <a:cxnLst/>
            <a:rect l="l" t="t" r="r" b="b"/>
            <a:pathLst>
              <a:path w="885825" h="318135">
                <a:moveTo>
                  <a:pt x="0" y="162027"/>
                </a:moveTo>
                <a:lnTo>
                  <a:pt x="8145" y="111252"/>
                </a:lnTo>
                <a:lnTo>
                  <a:pt x="30828" y="66828"/>
                </a:lnTo>
                <a:lnTo>
                  <a:pt x="65416" y="31590"/>
                </a:lnTo>
                <a:lnTo>
                  <a:pt x="109278" y="8369"/>
                </a:lnTo>
                <a:lnTo>
                  <a:pt x="159781" y="0"/>
                </a:lnTo>
                <a:lnTo>
                  <a:pt x="725566" y="0"/>
                </a:lnTo>
                <a:lnTo>
                  <a:pt x="776070" y="8369"/>
                </a:lnTo>
                <a:lnTo>
                  <a:pt x="819932" y="31590"/>
                </a:lnTo>
                <a:lnTo>
                  <a:pt x="854520" y="66828"/>
                </a:lnTo>
                <a:lnTo>
                  <a:pt x="877203" y="111252"/>
                </a:lnTo>
                <a:lnTo>
                  <a:pt x="885348" y="162027"/>
                </a:lnTo>
                <a:lnTo>
                  <a:pt x="877203" y="212157"/>
                </a:lnTo>
                <a:lnTo>
                  <a:pt x="854520" y="255043"/>
                </a:lnTo>
                <a:lnTo>
                  <a:pt x="819932" y="288447"/>
                </a:lnTo>
                <a:lnTo>
                  <a:pt x="776070" y="310130"/>
                </a:lnTo>
                <a:lnTo>
                  <a:pt x="725566" y="317856"/>
                </a:lnTo>
                <a:lnTo>
                  <a:pt x="159781" y="317856"/>
                </a:lnTo>
                <a:lnTo>
                  <a:pt x="109278" y="310130"/>
                </a:lnTo>
                <a:lnTo>
                  <a:pt x="65416" y="288447"/>
                </a:lnTo>
                <a:lnTo>
                  <a:pt x="30828" y="255043"/>
                </a:lnTo>
                <a:lnTo>
                  <a:pt x="8145" y="212157"/>
                </a:lnTo>
                <a:lnTo>
                  <a:pt x="0" y="162027"/>
                </a:lnTo>
                <a:close/>
              </a:path>
            </a:pathLst>
          </a:custGeom>
          <a:ln w="25425">
            <a:solidFill>
              <a:srgbClr val="005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4348162" y="5682084"/>
            <a:ext cx="885825" cy="318135"/>
          </a:xfrm>
          <a:custGeom>
            <a:avLst/>
            <a:gdLst/>
            <a:ahLst/>
            <a:cxnLst/>
            <a:rect l="l" t="t" r="r" b="b"/>
            <a:pathLst>
              <a:path w="885825" h="318135">
                <a:moveTo>
                  <a:pt x="0" y="162980"/>
                </a:moveTo>
                <a:lnTo>
                  <a:pt x="5707" y="120232"/>
                </a:lnTo>
                <a:lnTo>
                  <a:pt x="21814" y="81462"/>
                </a:lnTo>
                <a:lnTo>
                  <a:pt x="46798" y="48361"/>
                </a:lnTo>
                <a:lnTo>
                  <a:pt x="79136" y="22622"/>
                </a:lnTo>
                <a:lnTo>
                  <a:pt x="117305" y="5937"/>
                </a:lnTo>
                <a:lnTo>
                  <a:pt x="159781" y="0"/>
                </a:lnTo>
                <a:lnTo>
                  <a:pt x="725566" y="0"/>
                </a:lnTo>
                <a:lnTo>
                  <a:pt x="768043" y="5937"/>
                </a:lnTo>
                <a:lnTo>
                  <a:pt x="806212" y="22622"/>
                </a:lnTo>
                <a:lnTo>
                  <a:pt x="838550" y="48361"/>
                </a:lnTo>
                <a:lnTo>
                  <a:pt x="863534" y="81462"/>
                </a:lnTo>
                <a:lnTo>
                  <a:pt x="879641" y="120232"/>
                </a:lnTo>
                <a:lnTo>
                  <a:pt x="885348" y="162980"/>
                </a:lnTo>
                <a:lnTo>
                  <a:pt x="877203" y="213011"/>
                </a:lnTo>
                <a:lnTo>
                  <a:pt x="854520" y="255661"/>
                </a:lnTo>
                <a:lnTo>
                  <a:pt x="819932" y="288783"/>
                </a:lnTo>
                <a:lnTo>
                  <a:pt x="776070" y="310230"/>
                </a:lnTo>
                <a:lnTo>
                  <a:pt x="725566" y="317856"/>
                </a:lnTo>
                <a:lnTo>
                  <a:pt x="159781" y="317856"/>
                </a:lnTo>
                <a:lnTo>
                  <a:pt x="109278" y="310230"/>
                </a:lnTo>
                <a:lnTo>
                  <a:pt x="65416" y="288783"/>
                </a:lnTo>
                <a:lnTo>
                  <a:pt x="30828" y="255661"/>
                </a:lnTo>
                <a:lnTo>
                  <a:pt x="8145" y="213011"/>
                </a:lnTo>
                <a:lnTo>
                  <a:pt x="0" y="162980"/>
                </a:lnTo>
                <a:close/>
              </a:path>
            </a:pathLst>
          </a:custGeom>
          <a:ln w="25425">
            <a:solidFill>
              <a:srgbClr val="005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558323" y="3412303"/>
            <a:ext cx="104076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Example</a:t>
            </a:r>
            <a:r>
              <a:rPr dirty="0" sz="1450" spc="1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005493"/>
                </a:solidFill>
                <a:latin typeface="Lucida Sans Unicode"/>
                <a:cs typeface="Lucida Sans Unicode"/>
              </a:rPr>
              <a:t>1.</a:t>
            </a:r>
            <a:endParaRPr sz="1450">
              <a:latin typeface="Lucida Sans Unicode"/>
              <a:cs typeface="Lucida Sans Unicode"/>
            </a:endParaRPr>
          </a:p>
        </p:txBody>
      </p:sp>
      <p:graphicFrame>
        <p:nvGraphicFramePr>
          <p:cNvPr id="18" name="object 18" descr=""/>
          <p:cNvGraphicFramePr>
            <a:graphicFrameLocks noGrp="1"/>
          </p:cNvGraphicFramePr>
          <p:nvPr/>
        </p:nvGraphicFramePr>
        <p:xfrm>
          <a:off x="1904615" y="3422046"/>
          <a:ext cx="3934460" cy="26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620"/>
                <a:gridCol w="261620"/>
                <a:gridCol w="261620"/>
                <a:gridCol w="261620"/>
                <a:gridCol w="261619"/>
                <a:gridCol w="261619"/>
                <a:gridCol w="261619"/>
                <a:gridCol w="261619"/>
                <a:gridCol w="261619"/>
                <a:gridCol w="261619"/>
                <a:gridCol w="261619"/>
                <a:gridCol w="261619"/>
                <a:gridCol w="261619"/>
                <a:gridCol w="261620"/>
                <a:gridCol w="261620"/>
              </a:tblGrid>
              <a:tr h="261620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a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a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c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a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a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g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t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t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t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a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c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a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a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g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c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9" name="object 19" descr=""/>
          <p:cNvGrpSpPr/>
          <p:nvPr/>
        </p:nvGrpSpPr>
        <p:grpSpPr>
          <a:xfrm>
            <a:off x="6998969" y="1920760"/>
            <a:ext cx="2730500" cy="1739900"/>
            <a:chOff x="6998969" y="1920760"/>
            <a:chExt cx="2730500" cy="1739900"/>
          </a:xfrm>
        </p:grpSpPr>
        <p:pic>
          <p:nvPicPr>
            <p:cNvPr id="20" name="object 2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8969" y="3622560"/>
              <a:ext cx="36579" cy="3810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8969" y="1920760"/>
              <a:ext cx="2730167" cy="1739900"/>
            </a:xfrm>
            <a:prstGeom prst="rect">
              <a:avLst/>
            </a:prstGeom>
          </p:spPr>
        </p:pic>
      </p:grpSp>
      <p:sp>
        <p:nvSpPr>
          <p:cNvPr id="22" name="object 22" descr=""/>
          <p:cNvSpPr/>
          <p:nvPr/>
        </p:nvSpPr>
        <p:spPr>
          <a:xfrm>
            <a:off x="2163610" y="3393517"/>
            <a:ext cx="1310005" cy="330835"/>
          </a:xfrm>
          <a:custGeom>
            <a:avLst/>
            <a:gdLst/>
            <a:ahLst/>
            <a:cxnLst/>
            <a:rect l="l" t="t" r="r" b="b"/>
            <a:pathLst>
              <a:path w="1310004" h="330835">
                <a:moveTo>
                  <a:pt x="0" y="164887"/>
                </a:moveTo>
                <a:lnTo>
                  <a:pt x="5707" y="121998"/>
                </a:lnTo>
                <a:lnTo>
                  <a:pt x="21814" y="82875"/>
                </a:lnTo>
                <a:lnTo>
                  <a:pt x="46798" y="49314"/>
                </a:lnTo>
                <a:lnTo>
                  <a:pt x="79136" y="23116"/>
                </a:lnTo>
                <a:lnTo>
                  <a:pt x="117305" y="6078"/>
                </a:lnTo>
                <a:lnTo>
                  <a:pt x="159781" y="0"/>
                </a:lnTo>
                <a:lnTo>
                  <a:pt x="1149905" y="0"/>
                </a:lnTo>
                <a:lnTo>
                  <a:pt x="1192382" y="6078"/>
                </a:lnTo>
                <a:lnTo>
                  <a:pt x="1230551" y="23116"/>
                </a:lnTo>
                <a:lnTo>
                  <a:pt x="1262889" y="49314"/>
                </a:lnTo>
                <a:lnTo>
                  <a:pt x="1287872" y="82875"/>
                </a:lnTo>
                <a:lnTo>
                  <a:pt x="1303980" y="121998"/>
                </a:lnTo>
                <a:lnTo>
                  <a:pt x="1309687" y="164887"/>
                </a:lnTo>
                <a:lnTo>
                  <a:pt x="1303980" y="207835"/>
                </a:lnTo>
                <a:lnTo>
                  <a:pt x="1287872" y="247106"/>
                </a:lnTo>
                <a:lnTo>
                  <a:pt x="1262889" y="280858"/>
                </a:lnTo>
                <a:lnTo>
                  <a:pt x="1230551" y="307247"/>
                </a:lnTo>
                <a:lnTo>
                  <a:pt x="1192382" y="324432"/>
                </a:lnTo>
                <a:lnTo>
                  <a:pt x="1149905" y="330570"/>
                </a:lnTo>
                <a:lnTo>
                  <a:pt x="159781" y="330570"/>
                </a:lnTo>
                <a:lnTo>
                  <a:pt x="117305" y="324432"/>
                </a:lnTo>
                <a:lnTo>
                  <a:pt x="79136" y="307247"/>
                </a:lnTo>
                <a:lnTo>
                  <a:pt x="46798" y="280858"/>
                </a:lnTo>
                <a:lnTo>
                  <a:pt x="21814" y="247106"/>
                </a:lnTo>
                <a:lnTo>
                  <a:pt x="5707" y="207835"/>
                </a:lnTo>
                <a:lnTo>
                  <a:pt x="0" y="164887"/>
                </a:lnTo>
                <a:close/>
              </a:path>
            </a:pathLst>
          </a:custGeom>
          <a:ln w="25426">
            <a:solidFill>
              <a:srgbClr val="005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4264342" y="3393517"/>
            <a:ext cx="1310005" cy="330835"/>
          </a:xfrm>
          <a:custGeom>
            <a:avLst/>
            <a:gdLst/>
            <a:ahLst/>
            <a:cxnLst/>
            <a:rect l="l" t="t" r="r" b="b"/>
            <a:pathLst>
              <a:path w="1310004" h="330835">
                <a:moveTo>
                  <a:pt x="0" y="164887"/>
                </a:moveTo>
                <a:lnTo>
                  <a:pt x="5707" y="121998"/>
                </a:lnTo>
                <a:lnTo>
                  <a:pt x="21814" y="82875"/>
                </a:lnTo>
                <a:lnTo>
                  <a:pt x="46798" y="49314"/>
                </a:lnTo>
                <a:lnTo>
                  <a:pt x="79136" y="23116"/>
                </a:lnTo>
                <a:lnTo>
                  <a:pt x="117305" y="6078"/>
                </a:lnTo>
                <a:lnTo>
                  <a:pt x="159781" y="0"/>
                </a:lnTo>
                <a:lnTo>
                  <a:pt x="1149905" y="0"/>
                </a:lnTo>
                <a:lnTo>
                  <a:pt x="1192382" y="6078"/>
                </a:lnTo>
                <a:lnTo>
                  <a:pt x="1230551" y="23116"/>
                </a:lnTo>
                <a:lnTo>
                  <a:pt x="1262889" y="49314"/>
                </a:lnTo>
                <a:lnTo>
                  <a:pt x="1287872" y="82875"/>
                </a:lnTo>
                <a:lnTo>
                  <a:pt x="1303980" y="121998"/>
                </a:lnTo>
                <a:lnTo>
                  <a:pt x="1309687" y="164887"/>
                </a:lnTo>
                <a:lnTo>
                  <a:pt x="1303980" y="207835"/>
                </a:lnTo>
                <a:lnTo>
                  <a:pt x="1287872" y="247106"/>
                </a:lnTo>
                <a:lnTo>
                  <a:pt x="1262889" y="280858"/>
                </a:lnTo>
                <a:lnTo>
                  <a:pt x="1230551" y="307247"/>
                </a:lnTo>
                <a:lnTo>
                  <a:pt x="1192382" y="324432"/>
                </a:lnTo>
                <a:lnTo>
                  <a:pt x="1149905" y="330570"/>
                </a:lnTo>
                <a:lnTo>
                  <a:pt x="159781" y="330570"/>
                </a:lnTo>
                <a:lnTo>
                  <a:pt x="117305" y="324432"/>
                </a:lnTo>
                <a:lnTo>
                  <a:pt x="79136" y="307247"/>
                </a:lnTo>
                <a:lnTo>
                  <a:pt x="46798" y="280858"/>
                </a:lnTo>
                <a:lnTo>
                  <a:pt x="21814" y="247106"/>
                </a:lnTo>
                <a:lnTo>
                  <a:pt x="5707" y="207835"/>
                </a:lnTo>
                <a:lnTo>
                  <a:pt x="0" y="164887"/>
                </a:lnTo>
                <a:close/>
              </a:path>
            </a:pathLst>
          </a:custGeom>
          <a:ln w="25426">
            <a:solidFill>
              <a:srgbClr val="005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412242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-170">
                <a:latin typeface="Arial"/>
                <a:cs typeface="Arial"/>
              </a:rPr>
              <a:t>LRS</a:t>
            </a:r>
            <a:r>
              <a:rPr dirty="0" sz="1700" spc="18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example:</a:t>
            </a:r>
            <a:r>
              <a:rPr dirty="0" sz="1700" spc="18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repetitive</a:t>
            </a:r>
            <a:r>
              <a:rPr dirty="0" sz="1700" spc="18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structure</a:t>
            </a:r>
            <a:r>
              <a:rPr dirty="0" sz="1700" spc="18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in</a:t>
            </a:r>
            <a:r>
              <a:rPr dirty="0" sz="1700" spc="190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music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4115" y="1908975"/>
            <a:ext cx="4353407" cy="181988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6832" y="3917670"/>
            <a:ext cx="4248632" cy="222896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07656" y="2648586"/>
            <a:ext cx="173672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80" b="1">
                <a:latin typeface="Trebuchet MS"/>
                <a:cs typeface="Trebuchet MS"/>
              </a:rPr>
              <a:t>Mary</a:t>
            </a:r>
            <a:r>
              <a:rPr dirty="0" sz="1200" spc="60" b="1">
                <a:latin typeface="Trebuchet MS"/>
                <a:cs typeface="Trebuchet MS"/>
              </a:rPr>
              <a:t> </a:t>
            </a:r>
            <a:r>
              <a:rPr dirty="0" sz="1200" spc="75" b="1">
                <a:latin typeface="Trebuchet MS"/>
                <a:cs typeface="Trebuchet MS"/>
              </a:rPr>
              <a:t>had</a:t>
            </a:r>
            <a:r>
              <a:rPr dirty="0" sz="1200" spc="60" b="1">
                <a:latin typeface="Trebuchet MS"/>
                <a:cs typeface="Trebuchet MS"/>
              </a:rPr>
              <a:t> a</a:t>
            </a:r>
            <a:r>
              <a:rPr dirty="0" sz="1200" spc="6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little</a:t>
            </a:r>
            <a:r>
              <a:rPr dirty="0" sz="1200" spc="60" b="1">
                <a:latin typeface="Trebuchet MS"/>
                <a:cs typeface="Trebuchet MS"/>
              </a:rPr>
              <a:t> </a:t>
            </a:r>
            <a:r>
              <a:rPr dirty="0" sz="1200" spc="55" b="1">
                <a:latin typeface="Trebuchet MS"/>
                <a:cs typeface="Trebuchet MS"/>
              </a:rPr>
              <a:t>lamb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4298226" y="4916564"/>
            <a:ext cx="69659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b="1">
                <a:latin typeface="Trebuchet MS"/>
                <a:cs typeface="Trebuchet MS"/>
              </a:rPr>
              <a:t>Für</a:t>
            </a:r>
            <a:r>
              <a:rPr dirty="0" sz="1200" spc="110" b="1">
                <a:latin typeface="Trebuchet MS"/>
                <a:cs typeface="Trebuchet MS"/>
              </a:rPr>
              <a:t> </a:t>
            </a:r>
            <a:r>
              <a:rPr dirty="0" sz="1200" spc="40" b="1">
                <a:latin typeface="Trebuchet MS"/>
                <a:cs typeface="Trebuchet MS"/>
              </a:rPr>
              <a:t>Elise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70"/>
              <a:t>LRS</a:t>
            </a:r>
            <a:r>
              <a:rPr dirty="0" spc="65"/>
              <a:t> </a:t>
            </a:r>
            <a:r>
              <a:rPr dirty="0" spc="-10"/>
              <a:t>applications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520700" y="1791525"/>
            <a:ext cx="8674100" cy="1882139"/>
          </a:xfrm>
          <a:custGeom>
            <a:avLst/>
            <a:gdLst/>
            <a:ahLst/>
            <a:cxnLst/>
            <a:rect l="l" t="t" r="r" b="b"/>
            <a:pathLst>
              <a:path w="8674100" h="1882139">
                <a:moveTo>
                  <a:pt x="0" y="0"/>
                </a:moveTo>
                <a:lnTo>
                  <a:pt x="8674100" y="0"/>
                </a:lnTo>
                <a:lnTo>
                  <a:pt x="8674100" y="1881708"/>
                </a:lnTo>
                <a:lnTo>
                  <a:pt x="0" y="18817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73576" y="1859893"/>
            <a:ext cx="7134859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latin typeface="Lucida Sans Unicode"/>
                <a:cs typeface="Lucida Sans Unicode"/>
              </a:rPr>
              <a:t>Analysts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seek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repeated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sequences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spc="-20">
                <a:latin typeface="Lucida Sans Unicode"/>
                <a:cs typeface="Lucida Sans Unicode"/>
              </a:rPr>
              <a:t>real-</a:t>
            </a:r>
            <a:r>
              <a:rPr dirty="0" sz="1450">
                <a:latin typeface="Lucida Sans Unicode"/>
                <a:cs typeface="Lucida Sans Unicode"/>
              </a:rPr>
              <a:t>world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data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because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they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are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causal</a:t>
            </a:r>
            <a:r>
              <a:rPr dirty="0" sz="1450" spc="-10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781933" y="6445003"/>
            <a:ext cx="1511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latin typeface="Calibri"/>
                <a:cs typeface="Calibri"/>
              </a:rPr>
              <a:t>42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51230" y="2346519"/>
            <a:ext cx="4744720" cy="116459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Example</a:t>
            </a:r>
            <a:r>
              <a:rPr dirty="0" sz="1450" spc="7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1: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Digits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360">
                <a:solidFill>
                  <a:srgbClr val="005493"/>
                </a:solidFill>
                <a:latin typeface="Adobe Clean SemiCondensed"/>
                <a:cs typeface="Adobe Clean SemiCondensed"/>
              </a:rPr>
              <a:t>π</a:t>
            </a:r>
            <a:endParaRPr sz="1450">
              <a:latin typeface="Adobe Clean SemiCondensed"/>
              <a:cs typeface="Adobe Clean SemiCondensed"/>
            </a:endParaRPr>
          </a:p>
          <a:p>
            <a:pPr marL="358140" indent="-158115">
              <a:lnSpc>
                <a:spcPct val="100000"/>
              </a:lnSpc>
              <a:spcBef>
                <a:spcPts val="600"/>
              </a:spcBef>
              <a:buSzPct val="127586"/>
              <a:buFont typeface="Calibri"/>
              <a:buChar char="•"/>
              <a:tabLst>
                <a:tab pos="358775" algn="l"/>
              </a:tabLst>
            </a:pPr>
            <a:r>
              <a:rPr dirty="0" sz="1450">
                <a:latin typeface="Lucida Sans Unicode"/>
                <a:cs typeface="Lucida Sans Unicode"/>
              </a:rPr>
              <a:t>Q.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Are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they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“random”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spc="-50">
                <a:latin typeface="Lucida Sans Unicode"/>
                <a:cs typeface="Lucida Sans Unicode"/>
              </a:rPr>
              <a:t>?</a:t>
            </a:r>
            <a:endParaRPr sz="1450">
              <a:latin typeface="Lucida Sans Unicode"/>
              <a:cs typeface="Lucida Sans Unicode"/>
            </a:endParaRPr>
          </a:p>
          <a:p>
            <a:pPr marL="358140" indent="-158115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358775" algn="l"/>
              </a:tabLst>
            </a:pPr>
            <a:r>
              <a:rPr dirty="0" sz="1450">
                <a:latin typeface="Lucida Sans Unicode"/>
                <a:cs typeface="Lucida Sans Unicode"/>
              </a:rPr>
              <a:t>A.</a:t>
            </a:r>
            <a:r>
              <a:rPr dirty="0" sz="1450" spc="3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No,</a:t>
            </a:r>
            <a:r>
              <a:rPr dirty="0" sz="1450" spc="3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but</a:t>
            </a:r>
            <a:r>
              <a:rPr dirty="0" sz="1450" spc="30">
                <a:latin typeface="Lucida Sans Unicode"/>
                <a:cs typeface="Lucida Sans Unicode"/>
              </a:rPr>
              <a:t> </a:t>
            </a:r>
            <a:r>
              <a:rPr dirty="0" sz="1450" spc="65">
                <a:latin typeface="Lucida Sans Unicode"/>
                <a:cs typeface="Lucida Sans Unicode"/>
              </a:rPr>
              <a:t>we</a:t>
            </a:r>
            <a:r>
              <a:rPr dirty="0" sz="1450" spc="3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can’t</a:t>
            </a:r>
            <a:r>
              <a:rPr dirty="0" sz="1450" spc="3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tell</a:t>
            </a:r>
            <a:r>
              <a:rPr dirty="0" sz="1450" spc="3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3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difference.</a:t>
            </a:r>
            <a:endParaRPr sz="1450">
              <a:latin typeface="Lucida Sans Unicode"/>
              <a:cs typeface="Lucida Sans Unicode"/>
            </a:endParaRPr>
          </a:p>
          <a:p>
            <a:pPr marL="358140" indent="-158115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358775" algn="l"/>
              </a:tabLst>
            </a:pPr>
            <a:r>
              <a:rPr dirty="0" sz="1450">
                <a:latin typeface="Lucida Sans Unicode"/>
                <a:cs typeface="Lucida Sans Unicode"/>
              </a:rPr>
              <a:t>Ex.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Length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LRS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first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10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million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digits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14.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838200" y="3724097"/>
            <a:ext cx="5168900" cy="1398905"/>
          </a:xfrm>
          <a:custGeom>
            <a:avLst/>
            <a:gdLst/>
            <a:ahLst/>
            <a:cxnLst/>
            <a:rect l="l" t="t" r="r" b="b"/>
            <a:pathLst>
              <a:path w="5168900" h="1398904">
                <a:moveTo>
                  <a:pt x="0" y="0"/>
                </a:moveTo>
                <a:lnTo>
                  <a:pt x="5168900" y="0"/>
                </a:lnTo>
                <a:lnTo>
                  <a:pt x="5168900" y="1398562"/>
                </a:lnTo>
                <a:lnTo>
                  <a:pt x="0" y="139856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951230" y="3779226"/>
            <a:ext cx="4809490" cy="115887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Example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2: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Cryptography</a:t>
            </a:r>
            <a:endParaRPr sz="1450">
              <a:latin typeface="Lucida Sans Unicode"/>
              <a:cs typeface="Lucida Sans Unicode"/>
            </a:endParaRPr>
          </a:p>
          <a:p>
            <a:pPr marL="358140" indent="-158115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358775" algn="l"/>
              </a:tabLst>
            </a:pPr>
            <a:r>
              <a:rPr dirty="0" sz="1450">
                <a:latin typeface="Lucida Sans Unicode"/>
                <a:cs typeface="Lucida Sans Unicode"/>
              </a:rPr>
              <a:t>Find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 spc="-20">
                <a:latin typeface="Lucida Sans Unicode"/>
                <a:cs typeface="Lucida Sans Unicode"/>
              </a:rPr>
              <a:t>LRS.</a:t>
            </a:r>
            <a:endParaRPr sz="1450">
              <a:latin typeface="Lucida Sans Unicode"/>
              <a:cs typeface="Lucida Sans Unicode"/>
            </a:endParaRPr>
          </a:p>
          <a:p>
            <a:pPr marL="358140" indent="-158115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358775" algn="l"/>
              </a:tabLst>
            </a:pPr>
            <a:r>
              <a:rPr dirty="0" sz="1450">
                <a:latin typeface="Lucida Sans Unicode"/>
                <a:cs typeface="Lucida Sans Unicode"/>
              </a:rPr>
              <a:t>Check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“known”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message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header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information.</a:t>
            </a:r>
            <a:endParaRPr sz="1450">
              <a:latin typeface="Lucida Sans Unicode"/>
              <a:cs typeface="Lucida Sans Unicode"/>
            </a:endParaRPr>
          </a:p>
          <a:p>
            <a:pPr marL="358140" indent="-158115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358775" algn="l"/>
              </a:tabLst>
            </a:pPr>
            <a:r>
              <a:rPr dirty="0" sz="1450">
                <a:latin typeface="Lucida Sans Unicode"/>
                <a:cs typeface="Lucida Sans Unicode"/>
              </a:rPr>
              <a:t>Break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code.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838200" y="5186235"/>
            <a:ext cx="5168900" cy="1398905"/>
          </a:xfrm>
          <a:custGeom>
            <a:avLst/>
            <a:gdLst/>
            <a:ahLst/>
            <a:cxnLst/>
            <a:rect l="l" t="t" r="r" b="b"/>
            <a:pathLst>
              <a:path w="5168900" h="1398904">
                <a:moveTo>
                  <a:pt x="0" y="0"/>
                </a:moveTo>
                <a:lnTo>
                  <a:pt x="5168900" y="0"/>
                </a:lnTo>
                <a:lnTo>
                  <a:pt x="5168900" y="1398564"/>
                </a:lnTo>
                <a:lnTo>
                  <a:pt x="0" y="13985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951230" y="5247714"/>
            <a:ext cx="4765040" cy="115887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Example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3: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005493"/>
                </a:solidFill>
                <a:latin typeface="Lucida Sans Unicode"/>
                <a:cs typeface="Lucida Sans Unicode"/>
              </a:rPr>
              <a:t>DNA</a:t>
            </a:r>
            <a:endParaRPr sz="1450">
              <a:latin typeface="Lucida Sans Unicode"/>
              <a:cs typeface="Lucida Sans Unicode"/>
            </a:endParaRPr>
          </a:p>
          <a:p>
            <a:pPr marL="358140" indent="-158115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358775" algn="l"/>
              </a:tabLst>
            </a:pPr>
            <a:r>
              <a:rPr dirty="0" sz="1450">
                <a:latin typeface="Lucida Sans Unicode"/>
                <a:cs typeface="Lucida Sans Unicode"/>
              </a:rPr>
              <a:t>Find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LRS</a:t>
            </a:r>
            <a:endParaRPr sz="1450">
              <a:latin typeface="Lucida Sans Unicode"/>
              <a:cs typeface="Lucida Sans Unicode"/>
            </a:endParaRPr>
          </a:p>
          <a:p>
            <a:pPr marL="358140" indent="-158115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358775" algn="l"/>
              </a:tabLst>
            </a:pPr>
            <a:r>
              <a:rPr dirty="0" sz="1450">
                <a:latin typeface="Lucida Sans Unicode"/>
                <a:cs typeface="Lucida Sans Unicode"/>
              </a:rPr>
              <a:t>Look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somewhere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else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causal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mechanisms</a:t>
            </a:r>
            <a:endParaRPr sz="1450">
              <a:latin typeface="Lucida Sans Unicode"/>
              <a:cs typeface="Lucida Sans Unicode"/>
            </a:endParaRPr>
          </a:p>
          <a:p>
            <a:pPr marL="358140" indent="-158115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358775" algn="l"/>
              </a:tabLst>
            </a:pPr>
            <a:r>
              <a:rPr dirty="0" sz="1450">
                <a:latin typeface="Lucida Sans Unicode"/>
                <a:cs typeface="Lucida Sans Unicode"/>
              </a:rPr>
              <a:t>Ex.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Chromosome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11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has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7.1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million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nucleotides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223000" y="5224373"/>
            <a:ext cx="3225800" cy="14116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1915" rIns="0" bIns="0" rtlCol="0" vert="horz">
            <a:spAutoFit/>
          </a:bodyPr>
          <a:lstStyle/>
          <a:p>
            <a:pPr algn="just" marL="170180" marR="163830">
              <a:lnSpc>
                <a:spcPts val="1070"/>
              </a:lnSpc>
              <a:spcBef>
                <a:spcPts val="645"/>
              </a:spcBef>
            </a:pPr>
            <a:r>
              <a:rPr dirty="0" sz="1000" spc="-10">
                <a:latin typeface="Lucida Console"/>
                <a:cs typeface="Lucida Console"/>
              </a:rPr>
              <a:t>tgactaatccagtatccagggcaaattaggttacccac gtgattacgagaggttccgccgctaatcgggtgcgtcc gaaacgtatgccctcttctgctcgatgtgattggccgg cctgtgtcatgccggcacttaaacgatcaaatagtgaa aatcaaaatcgccggtctgtgagcctagcggatgcaag atgggcgtacatgcccagcccaccttcggaccgagctg cgcgtagggccgtagtgctaaagtctgagaatacccca gtcgttcgttgaggcgcacgtctatgcataatttatgg aggtcagtgctcttcagaggttgcagtttactctattc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223000" y="3749522"/>
            <a:ext cx="3225800" cy="14116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9215" rIns="0" bIns="0" rtlCol="0" vert="horz">
            <a:spAutoFit/>
          </a:bodyPr>
          <a:lstStyle/>
          <a:p>
            <a:pPr marL="172085">
              <a:lnSpc>
                <a:spcPts val="1135"/>
              </a:lnSpc>
              <a:spcBef>
                <a:spcPts val="545"/>
              </a:spcBef>
            </a:pPr>
            <a:r>
              <a:rPr dirty="0" sz="1000" spc="-10">
                <a:latin typeface="Lucida Console"/>
                <a:cs typeface="Lucida Console"/>
              </a:rPr>
              <a:t>11001001001111011011100101101011100110</a:t>
            </a:r>
            <a:endParaRPr sz="1000">
              <a:latin typeface="Lucida Console"/>
              <a:cs typeface="Lucida Console"/>
            </a:endParaRPr>
          </a:p>
          <a:p>
            <a:pPr marL="172085">
              <a:lnSpc>
                <a:spcPts val="1075"/>
              </a:lnSpc>
            </a:pPr>
            <a:r>
              <a:rPr dirty="0" sz="1000" spc="-10">
                <a:latin typeface="Lucida Console"/>
                <a:cs typeface="Lucida Console"/>
              </a:rPr>
              <a:t>00101111110100100001001101001011110011</a:t>
            </a:r>
            <a:endParaRPr sz="1000">
              <a:latin typeface="Lucida Console"/>
              <a:cs typeface="Lucida Console"/>
            </a:endParaRPr>
          </a:p>
          <a:p>
            <a:pPr marL="172085">
              <a:lnSpc>
                <a:spcPts val="1075"/>
              </a:lnSpc>
            </a:pPr>
            <a:r>
              <a:rPr dirty="0" sz="1000" spc="-10">
                <a:latin typeface="Lucida Console"/>
                <a:cs typeface="Lucida Console"/>
              </a:rPr>
              <a:t>00100111111101110000010101100010000111</a:t>
            </a:r>
            <a:endParaRPr sz="1000">
              <a:latin typeface="Lucida Console"/>
              <a:cs typeface="Lucida Console"/>
            </a:endParaRPr>
          </a:p>
          <a:p>
            <a:pPr marL="172085">
              <a:lnSpc>
                <a:spcPts val="1075"/>
              </a:lnSpc>
            </a:pPr>
            <a:r>
              <a:rPr dirty="0" sz="1000" spc="-10">
                <a:latin typeface="Lucida Console"/>
                <a:cs typeface="Lucida Console"/>
              </a:rPr>
              <a:t>01010011010000111100100110011101111111</a:t>
            </a:r>
            <a:endParaRPr sz="1000">
              <a:latin typeface="Lucida Console"/>
              <a:cs typeface="Lucida Console"/>
            </a:endParaRPr>
          </a:p>
          <a:p>
            <a:pPr marL="172085">
              <a:lnSpc>
                <a:spcPts val="1075"/>
              </a:lnSpc>
            </a:pPr>
            <a:r>
              <a:rPr dirty="0" sz="1000" spc="-10">
                <a:latin typeface="Lucida Console"/>
                <a:cs typeface="Lucida Console"/>
              </a:rPr>
              <a:t>01010000010000100010100101010001100000</a:t>
            </a:r>
            <a:endParaRPr sz="1000">
              <a:latin typeface="Lucida Console"/>
              <a:cs typeface="Lucida Console"/>
            </a:endParaRPr>
          </a:p>
          <a:p>
            <a:pPr marL="172085">
              <a:lnSpc>
                <a:spcPts val="1075"/>
              </a:lnSpc>
            </a:pPr>
            <a:r>
              <a:rPr dirty="0" sz="1000" spc="-10">
                <a:latin typeface="Lucida Console"/>
                <a:cs typeface="Lucida Console"/>
              </a:rPr>
              <a:t>10111100010010011010110111100011010011</a:t>
            </a:r>
            <a:endParaRPr sz="1000">
              <a:latin typeface="Lucida Console"/>
              <a:cs typeface="Lucida Console"/>
            </a:endParaRPr>
          </a:p>
          <a:p>
            <a:pPr marL="172085">
              <a:lnSpc>
                <a:spcPts val="1075"/>
              </a:lnSpc>
            </a:pPr>
            <a:r>
              <a:rPr dirty="0" sz="1000" spc="-10">
                <a:latin typeface="Lucida Console"/>
                <a:cs typeface="Lucida Console"/>
              </a:rPr>
              <a:t>01110011110101111001000100111010101110</a:t>
            </a:r>
            <a:endParaRPr sz="1000">
              <a:latin typeface="Lucida Console"/>
              <a:cs typeface="Lucida Console"/>
            </a:endParaRPr>
          </a:p>
          <a:p>
            <a:pPr marL="172085">
              <a:lnSpc>
                <a:spcPts val="1075"/>
              </a:lnSpc>
            </a:pPr>
            <a:r>
              <a:rPr dirty="0" sz="1000" spc="-10">
                <a:latin typeface="Lucida Console"/>
                <a:cs typeface="Lucida Console"/>
              </a:rPr>
              <a:t>10000010100100010001101010101110000000</a:t>
            </a:r>
            <a:endParaRPr sz="1000">
              <a:latin typeface="Lucida Console"/>
              <a:cs typeface="Lucida Console"/>
            </a:endParaRPr>
          </a:p>
          <a:p>
            <a:pPr marL="172085">
              <a:lnSpc>
                <a:spcPts val="1135"/>
              </a:lnSpc>
            </a:pPr>
            <a:r>
              <a:rPr dirty="0" sz="1000" spc="-10">
                <a:latin typeface="Lucida Console"/>
                <a:cs typeface="Lucida Console"/>
              </a:rPr>
              <a:t>10110000010011100010111011010010101100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6223000" y="2287384"/>
            <a:ext cx="3238500" cy="1398905"/>
          </a:xfrm>
          <a:custGeom>
            <a:avLst/>
            <a:gdLst/>
            <a:ahLst/>
            <a:cxnLst/>
            <a:rect l="l" t="t" r="r" b="b"/>
            <a:pathLst>
              <a:path w="3238500" h="1398904">
                <a:moveTo>
                  <a:pt x="0" y="0"/>
                </a:moveTo>
                <a:lnTo>
                  <a:pt x="3238500" y="0"/>
                </a:lnTo>
                <a:lnTo>
                  <a:pt x="3238500" y="1398562"/>
                </a:lnTo>
                <a:lnTo>
                  <a:pt x="0" y="139856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6382765" y="2338792"/>
            <a:ext cx="2908935" cy="12674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135"/>
              </a:lnSpc>
              <a:spcBef>
                <a:spcPts val="90"/>
              </a:spcBef>
            </a:pPr>
            <a:r>
              <a:rPr dirty="0" sz="1000" spc="-10">
                <a:latin typeface="Lucida Console"/>
                <a:cs typeface="Lucida Console"/>
              </a:rPr>
              <a:t>3.141592653589793238462643383279502884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ts val="1075"/>
              </a:lnSpc>
            </a:pPr>
            <a:r>
              <a:rPr dirty="0" sz="1000" spc="-10">
                <a:latin typeface="Lucida Console"/>
                <a:cs typeface="Lucida Console"/>
              </a:rPr>
              <a:t>19716939937510582097494459230781640628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ts val="1075"/>
              </a:lnSpc>
            </a:pPr>
            <a:r>
              <a:rPr dirty="0" sz="1000" spc="-10">
                <a:latin typeface="Lucida Console"/>
                <a:cs typeface="Lucida Console"/>
              </a:rPr>
              <a:t>62089986280348253421170679821480865132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ts val="1075"/>
              </a:lnSpc>
            </a:pPr>
            <a:r>
              <a:rPr dirty="0" sz="1000" spc="-10">
                <a:latin typeface="Lucida Console"/>
                <a:cs typeface="Lucida Console"/>
              </a:rPr>
              <a:t>82306647093844609550582231725359408128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ts val="1075"/>
              </a:lnSpc>
            </a:pPr>
            <a:r>
              <a:rPr dirty="0" sz="1000" spc="-10">
                <a:latin typeface="Lucida Console"/>
                <a:cs typeface="Lucida Console"/>
              </a:rPr>
              <a:t>48111745028410270193852110555964462294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ts val="1075"/>
              </a:lnSpc>
            </a:pPr>
            <a:r>
              <a:rPr dirty="0" sz="1000" spc="-10">
                <a:latin typeface="Lucida Console"/>
                <a:cs typeface="Lucida Console"/>
              </a:rPr>
              <a:t>89549303819644288109756659334461284756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ts val="1075"/>
              </a:lnSpc>
            </a:pPr>
            <a:r>
              <a:rPr dirty="0" sz="1000" spc="-10">
                <a:latin typeface="Lucida Console"/>
                <a:cs typeface="Lucida Console"/>
              </a:rPr>
              <a:t>48233786783165271201909145648566923460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ts val="1075"/>
              </a:lnSpc>
            </a:pPr>
            <a:r>
              <a:rPr dirty="0" sz="1000" spc="-10">
                <a:latin typeface="Lucida Console"/>
                <a:cs typeface="Lucida Console"/>
              </a:rPr>
              <a:t>34861045432664821339360726024914127372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ts val="1135"/>
              </a:lnSpc>
            </a:pPr>
            <a:r>
              <a:rPr dirty="0" sz="1000" spc="-10">
                <a:latin typeface="Lucida Console"/>
                <a:cs typeface="Lucida Console"/>
              </a:rPr>
              <a:t>45870066063155881748815209209628292540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5"/>
              <a:t>Warmup:</a:t>
            </a:r>
            <a:r>
              <a:rPr dirty="0" spc="35"/>
              <a:t> </a:t>
            </a:r>
            <a:r>
              <a:rPr dirty="0"/>
              <a:t>Longest</a:t>
            </a:r>
            <a:r>
              <a:rPr dirty="0" spc="40"/>
              <a:t> </a:t>
            </a:r>
            <a:r>
              <a:rPr dirty="0"/>
              <a:t>common</a:t>
            </a:r>
            <a:r>
              <a:rPr dirty="0" spc="35"/>
              <a:t> </a:t>
            </a:r>
            <a:r>
              <a:rPr dirty="0" spc="45"/>
              <a:t>prefix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98500" y="5008232"/>
            <a:ext cx="4152900" cy="16275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3980" rIns="0" bIns="0" rtlCol="0" vert="horz">
            <a:spAutoFit/>
          </a:bodyPr>
          <a:lstStyle/>
          <a:p>
            <a:pPr marL="165735">
              <a:lnSpc>
                <a:spcPct val="100000"/>
              </a:lnSpc>
              <a:spcBef>
                <a:spcPts val="740"/>
              </a:spcBef>
            </a:pPr>
            <a:r>
              <a:rPr dirty="0" sz="1100">
                <a:latin typeface="Lucida Console"/>
                <a:cs typeface="Lucida Console"/>
              </a:rPr>
              <a:t>private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lcp(String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s,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t)</a:t>
            </a:r>
            <a:endParaRPr sz="1100">
              <a:latin typeface="Lucida Console"/>
              <a:cs typeface="Lucida Console"/>
            </a:endParaRPr>
          </a:p>
          <a:p>
            <a:pPr marL="165735">
              <a:lnSpc>
                <a:spcPct val="100000"/>
              </a:lnSpc>
              <a:spcBef>
                <a:spcPts val="45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421005" marR="232410">
              <a:lnSpc>
                <a:spcPct val="103200"/>
              </a:lnSpc>
            </a:pP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Math.min(s.length(),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t.length()); </a:t>
            </a: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N;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</a:t>
            </a:r>
            <a:endParaRPr sz="1100">
              <a:latin typeface="Lucida Console"/>
              <a:cs typeface="Lucida Console"/>
            </a:endParaRPr>
          </a:p>
          <a:p>
            <a:pPr marL="932180" marR="828675" indent="-255904">
              <a:lnSpc>
                <a:spcPct val="103200"/>
              </a:lnSpc>
            </a:pPr>
            <a:r>
              <a:rPr dirty="0" sz="1100">
                <a:latin typeface="Lucida Console"/>
                <a:cs typeface="Lucida Console"/>
              </a:rPr>
              <a:t>if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(s.charAt(i)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!=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t.charAt(i)) </a:t>
            </a:r>
            <a:r>
              <a:rPr dirty="0" sz="1100">
                <a:latin typeface="Lucida Console"/>
                <a:cs typeface="Lucida Console"/>
              </a:rPr>
              <a:t>return</a:t>
            </a:r>
            <a:r>
              <a:rPr dirty="0" sz="1100" spc="7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s.substring(0,</a:t>
            </a:r>
            <a:r>
              <a:rPr dirty="0" sz="1100" spc="7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i);</a:t>
            </a:r>
            <a:endParaRPr sz="1100">
              <a:latin typeface="Lucida Console"/>
              <a:cs typeface="Lucida Console"/>
            </a:endParaRPr>
          </a:p>
          <a:p>
            <a:pPr marL="421005">
              <a:lnSpc>
                <a:spcPct val="100000"/>
              </a:lnSpc>
              <a:spcBef>
                <a:spcPts val="40"/>
              </a:spcBef>
            </a:pPr>
            <a:r>
              <a:rPr dirty="0" sz="1100">
                <a:latin typeface="Lucida Console"/>
                <a:cs typeface="Lucida Console"/>
              </a:rPr>
              <a:t>return</a:t>
            </a:r>
            <a:r>
              <a:rPr dirty="0" sz="1100" spc="7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s.substring(0,</a:t>
            </a:r>
            <a:r>
              <a:rPr dirty="0" sz="1100" spc="7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N);</a:t>
            </a:r>
            <a:endParaRPr sz="1100">
              <a:latin typeface="Lucida Console"/>
              <a:cs typeface="Lucida Console"/>
            </a:endParaRPr>
          </a:p>
          <a:p>
            <a:pPr marL="165735">
              <a:lnSpc>
                <a:spcPct val="100000"/>
              </a:lnSpc>
              <a:spcBef>
                <a:spcPts val="45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0700" y="1791525"/>
            <a:ext cx="7620000" cy="11576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Longest</a:t>
            </a:r>
            <a:r>
              <a:rPr dirty="0" sz="1450" spc="1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common</a:t>
            </a:r>
            <a:r>
              <a:rPr dirty="0" sz="1450" spc="1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prefix</a:t>
            </a:r>
            <a:endParaRPr sz="1450">
              <a:latin typeface="Lucida Sans Unicode"/>
              <a:cs typeface="Lucida Sans Unicode"/>
            </a:endParaRPr>
          </a:p>
          <a:p>
            <a:pPr marL="322580" indent="-158115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323215" algn="l"/>
              </a:tabLst>
            </a:pPr>
            <a:r>
              <a:rPr dirty="0" sz="1450">
                <a:latin typeface="Lucida Sans Unicode"/>
                <a:cs typeface="Lucida Sans Unicode"/>
              </a:rPr>
              <a:t>Given: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Two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strings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string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t.</a:t>
            </a:r>
            <a:endParaRPr sz="1450">
              <a:latin typeface="Lucida Sans Unicode"/>
              <a:cs typeface="Lucida Sans Unicode"/>
            </a:endParaRPr>
          </a:p>
          <a:p>
            <a:pPr marL="322580" indent="-158115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323215" algn="l"/>
              </a:tabLst>
            </a:pPr>
            <a:r>
              <a:rPr dirty="0" sz="1450">
                <a:latin typeface="Lucida Sans Unicode"/>
                <a:cs typeface="Lucida Sans Unicode"/>
              </a:rPr>
              <a:t>Task: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Find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longest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substring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that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appears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at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beginning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spc="-20">
                <a:latin typeface="Lucida Sans Unicode"/>
                <a:cs typeface="Lucida Sans Unicode"/>
              </a:rPr>
              <a:t>both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92856" y="4751680"/>
            <a:ext cx="177292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0" b="1">
                <a:latin typeface="Trebuchet MS"/>
                <a:cs typeface="Trebuchet MS"/>
              </a:rPr>
              <a:t>Implementation</a:t>
            </a:r>
            <a:r>
              <a:rPr dirty="0" sz="1200" spc="90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(easy)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58323" y="3412303"/>
            <a:ext cx="861694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Example.</a:t>
            </a:r>
            <a:endParaRPr sz="1450">
              <a:latin typeface="Lucida Sans Unicode"/>
              <a:cs typeface="Lucida Sans Unicode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904615" y="3422046"/>
          <a:ext cx="3934460" cy="26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620"/>
                <a:gridCol w="261620"/>
                <a:gridCol w="261620"/>
                <a:gridCol w="261620"/>
                <a:gridCol w="261619"/>
                <a:gridCol w="261619"/>
                <a:gridCol w="261619"/>
                <a:gridCol w="261619"/>
                <a:gridCol w="261619"/>
                <a:gridCol w="261619"/>
                <a:gridCol w="261619"/>
                <a:gridCol w="261619"/>
                <a:gridCol w="261619"/>
                <a:gridCol w="261620"/>
                <a:gridCol w="261620"/>
              </a:tblGrid>
              <a:tr h="261620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a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a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c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a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a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g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t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t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t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a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c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a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a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g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c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1904285" y="3825880"/>
          <a:ext cx="7077709" cy="26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620"/>
                <a:gridCol w="261620"/>
                <a:gridCol w="261620"/>
                <a:gridCol w="261620"/>
                <a:gridCol w="261619"/>
                <a:gridCol w="261619"/>
                <a:gridCol w="261619"/>
                <a:gridCol w="261619"/>
                <a:gridCol w="261619"/>
                <a:gridCol w="261619"/>
                <a:gridCol w="261619"/>
                <a:gridCol w="261619"/>
                <a:gridCol w="261619"/>
                <a:gridCol w="261620"/>
                <a:gridCol w="261620"/>
                <a:gridCol w="261620"/>
                <a:gridCol w="261620"/>
                <a:gridCol w="261620"/>
                <a:gridCol w="261620"/>
                <a:gridCol w="261620"/>
                <a:gridCol w="261620"/>
                <a:gridCol w="261620"/>
                <a:gridCol w="261620"/>
                <a:gridCol w="261620"/>
                <a:gridCol w="261620"/>
                <a:gridCol w="261620"/>
                <a:gridCol w="261620"/>
              </a:tblGrid>
              <a:tr h="261620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a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a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c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a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a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g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t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t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t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a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c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a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a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g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t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t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t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a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c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a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a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g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c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t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a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g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c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 descr=""/>
          <p:cNvSpPr/>
          <p:nvPr/>
        </p:nvSpPr>
        <p:spPr>
          <a:xfrm>
            <a:off x="1875472" y="3393516"/>
            <a:ext cx="3719829" cy="318135"/>
          </a:xfrm>
          <a:custGeom>
            <a:avLst/>
            <a:gdLst/>
            <a:ahLst/>
            <a:cxnLst/>
            <a:rect l="l" t="t" r="r" b="b"/>
            <a:pathLst>
              <a:path w="3719829" h="318135">
                <a:moveTo>
                  <a:pt x="0" y="154398"/>
                </a:moveTo>
                <a:lnTo>
                  <a:pt x="8145" y="104417"/>
                </a:lnTo>
                <a:lnTo>
                  <a:pt x="30828" y="61885"/>
                </a:lnTo>
                <a:lnTo>
                  <a:pt x="65416" y="28905"/>
                </a:lnTo>
                <a:lnTo>
                  <a:pt x="109278" y="7576"/>
                </a:lnTo>
                <a:lnTo>
                  <a:pt x="159781" y="0"/>
                </a:lnTo>
                <a:lnTo>
                  <a:pt x="3559730" y="0"/>
                </a:lnTo>
                <a:lnTo>
                  <a:pt x="3610234" y="7576"/>
                </a:lnTo>
                <a:lnTo>
                  <a:pt x="3654096" y="28905"/>
                </a:lnTo>
                <a:lnTo>
                  <a:pt x="3688684" y="61885"/>
                </a:lnTo>
                <a:lnTo>
                  <a:pt x="3711366" y="104417"/>
                </a:lnTo>
                <a:lnTo>
                  <a:pt x="3719512" y="154398"/>
                </a:lnTo>
                <a:lnTo>
                  <a:pt x="3713804" y="197181"/>
                </a:lnTo>
                <a:lnTo>
                  <a:pt x="3697697" y="236040"/>
                </a:lnTo>
                <a:lnTo>
                  <a:pt x="3672714" y="269256"/>
                </a:lnTo>
                <a:lnTo>
                  <a:pt x="3640376" y="295110"/>
                </a:lnTo>
                <a:lnTo>
                  <a:pt x="3602207" y="311883"/>
                </a:lnTo>
                <a:lnTo>
                  <a:pt x="3559730" y="317856"/>
                </a:lnTo>
                <a:lnTo>
                  <a:pt x="159781" y="317856"/>
                </a:lnTo>
                <a:lnTo>
                  <a:pt x="117305" y="311883"/>
                </a:lnTo>
                <a:lnTo>
                  <a:pt x="79136" y="295110"/>
                </a:lnTo>
                <a:lnTo>
                  <a:pt x="46798" y="269256"/>
                </a:lnTo>
                <a:lnTo>
                  <a:pt x="21814" y="236040"/>
                </a:lnTo>
                <a:lnTo>
                  <a:pt x="5707" y="197181"/>
                </a:lnTo>
                <a:lnTo>
                  <a:pt x="0" y="154398"/>
                </a:lnTo>
                <a:close/>
              </a:path>
            </a:pathLst>
          </a:custGeom>
          <a:ln w="25428">
            <a:solidFill>
              <a:srgbClr val="005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875472" y="3813098"/>
            <a:ext cx="3719829" cy="318135"/>
          </a:xfrm>
          <a:custGeom>
            <a:avLst/>
            <a:gdLst/>
            <a:ahLst/>
            <a:cxnLst/>
            <a:rect l="l" t="t" r="r" b="b"/>
            <a:pathLst>
              <a:path w="3719829" h="318135">
                <a:moveTo>
                  <a:pt x="0" y="154398"/>
                </a:moveTo>
                <a:lnTo>
                  <a:pt x="8145" y="104417"/>
                </a:lnTo>
                <a:lnTo>
                  <a:pt x="30828" y="61885"/>
                </a:lnTo>
                <a:lnTo>
                  <a:pt x="65416" y="28905"/>
                </a:lnTo>
                <a:lnTo>
                  <a:pt x="109278" y="7576"/>
                </a:lnTo>
                <a:lnTo>
                  <a:pt x="159781" y="0"/>
                </a:lnTo>
                <a:lnTo>
                  <a:pt x="3559730" y="0"/>
                </a:lnTo>
                <a:lnTo>
                  <a:pt x="3610234" y="7576"/>
                </a:lnTo>
                <a:lnTo>
                  <a:pt x="3654096" y="28905"/>
                </a:lnTo>
                <a:lnTo>
                  <a:pt x="3688684" y="61885"/>
                </a:lnTo>
                <a:lnTo>
                  <a:pt x="3711366" y="104417"/>
                </a:lnTo>
                <a:lnTo>
                  <a:pt x="3719512" y="154398"/>
                </a:lnTo>
                <a:lnTo>
                  <a:pt x="3713804" y="197181"/>
                </a:lnTo>
                <a:lnTo>
                  <a:pt x="3697697" y="236040"/>
                </a:lnTo>
                <a:lnTo>
                  <a:pt x="3672714" y="269256"/>
                </a:lnTo>
                <a:lnTo>
                  <a:pt x="3640376" y="295110"/>
                </a:lnTo>
                <a:lnTo>
                  <a:pt x="3602207" y="311883"/>
                </a:lnTo>
                <a:lnTo>
                  <a:pt x="3559730" y="317856"/>
                </a:lnTo>
                <a:lnTo>
                  <a:pt x="159781" y="317856"/>
                </a:lnTo>
                <a:lnTo>
                  <a:pt x="117305" y="311883"/>
                </a:lnTo>
                <a:lnTo>
                  <a:pt x="79136" y="295110"/>
                </a:lnTo>
                <a:lnTo>
                  <a:pt x="46798" y="269256"/>
                </a:lnTo>
                <a:lnTo>
                  <a:pt x="21814" y="236040"/>
                </a:lnTo>
                <a:lnTo>
                  <a:pt x="5707" y="197181"/>
                </a:lnTo>
                <a:lnTo>
                  <a:pt x="0" y="154398"/>
                </a:lnTo>
                <a:close/>
              </a:path>
            </a:pathLst>
          </a:custGeom>
          <a:ln w="25428">
            <a:solidFill>
              <a:srgbClr val="005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43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90"/>
              <a:t>LRS:</a:t>
            </a:r>
            <a:r>
              <a:rPr dirty="0" spc="140"/>
              <a:t> </a:t>
            </a:r>
            <a:r>
              <a:rPr dirty="0" spc="-40"/>
              <a:t>Brute-</a:t>
            </a:r>
            <a:r>
              <a:rPr dirty="0"/>
              <a:t>force</a:t>
            </a:r>
            <a:r>
              <a:rPr dirty="0" spc="145"/>
              <a:t> </a:t>
            </a:r>
            <a:r>
              <a:rPr dirty="0" spc="-10"/>
              <a:t>implementation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47700" y="1778812"/>
            <a:ext cx="5791200" cy="42087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5250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750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class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LRS</a:t>
            </a:r>
            <a:endParaRPr sz="1100">
              <a:latin typeface="Lucida Console"/>
              <a:cs typeface="Lucida Console"/>
            </a:endParaRPr>
          </a:p>
          <a:p>
            <a:pPr marL="127000">
              <a:lnSpc>
                <a:spcPct val="100000"/>
              </a:lnSpc>
              <a:spcBef>
                <a:spcPts val="45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382270">
              <a:lnSpc>
                <a:spcPct val="100000"/>
              </a:lnSpc>
              <a:spcBef>
                <a:spcPts val="40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lcp(String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s)</a:t>
            </a:r>
            <a:endParaRPr sz="1100">
              <a:latin typeface="Lucida Console"/>
              <a:cs typeface="Lucida Console"/>
            </a:endParaRPr>
          </a:p>
          <a:p>
            <a:pPr marL="382270">
              <a:lnSpc>
                <a:spcPct val="100000"/>
              </a:lnSpc>
              <a:spcBef>
                <a:spcPts val="45"/>
              </a:spcBef>
            </a:pP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{</a:t>
            </a:r>
            <a:r>
              <a:rPr dirty="0" sz="1100" spc="30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//</a:t>
            </a:r>
            <a:r>
              <a:rPr dirty="0" sz="1100" spc="30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See</a:t>
            </a:r>
            <a:r>
              <a:rPr dirty="0" sz="1100" spc="30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previous</a:t>
            </a:r>
            <a:r>
              <a:rPr dirty="0" sz="1100" spc="35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slide.</a:t>
            </a:r>
            <a:r>
              <a:rPr dirty="0" sz="1100" spc="30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 spc="-50">
                <a:solidFill>
                  <a:srgbClr val="929292"/>
                </a:solidFill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Lucida Console"/>
              <a:cs typeface="Lucida Console"/>
            </a:endParaRPr>
          </a:p>
          <a:p>
            <a:pPr marL="38227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lrs(String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s)</a:t>
            </a:r>
            <a:endParaRPr sz="1100">
              <a:latin typeface="Lucida Console"/>
              <a:cs typeface="Lucida Console"/>
            </a:endParaRPr>
          </a:p>
          <a:p>
            <a:pPr marL="382270">
              <a:lnSpc>
                <a:spcPct val="100000"/>
              </a:lnSpc>
              <a:spcBef>
                <a:spcPts val="45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638175" marR="3527425">
              <a:lnSpc>
                <a:spcPct val="103200"/>
              </a:lnSpc>
            </a:pP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s.length();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lrs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"";</a:t>
            </a:r>
            <a:endParaRPr sz="1100">
              <a:latin typeface="Lucida Console"/>
              <a:cs typeface="Lucida Console"/>
            </a:endParaRPr>
          </a:p>
          <a:p>
            <a:pPr marL="638175">
              <a:lnSpc>
                <a:spcPct val="100000"/>
              </a:lnSpc>
              <a:spcBef>
                <a:spcPts val="40"/>
              </a:spcBef>
            </a:pP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N;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</a:t>
            </a:r>
            <a:endParaRPr sz="1100">
              <a:latin typeface="Lucida Console"/>
              <a:cs typeface="Lucida Console"/>
            </a:endParaRPr>
          </a:p>
          <a:p>
            <a:pPr marL="893444">
              <a:lnSpc>
                <a:spcPct val="100000"/>
              </a:lnSpc>
              <a:spcBef>
                <a:spcPts val="45"/>
              </a:spcBef>
            </a:pP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i+1;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j++)</a:t>
            </a:r>
            <a:endParaRPr sz="1100">
              <a:latin typeface="Lucida Console"/>
              <a:cs typeface="Lucida Console"/>
            </a:endParaRPr>
          </a:p>
          <a:p>
            <a:pPr marL="893444">
              <a:lnSpc>
                <a:spcPct val="100000"/>
              </a:lnSpc>
              <a:spcBef>
                <a:spcPts val="4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1148715" marR="121285">
              <a:lnSpc>
                <a:spcPct val="103200"/>
              </a:lnSpc>
            </a:pP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x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lcp(s.substring(i,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N),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s.substring(j,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N)); </a:t>
            </a:r>
            <a:r>
              <a:rPr dirty="0" sz="1100">
                <a:latin typeface="Lucida Console"/>
                <a:cs typeface="Lucida Console"/>
              </a:rPr>
              <a:t>if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(x.length()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&gt;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lrs.length())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lrs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x;</a:t>
            </a:r>
            <a:endParaRPr sz="1100">
              <a:latin typeface="Lucida Console"/>
              <a:cs typeface="Lucida Console"/>
            </a:endParaRPr>
          </a:p>
          <a:p>
            <a:pPr marL="893444">
              <a:lnSpc>
                <a:spcPct val="100000"/>
              </a:lnSpc>
              <a:spcBef>
                <a:spcPts val="45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638175">
              <a:lnSpc>
                <a:spcPct val="100000"/>
              </a:lnSpc>
              <a:spcBef>
                <a:spcPts val="45"/>
              </a:spcBef>
            </a:pPr>
            <a:r>
              <a:rPr dirty="0" sz="1100">
                <a:latin typeface="Lucida Console"/>
                <a:cs typeface="Lucida Console"/>
              </a:rPr>
              <a:t>return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lrs;</a:t>
            </a:r>
            <a:endParaRPr sz="1100">
              <a:latin typeface="Lucida Console"/>
              <a:cs typeface="Lucida Console"/>
            </a:endParaRPr>
          </a:p>
          <a:p>
            <a:pPr marL="382270">
              <a:lnSpc>
                <a:spcPct val="100000"/>
              </a:lnSpc>
              <a:spcBef>
                <a:spcPts val="4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382270">
              <a:lnSpc>
                <a:spcPct val="100000"/>
              </a:lnSpc>
              <a:spcBef>
                <a:spcPts val="45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main(String[]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args)</a:t>
            </a:r>
            <a:endParaRPr sz="1100">
              <a:latin typeface="Lucida Console"/>
              <a:cs typeface="Lucida Console"/>
            </a:endParaRPr>
          </a:p>
          <a:p>
            <a:pPr marL="382270">
              <a:lnSpc>
                <a:spcPct val="100000"/>
              </a:lnSpc>
              <a:spcBef>
                <a:spcPts val="4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638175" marR="2931160">
              <a:lnSpc>
                <a:spcPct val="103200"/>
              </a:lnSpc>
            </a:pP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s=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StdIn.readAll(); StdOut.println(lrs(s));</a:t>
            </a:r>
            <a:endParaRPr sz="1100">
              <a:latin typeface="Lucida Console"/>
              <a:cs typeface="Lucida Console"/>
            </a:endParaRPr>
          </a:p>
          <a:p>
            <a:pPr marL="382270">
              <a:lnSpc>
                <a:spcPct val="100000"/>
              </a:lnSpc>
              <a:spcBef>
                <a:spcPts val="45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127000">
              <a:lnSpc>
                <a:spcPct val="100000"/>
              </a:lnSpc>
              <a:spcBef>
                <a:spcPts val="4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0258" y="2382262"/>
            <a:ext cx="1508759" cy="1085637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819900" y="2414523"/>
            <a:ext cx="1409700" cy="9791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0480" rIns="0" bIns="0" rtlCol="0" vert="horz">
            <a:spAutoFit/>
          </a:bodyPr>
          <a:lstStyle/>
          <a:p>
            <a:pPr marL="83820" marR="182245">
              <a:lnSpc>
                <a:spcPct val="113599"/>
              </a:lnSpc>
              <a:spcBef>
                <a:spcPts val="24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more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tiny.txt aacaagtttacaagc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Lucida Console"/>
              <a:cs typeface="Lucida Console"/>
            </a:endParaRPr>
          </a:p>
          <a:p>
            <a:pPr marL="83820" marR="182245">
              <a:lnSpc>
                <a:spcPct val="113599"/>
              </a:lnSpc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LRSbrute acaag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43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6667500" y="4677664"/>
            <a:ext cx="2730500" cy="10934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4615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745"/>
              </a:spcBef>
            </a:pP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Analysis</a:t>
            </a:r>
            <a:endParaRPr sz="1450">
              <a:latin typeface="Lucida Sans Unicode"/>
              <a:cs typeface="Lucida Sans Unicode"/>
            </a:endParaRPr>
          </a:p>
          <a:p>
            <a:pPr marL="472440" indent="-157480">
              <a:lnSpc>
                <a:spcPct val="100000"/>
              </a:lnSpc>
              <a:spcBef>
                <a:spcPts val="695"/>
              </a:spcBef>
              <a:buSzPct val="126923"/>
              <a:buFont typeface="Calibri"/>
              <a:buChar char="•"/>
              <a:tabLst>
                <a:tab pos="473075" algn="l"/>
              </a:tabLst>
            </a:pPr>
            <a:r>
              <a:rPr dirty="0" baseline="4273" sz="1950">
                <a:latin typeface="Lucida Sans Unicode"/>
                <a:cs typeface="Lucida Sans Unicode"/>
              </a:rPr>
              <a:t>~</a:t>
            </a:r>
            <a:r>
              <a:rPr dirty="0" baseline="4273" sz="1950" i="1">
                <a:latin typeface="Lucida Sans Italic"/>
                <a:cs typeface="Lucida Sans Italic"/>
              </a:rPr>
              <a:t>N</a:t>
            </a:r>
            <a:r>
              <a:rPr dirty="0" baseline="29411" sz="1275">
                <a:latin typeface="Lucida Sans Unicode"/>
                <a:cs typeface="Lucida Sans Unicode"/>
              </a:rPr>
              <a:t>2</a:t>
            </a:r>
            <a:r>
              <a:rPr dirty="0" baseline="4273" sz="1950">
                <a:latin typeface="Lucida Sans Unicode"/>
                <a:cs typeface="Lucida Sans Unicode"/>
              </a:rPr>
              <a:t>/2</a:t>
            </a:r>
            <a:r>
              <a:rPr dirty="0" baseline="4273" sz="1950" spc="75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calls</a:t>
            </a:r>
            <a:r>
              <a:rPr dirty="0" baseline="4273" sz="1950" spc="75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on</a:t>
            </a:r>
            <a:r>
              <a:rPr dirty="0" baseline="4273" sz="1950" spc="75">
                <a:latin typeface="Lucida Sans Unicode"/>
                <a:cs typeface="Lucida Sans Unicode"/>
              </a:rPr>
              <a:t> </a:t>
            </a:r>
            <a:r>
              <a:rPr dirty="0" baseline="4273" sz="1950" spc="-15">
                <a:latin typeface="Lucida Console"/>
                <a:cs typeface="Lucida Console"/>
              </a:rPr>
              <a:t>lcp().</a:t>
            </a:r>
            <a:endParaRPr baseline="4273" sz="1950">
              <a:latin typeface="Lucida Console"/>
              <a:cs typeface="Lucida Console"/>
            </a:endParaRPr>
          </a:p>
          <a:p>
            <a:pPr marL="472440" indent="-157480">
              <a:lnSpc>
                <a:spcPct val="100000"/>
              </a:lnSpc>
              <a:spcBef>
                <a:spcPts val="869"/>
              </a:spcBef>
              <a:buSzPct val="126923"/>
              <a:buFont typeface="Calibri"/>
              <a:buChar char="•"/>
              <a:tabLst>
                <a:tab pos="473075" algn="l"/>
              </a:tabLst>
            </a:pPr>
            <a:r>
              <a:rPr dirty="0" baseline="4273" sz="1950">
                <a:latin typeface="Lucida Sans Unicode"/>
                <a:cs typeface="Lucida Sans Unicode"/>
              </a:rPr>
              <a:t>Obviously</a:t>
            </a:r>
            <a:r>
              <a:rPr dirty="0" baseline="4273" sz="1950" spc="120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does</a:t>
            </a:r>
            <a:r>
              <a:rPr dirty="0" baseline="4273" sz="1950" spc="127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not</a:t>
            </a:r>
            <a:r>
              <a:rPr dirty="0" baseline="4273" sz="1950" spc="127">
                <a:latin typeface="Lucida Sans Unicode"/>
                <a:cs typeface="Lucida Sans Unicode"/>
              </a:rPr>
              <a:t> </a:t>
            </a:r>
            <a:r>
              <a:rPr dirty="0" baseline="4273" sz="1950" spc="-15">
                <a:latin typeface="Lucida Sans Unicode"/>
                <a:cs typeface="Lucida Sans Unicode"/>
              </a:rPr>
              <a:t>scale</a:t>
            </a:r>
            <a:r>
              <a:rPr dirty="0" baseline="4273" sz="1950" spc="-15" i="1">
                <a:latin typeface="Lucida Sans Italic"/>
                <a:cs typeface="Lucida Sans Italic"/>
              </a:rPr>
              <a:t>.</a:t>
            </a:r>
            <a:endParaRPr baseline="4273" sz="1950">
              <a:latin typeface="Lucida Sans Italic"/>
              <a:cs typeface="Lucida Sans Ital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90"/>
              <a:t>LRS:</a:t>
            </a:r>
            <a:r>
              <a:rPr dirty="0" spc="90"/>
              <a:t> </a:t>
            </a:r>
            <a:r>
              <a:rPr dirty="0" spc="70"/>
              <a:t>An</a:t>
            </a:r>
            <a:r>
              <a:rPr dirty="0" spc="95"/>
              <a:t> </a:t>
            </a:r>
            <a:r>
              <a:rPr dirty="0"/>
              <a:t>efficient</a:t>
            </a:r>
            <a:r>
              <a:rPr dirty="0" spc="90"/>
              <a:t> </a:t>
            </a:r>
            <a:r>
              <a:rPr dirty="0"/>
              <a:t>solution</a:t>
            </a:r>
            <a:r>
              <a:rPr dirty="0" spc="95"/>
              <a:t> </a:t>
            </a:r>
            <a:r>
              <a:rPr dirty="0"/>
              <a:t>that</a:t>
            </a:r>
            <a:r>
              <a:rPr dirty="0" spc="95"/>
              <a:t> </a:t>
            </a:r>
            <a:r>
              <a:rPr dirty="0" spc="-50"/>
              <a:t>uses</a:t>
            </a:r>
            <a:r>
              <a:rPr dirty="0" spc="90"/>
              <a:t> </a:t>
            </a:r>
            <a:r>
              <a:rPr dirty="0" spc="-10"/>
              <a:t>sorting</a:t>
            </a: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536505" y="1780482"/>
          <a:ext cx="3148965" cy="419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20955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0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6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7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8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00" spc="-2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00" spc="-2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11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00" spc="-2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12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00" spc="-2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13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00" spc="-2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14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55880">
                        <a:lnSpc>
                          <a:spcPts val="1445"/>
                        </a:lnSpc>
                      </a:pPr>
                      <a:r>
                        <a:rPr dirty="0" sz="1250">
                          <a:latin typeface="Lucida Console"/>
                          <a:cs typeface="Lucida Console"/>
                        </a:rPr>
                        <a:t>a</a:t>
                      </a:r>
                      <a:endParaRPr sz="12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>
                          <a:latin typeface="Lucida Console"/>
                          <a:cs typeface="Lucida Console"/>
                        </a:rPr>
                        <a:t>a</a:t>
                      </a:r>
                      <a:endParaRPr sz="12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>
                          <a:latin typeface="Lucida Console"/>
                          <a:cs typeface="Lucida Console"/>
                        </a:rPr>
                        <a:t>c</a:t>
                      </a:r>
                      <a:endParaRPr sz="12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>
                          <a:latin typeface="Lucida Console"/>
                          <a:cs typeface="Lucida Console"/>
                        </a:rPr>
                        <a:t>a</a:t>
                      </a:r>
                      <a:endParaRPr sz="12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>
                          <a:latin typeface="Lucida Console"/>
                          <a:cs typeface="Lucida Console"/>
                        </a:rPr>
                        <a:t>a</a:t>
                      </a:r>
                      <a:endParaRPr sz="12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>
                          <a:latin typeface="Lucida Console"/>
                          <a:cs typeface="Lucida Console"/>
                        </a:rPr>
                        <a:t>g</a:t>
                      </a:r>
                      <a:endParaRPr sz="12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>
                          <a:latin typeface="Lucida Console"/>
                          <a:cs typeface="Lucida Console"/>
                        </a:rPr>
                        <a:t>t</a:t>
                      </a:r>
                      <a:endParaRPr sz="12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>
                          <a:latin typeface="Lucida Console"/>
                          <a:cs typeface="Lucida Console"/>
                        </a:rPr>
                        <a:t>t</a:t>
                      </a:r>
                      <a:endParaRPr sz="12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445"/>
                        </a:lnSpc>
                      </a:pPr>
                      <a:r>
                        <a:rPr dirty="0" sz="1250">
                          <a:latin typeface="Lucida Console"/>
                          <a:cs typeface="Lucida Console"/>
                        </a:rPr>
                        <a:t>t</a:t>
                      </a:r>
                      <a:endParaRPr sz="12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>
                          <a:latin typeface="Lucida Console"/>
                          <a:cs typeface="Lucida Console"/>
                        </a:rPr>
                        <a:t>a</a:t>
                      </a:r>
                      <a:endParaRPr sz="12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445"/>
                        </a:lnSpc>
                      </a:pPr>
                      <a:r>
                        <a:rPr dirty="0" sz="1250">
                          <a:latin typeface="Lucida Console"/>
                          <a:cs typeface="Lucida Console"/>
                        </a:rPr>
                        <a:t>c</a:t>
                      </a:r>
                      <a:endParaRPr sz="12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>
                          <a:latin typeface="Lucida Console"/>
                          <a:cs typeface="Lucida Console"/>
                        </a:rPr>
                        <a:t>a</a:t>
                      </a:r>
                      <a:endParaRPr sz="12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>
                          <a:latin typeface="Lucida Console"/>
                          <a:cs typeface="Lucida Console"/>
                        </a:rPr>
                        <a:t>a</a:t>
                      </a:r>
                      <a:endParaRPr sz="12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>
                          <a:latin typeface="Lucida Console"/>
                          <a:cs typeface="Lucida Console"/>
                        </a:rPr>
                        <a:t>g</a:t>
                      </a:r>
                      <a:endParaRPr sz="12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>
                          <a:latin typeface="Lucida Console"/>
                          <a:cs typeface="Lucida Console"/>
                        </a:rPr>
                        <a:t>c</a:t>
                      </a:r>
                      <a:endParaRPr sz="12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644735" y="2672072"/>
            <a:ext cx="201930" cy="2152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62865">
              <a:lnSpc>
                <a:spcPts val="1385"/>
              </a:lnSpc>
            </a:pPr>
            <a:r>
              <a:rPr dirty="0" sz="1200" spc="20">
                <a:latin typeface="Lucida Console"/>
                <a:cs typeface="Lucida Console"/>
              </a:rPr>
              <a:t>a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51904" y="2672072"/>
            <a:ext cx="183515" cy="2152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3815">
              <a:lnSpc>
                <a:spcPts val="1385"/>
              </a:lnSpc>
            </a:pPr>
            <a:r>
              <a:rPr dirty="0" sz="1200" spc="20">
                <a:latin typeface="Lucida Console"/>
                <a:cs typeface="Lucida Console"/>
              </a:rPr>
              <a:t>a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040499" y="2672072"/>
            <a:ext cx="183515" cy="2152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3815">
              <a:lnSpc>
                <a:spcPts val="1385"/>
              </a:lnSpc>
            </a:pPr>
            <a:r>
              <a:rPr dirty="0" sz="1200" spc="20">
                <a:latin typeface="Lucida Console"/>
                <a:cs typeface="Lucida Console"/>
              </a:rPr>
              <a:t>c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229094" y="2672072"/>
            <a:ext cx="183515" cy="2152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3815">
              <a:lnSpc>
                <a:spcPts val="1385"/>
              </a:lnSpc>
            </a:pPr>
            <a:r>
              <a:rPr dirty="0" sz="1200" spc="20">
                <a:latin typeface="Lucida Console"/>
                <a:cs typeface="Lucida Console"/>
              </a:rPr>
              <a:t>a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417689" y="2672072"/>
            <a:ext cx="183515" cy="2152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3815">
              <a:lnSpc>
                <a:spcPts val="1385"/>
              </a:lnSpc>
            </a:pPr>
            <a:r>
              <a:rPr dirty="0" sz="1200" spc="20">
                <a:latin typeface="Lucida Console"/>
                <a:cs typeface="Lucida Console"/>
              </a:rPr>
              <a:t>a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606284" y="2672072"/>
            <a:ext cx="183515" cy="2152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3815">
              <a:lnSpc>
                <a:spcPts val="1385"/>
              </a:lnSpc>
            </a:pPr>
            <a:r>
              <a:rPr dirty="0" sz="1200" spc="20">
                <a:latin typeface="Lucida Console"/>
                <a:cs typeface="Lucida Console"/>
              </a:rPr>
              <a:t>g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794879" y="2672072"/>
            <a:ext cx="183515" cy="2152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3815">
              <a:lnSpc>
                <a:spcPts val="1385"/>
              </a:lnSpc>
            </a:pPr>
            <a:r>
              <a:rPr dirty="0" sz="1200" spc="20">
                <a:latin typeface="Lucida Console"/>
                <a:cs typeface="Lucida Console"/>
              </a:rPr>
              <a:t>t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983474" y="2672072"/>
            <a:ext cx="183515" cy="2152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3815">
              <a:lnSpc>
                <a:spcPts val="1385"/>
              </a:lnSpc>
            </a:pPr>
            <a:r>
              <a:rPr dirty="0" sz="1200" spc="20">
                <a:latin typeface="Lucida Console"/>
                <a:cs typeface="Lucida Console"/>
              </a:rPr>
              <a:t>t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172069" y="2672072"/>
            <a:ext cx="183515" cy="2152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3815">
              <a:lnSpc>
                <a:spcPts val="1385"/>
              </a:lnSpc>
            </a:pPr>
            <a:r>
              <a:rPr dirty="0" sz="1200" spc="20">
                <a:latin typeface="Lucida Console"/>
                <a:cs typeface="Lucida Console"/>
              </a:rPr>
              <a:t>t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360664" y="2672072"/>
            <a:ext cx="183515" cy="2152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3815">
              <a:lnSpc>
                <a:spcPts val="1385"/>
              </a:lnSpc>
            </a:pPr>
            <a:r>
              <a:rPr dirty="0" sz="1200" spc="20">
                <a:latin typeface="Lucida Console"/>
                <a:cs typeface="Lucida Console"/>
              </a:rPr>
              <a:t>a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549259" y="2672072"/>
            <a:ext cx="183515" cy="2152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3815">
              <a:lnSpc>
                <a:spcPts val="1385"/>
              </a:lnSpc>
            </a:pPr>
            <a:r>
              <a:rPr dirty="0" sz="1200" spc="20">
                <a:latin typeface="Lucida Console"/>
                <a:cs typeface="Lucida Console"/>
              </a:rPr>
              <a:t>c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737854" y="2672072"/>
            <a:ext cx="183515" cy="2152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3815">
              <a:lnSpc>
                <a:spcPts val="1385"/>
              </a:lnSpc>
            </a:pPr>
            <a:r>
              <a:rPr dirty="0" sz="1200" spc="20">
                <a:latin typeface="Lucida Console"/>
                <a:cs typeface="Lucida Console"/>
              </a:rPr>
              <a:t>a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926449" y="2672072"/>
            <a:ext cx="183515" cy="2152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3815">
              <a:lnSpc>
                <a:spcPts val="1385"/>
              </a:lnSpc>
            </a:pPr>
            <a:r>
              <a:rPr dirty="0" sz="1200" spc="20">
                <a:latin typeface="Lucida Console"/>
                <a:cs typeface="Lucida Console"/>
              </a:rPr>
              <a:t>a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115044" y="2672072"/>
            <a:ext cx="183515" cy="2152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3815">
              <a:lnSpc>
                <a:spcPts val="1385"/>
              </a:lnSpc>
            </a:pPr>
            <a:r>
              <a:rPr dirty="0" sz="1200" spc="20">
                <a:latin typeface="Lucida Console"/>
                <a:cs typeface="Lucida Console"/>
              </a:rPr>
              <a:t>g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301020" y="2669450"/>
            <a:ext cx="188595" cy="220345"/>
          </a:xfrm>
          <a:prstGeom prst="rect">
            <a:avLst/>
          </a:prstGeom>
          <a:solidFill>
            <a:srgbClr val="FFFFFF"/>
          </a:solidFill>
          <a:ln w="5235">
            <a:solidFill>
              <a:srgbClr val="EBEBE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6355">
              <a:lnSpc>
                <a:spcPts val="1405"/>
              </a:lnSpc>
            </a:pPr>
            <a:r>
              <a:rPr dirty="0" sz="1200" spc="20">
                <a:latin typeface="Lucida Console"/>
                <a:cs typeface="Lucida Console"/>
              </a:rPr>
              <a:t>c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658061" y="2666822"/>
            <a:ext cx="2834640" cy="443230"/>
            <a:chOff x="1658061" y="2666822"/>
            <a:chExt cx="2834640" cy="443230"/>
          </a:xfrm>
        </p:grpSpPr>
        <p:sp>
          <p:nvSpPr>
            <p:cNvPr id="21" name="object 21" descr=""/>
            <p:cNvSpPr/>
            <p:nvPr/>
          </p:nvSpPr>
          <p:spPr>
            <a:xfrm>
              <a:off x="1658048" y="2666821"/>
              <a:ext cx="2834640" cy="215265"/>
            </a:xfrm>
            <a:custGeom>
              <a:avLst/>
              <a:gdLst/>
              <a:ahLst/>
              <a:cxnLst/>
              <a:rect l="l" t="t" r="r" b="b"/>
              <a:pathLst>
                <a:path w="2834640" h="215264">
                  <a:moveTo>
                    <a:pt x="2834170" y="12"/>
                  </a:moveTo>
                  <a:lnTo>
                    <a:pt x="2456992" y="12"/>
                  </a:lnTo>
                  <a:lnTo>
                    <a:pt x="2451747" y="0"/>
                  </a:lnTo>
                  <a:lnTo>
                    <a:pt x="2451747" y="5257"/>
                  </a:lnTo>
                  <a:lnTo>
                    <a:pt x="2451747" y="209791"/>
                  </a:lnTo>
                  <a:lnTo>
                    <a:pt x="2268397" y="209791"/>
                  </a:lnTo>
                  <a:lnTo>
                    <a:pt x="2268397" y="5257"/>
                  </a:lnTo>
                  <a:lnTo>
                    <a:pt x="2451747" y="5257"/>
                  </a:lnTo>
                  <a:lnTo>
                    <a:pt x="2451747" y="12"/>
                  </a:lnTo>
                  <a:lnTo>
                    <a:pt x="2268397" y="12"/>
                  </a:lnTo>
                  <a:lnTo>
                    <a:pt x="2263152" y="0"/>
                  </a:lnTo>
                  <a:lnTo>
                    <a:pt x="2263152" y="5257"/>
                  </a:lnTo>
                  <a:lnTo>
                    <a:pt x="2263152" y="209791"/>
                  </a:lnTo>
                  <a:lnTo>
                    <a:pt x="2079802" y="209791"/>
                  </a:lnTo>
                  <a:lnTo>
                    <a:pt x="2079802" y="5257"/>
                  </a:lnTo>
                  <a:lnTo>
                    <a:pt x="2263152" y="5257"/>
                  </a:lnTo>
                  <a:lnTo>
                    <a:pt x="2263152" y="12"/>
                  </a:lnTo>
                  <a:lnTo>
                    <a:pt x="2079802" y="12"/>
                  </a:lnTo>
                  <a:lnTo>
                    <a:pt x="2074557" y="0"/>
                  </a:lnTo>
                  <a:lnTo>
                    <a:pt x="2074557" y="5257"/>
                  </a:lnTo>
                  <a:lnTo>
                    <a:pt x="2074557" y="209791"/>
                  </a:lnTo>
                  <a:lnTo>
                    <a:pt x="1891207" y="209791"/>
                  </a:lnTo>
                  <a:lnTo>
                    <a:pt x="1891207" y="5257"/>
                  </a:lnTo>
                  <a:lnTo>
                    <a:pt x="2074557" y="5257"/>
                  </a:lnTo>
                  <a:lnTo>
                    <a:pt x="2074557" y="12"/>
                  </a:lnTo>
                  <a:lnTo>
                    <a:pt x="1891207" y="12"/>
                  </a:lnTo>
                  <a:lnTo>
                    <a:pt x="1885962" y="0"/>
                  </a:lnTo>
                  <a:lnTo>
                    <a:pt x="1885962" y="5257"/>
                  </a:lnTo>
                  <a:lnTo>
                    <a:pt x="1885962" y="209791"/>
                  </a:lnTo>
                  <a:lnTo>
                    <a:pt x="1702612" y="209791"/>
                  </a:lnTo>
                  <a:lnTo>
                    <a:pt x="1702612" y="5257"/>
                  </a:lnTo>
                  <a:lnTo>
                    <a:pt x="1885962" y="5257"/>
                  </a:lnTo>
                  <a:lnTo>
                    <a:pt x="1885962" y="12"/>
                  </a:lnTo>
                  <a:lnTo>
                    <a:pt x="1702612" y="12"/>
                  </a:lnTo>
                  <a:lnTo>
                    <a:pt x="1697367" y="0"/>
                  </a:lnTo>
                  <a:lnTo>
                    <a:pt x="1697367" y="5257"/>
                  </a:lnTo>
                  <a:lnTo>
                    <a:pt x="1697367" y="209791"/>
                  </a:lnTo>
                  <a:lnTo>
                    <a:pt x="1514017" y="209791"/>
                  </a:lnTo>
                  <a:lnTo>
                    <a:pt x="1514017" y="5257"/>
                  </a:lnTo>
                  <a:lnTo>
                    <a:pt x="1697367" y="5257"/>
                  </a:lnTo>
                  <a:lnTo>
                    <a:pt x="1697367" y="12"/>
                  </a:lnTo>
                  <a:lnTo>
                    <a:pt x="1514017" y="12"/>
                  </a:lnTo>
                  <a:lnTo>
                    <a:pt x="1508772" y="0"/>
                  </a:lnTo>
                  <a:lnTo>
                    <a:pt x="1508772" y="5257"/>
                  </a:lnTo>
                  <a:lnTo>
                    <a:pt x="1508772" y="209791"/>
                  </a:lnTo>
                  <a:lnTo>
                    <a:pt x="1325422" y="209791"/>
                  </a:lnTo>
                  <a:lnTo>
                    <a:pt x="1325422" y="5257"/>
                  </a:lnTo>
                  <a:lnTo>
                    <a:pt x="1508772" y="5257"/>
                  </a:lnTo>
                  <a:lnTo>
                    <a:pt x="1508772" y="12"/>
                  </a:lnTo>
                  <a:lnTo>
                    <a:pt x="1325422" y="12"/>
                  </a:lnTo>
                  <a:lnTo>
                    <a:pt x="1320177" y="0"/>
                  </a:lnTo>
                  <a:lnTo>
                    <a:pt x="1320177" y="5257"/>
                  </a:lnTo>
                  <a:lnTo>
                    <a:pt x="1320177" y="209791"/>
                  </a:lnTo>
                  <a:lnTo>
                    <a:pt x="1136827" y="209791"/>
                  </a:lnTo>
                  <a:lnTo>
                    <a:pt x="1136827" y="5257"/>
                  </a:lnTo>
                  <a:lnTo>
                    <a:pt x="1320177" y="5257"/>
                  </a:lnTo>
                  <a:lnTo>
                    <a:pt x="1320177" y="12"/>
                  </a:lnTo>
                  <a:lnTo>
                    <a:pt x="1136827" y="12"/>
                  </a:lnTo>
                  <a:lnTo>
                    <a:pt x="1131582" y="0"/>
                  </a:lnTo>
                  <a:lnTo>
                    <a:pt x="1131582" y="5257"/>
                  </a:lnTo>
                  <a:lnTo>
                    <a:pt x="1131582" y="209791"/>
                  </a:lnTo>
                  <a:lnTo>
                    <a:pt x="948232" y="209791"/>
                  </a:lnTo>
                  <a:lnTo>
                    <a:pt x="948232" y="5257"/>
                  </a:lnTo>
                  <a:lnTo>
                    <a:pt x="1131582" y="5257"/>
                  </a:lnTo>
                  <a:lnTo>
                    <a:pt x="1131582" y="12"/>
                  </a:lnTo>
                  <a:lnTo>
                    <a:pt x="948232" y="12"/>
                  </a:lnTo>
                  <a:lnTo>
                    <a:pt x="942987" y="0"/>
                  </a:lnTo>
                  <a:lnTo>
                    <a:pt x="942987" y="5257"/>
                  </a:lnTo>
                  <a:lnTo>
                    <a:pt x="942987" y="209791"/>
                  </a:lnTo>
                  <a:lnTo>
                    <a:pt x="759637" y="209791"/>
                  </a:lnTo>
                  <a:lnTo>
                    <a:pt x="759637" y="5257"/>
                  </a:lnTo>
                  <a:lnTo>
                    <a:pt x="942987" y="5257"/>
                  </a:lnTo>
                  <a:lnTo>
                    <a:pt x="942987" y="12"/>
                  </a:lnTo>
                  <a:lnTo>
                    <a:pt x="759637" y="12"/>
                  </a:lnTo>
                  <a:lnTo>
                    <a:pt x="754392" y="0"/>
                  </a:lnTo>
                  <a:lnTo>
                    <a:pt x="754392" y="5257"/>
                  </a:lnTo>
                  <a:lnTo>
                    <a:pt x="754392" y="209791"/>
                  </a:lnTo>
                  <a:lnTo>
                    <a:pt x="571042" y="209791"/>
                  </a:lnTo>
                  <a:lnTo>
                    <a:pt x="571042" y="5257"/>
                  </a:lnTo>
                  <a:lnTo>
                    <a:pt x="754392" y="5257"/>
                  </a:lnTo>
                  <a:lnTo>
                    <a:pt x="754392" y="12"/>
                  </a:lnTo>
                  <a:lnTo>
                    <a:pt x="571042" y="12"/>
                  </a:lnTo>
                  <a:lnTo>
                    <a:pt x="565797" y="0"/>
                  </a:lnTo>
                  <a:lnTo>
                    <a:pt x="565797" y="5257"/>
                  </a:lnTo>
                  <a:lnTo>
                    <a:pt x="565797" y="209791"/>
                  </a:lnTo>
                  <a:lnTo>
                    <a:pt x="382447" y="209791"/>
                  </a:lnTo>
                  <a:lnTo>
                    <a:pt x="382447" y="5257"/>
                  </a:lnTo>
                  <a:lnTo>
                    <a:pt x="565797" y="5257"/>
                  </a:lnTo>
                  <a:lnTo>
                    <a:pt x="565797" y="12"/>
                  </a:lnTo>
                  <a:lnTo>
                    <a:pt x="382447" y="12"/>
                  </a:lnTo>
                  <a:lnTo>
                    <a:pt x="377202" y="0"/>
                  </a:lnTo>
                  <a:lnTo>
                    <a:pt x="377202" y="5257"/>
                  </a:lnTo>
                  <a:lnTo>
                    <a:pt x="377202" y="209791"/>
                  </a:lnTo>
                  <a:lnTo>
                    <a:pt x="193852" y="209791"/>
                  </a:lnTo>
                  <a:lnTo>
                    <a:pt x="193852" y="5257"/>
                  </a:lnTo>
                  <a:lnTo>
                    <a:pt x="377202" y="5257"/>
                  </a:lnTo>
                  <a:lnTo>
                    <a:pt x="377202" y="12"/>
                  </a:lnTo>
                  <a:lnTo>
                    <a:pt x="193852" y="12"/>
                  </a:lnTo>
                  <a:lnTo>
                    <a:pt x="188607" y="0"/>
                  </a:lnTo>
                  <a:lnTo>
                    <a:pt x="188607" y="5257"/>
                  </a:lnTo>
                  <a:lnTo>
                    <a:pt x="188607" y="209791"/>
                  </a:lnTo>
                  <a:lnTo>
                    <a:pt x="5257" y="209791"/>
                  </a:lnTo>
                  <a:lnTo>
                    <a:pt x="5257" y="5257"/>
                  </a:lnTo>
                  <a:lnTo>
                    <a:pt x="188607" y="5257"/>
                  </a:lnTo>
                  <a:lnTo>
                    <a:pt x="188607" y="12"/>
                  </a:lnTo>
                  <a:lnTo>
                    <a:pt x="5257" y="12"/>
                  </a:lnTo>
                  <a:lnTo>
                    <a:pt x="12" y="0"/>
                  </a:lnTo>
                  <a:lnTo>
                    <a:pt x="0" y="5257"/>
                  </a:lnTo>
                  <a:lnTo>
                    <a:pt x="12" y="209791"/>
                  </a:lnTo>
                  <a:lnTo>
                    <a:pt x="0" y="215036"/>
                  </a:lnTo>
                  <a:lnTo>
                    <a:pt x="2834170" y="215036"/>
                  </a:lnTo>
                  <a:lnTo>
                    <a:pt x="2834170" y="209791"/>
                  </a:lnTo>
                  <a:lnTo>
                    <a:pt x="2456992" y="209791"/>
                  </a:lnTo>
                  <a:lnTo>
                    <a:pt x="2456992" y="5257"/>
                  </a:lnTo>
                  <a:lnTo>
                    <a:pt x="2834170" y="5257"/>
                  </a:lnTo>
                  <a:lnTo>
                    <a:pt x="2834170" y="12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849285" y="2900209"/>
              <a:ext cx="2451735" cy="210185"/>
            </a:xfrm>
            <a:custGeom>
              <a:avLst/>
              <a:gdLst/>
              <a:ahLst/>
              <a:cxnLst/>
              <a:rect l="l" t="t" r="r" b="b"/>
              <a:pathLst>
                <a:path w="2451735" h="210185">
                  <a:moveTo>
                    <a:pt x="2451735" y="0"/>
                  </a:moveTo>
                  <a:lnTo>
                    <a:pt x="2451735" y="0"/>
                  </a:lnTo>
                  <a:lnTo>
                    <a:pt x="0" y="0"/>
                  </a:lnTo>
                  <a:lnTo>
                    <a:pt x="0" y="209778"/>
                  </a:lnTo>
                  <a:lnTo>
                    <a:pt x="2451735" y="209778"/>
                  </a:lnTo>
                  <a:lnTo>
                    <a:pt x="2451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1644735" y="2892344"/>
            <a:ext cx="201930" cy="22606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175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25"/>
              </a:spcBef>
            </a:pPr>
            <a:r>
              <a:rPr dirty="0" sz="1200" spc="20">
                <a:latin typeface="Lucida Console"/>
                <a:cs typeface="Lucida Console"/>
              </a:rPr>
              <a:t>a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851904" y="2878177"/>
            <a:ext cx="244665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c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g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g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 spc="-50">
                <a:latin typeface="Lucida Console"/>
                <a:cs typeface="Lucida Console"/>
              </a:rPr>
              <a:t>c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1658061" y="2897581"/>
            <a:ext cx="2646045" cy="443230"/>
            <a:chOff x="1658061" y="2897581"/>
            <a:chExt cx="2646045" cy="443230"/>
          </a:xfrm>
        </p:grpSpPr>
        <p:sp>
          <p:nvSpPr>
            <p:cNvPr id="26" name="object 26" descr=""/>
            <p:cNvSpPr/>
            <p:nvPr/>
          </p:nvSpPr>
          <p:spPr>
            <a:xfrm>
              <a:off x="1658048" y="2897593"/>
              <a:ext cx="2646045" cy="215265"/>
            </a:xfrm>
            <a:custGeom>
              <a:avLst/>
              <a:gdLst/>
              <a:ahLst/>
              <a:cxnLst/>
              <a:rect l="l" t="t" r="r" b="b"/>
              <a:pathLst>
                <a:path w="2646045" h="215264">
                  <a:moveTo>
                    <a:pt x="2645575" y="0"/>
                  </a:moveTo>
                  <a:lnTo>
                    <a:pt x="2640342" y="0"/>
                  </a:lnTo>
                  <a:lnTo>
                    <a:pt x="2640342" y="5245"/>
                  </a:lnTo>
                  <a:lnTo>
                    <a:pt x="2640342" y="209778"/>
                  </a:lnTo>
                  <a:lnTo>
                    <a:pt x="2456992" y="209778"/>
                  </a:lnTo>
                  <a:lnTo>
                    <a:pt x="2456992" y="5245"/>
                  </a:lnTo>
                  <a:lnTo>
                    <a:pt x="2640342" y="5245"/>
                  </a:lnTo>
                  <a:lnTo>
                    <a:pt x="2640342" y="0"/>
                  </a:lnTo>
                  <a:lnTo>
                    <a:pt x="2456992" y="0"/>
                  </a:lnTo>
                  <a:lnTo>
                    <a:pt x="2451747" y="0"/>
                  </a:lnTo>
                  <a:lnTo>
                    <a:pt x="2451747" y="5245"/>
                  </a:lnTo>
                  <a:lnTo>
                    <a:pt x="2451747" y="209778"/>
                  </a:lnTo>
                  <a:lnTo>
                    <a:pt x="2268397" y="209778"/>
                  </a:lnTo>
                  <a:lnTo>
                    <a:pt x="2268397" y="5245"/>
                  </a:lnTo>
                  <a:lnTo>
                    <a:pt x="2451747" y="5245"/>
                  </a:lnTo>
                  <a:lnTo>
                    <a:pt x="2451747" y="0"/>
                  </a:lnTo>
                  <a:lnTo>
                    <a:pt x="2268397" y="0"/>
                  </a:lnTo>
                  <a:lnTo>
                    <a:pt x="2263152" y="0"/>
                  </a:lnTo>
                  <a:lnTo>
                    <a:pt x="2263152" y="5245"/>
                  </a:lnTo>
                  <a:lnTo>
                    <a:pt x="2263152" y="209778"/>
                  </a:lnTo>
                  <a:lnTo>
                    <a:pt x="2079802" y="209778"/>
                  </a:lnTo>
                  <a:lnTo>
                    <a:pt x="2079802" y="5245"/>
                  </a:lnTo>
                  <a:lnTo>
                    <a:pt x="2263152" y="5245"/>
                  </a:lnTo>
                  <a:lnTo>
                    <a:pt x="2263152" y="0"/>
                  </a:lnTo>
                  <a:lnTo>
                    <a:pt x="2079802" y="0"/>
                  </a:lnTo>
                  <a:lnTo>
                    <a:pt x="2074557" y="0"/>
                  </a:lnTo>
                  <a:lnTo>
                    <a:pt x="2074557" y="5245"/>
                  </a:lnTo>
                  <a:lnTo>
                    <a:pt x="2074557" y="209778"/>
                  </a:lnTo>
                  <a:lnTo>
                    <a:pt x="1891207" y="209778"/>
                  </a:lnTo>
                  <a:lnTo>
                    <a:pt x="1891207" y="5245"/>
                  </a:lnTo>
                  <a:lnTo>
                    <a:pt x="2074557" y="5245"/>
                  </a:lnTo>
                  <a:lnTo>
                    <a:pt x="2074557" y="0"/>
                  </a:lnTo>
                  <a:lnTo>
                    <a:pt x="1891207" y="0"/>
                  </a:lnTo>
                  <a:lnTo>
                    <a:pt x="1885962" y="0"/>
                  </a:lnTo>
                  <a:lnTo>
                    <a:pt x="1885962" y="5245"/>
                  </a:lnTo>
                  <a:lnTo>
                    <a:pt x="1885962" y="209778"/>
                  </a:lnTo>
                  <a:lnTo>
                    <a:pt x="1702612" y="209778"/>
                  </a:lnTo>
                  <a:lnTo>
                    <a:pt x="1702612" y="5245"/>
                  </a:lnTo>
                  <a:lnTo>
                    <a:pt x="1885962" y="5245"/>
                  </a:lnTo>
                  <a:lnTo>
                    <a:pt x="1885962" y="0"/>
                  </a:lnTo>
                  <a:lnTo>
                    <a:pt x="1702612" y="0"/>
                  </a:lnTo>
                  <a:lnTo>
                    <a:pt x="1697367" y="0"/>
                  </a:lnTo>
                  <a:lnTo>
                    <a:pt x="1697367" y="5245"/>
                  </a:lnTo>
                  <a:lnTo>
                    <a:pt x="1697367" y="209778"/>
                  </a:lnTo>
                  <a:lnTo>
                    <a:pt x="1514017" y="209778"/>
                  </a:lnTo>
                  <a:lnTo>
                    <a:pt x="1514017" y="5245"/>
                  </a:lnTo>
                  <a:lnTo>
                    <a:pt x="1697367" y="5245"/>
                  </a:lnTo>
                  <a:lnTo>
                    <a:pt x="1697367" y="0"/>
                  </a:lnTo>
                  <a:lnTo>
                    <a:pt x="1514017" y="0"/>
                  </a:lnTo>
                  <a:lnTo>
                    <a:pt x="1508772" y="0"/>
                  </a:lnTo>
                  <a:lnTo>
                    <a:pt x="1508772" y="5245"/>
                  </a:lnTo>
                  <a:lnTo>
                    <a:pt x="1508772" y="209778"/>
                  </a:lnTo>
                  <a:lnTo>
                    <a:pt x="1325422" y="209778"/>
                  </a:lnTo>
                  <a:lnTo>
                    <a:pt x="1325422" y="5245"/>
                  </a:lnTo>
                  <a:lnTo>
                    <a:pt x="1508772" y="5245"/>
                  </a:lnTo>
                  <a:lnTo>
                    <a:pt x="1508772" y="0"/>
                  </a:lnTo>
                  <a:lnTo>
                    <a:pt x="1325422" y="0"/>
                  </a:lnTo>
                  <a:lnTo>
                    <a:pt x="1320177" y="0"/>
                  </a:lnTo>
                  <a:lnTo>
                    <a:pt x="1320177" y="5245"/>
                  </a:lnTo>
                  <a:lnTo>
                    <a:pt x="1320177" y="209778"/>
                  </a:lnTo>
                  <a:lnTo>
                    <a:pt x="1136827" y="209778"/>
                  </a:lnTo>
                  <a:lnTo>
                    <a:pt x="1136827" y="5245"/>
                  </a:lnTo>
                  <a:lnTo>
                    <a:pt x="1320177" y="5245"/>
                  </a:lnTo>
                  <a:lnTo>
                    <a:pt x="1320177" y="0"/>
                  </a:lnTo>
                  <a:lnTo>
                    <a:pt x="1136827" y="0"/>
                  </a:lnTo>
                  <a:lnTo>
                    <a:pt x="1131582" y="0"/>
                  </a:lnTo>
                  <a:lnTo>
                    <a:pt x="1131582" y="5245"/>
                  </a:lnTo>
                  <a:lnTo>
                    <a:pt x="1131582" y="209778"/>
                  </a:lnTo>
                  <a:lnTo>
                    <a:pt x="948232" y="209778"/>
                  </a:lnTo>
                  <a:lnTo>
                    <a:pt x="948232" y="5245"/>
                  </a:lnTo>
                  <a:lnTo>
                    <a:pt x="1131582" y="5245"/>
                  </a:lnTo>
                  <a:lnTo>
                    <a:pt x="1131582" y="0"/>
                  </a:lnTo>
                  <a:lnTo>
                    <a:pt x="948232" y="0"/>
                  </a:lnTo>
                  <a:lnTo>
                    <a:pt x="942987" y="0"/>
                  </a:lnTo>
                  <a:lnTo>
                    <a:pt x="942987" y="5245"/>
                  </a:lnTo>
                  <a:lnTo>
                    <a:pt x="942987" y="209778"/>
                  </a:lnTo>
                  <a:lnTo>
                    <a:pt x="759637" y="209778"/>
                  </a:lnTo>
                  <a:lnTo>
                    <a:pt x="759637" y="5245"/>
                  </a:lnTo>
                  <a:lnTo>
                    <a:pt x="942987" y="5245"/>
                  </a:lnTo>
                  <a:lnTo>
                    <a:pt x="942987" y="0"/>
                  </a:lnTo>
                  <a:lnTo>
                    <a:pt x="759637" y="0"/>
                  </a:lnTo>
                  <a:lnTo>
                    <a:pt x="754392" y="0"/>
                  </a:lnTo>
                  <a:lnTo>
                    <a:pt x="754392" y="5245"/>
                  </a:lnTo>
                  <a:lnTo>
                    <a:pt x="754392" y="209778"/>
                  </a:lnTo>
                  <a:lnTo>
                    <a:pt x="571042" y="209778"/>
                  </a:lnTo>
                  <a:lnTo>
                    <a:pt x="571042" y="5245"/>
                  </a:lnTo>
                  <a:lnTo>
                    <a:pt x="754392" y="5245"/>
                  </a:lnTo>
                  <a:lnTo>
                    <a:pt x="754392" y="0"/>
                  </a:lnTo>
                  <a:lnTo>
                    <a:pt x="571042" y="0"/>
                  </a:lnTo>
                  <a:lnTo>
                    <a:pt x="565797" y="0"/>
                  </a:lnTo>
                  <a:lnTo>
                    <a:pt x="565797" y="5245"/>
                  </a:lnTo>
                  <a:lnTo>
                    <a:pt x="565797" y="209778"/>
                  </a:lnTo>
                  <a:lnTo>
                    <a:pt x="382447" y="209778"/>
                  </a:lnTo>
                  <a:lnTo>
                    <a:pt x="382447" y="5245"/>
                  </a:lnTo>
                  <a:lnTo>
                    <a:pt x="565797" y="5245"/>
                  </a:lnTo>
                  <a:lnTo>
                    <a:pt x="565797" y="0"/>
                  </a:lnTo>
                  <a:lnTo>
                    <a:pt x="382447" y="0"/>
                  </a:lnTo>
                  <a:lnTo>
                    <a:pt x="377202" y="0"/>
                  </a:lnTo>
                  <a:lnTo>
                    <a:pt x="377202" y="5245"/>
                  </a:lnTo>
                  <a:lnTo>
                    <a:pt x="377202" y="209778"/>
                  </a:lnTo>
                  <a:lnTo>
                    <a:pt x="193852" y="209778"/>
                  </a:lnTo>
                  <a:lnTo>
                    <a:pt x="193852" y="5245"/>
                  </a:lnTo>
                  <a:lnTo>
                    <a:pt x="377202" y="5245"/>
                  </a:lnTo>
                  <a:lnTo>
                    <a:pt x="377202" y="0"/>
                  </a:lnTo>
                  <a:lnTo>
                    <a:pt x="193852" y="0"/>
                  </a:lnTo>
                  <a:lnTo>
                    <a:pt x="188607" y="0"/>
                  </a:lnTo>
                  <a:lnTo>
                    <a:pt x="188607" y="5245"/>
                  </a:lnTo>
                  <a:lnTo>
                    <a:pt x="188607" y="209778"/>
                  </a:lnTo>
                  <a:lnTo>
                    <a:pt x="5257" y="209778"/>
                  </a:lnTo>
                  <a:lnTo>
                    <a:pt x="5257" y="5245"/>
                  </a:lnTo>
                  <a:lnTo>
                    <a:pt x="188607" y="5245"/>
                  </a:lnTo>
                  <a:lnTo>
                    <a:pt x="188607" y="0"/>
                  </a:lnTo>
                  <a:lnTo>
                    <a:pt x="5257" y="0"/>
                  </a:lnTo>
                  <a:lnTo>
                    <a:pt x="12" y="0"/>
                  </a:lnTo>
                  <a:lnTo>
                    <a:pt x="0" y="5245"/>
                  </a:lnTo>
                  <a:lnTo>
                    <a:pt x="12" y="209778"/>
                  </a:lnTo>
                  <a:lnTo>
                    <a:pt x="0" y="215023"/>
                  </a:lnTo>
                  <a:lnTo>
                    <a:pt x="5257" y="215036"/>
                  </a:lnTo>
                  <a:lnTo>
                    <a:pt x="188607" y="215023"/>
                  </a:lnTo>
                  <a:lnTo>
                    <a:pt x="193852" y="215036"/>
                  </a:lnTo>
                  <a:lnTo>
                    <a:pt x="377202" y="215023"/>
                  </a:lnTo>
                  <a:lnTo>
                    <a:pt x="382447" y="215036"/>
                  </a:lnTo>
                  <a:lnTo>
                    <a:pt x="565797" y="215023"/>
                  </a:lnTo>
                  <a:lnTo>
                    <a:pt x="571042" y="215036"/>
                  </a:lnTo>
                  <a:lnTo>
                    <a:pt x="754392" y="215023"/>
                  </a:lnTo>
                  <a:lnTo>
                    <a:pt x="759637" y="215036"/>
                  </a:lnTo>
                  <a:lnTo>
                    <a:pt x="942987" y="215023"/>
                  </a:lnTo>
                  <a:lnTo>
                    <a:pt x="948232" y="215036"/>
                  </a:lnTo>
                  <a:lnTo>
                    <a:pt x="1131582" y="215023"/>
                  </a:lnTo>
                  <a:lnTo>
                    <a:pt x="1136827" y="215036"/>
                  </a:lnTo>
                  <a:lnTo>
                    <a:pt x="1320177" y="215023"/>
                  </a:lnTo>
                  <a:lnTo>
                    <a:pt x="1325422" y="215036"/>
                  </a:lnTo>
                  <a:lnTo>
                    <a:pt x="1508772" y="215023"/>
                  </a:lnTo>
                  <a:lnTo>
                    <a:pt x="1514017" y="215036"/>
                  </a:lnTo>
                  <a:lnTo>
                    <a:pt x="1697367" y="215023"/>
                  </a:lnTo>
                  <a:lnTo>
                    <a:pt x="1702612" y="215036"/>
                  </a:lnTo>
                  <a:lnTo>
                    <a:pt x="1885962" y="215023"/>
                  </a:lnTo>
                  <a:lnTo>
                    <a:pt x="1891207" y="215036"/>
                  </a:lnTo>
                  <a:lnTo>
                    <a:pt x="2074557" y="215023"/>
                  </a:lnTo>
                  <a:lnTo>
                    <a:pt x="2079802" y="215036"/>
                  </a:lnTo>
                  <a:lnTo>
                    <a:pt x="2263152" y="215023"/>
                  </a:lnTo>
                  <a:lnTo>
                    <a:pt x="2268397" y="215036"/>
                  </a:lnTo>
                  <a:lnTo>
                    <a:pt x="2451747" y="215023"/>
                  </a:lnTo>
                  <a:lnTo>
                    <a:pt x="2456992" y="215036"/>
                  </a:lnTo>
                  <a:lnTo>
                    <a:pt x="2640342" y="215023"/>
                  </a:lnTo>
                  <a:lnTo>
                    <a:pt x="2645575" y="215036"/>
                  </a:lnTo>
                  <a:lnTo>
                    <a:pt x="2645575" y="209778"/>
                  </a:lnTo>
                  <a:lnTo>
                    <a:pt x="2645575" y="5245"/>
                  </a:lnTo>
                  <a:lnTo>
                    <a:pt x="26455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849285" y="3130968"/>
              <a:ext cx="2263140" cy="210185"/>
            </a:xfrm>
            <a:custGeom>
              <a:avLst/>
              <a:gdLst/>
              <a:ahLst/>
              <a:cxnLst/>
              <a:rect l="l" t="t" r="r" b="b"/>
              <a:pathLst>
                <a:path w="2263140" h="210185">
                  <a:moveTo>
                    <a:pt x="2263140" y="0"/>
                  </a:moveTo>
                  <a:lnTo>
                    <a:pt x="2263140" y="0"/>
                  </a:lnTo>
                  <a:lnTo>
                    <a:pt x="0" y="0"/>
                  </a:lnTo>
                  <a:lnTo>
                    <a:pt x="0" y="209791"/>
                  </a:lnTo>
                  <a:lnTo>
                    <a:pt x="2263140" y="209791"/>
                  </a:lnTo>
                  <a:lnTo>
                    <a:pt x="22631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1644735" y="3123103"/>
            <a:ext cx="201930" cy="22606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175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25"/>
              </a:spcBef>
            </a:pPr>
            <a:r>
              <a:rPr dirty="0" sz="1200" spc="20">
                <a:latin typeface="Lucida Console"/>
                <a:cs typeface="Lucida Console"/>
              </a:rPr>
              <a:t>c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851904" y="3108936"/>
            <a:ext cx="225806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g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g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 spc="-50">
                <a:latin typeface="Lucida Console"/>
                <a:cs typeface="Lucida Console"/>
              </a:rPr>
              <a:t>c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1658061" y="3128352"/>
            <a:ext cx="2457450" cy="443230"/>
            <a:chOff x="1658061" y="3128352"/>
            <a:chExt cx="2457450" cy="443230"/>
          </a:xfrm>
        </p:grpSpPr>
        <p:sp>
          <p:nvSpPr>
            <p:cNvPr id="31" name="object 31" descr=""/>
            <p:cNvSpPr/>
            <p:nvPr/>
          </p:nvSpPr>
          <p:spPr>
            <a:xfrm>
              <a:off x="1658048" y="3128352"/>
              <a:ext cx="2457450" cy="215265"/>
            </a:xfrm>
            <a:custGeom>
              <a:avLst/>
              <a:gdLst/>
              <a:ahLst/>
              <a:cxnLst/>
              <a:rect l="l" t="t" r="r" b="b"/>
              <a:pathLst>
                <a:path w="2457450" h="215264">
                  <a:moveTo>
                    <a:pt x="2456980" y="0"/>
                  </a:moveTo>
                  <a:lnTo>
                    <a:pt x="2451747" y="0"/>
                  </a:lnTo>
                  <a:lnTo>
                    <a:pt x="2451747" y="5245"/>
                  </a:lnTo>
                  <a:lnTo>
                    <a:pt x="2451747" y="209778"/>
                  </a:lnTo>
                  <a:lnTo>
                    <a:pt x="2268397" y="209778"/>
                  </a:lnTo>
                  <a:lnTo>
                    <a:pt x="2268397" y="5245"/>
                  </a:lnTo>
                  <a:lnTo>
                    <a:pt x="2451747" y="5245"/>
                  </a:lnTo>
                  <a:lnTo>
                    <a:pt x="2451747" y="0"/>
                  </a:lnTo>
                  <a:lnTo>
                    <a:pt x="2268397" y="0"/>
                  </a:lnTo>
                  <a:lnTo>
                    <a:pt x="2263152" y="0"/>
                  </a:lnTo>
                  <a:lnTo>
                    <a:pt x="2263152" y="5245"/>
                  </a:lnTo>
                  <a:lnTo>
                    <a:pt x="2263152" y="209778"/>
                  </a:lnTo>
                  <a:lnTo>
                    <a:pt x="2079802" y="209778"/>
                  </a:lnTo>
                  <a:lnTo>
                    <a:pt x="2079802" y="5245"/>
                  </a:lnTo>
                  <a:lnTo>
                    <a:pt x="2263152" y="5245"/>
                  </a:lnTo>
                  <a:lnTo>
                    <a:pt x="2263152" y="0"/>
                  </a:lnTo>
                  <a:lnTo>
                    <a:pt x="2079802" y="0"/>
                  </a:lnTo>
                  <a:lnTo>
                    <a:pt x="2074557" y="0"/>
                  </a:lnTo>
                  <a:lnTo>
                    <a:pt x="2074557" y="5245"/>
                  </a:lnTo>
                  <a:lnTo>
                    <a:pt x="2074557" y="209778"/>
                  </a:lnTo>
                  <a:lnTo>
                    <a:pt x="1891207" y="209778"/>
                  </a:lnTo>
                  <a:lnTo>
                    <a:pt x="1891207" y="5245"/>
                  </a:lnTo>
                  <a:lnTo>
                    <a:pt x="2074557" y="5245"/>
                  </a:lnTo>
                  <a:lnTo>
                    <a:pt x="2074557" y="0"/>
                  </a:lnTo>
                  <a:lnTo>
                    <a:pt x="1891207" y="0"/>
                  </a:lnTo>
                  <a:lnTo>
                    <a:pt x="1885962" y="0"/>
                  </a:lnTo>
                  <a:lnTo>
                    <a:pt x="1885962" y="5245"/>
                  </a:lnTo>
                  <a:lnTo>
                    <a:pt x="1885962" y="209778"/>
                  </a:lnTo>
                  <a:lnTo>
                    <a:pt x="1702612" y="209778"/>
                  </a:lnTo>
                  <a:lnTo>
                    <a:pt x="1702612" y="5245"/>
                  </a:lnTo>
                  <a:lnTo>
                    <a:pt x="1885962" y="5245"/>
                  </a:lnTo>
                  <a:lnTo>
                    <a:pt x="1885962" y="0"/>
                  </a:lnTo>
                  <a:lnTo>
                    <a:pt x="1702612" y="0"/>
                  </a:lnTo>
                  <a:lnTo>
                    <a:pt x="1697367" y="0"/>
                  </a:lnTo>
                  <a:lnTo>
                    <a:pt x="1697367" y="5245"/>
                  </a:lnTo>
                  <a:lnTo>
                    <a:pt x="1697367" y="209778"/>
                  </a:lnTo>
                  <a:lnTo>
                    <a:pt x="1514017" y="209778"/>
                  </a:lnTo>
                  <a:lnTo>
                    <a:pt x="1514017" y="5245"/>
                  </a:lnTo>
                  <a:lnTo>
                    <a:pt x="1697367" y="5245"/>
                  </a:lnTo>
                  <a:lnTo>
                    <a:pt x="1697367" y="0"/>
                  </a:lnTo>
                  <a:lnTo>
                    <a:pt x="1514017" y="0"/>
                  </a:lnTo>
                  <a:lnTo>
                    <a:pt x="1508772" y="0"/>
                  </a:lnTo>
                  <a:lnTo>
                    <a:pt x="1508772" y="5245"/>
                  </a:lnTo>
                  <a:lnTo>
                    <a:pt x="1508772" y="209778"/>
                  </a:lnTo>
                  <a:lnTo>
                    <a:pt x="1325422" y="209778"/>
                  </a:lnTo>
                  <a:lnTo>
                    <a:pt x="1325422" y="5245"/>
                  </a:lnTo>
                  <a:lnTo>
                    <a:pt x="1508772" y="5245"/>
                  </a:lnTo>
                  <a:lnTo>
                    <a:pt x="1508772" y="0"/>
                  </a:lnTo>
                  <a:lnTo>
                    <a:pt x="1325422" y="0"/>
                  </a:lnTo>
                  <a:lnTo>
                    <a:pt x="1320177" y="0"/>
                  </a:lnTo>
                  <a:lnTo>
                    <a:pt x="1320177" y="5245"/>
                  </a:lnTo>
                  <a:lnTo>
                    <a:pt x="1320177" y="209778"/>
                  </a:lnTo>
                  <a:lnTo>
                    <a:pt x="1136827" y="209778"/>
                  </a:lnTo>
                  <a:lnTo>
                    <a:pt x="1136827" y="5245"/>
                  </a:lnTo>
                  <a:lnTo>
                    <a:pt x="1320177" y="5245"/>
                  </a:lnTo>
                  <a:lnTo>
                    <a:pt x="1320177" y="0"/>
                  </a:lnTo>
                  <a:lnTo>
                    <a:pt x="1136827" y="0"/>
                  </a:lnTo>
                  <a:lnTo>
                    <a:pt x="1131582" y="0"/>
                  </a:lnTo>
                  <a:lnTo>
                    <a:pt x="1131582" y="5245"/>
                  </a:lnTo>
                  <a:lnTo>
                    <a:pt x="1131582" y="209778"/>
                  </a:lnTo>
                  <a:lnTo>
                    <a:pt x="948232" y="209778"/>
                  </a:lnTo>
                  <a:lnTo>
                    <a:pt x="948232" y="5245"/>
                  </a:lnTo>
                  <a:lnTo>
                    <a:pt x="1131582" y="5245"/>
                  </a:lnTo>
                  <a:lnTo>
                    <a:pt x="1131582" y="0"/>
                  </a:lnTo>
                  <a:lnTo>
                    <a:pt x="948232" y="0"/>
                  </a:lnTo>
                  <a:lnTo>
                    <a:pt x="942987" y="0"/>
                  </a:lnTo>
                  <a:lnTo>
                    <a:pt x="942987" y="5245"/>
                  </a:lnTo>
                  <a:lnTo>
                    <a:pt x="942987" y="209778"/>
                  </a:lnTo>
                  <a:lnTo>
                    <a:pt x="759637" y="209778"/>
                  </a:lnTo>
                  <a:lnTo>
                    <a:pt x="759637" y="5245"/>
                  </a:lnTo>
                  <a:lnTo>
                    <a:pt x="942987" y="5245"/>
                  </a:lnTo>
                  <a:lnTo>
                    <a:pt x="942987" y="0"/>
                  </a:lnTo>
                  <a:lnTo>
                    <a:pt x="759637" y="0"/>
                  </a:lnTo>
                  <a:lnTo>
                    <a:pt x="754392" y="0"/>
                  </a:lnTo>
                  <a:lnTo>
                    <a:pt x="754392" y="5245"/>
                  </a:lnTo>
                  <a:lnTo>
                    <a:pt x="754392" y="209778"/>
                  </a:lnTo>
                  <a:lnTo>
                    <a:pt x="571042" y="209778"/>
                  </a:lnTo>
                  <a:lnTo>
                    <a:pt x="571042" y="5245"/>
                  </a:lnTo>
                  <a:lnTo>
                    <a:pt x="754392" y="5245"/>
                  </a:lnTo>
                  <a:lnTo>
                    <a:pt x="754392" y="0"/>
                  </a:lnTo>
                  <a:lnTo>
                    <a:pt x="571042" y="0"/>
                  </a:lnTo>
                  <a:lnTo>
                    <a:pt x="565797" y="0"/>
                  </a:lnTo>
                  <a:lnTo>
                    <a:pt x="565797" y="5245"/>
                  </a:lnTo>
                  <a:lnTo>
                    <a:pt x="565797" y="209778"/>
                  </a:lnTo>
                  <a:lnTo>
                    <a:pt x="382447" y="209778"/>
                  </a:lnTo>
                  <a:lnTo>
                    <a:pt x="382447" y="5245"/>
                  </a:lnTo>
                  <a:lnTo>
                    <a:pt x="565797" y="5245"/>
                  </a:lnTo>
                  <a:lnTo>
                    <a:pt x="565797" y="0"/>
                  </a:lnTo>
                  <a:lnTo>
                    <a:pt x="382447" y="0"/>
                  </a:lnTo>
                  <a:lnTo>
                    <a:pt x="377202" y="0"/>
                  </a:lnTo>
                  <a:lnTo>
                    <a:pt x="377202" y="5245"/>
                  </a:lnTo>
                  <a:lnTo>
                    <a:pt x="377202" y="209778"/>
                  </a:lnTo>
                  <a:lnTo>
                    <a:pt x="193852" y="209778"/>
                  </a:lnTo>
                  <a:lnTo>
                    <a:pt x="193852" y="5245"/>
                  </a:lnTo>
                  <a:lnTo>
                    <a:pt x="377202" y="5245"/>
                  </a:lnTo>
                  <a:lnTo>
                    <a:pt x="377202" y="0"/>
                  </a:lnTo>
                  <a:lnTo>
                    <a:pt x="193852" y="0"/>
                  </a:lnTo>
                  <a:lnTo>
                    <a:pt x="188607" y="0"/>
                  </a:lnTo>
                  <a:lnTo>
                    <a:pt x="188607" y="5245"/>
                  </a:lnTo>
                  <a:lnTo>
                    <a:pt x="188607" y="209778"/>
                  </a:lnTo>
                  <a:lnTo>
                    <a:pt x="5257" y="209778"/>
                  </a:lnTo>
                  <a:lnTo>
                    <a:pt x="5257" y="5245"/>
                  </a:lnTo>
                  <a:lnTo>
                    <a:pt x="188607" y="5245"/>
                  </a:lnTo>
                  <a:lnTo>
                    <a:pt x="188607" y="0"/>
                  </a:lnTo>
                  <a:lnTo>
                    <a:pt x="5257" y="0"/>
                  </a:lnTo>
                  <a:lnTo>
                    <a:pt x="12" y="0"/>
                  </a:lnTo>
                  <a:lnTo>
                    <a:pt x="0" y="5245"/>
                  </a:lnTo>
                  <a:lnTo>
                    <a:pt x="12" y="209778"/>
                  </a:lnTo>
                  <a:lnTo>
                    <a:pt x="0" y="215023"/>
                  </a:lnTo>
                  <a:lnTo>
                    <a:pt x="2456980" y="215023"/>
                  </a:lnTo>
                  <a:lnTo>
                    <a:pt x="2456980" y="209778"/>
                  </a:lnTo>
                  <a:lnTo>
                    <a:pt x="2456980" y="5245"/>
                  </a:lnTo>
                  <a:lnTo>
                    <a:pt x="245698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849285" y="3361740"/>
              <a:ext cx="2074545" cy="210185"/>
            </a:xfrm>
            <a:custGeom>
              <a:avLst/>
              <a:gdLst/>
              <a:ahLst/>
              <a:cxnLst/>
              <a:rect l="l" t="t" r="r" b="b"/>
              <a:pathLst>
                <a:path w="2074545" h="210185">
                  <a:moveTo>
                    <a:pt x="2074545" y="0"/>
                  </a:moveTo>
                  <a:lnTo>
                    <a:pt x="2074545" y="0"/>
                  </a:lnTo>
                  <a:lnTo>
                    <a:pt x="0" y="0"/>
                  </a:lnTo>
                  <a:lnTo>
                    <a:pt x="0" y="209778"/>
                  </a:lnTo>
                  <a:lnTo>
                    <a:pt x="2074545" y="209778"/>
                  </a:lnTo>
                  <a:lnTo>
                    <a:pt x="2074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1644735" y="3353868"/>
            <a:ext cx="201930" cy="22606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175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25"/>
              </a:spcBef>
            </a:pPr>
            <a:r>
              <a:rPr dirty="0" sz="1200" spc="20">
                <a:latin typeface="Lucida Console"/>
                <a:cs typeface="Lucida Console"/>
              </a:rPr>
              <a:t>a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851904" y="3339694"/>
            <a:ext cx="206946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g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g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 spc="-50">
                <a:latin typeface="Lucida Console"/>
                <a:cs typeface="Lucida Console"/>
              </a:rPr>
              <a:t>c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1658061" y="3359112"/>
            <a:ext cx="2268855" cy="443230"/>
            <a:chOff x="1658061" y="3359112"/>
            <a:chExt cx="2268855" cy="443230"/>
          </a:xfrm>
        </p:grpSpPr>
        <p:sp>
          <p:nvSpPr>
            <p:cNvPr id="36" name="object 36" descr=""/>
            <p:cNvSpPr/>
            <p:nvPr/>
          </p:nvSpPr>
          <p:spPr>
            <a:xfrm>
              <a:off x="1658048" y="3359124"/>
              <a:ext cx="2268855" cy="215265"/>
            </a:xfrm>
            <a:custGeom>
              <a:avLst/>
              <a:gdLst/>
              <a:ahLst/>
              <a:cxnLst/>
              <a:rect l="l" t="t" r="r" b="b"/>
              <a:pathLst>
                <a:path w="2268854" h="215264">
                  <a:moveTo>
                    <a:pt x="2268385" y="0"/>
                  </a:moveTo>
                  <a:lnTo>
                    <a:pt x="2263152" y="0"/>
                  </a:lnTo>
                  <a:lnTo>
                    <a:pt x="2263152" y="5245"/>
                  </a:lnTo>
                  <a:lnTo>
                    <a:pt x="2263152" y="209778"/>
                  </a:lnTo>
                  <a:lnTo>
                    <a:pt x="2079802" y="209778"/>
                  </a:lnTo>
                  <a:lnTo>
                    <a:pt x="2079802" y="5245"/>
                  </a:lnTo>
                  <a:lnTo>
                    <a:pt x="2263152" y="5245"/>
                  </a:lnTo>
                  <a:lnTo>
                    <a:pt x="2263152" y="0"/>
                  </a:lnTo>
                  <a:lnTo>
                    <a:pt x="2079802" y="0"/>
                  </a:lnTo>
                  <a:lnTo>
                    <a:pt x="2074557" y="0"/>
                  </a:lnTo>
                  <a:lnTo>
                    <a:pt x="2074557" y="5245"/>
                  </a:lnTo>
                  <a:lnTo>
                    <a:pt x="2074557" y="209778"/>
                  </a:lnTo>
                  <a:lnTo>
                    <a:pt x="1891207" y="209778"/>
                  </a:lnTo>
                  <a:lnTo>
                    <a:pt x="1891207" y="5245"/>
                  </a:lnTo>
                  <a:lnTo>
                    <a:pt x="2074557" y="5245"/>
                  </a:lnTo>
                  <a:lnTo>
                    <a:pt x="2074557" y="0"/>
                  </a:lnTo>
                  <a:lnTo>
                    <a:pt x="1891207" y="0"/>
                  </a:lnTo>
                  <a:lnTo>
                    <a:pt x="1885962" y="0"/>
                  </a:lnTo>
                  <a:lnTo>
                    <a:pt x="1885962" y="5245"/>
                  </a:lnTo>
                  <a:lnTo>
                    <a:pt x="1885962" y="209778"/>
                  </a:lnTo>
                  <a:lnTo>
                    <a:pt x="1702612" y="209778"/>
                  </a:lnTo>
                  <a:lnTo>
                    <a:pt x="1702612" y="5245"/>
                  </a:lnTo>
                  <a:lnTo>
                    <a:pt x="1885962" y="5245"/>
                  </a:lnTo>
                  <a:lnTo>
                    <a:pt x="1885962" y="0"/>
                  </a:lnTo>
                  <a:lnTo>
                    <a:pt x="1702612" y="0"/>
                  </a:lnTo>
                  <a:lnTo>
                    <a:pt x="1697367" y="0"/>
                  </a:lnTo>
                  <a:lnTo>
                    <a:pt x="1697367" y="5245"/>
                  </a:lnTo>
                  <a:lnTo>
                    <a:pt x="1697367" y="209778"/>
                  </a:lnTo>
                  <a:lnTo>
                    <a:pt x="1514017" y="209778"/>
                  </a:lnTo>
                  <a:lnTo>
                    <a:pt x="1514017" y="5245"/>
                  </a:lnTo>
                  <a:lnTo>
                    <a:pt x="1697367" y="5245"/>
                  </a:lnTo>
                  <a:lnTo>
                    <a:pt x="1697367" y="0"/>
                  </a:lnTo>
                  <a:lnTo>
                    <a:pt x="1514017" y="0"/>
                  </a:lnTo>
                  <a:lnTo>
                    <a:pt x="1508772" y="0"/>
                  </a:lnTo>
                  <a:lnTo>
                    <a:pt x="1508772" y="5245"/>
                  </a:lnTo>
                  <a:lnTo>
                    <a:pt x="1508772" y="209778"/>
                  </a:lnTo>
                  <a:lnTo>
                    <a:pt x="1325422" y="209778"/>
                  </a:lnTo>
                  <a:lnTo>
                    <a:pt x="1325422" y="5245"/>
                  </a:lnTo>
                  <a:lnTo>
                    <a:pt x="1508772" y="5245"/>
                  </a:lnTo>
                  <a:lnTo>
                    <a:pt x="1508772" y="0"/>
                  </a:lnTo>
                  <a:lnTo>
                    <a:pt x="1325422" y="0"/>
                  </a:lnTo>
                  <a:lnTo>
                    <a:pt x="1320177" y="0"/>
                  </a:lnTo>
                  <a:lnTo>
                    <a:pt x="1320177" y="5245"/>
                  </a:lnTo>
                  <a:lnTo>
                    <a:pt x="1320177" y="209778"/>
                  </a:lnTo>
                  <a:lnTo>
                    <a:pt x="1136827" y="209778"/>
                  </a:lnTo>
                  <a:lnTo>
                    <a:pt x="1136827" y="5245"/>
                  </a:lnTo>
                  <a:lnTo>
                    <a:pt x="1320177" y="5245"/>
                  </a:lnTo>
                  <a:lnTo>
                    <a:pt x="1320177" y="0"/>
                  </a:lnTo>
                  <a:lnTo>
                    <a:pt x="1136827" y="0"/>
                  </a:lnTo>
                  <a:lnTo>
                    <a:pt x="1131582" y="0"/>
                  </a:lnTo>
                  <a:lnTo>
                    <a:pt x="1131582" y="5245"/>
                  </a:lnTo>
                  <a:lnTo>
                    <a:pt x="1131582" y="209778"/>
                  </a:lnTo>
                  <a:lnTo>
                    <a:pt x="948232" y="209778"/>
                  </a:lnTo>
                  <a:lnTo>
                    <a:pt x="948232" y="5245"/>
                  </a:lnTo>
                  <a:lnTo>
                    <a:pt x="1131582" y="5245"/>
                  </a:lnTo>
                  <a:lnTo>
                    <a:pt x="1131582" y="0"/>
                  </a:lnTo>
                  <a:lnTo>
                    <a:pt x="948232" y="0"/>
                  </a:lnTo>
                  <a:lnTo>
                    <a:pt x="942987" y="0"/>
                  </a:lnTo>
                  <a:lnTo>
                    <a:pt x="942987" y="5245"/>
                  </a:lnTo>
                  <a:lnTo>
                    <a:pt x="942987" y="209778"/>
                  </a:lnTo>
                  <a:lnTo>
                    <a:pt x="759637" y="209778"/>
                  </a:lnTo>
                  <a:lnTo>
                    <a:pt x="759637" y="5245"/>
                  </a:lnTo>
                  <a:lnTo>
                    <a:pt x="942987" y="5245"/>
                  </a:lnTo>
                  <a:lnTo>
                    <a:pt x="942987" y="0"/>
                  </a:lnTo>
                  <a:lnTo>
                    <a:pt x="759637" y="0"/>
                  </a:lnTo>
                  <a:lnTo>
                    <a:pt x="754392" y="0"/>
                  </a:lnTo>
                  <a:lnTo>
                    <a:pt x="754392" y="5245"/>
                  </a:lnTo>
                  <a:lnTo>
                    <a:pt x="754392" y="209778"/>
                  </a:lnTo>
                  <a:lnTo>
                    <a:pt x="571042" y="209778"/>
                  </a:lnTo>
                  <a:lnTo>
                    <a:pt x="571042" y="5245"/>
                  </a:lnTo>
                  <a:lnTo>
                    <a:pt x="754392" y="5245"/>
                  </a:lnTo>
                  <a:lnTo>
                    <a:pt x="754392" y="0"/>
                  </a:lnTo>
                  <a:lnTo>
                    <a:pt x="571042" y="0"/>
                  </a:lnTo>
                  <a:lnTo>
                    <a:pt x="565797" y="0"/>
                  </a:lnTo>
                  <a:lnTo>
                    <a:pt x="565797" y="5245"/>
                  </a:lnTo>
                  <a:lnTo>
                    <a:pt x="565797" y="209778"/>
                  </a:lnTo>
                  <a:lnTo>
                    <a:pt x="382447" y="209778"/>
                  </a:lnTo>
                  <a:lnTo>
                    <a:pt x="382447" y="5245"/>
                  </a:lnTo>
                  <a:lnTo>
                    <a:pt x="565797" y="5245"/>
                  </a:lnTo>
                  <a:lnTo>
                    <a:pt x="565797" y="0"/>
                  </a:lnTo>
                  <a:lnTo>
                    <a:pt x="382447" y="0"/>
                  </a:lnTo>
                  <a:lnTo>
                    <a:pt x="377202" y="0"/>
                  </a:lnTo>
                  <a:lnTo>
                    <a:pt x="377202" y="5245"/>
                  </a:lnTo>
                  <a:lnTo>
                    <a:pt x="377202" y="209778"/>
                  </a:lnTo>
                  <a:lnTo>
                    <a:pt x="193852" y="209778"/>
                  </a:lnTo>
                  <a:lnTo>
                    <a:pt x="193852" y="5245"/>
                  </a:lnTo>
                  <a:lnTo>
                    <a:pt x="377202" y="5245"/>
                  </a:lnTo>
                  <a:lnTo>
                    <a:pt x="377202" y="0"/>
                  </a:lnTo>
                  <a:lnTo>
                    <a:pt x="193852" y="0"/>
                  </a:lnTo>
                  <a:lnTo>
                    <a:pt x="188607" y="0"/>
                  </a:lnTo>
                  <a:lnTo>
                    <a:pt x="188607" y="5245"/>
                  </a:lnTo>
                  <a:lnTo>
                    <a:pt x="188607" y="209778"/>
                  </a:lnTo>
                  <a:lnTo>
                    <a:pt x="5257" y="209778"/>
                  </a:lnTo>
                  <a:lnTo>
                    <a:pt x="5257" y="5245"/>
                  </a:lnTo>
                  <a:lnTo>
                    <a:pt x="188607" y="5245"/>
                  </a:lnTo>
                  <a:lnTo>
                    <a:pt x="188607" y="0"/>
                  </a:lnTo>
                  <a:lnTo>
                    <a:pt x="5257" y="0"/>
                  </a:lnTo>
                  <a:lnTo>
                    <a:pt x="12" y="0"/>
                  </a:lnTo>
                  <a:lnTo>
                    <a:pt x="0" y="5245"/>
                  </a:lnTo>
                  <a:lnTo>
                    <a:pt x="12" y="209778"/>
                  </a:lnTo>
                  <a:lnTo>
                    <a:pt x="0" y="215023"/>
                  </a:lnTo>
                  <a:lnTo>
                    <a:pt x="5257" y="215036"/>
                  </a:lnTo>
                  <a:lnTo>
                    <a:pt x="188607" y="215023"/>
                  </a:lnTo>
                  <a:lnTo>
                    <a:pt x="193852" y="215036"/>
                  </a:lnTo>
                  <a:lnTo>
                    <a:pt x="377202" y="215023"/>
                  </a:lnTo>
                  <a:lnTo>
                    <a:pt x="382447" y="215036"/>
                  </a:lnTo>
                  <a:lnTo>
                    <a:pt x="565797" y="215023"/>
                  </a:lnTo>
                  <a:lnTo>
                    <a:pt x="571042" y="215036"/>
                  </a:lnTo>
                  <a:lnTo>
                    <a:pt x="754392" y="215023"/>
                  </a:lnTo>
                  <a:lnTo>
                    <a:pt x="759637" y="215036"/>
                  </a:lnTo>
                  <a:lnTo>
                    <a:pt x="942987" y="215023"/>
                  </a:lnTo>
                  <a:lnTo>
                    <a:pt x="948232" y="215036"/>
                  </a:lnTo>
                  <a:lnTo>
                    <a:pt x="1131582" y="215023"/>
                  </a:lnTo>
                  <a:lnTo>
                    <a:pt x="1136827" y="215036"/>
                  </a:lnTo>
                  <a:lnTo>
                    <a:pt x="1320177" y="215023"/>
                  </a:lnTo>
                  <a:lnTo>
                    <a:pt x="1325422" y="215036"/>
                  </a:lnTo>
                  <a:lnTo>
                    <a:pt x="1508772" y="215023"/>
                  </a:lnTo>
                  <a:lnTo>
                    <a:pt x="1514017" y="215036"/>
                  </a:lnTo>
                  <a:lnTo>
                    <a:pt x="1697367" y="215023"/>
                  </a:lnTo>
                  <a:lnTo>
                    <a:pt x="1702612" y="215036"/>
                  </a:lnTo>
                  <a:lnTo>
                    <a:pt x="1885962" y="215023"/>
                  </a:lnTo>
                  <a:lnTo>
                    <a:pt x="1891207" y="215036"/>
                  </a:lnTo>
                  <a:lnTo>
                    <a:pt x="2074557" y="215023"/>
                  </a:lnTo>
                  <a:lnTo>
                    <a:pt x="2079802" y="215036"/>
                  </a:lnTo>
                  <a:lnTo>
                    <a:pt x="2263152" y="215023"/>
                  </a:lnTo>
                  <a:lnTo>
                    <a:pt x="2268385" y="215036"/>
                  </a:lnTo>
                  <a:lnTo>
                    <a:pt x="2268385" y="209778"/>
                  </a:lnTo>
                  <a:lnTo>
                    <a:pt x="2268385" y="5245"/>
                  </a:lnTo>
                  <a:lnTo>
                    <a:pt x="226838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849285" y="3592499"/>
              <a:ext cx="1885950" cy="210185"/>
            </a:xfrm>
            <a:custGeom>
              <a:avLst/>
              <a:gdLst/>
              <a:ahLst/>
              <a:cxnLst/>
              <a:rect l="l" t="t" r="r" b="b"/>
              <a:pathLst>
                <a:path w="1885950" h="210185">
                  <a:moveTo>
                    <a:pt x="1885950" y="0"/>
                  </a:moveTo>
                  <a:lnTo>
                    <a:pt x="1885950" y="0"/>
                  </a:lnTo>
                  <a:lnTo>
                    <a:pt x="0" y="0"/>
                  </a:lnTo>
                  <a:lnTo>
                    <a:pt x="0" y="209791"/>
                  </a:lnTo>
                  <a:lnTo>
                    <a:pt x="1885950" y="209791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1644735" y="3584634"/>
            <a:ext cx="201930" cy="22606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175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25"/>
              </a:spcBef>
            </a:pPr>
            <a:r>
              <a:rPr dirty="0" sz="1200" spc="20">
                <a:latin typeface="Lucida Console"/>
                <a:cs typeface="Lucida Console"/>
              </a:rPr>
              <a:t>a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851904" y="3570466"/>
            <a:ext cx="188087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g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g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 spc="-50">
                <a:latin typeface="Lucida Console"/>
                <a:cs typeface="Lucida Console"/>
              </a:rPr>
              <a:t>c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1658061" y="3589883"/>
            <a:ext cx="2080260" cy="443230"/>
            <a:chOff x="1658061" y="3589883"/>
            <a:chExt cx="2080260" cy="443230"/>
          </a:xfrm>
        </p:grpSpPr>
        <p:sp>
          <p:nvSpPr>
            <p:cNvPr id="41" name="object 41" descr=""/>
            <p:cNvSpPr/>
            <p:nvPr/>
          </p:nvSpPr>
          <p:spPr>
            <a:xfrm>
              <a:off x="1658048" y="3589883"/>
              <a:ext cx="2080260" cy="215265"/>
            </a:xfrm>
            <a:custGeom>
              <a:avLst/>
              <a:gdLst/>
              <a:ahLst/>
              <a:cxnLst/>
              <a:rect l="l" t="t" r="r" b="b"/>
              <a:pathLst>
                <a:path w="2080260" h="215264">
                  <a:moveTo>
                    <a:pt x="2079790" y="0"/>
                  </a:moveTo>
                  <a:lnTo>
                    <a:pt x="2074557" y="0"/>
                  </a:lnTo>
                  <a:lnTo>
                    <a:pt x="2074557" y="5245"/>
                  </a:lnTo>
                  <a:lnTo>
                    <a:pt x="2074557" y="209778"/>
                  </a:lnTo>
                  <a:lnTo>
                    <a:pt x="1891207" y="209778"/>
                  </a:lnTo>
                  <a:lnTo>
                    <a:pt x="1891207" y="5245"/>
                  </a:lnTo>
                  <a:lnTo>
                    <a:pt x="2074557" y="5245"/>
                  </a:lnTo>
                  <a:lnTo>
                    <a:pt x="2074557" y="0"/>
                  </a:lnTo>
                  <a:lnTo>
                    <a:pt x="1891207" y="0"/>
                  </a:lnTo>
                  <a:lnTo>
                    <a:pt x="1885962" y="0"/>
                  </a:lnTo>
                  <a:lnTo>
                    <a:pt x="1885962" y="5245"/>
                  </a:lnTo>
                  <a:lnTo>
                    <a:pt x="1885962" y="209778"/>
                  </a:lnTo>
                  <a:lnTo>
                    <a:pt x="1702612" y="209778"/>
                  </a:lnTo>
                  <a:lnTo>
                    <a:pt x="1702612" y="5245"/>
                  </a:lnTo>
                  <a:lnTo>
                    <a:pt x="1885962" y="5245"/>
                  </a:lnTo>
                  <a:lnTo>
                    <a:pt x="1885962" y="0"/>
                  </a:lnTo>
                  <a:lnTo>
                    <a:pt x="1702612" y="0"/>
                  </a:lnTo>
                  <a:lnTo>
                    <a:pt x="1697367" y="0"/>
                  </a:lnTo>
                  <a:lnTo>
                    <a:pt x="1697367" y="5245"/>
                  </a:lnTo>
                  <a:lnTo>
                    <a:pt x="1697367" y="209778"/>
                  </a:lnTo>
                  <a:lnTo>
                    <a:pt x="1514017" y="209778"/>
                  </a:lnTo>
                  <a:lnTo>
                    <a:pt x="1514017" y="5245"/>
                  </a:lnTo>
                  <a:lnTo>
                    <a:pt x="1697367" y="5245"/>
                  </a:lnTo>
                  <a:lnTo>
                    <a:pt x="1697367" y="0"/>
                  </a:lnTo>
                  <a:lnTo>
                    <a:pt x="1514017" y="0"/>
                  </a:lnTo>
                  <a:lnTo>
                    <a:pt x="1508772" y="0"/>
                  </a:lnTo>
                  <a:lnTo>
                    <a:pt x="1508772" y="5245"/>
                  </a:lnTo>
                  <a:lnTo>
                    <a:pt x="1508772" y="209778"/>
                  </a:lnTo>
                  <a:lnTo>
                    <a:pt x="1325422" y="209778"/>
                  </a:lnTo>
                  <a:lnTo>
                    <a:pt x="1325422" y="5245"/>
                  </a:lnTo>
                  <a:lnTo>
                    <a:pt x="1508772" y="5245"/>
                  </a:lnTo>
                  <a:lnTo>
                    <a:pt x="1508772" y="0"/>
                  </a:lnTo>
                  <a:lnTo>
                    <a:pt x="1325422" y="0"/>
                  </a:lnTo>
                  <a:lnTo>
                    <a:pt x="1320177" y="0"/>
                  </a:lnTo>
                  <a:lnTo>
                    <a:pt x="1320177" y="5245"/>
                  </a:lnTo>
                  <a:lnTo>
                    <a:pt x="1320177" y="209778"/>
                  </a:lnTo>
                  <a:lnTo>
                    <a:pt x="1136827" y="209778"/>
                  </a:lnTo>
                  <a:lnTo>
                    <a:pt x="1136827" y="5245"/>
                  </a:lnTo>
                  <a:lnTo>
                    <a:pt x="1320177" y="5245"/>
                  </a:lnTo>
                  <a:lnTo>
                    <a:pt x="1320177" y="0"/>
                  </a:lnTo>
                  <a:lnTo>
                    <a:pt x="1136827" y="0"/>
                  </a:lnTo>
                  <a:lnTo>
                    <a:pt x="1131582" y="0"/>
                  </a:lnTo>
                  <a:lnTo>
                    <a:pt x="1131582" y="5245"/>
                  </a:lnTo>
                  <a:lnTo>
                    <a:pt x="1131582" y="209778"/>
                  </a:lnTo>
                  <a:lnTo>
                    <a:pt x="948232" y="209778"/>
                  </a:lnTo>
                  <a:lnTo>
                    <a:pt x="948232" y="5245"/>
                  </a:lnTo>
                  <a:lnTo>
                    <a:pt x="1131582" y="5245"/>
                  </a:lnTo>
                  <a:lnTo>
                    <a:pt x="1131582" y="0"/>
                  </a:lnTo>
                  <a:lnTo>
                    <a:pt x="948232" y="0"/>
                  </a:lnTo>
                  <a:lnTo>
                    <a:pt x="942987" y="0"/>
                  </a:lnTo>
                  <a:lnTo>
                    <a:pt x="942987" y="5245"/>
                  </a:lnTo>
                  <a:lnTo>
                    <a:pt x="942987" y="209778"/>
                  </a:lnTo>
                  <a:lnTo>
                    <a:pt x="759637" y="209778"/>
                  </a:lnTo>
                  <a:lnTo>
                    <a:pt x="759637" y="5245"/>
                  </a:lnTo>
                  <a:lnTo>
                    <a:pt x="942987" y="5245"/>
                  </a:lnTo>
                  <a:lnTo>
                    <a:pt x="942987" y="0"/>
                  </a:lnTo>
                  <a:lnTo>
                    <a:pt x="759637" y="0"/>
                  </a:lnTo>
                  <a:lnTo>
                    <a:pt x="754392" y="0"/>
                  </a:lnTo>
                  <a:lnTo>
                    <a:pt x="754392" y="5245"/>
                  </a:lnTo>
                  <a:lnTo>
                    <a:pt x="754392" y="209778"/>
                  </a:lnTo>
                  <a:lnTo>
                    <a:pt x="571042" y="209778"/>
                  </a:lnTo>
                  <a:lnTo>
                    <a:pt x="571042" y="5245"/>
                  </a:lnTo>
                  <a:lnTo>
                    <a:pt x="754392" y="5245"/>
                  </a:lnTo>
                  <a:lnTo>
                    <a:pt x="754392" y="0"/>
                  </a:lnTo>
                  <a:lnTo>
                    <a:pt x="571042" y="0"/>
                  </a:lnTo>
                  <a:lnTo>
                    <a:pt x="565797" y="0"/>
                  </a:lnTo>
                  <a:lnTo>
                    <a:pt x="565797" y="5245"/>
                  </a:lnTo>
                  <a:lnTo>
                    <a:pt x="565797" y="209778"/>
                  </a:lnTo>
                  <a:lnTo>
                    <a:pt x="382447" y="209778"/>
                  </a:lnTo>
                  <a:lnTo>
                    <a:pt x="382447" y="5245"/>
                  </a:lnTo>
                  <a:lnTo>
                    <a:pt x="565797" y="5245"/>
                  </a:lnTo>
                  <a:lnTo>
                    <a:pt x="565797" y="0"/>
                  </a:lnTo>
                  <a:lnTo>
                    <a:pt x="382447" y="0"/>
                  </a:lnTo>
                  <a:lnTo>
                    <a:pt x="377202" y="0"/>
                  </a:lnTo>
                  <a:lnTo>
                    <a:pt x="377202" y="5245"/>
                  </a:lnTo>
                  <a:lnTo>
                    <a:pt x="377202" y="209778"/>
                  </a:lnTo>
                  <a:lnTo>
                    <a:pt x="193852" y="209778"/>
                  </a:lnTo>
                  <a:lnTo>
                    <a:pt x="193852" y="5245"/>
                  </a:lnTo>
                  <a:lnTo>
                    <a:pt x="377202" y="5245"/>
                  </a:lnTo>
                  <a:lnTo>
                    <a:pt x="377202" y="0"/>
                  </a:lnTo>
                  <a:lnTo>
                    <a:pt x="193852" y="0"/>
                  </a:lnTo>
                  <a:lnTo>
                    <a:pt x="188607" y="0"/>
                  </a:lnTo>
                  <a:lnTo>
                    <a:pt x="188607" y="5245"/>
                  </a:lnTo>
                  <a:lnTo>
                    <a:pt x="188607" y="209778"/>
                  </a:lnTo>
                  <a:lnTo>
                    <a:pt x="5257" y="209778"/>
                  </a:lnTo>
                  <a:lnTo>
                    <a:pt x="5257" y="5245"/>
                  </a:lnTo>
                  <a:lnTo>
                    <a:pt x="188607" y="5245"/>
                  </a:lnTo>
                  <a:lnTo>
                    <a:pt x="188607" y="0"/>
                  </a:lnTo>
                  <a:lnTo>
                    <a:pt x="5257" y="0"/>
                  </a:lnTo>
                  <a:lnTo>
                    <a:pt x="12" y="0"/>
                  </a:lnTo>
                  <a:lnTo>
                    <a:pt x="0" y="5245"/>
                  </a:lnTo>
                  <a:lnTo>
                    <a:pt x="12" y="209778"/>
                  </a:lnTo>
                  <a:lnTo>
                    <a:pt x="0" y="215023"/>
                  </a:lnTo>
                  <a:lnTo>
                    <a:pt x="2079790" y="215023"/>
                  </a:lnTo>
                  <a:lnTo>
                    <a:pt x="2079790" y="209778"/>
                  </a:lnTo>
                  <a:lnTo>
                    <a:pt x="2079790" y="5245"/>
                  </a:lnTo>
                  <a:lnTo>
                    <a:pt x="207979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849285" y="3823258"/>
              <a:ext cx="1697355" cy="210185"/>
            </a:xfrm>
            <a:custGeom>
              <a:avLst/>
              <a:gdLst/>
              <a:ahLst/>
              <a:cxnLst/>
              <a:rect l="l" t="t" r="r" b="b"/>
              <a:pathLst>
                <a:path w="1697354" h="210185">
                  <a:moveTo>
                    <a:pt x="1697355" y="0"/>
                  </a:moveTo>
                  <a:lnTo>
                    <a:pt x="1697355" y="0"/>
                  </a:lnTo>
                  <a:lnTo>
                    <a:pt x="0" y="0"/>
                  </a:lnTo>
                  <a:lnTo>
                    <a:pt x="0" y="209791"/>
                  </a:lnTo>
                  <a:lnTo>
                    <a:pt x="1697355" y="209791"/>
                  </a:lnTo>
                  <a:lnTo>
                    <a:pt x="16973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1644735" y="3815393"/>
            <a:ext cx="201930" cy="22606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175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25"/>
              </a:spcBef>
            </a:pPr>
            <a:r>
              <a:rPr dirty="0" sz="1200" spc="20">
                <a:latin typeface="Lucida Console"/>
                <a:cs typeface="Lucida Console"/>
              </a:rPr>
              <a:t>g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851904" y="3801225"/>
            <a:ext cx="169227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g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 spc="-60">
                <a:latin typeface="Lucida Console"/>
                <a:cs typeface="Lucida Console"/>
              </a:rPr>
              <a:t>c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1658061" y="3820642"/>
            <a:ext cx="1891664" cy="443230"/>
            <a:chOff x="1658061" y="3820642"/>
            <a:chExt cx="1891664" cy="443230"/>
          </a:xfrm>
        </p:grpSpPr>
        <p:sp>
          <p:nvSpPr>
            <p:cNvPr id="46" name="object 46" descr=""/>
            <p:cNvSpPr/>
            <p:nvPr/>
          </p:nvSpPr>
          <p:spPr>
            <a:xfrm>
              <a:off x="1658048" y="3820655"/>
              <a:ext cx="1891664" cy="215265"/>
            </a:xfrm>
            <a:custGeom>
              <a:avLst/>
              <a:gdLst/>
              <a:ahLst/>
              <a:cxnLst/>
              <a:rect l="l" t="t" r="r" b="b"/>
              <a:pathLst>
                <a:path w="1891664" h="215264">
                  <a:moveTo>
                    <a:pt x="1891195" y="0"/>
                  </a:moveTo>
                  <a:lnTo>
                    <a:pt x="1885962" y="0"/>
                  </a:lnTo>
                  <a:lnTo>
                    <a:pt x="1885962" y="5232"/>
                  </a:lnTo>
                  <a:lnTo>
                    <a:pt x="1885962" y="209765"/>
                  </a:lnTo>
                  <a:lnTo>
                    <a:pt x="1702612" y="209765"/>
                  </a:lnTo>
                  <a:lnTo>
                    <a:pt x="1702612" y="5232"/>
                  </a:lnTo>
                  <a:lnTo>
                    <a:pt x="1885962" y="5232"/>
                  </a:lnTo>
                  <a:lnTo>
                    <a:pt x="1885962" y="0"/>
                  </a:lnTo>
                  <a:lnTo>
                    <a:pt x="1702612" y="0"/>
                  </a:lnTo>
                  <a:lnTo>
                    <a:pt x="1697367" y="0"/>
                  </a:lnTo>
                  <a:lnTo>
                    <a:pt x="1697367" y="5232"/>
                  </a:lnTo>
                  <a:lnTo>
                    <a:pt x="1697367" y="209765"/>
                  </a:lnTo>
                  <a:lnTo>
                    <a:pt x="1514017" y="209765"/>
                  </a:lnTo>
                  <a:lnTo>
                    <a:pt x="1514017" y="5232"/>
                  </a:lnTo>
                  <a:lnTo>
                    <a:pt x="1697367" y="5232"/>
                  </a:lnTo>
                  <a:lnTo>
                    <a:pt x="1697367" y="0"/>
                  </a:lnTo>
                  <a:lnTo>
                    <a:pt x="1514017" y="0"/>
                  </a:lnTo>
                  <a:lnTo>
                    <a:pt x="1508772" y="0"/>
                  </a:lnTo>
                  <a:lnTo>
                    <a:pt x="1508772" y="5232"/>
                  </a:lnTo>
                  <a:lnTo>
                    <a:pt x="1508772" y="209765"/>
                  </a:lnTo>
                  <a:lnTo>
                    <a:pt x="1325422" y="209765"/>
                  </a:lnTo>
                  <a:lnTo>
                    <a:pt x="1325422" y="5232"/>
                  </a:lnTo>
                  <a:lnTo>
                    <a:pt x="1508772" y="5232"/>
                  </a:lnTo>
                  <a:lnTo>
                    <a:pt x="1508772" y="0"/>
                  </a:lnTo>
                  <a:lnTo>
                    <a:pt x="1325422" y="0"/>
                  </a:lnTo>
                  <a:lnTo>
                    <a:pt x="1320177" y="0"/>
                  </a:lnTo>
                  <a:lnTo>
                    <a:pt x="1320177" y="5232"/>
                  </a:lnTo>
                  <a:lnTo>
                    <a:pt x="1320177" y="209765"/>
                  </a:lnTo>
                  <a:lnTo>
                    <a:pt x="1136827" y="209765"/>
                  </a:lnTo>
                  <a:lnTo>
                    <a:pt x="1136827" y="5232"/>
                  </a:lnTo>
                  <a:lnTo>
                    <a:pt x="1320177" y="5232"/>
                  </a:lnTo>
                  <a:lnTo>
                    <a:pt x="1320177" y="0"/>
                  </a:lnTo>
                  <a:lnTo>
                    <a:pt x="1136827" y="0"/>
                  </a:lnTo>
                  <a:lnTo>
                    <a:pt x="1131582" y="0"/>
                  </a:lnTo>
                  <a:lnTo>
                    <a:pt x="1131582" y="5232"/>
                  </a:lnTo>
                  <a:lnTo>
                    <a:pt x="1131582" y="209765"/>
                  </a:lnTo>
                  <a:lnTo>
                    <a:pt x="948232" y="209765"/>
                  </a:lnTo>
                  <a:lnTo>
                    <a:pt x="948232" y="5232"/>
                  </a:lnTo>
                  <a:lnTo>
                    <a:pt x="1131582" y="5232"/>
                  </a:lnTo>
                  <a:lnTo>
                    <a:pt x="1131582" y="0"/>
                  </a:lnTo>
                  <a:lnTo>
                    <a:pt x="948232" y="0"/>
                  </a:lnTo>
                  <a:lnTo>
                    <a:pt x="942987" y="0"/>
                  </a:lnTo>
                  <a:lnTo>
                    <a:pt x="942987" y="5232"/>
                  </a:lnTo>
                  <a:lnTo>
                    <a:pt x="942987" y="209765"/>
                  </a:lnTo>
                  <a:lnTo>
                    <a:pt x="759637" y="209765"/>
                  </a:lnTo>
                  <a:lnTo>
                    <a:pt x="759637" y="5232"/>
                  </a:lnTo>
                  <a:lnTo>
                    <a:pt x="942987" y="5232"/>
                  </a:lnTo>
                  <a:lnTo>
                    <a:pt x="942987" y="0"/>
                  </a:lnTo>
                  <a:lnTo>
                    <a:pt x="759637" y="0"/>
                  </a:lnTo>
                  <a:lnTo>
                    <a:pt x="754392" y="0"/>
                  </a:lnTo>
                  <a:lnTo>
                    <a:pt x="754392" y="5232"/>
                  </a:lnTo>
                  <a:lnTo>
                    <a:pt x="754392" y="209765"/>
                  </a:lnTo>
                  <a:lnTo>
                    <a:pt x="571042" y="209765"/>
                  </a:lnTo>
                  <a:lnTo>
                    <a:pt x="571042" y="5232"/>
                  </a:lnTo>
                  <a:lnTo>
                    <a:pt x="754392" y="5232"/>
                  </a:lnTo>
                  <a:lnTo>
                    <a:pt x="754392" y="0"/>
                  </a:lnTo>
                  <a:lnTo>
                    <a:pt x="571042" y="0"/>
                  </a:lnTo>
                  <a:lnTo>
                    <a:pt x="565797" y="0"/>
                  </a:lnTo>
                  <a:lnTo>
                    <a:pt x="565797" y="5232"/>
                  </a:lnTo>
                  <a:lnTo>
                    <a:pt x="565797" y="209765"/>
                  </a:lnTo>
                  <a:lnTo>
                    <a:pt x="382447" y="209765"/>
                  </a:lnTo>
                  <a:lnTo>
                    <a:pt x="382447" y="5232"/>
                  </a:lnTo>
                  <a:lnTo>
                    <a:pt x="565797" y="5232"/>
                  </a:lnTo>
                  <a:lnTo>
                    <a:pt x="565797" y="0"/>
                  </a:lnTo>
                  <a:lnTo>
                    <a:pt x="382447" y="0"/>
                  </a:lnTo>
                  <a:lnTo>
                    <a:pt x="377202" y="0"/>
                  </a:lnTo>
                  <a:lnTo>
                    <a:pt x="377202" y="5232"/>
                  </a:lnTo>
                  <a:lnTo>
                    <a:pt x="377202" y="209765"/>
                  </a:lnTo>
                  <a:lnTo>
                    <a:pt x="193852" y="209765"/>
                  </a:lnTo>
                  <a:lnTo>
                    <a:pt x="193852" y="5232"/>
                  </a:lnTo>
                  <a:lnTo>
                    <a:pt x="377202" y="5232"/>
                  </a:lnTo>
                  <a:lnTo>
                    <a:pt x="377202" y="0"/>
                  </a:lnTo>
                  <a:lnTo>
                    <a:pt x="193852" y="0"/>
                  </a:lnTo>
                  <a:lnTo>
                    <a:pt x="188607" y="0"/>
                  </a:lnTo>
                  <a:lnTo>
                    <a:pt x="188607" y="5232"/>
                  </a:lnTo>
                  <a:lnTo>
                    <a:pt x="188607" y="209765"/>
                  </a:lnTo>
                  <a:lnTo>
                    <a:pt x="5257" y="209765"/>
                  </a:lnTo>
                  <a:lnTo>
                    <a:pt x="5257" y="5232"/>
                  </a:lnTo>
                  <a:lnTo>
                    <a:pt x="188607" y="5232"/>
                  </a:lnTo>
                  <a:lnTo>
                    <a:pt x="188607" y="0"/>
                  </a:lnTo>
                  <a:lnTo>
                    <a:pt x="5257" y="0"/>
                  </a:lnTo>
                  <a:lnTo>
                    <a:pt x="12" y="0"/>
                  </a:lnTo>
                  <a:lnTo>
                    <a:pt x="0" y="5232"/>
                  </a:lnTo>
                  <a:lnTo>
                    <a:pt x="12" y="209765"/>
                  </a:lnTo>
                  <a:lnTo>
                    <a:pt x="0" y="215011"/>
                  </a:lnTo>
                  <a:lnTo>
                    <a:pt x="5257" y="215023"/>
                  </a:lnTo>
                  <a:lnTo>
                    <a:pt x="188607" y="215011"/>
                  </a:lnTo>
                  <a:lnTo>
                    <a:pt x="193852" y="215023"/>
                  </a:lnTo>
                  <a:lnTo>
                    <a:pt x="377202" y="215011"/>
                  </a:lnTo>
                  <a:lnTo>
                    <a:pt x="382447" y="215023"/>
                  </a:lnTo>
                  <a:lnTo>
                    <a:pt x="565797" y="215011"/>
                  </a:lnTo>
                  <a:lnTo>
                    <a:pt x="571042" y="215023"/>
                  </a:lnTo>
                  <a:lnTo>
                    <a:pt x="754392" y="215011"/>
                  </a:lnTo>
                  <a:lnTo>
                    <a:pt x="759637" y="215023"/>
                  </a:lnTo>
                  <a:lnTo>
                    <a:pt x="942987" y="215011"/>
                  </a:lnTo>
                  <a:lnTo>
                    <a:pt x="948232" y="215023"/>
                  </a:lnTo>
                  <a:lnTo>
                    <a:pt x="1131582" y="215011"/>
                  </a:lnTo>
                  <a:lnTo>
                    <a:pt x="1136827" y="215023"/>
                  </a:lnTo>
                  <a:lnTo>
                    <a:pt x="1320177" y="215011"/>
                  </a:lnTo>
                  <a:lnTo>
                    <a:pt x="1325422" y="215023"/>
                  </a:lnTo>
                  <a:lnTo>
                    <a:pt x="1508772" y="215011"/>
                  </a:lnTo>
                  <a:lnTo>
                    <a:pt x="1514017" y="215023"/>
                  </a:lnTo>
                  <a:lnTo>
                    <a:pt x="1697367" y="215011"/>
                  </a:lnTo>
                  <a:lnTo>
                    <a:pt x="1702612" y="215023"/>
                  </a:lnTo>
                  <a:lnTo>
                    <a:pt x="1885962" y="215011"/>
                  </a:lnTo>
                  <a:lnTo>
                    <a:pt x="1891195" y="215023"/>
                  </a:lnTo>
                  <a:lnTo>
                    <a:pt x="1891195" y="209765"/>
                  </a:lnTo>
                  <a:lnTo>
                    <a:pt x="1891195" y="5232"/>
                  </a:lnTo>
                  <a:lnTo>
                    <a:pt x="189119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849285" y="4054030"/>
              <a:ext cx="1508760" cy="210185"/>
            </a:xfrm>
            <a:custGeom>
              <a:avLst/>
              <a:gdLst/>
              <a:ahLst/>
              <a:cxnLst/>
              <a:rect l="l" t="t" r="r" b="b"/>
              <a:pathLst>
                <a:path w="1508760" h="210185">
                  <a:moveTo>
                    <a:pt x="1508760" y="0"/>
                  </a:moveTo>
                  <a:lnTo>
                    <a:pt x="1508760" y="0"/>
                  </a:lnTo>
                  <a:lnTo>
                    <a:pt x="0" y="0"/>
                  </a:lnTo>
                  <a:lnTo>
                    <a:pt x="0" y="209778"/>
                  </a:lnTo>
                  <a:lnTo>
                    <a:pt x="1508760" y="209778"/>
                  </a:lnTo>
                  <a:lnTo>
                    <a:pt x="1508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1644735" y="4046158"/>
            <a:ext cx="201930" cy="22606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175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25"/>
              </a:spcBef>
            </a:pPr>
            <a:r>
              <a:rPr dirty="0" sz="1200" spc="20">
                <a:latin typeface="Lucida Console"/>
                <a:cs typeface="Lucida Console"/>
              </a:rPr>
              <a:t>t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1851904" y="4031997"/>
            <a:ext cx="150368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g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 spc="-50">
                <a:latin typeface="Lucida Console"/>
                <a:cs typeface="Lucida Console"/>
              </a:rPr>
              <a:t>c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1658061" y="4051401"/>
            <a:ext cx="1703070" cy="443230"/>
            <a:chOff x="1658061" y="4051401"/>
            <a:chExt cx="1703070" cy="443230"/>
          </a:xfrm>
        </p:grpSpPr>
        <p:sp>
          <p:nvSpPr>
            <p:cNvPr id="51" name="object 51" descr=""/>
            <p:cNvSpPr/>
            <p:nvPr/>
          </p:nvSpPr>
          <p:spPr>
            <a:xfrm>
              <a:off x="1658048" y="4051401"/>
              <a:ext cx="1703070" cy="215265"/>
            </a:xfrm>
            <a:custGeom>
              <a:avLst/>
              <a:gdLst/>
              <a:ahLst/>
              <a:cxnLst/>
              <a:rect l="l" t="t" r="r" b="b"/>
              <a:pathLst>
                <a:path w="1703070" h="215264">
                  <a:moveTo>
                    <a:pt x="1702600" y="0"/>
                  </a:moveTo>
                  <a:lnTo>
                    <a:pt x="1697367" y="0"/>
                  </a:lnTo>
                  <a:lnTo>
                    <a:pt x="1697367" y="5257"/>
                  </a:lnTo>
                  <a:lnTo>
                    <a:pt x="1697367" y="209791"/>
                  </a:lnTo>
                  <a:lnTo>
                    <a:pt x="1514017" y="209791"/>
                  </a:lnTo>
                  <a:lnTo>
                    <a:pt x="1514017" y="5257"/>
                  </a:lnTo>
                  <a:lnTo>
                    <a:pt x="1697367" y="5257"/>
                  </a:lnTo>
                  <a:lnTo>
                    <a:pt x="1697367" y="12"/>
                  </a:lnTo>
                  <a:lnTo>
                    <a:pt x="1514017" y="12"/>
                  </a:lnTo>
                  <a:lnTo>
                    <a:pt x="1508772" y="0"/>
                  </a:lnTo>
                  <a:lnTo>
                    <a:pt x="1508772" y="5257"/>
                  </a:lnTo>
                  <a:lnTo>
                    <a:pt x="1508772" y="209791"/>
                  </a:lnTo>
                  <a:lnTo>
                    <a:pt x="1325422" y="209791"/>
                  </a:lnTo>
                  <a:lnTo>
                    <a:pt x="1325422" y="5257"/>
                  </a:lnTo>
                  <a:lnTo>
                    <a:pt x="1508772" y="5257"/>
                  </a:lnTo>
                  <a:lnTo>
                    <a:pt x="1508772" y="12"/>
                  </a:lnTo>
                  <a:lnTo>
                    <a:pt x="1325422" y="12"/>
                  </a:lnTo>
                  <a:lnTo>
                    <a:pt x="1320177" y="0"/>
                  </a:lnTo>
                  <a:lnTo>
                    <a:pt x="1320177" y="5257"/>
                  </a:lnTo>
                  <a:lnTo>
                    <a:pt x="1320177" y="209791"/>
                  </a:lnTo>
                  <a:lnTo>
                    <a:pt x="1136827" y="209791"/>
                  </a:lnTo>
                  <a:lnTo>
                    <a:pt x="1136827" y="5257"/>
                  </a:lnTo>
                  <a:lnTo>
                    <a:pt x="1320177" y="5257"/>
                  </a:lnTo>
                  <a:lnTo>
                    <a:pt x="1320177" y="12"/>
                  </a:lnTo>
                  <a:lnTo>
                    <a:pt x="1136827" y="12"/>
                  </a:lnTo>
                  <a:lnTo>
                    <a:pt x="1131582" y="0"/>
                  </a:lnTo>
                  <a:lnTo>
                    <a:pt x="1131582" y="5257"/>
                  </a:lnTo>
                  <a:lnTo>
                    <a:pt x="1131582" y="209791"/>
                  </a:lnTo>
                  <a:lnTo>
                    <a:pt x="948232" y="209791"/>
                  </a:lnTo>
                  <a:lnTo>
                    <a:pt x="948232" y="5257"/>
                  </a:lnTo>
                  <a:lnTo>
                    <a:pt x="1131582" y="5257"/>
                  </a:lnTo>
                  <a:lnTo>
                    <a:pt x="1131582" y="12"/>
                  </a:lnTo>
                  <a:lnTo>
                    <a:pt x="948232" y="12"/>
                  </a:lnTo>
                  <a:lnTo>
                    <a:pt x="942987" y="0"/>
                  </a:lnTo>
                  <a:lnTo>
                    <a:pt x="942987" y="5257"/>
                  </a:lnTo>
                  <a:lnTo>
                    <a:pt x="942987" y="209791"/>
                  </a:lnTo>
                  <a:lnTo>
                    <a:pt x="759637" y="209791"/>
                  </a:lnTo>
                  <a:lnTo>
                    <a:pt x="759637" y="5257"/>
                  </a:lnTo>
                  <a:lnTo>
                    <a:pt x="942987" y="5257"/>
                  </a:lnTo>
                  <a:lnTo>
                    <a:pt x="942987" y="12"/>
                  </a:lnTo>
                  <a:lnTo>
                    <a:pt x="759637" y="12"/>
                  </a:lnTo>
                  <a:lnTo>
                    <a:pt x="754392" y="0"/>
                  </a:lnTo>
                  <a:lnTo>
                    <a:pt x="754392" y="5257"/>
                  </a:lnTo>
                  <a:lnTo>
                    <a:pt x="754392" y="209791"/>
                  </a:lnTo>
                  <a:lnTo>
                    <a:pt x="571042" y="209791"/>
                  </a:lnTo>
                  <a:lnTo>
                    <a:pt x="571042" y="5257"/>
                  </a:lnTo>
                  <a:lnTo>
                    <a:pt x="754392" y="5257"/>
                  </a:lnTo>
                  <a:lnTo>
                    <a:pt x="754392" y="12"/>
                  </a:lnTo>
                  <a:lnTo>
                    <a:pt x="571042" y="12"/>
                  </a:lnTo>
                  <a:lnTo>
                    <a:pt x="565797" y="0"/>
                  </a:lnTo>
                  <a:lnTo>
                    <a:pt x="565797" y="5257"/>
                  </a:lnTo>
                  <a:lnTo>
                    <a:pt x="565797" y="209791"/>
                  </a:lnTo>
                  <a:lnTo>
                    <a:pt x="382447" y="209791"/>
                  </a:lnTo>
                  <a:lnTo>
                    <a:pt x="382447" y="5257"/>
                  </a:lnTo>
                  <a:lnTo>
                    <a:pt x="565797" y="5257"/>
                  </a:lnTo>
                  <a:lnTo>
                    <a:pt x="565797" y="12"/>
                  </a:lnTo>
                  <a:lnTo>
                    <a:pt x="382447" y="12"/>
                  </a:lnTo>
                  <a:lnTo>
                    <a:pt x="377202" y="0"/>
                  </a:lnTo>
                  <a:lnTo>
                    <a:pt x="377202" y="5257"/>
                  </a:lnTo>
                  <a:lnTo>
                    <a:pt x="377202" y="209791"/>
                  </a:lnTo>
                  <a:lnTo>
                    <a:pt x="193852" y="209791"/>
                  </a:lnTo>
                  <a:lnTo>
                    <a:pt x="193852" y="5257"/>
                  </a:lnTo>
                  <a:lnTo>
                    <a:pt x="377202" y="5257"/>
                  </a:lnTo>
                  <a:lnTo>
                    <a:pt x="377202" y="12"/>
                  </a:lnTo>
                  <a:lnTo>
                    <a:pt x="193852" y="12"/>
                  </a:lnTo>
                  <a:lnTo>
                    <a:pt x="188607" y="0"/>
                  </a:lnTo>
                  <a:lnTo>
                    <a:pt x="188607" y="5257"/>
                  </a:lnTo>
                  <a:lnTo>
                    <a:pt x="188607" y="209791"/>
                  </a:lnTo>
                  <a:lnTo>
                    <a:pt x="5257" y="209791"/>
                  </a:lnTo>
                  <a:lnTo>
                    <a:pt x="5257" y="5257"/>
                  </a:lnTo>
                  <a:lnTo>
                    <a:pt x="188607" y="5257"/>
                  </a:lnTo>
                  <a:lnTo>
                    <a:pt x="188607" y="12"/>
                  </a:lnTo>
                  <a:lnTo>
                    <a:pt x="5257" y="12"/>
                  </a:lnTo>
                  <a:lnTo>
                    <a:pt x="12" y="0"/>
                  </a:lnTo>
                  <a:lnTo>
                    <a:pt x="0" y="5257"/>
                  </a:lnTo>
                  <a:lnTo>
                    <a:pt x="12" y="209791"/>
                  </a:lnTo>
                  <a:lnTo>
                    <a:pt x="0" y="215036"/>
                  </a:lnTo>
                  <a:lnTo>
                    <a:pt x="1702600" y="215036"/>
                  </a:lnTo>
                  <a:lnTo>
                    <a:pt x="1702600" y="209791"/>
                  </a:lnTo>
                  <a:lnTo>
                    <a:pt x="1702600" y="5257"/>
                  </a:lnTo>
                  <a:lnTo>
                    <a:pt x="1702600" y="12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849285" y="4284789"/>
              <a:ext cx="1320165" cy="210185"/>
            </a:xfrm>
            <a:custGeom>
              <a:avLst/>
              <a:gdLst/>
              <a:ahLst/>
              <a:cxnLst/>
              <a:rect l="l" t="t" r="r" b="b"/>
              <a:pathLst>
                <a:path w="1320164" h="210185">
                  <a:moveTo>
                    <a:pt x="1320165" y="0"/>
                  </a:moveTo>
                  <a:lnTo>
                    <a:pt x="1320165" y="0"/>
                  </a:lnTo>
                  <a:lnTo>
                    <a:pt x="0" y="0"/>
                  </a:lnTo>
                  <a:lnTo>
                    <a:pt x="0" y="209791"/>
                  </a:lnTo>
                  <a:lnTo>
                    <a:pt x="1320165" y="209791"/>
                  </a:lnTo>
                  <a:lnTo>
                    <a:pt x="13201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1644735" y="4276923"/>
            <a:ext cx="201930" cy="22606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175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25"/>
              </a:spcBef>
            </a:pPr>
            <a:r>
              <a:rPr dirty="0" sz="1200" spc="20">
                <a:latin typeface="Lucida Console"/>
                <a:cs typeface="Lucida Console"/>
              </a:rPr>
              <a:t>t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1851904" y="4262756"/>
            <a:ext cx="131508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g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 spc="-50">
                <a:latin typeface="Lucida Console"/>
                <a:cs typeface="Lucida Console"/>
              </a:rPr>
              <a:t>c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1658061" y="4282173"/>
            <a:ext cx="1514475" cy="443230"/>
            <a:chOff x="1658061" y="4282173"/>
            <a:chExt cx="1514475" cy="443230"/>
          </a:xfrm>
        </p:grpSpPr>
        <p:sp>
          <p:nvSpPr>
            <p:cNvPr id="56" name="object 56" descr=""/>
            <p:cNvSpPr/>
            <p:nvPr/>
          </p:nvSpPr>
          <p:spPr>
            <a:xfrm>
              <a:off x="1658048" y="4282185"/>
              <a:ext cx="1514475" cy="215265"/>
            </a:xfrm>
            <a:custGeom>
              <a:avLst/>
              <a:gdLst/>
              <a:ahLst/>
              <a:cxnLst/>
              <a:rect l="l" t="t" r="r" b="b"/>
              <a:pathLst>
                <a:path w="1514475" h="215264">
                  <a:moveTo>
                    <a:pt x="1514005" y="0"/>
                  </a:moveTo>
                  <a:lnTo>
                    <a:pt x="1508772" y="0"/>
                  </a:lnTo>
                  <a:lnTo>
                    <a:pt x="1508772" y="5232"/>
                  </a:lnTo>
                  <a:lnTo>
                    <a:pt x="1508772" y="209765"/>
                  </a:lnTo>
                  <a:lnTo>
                    <a:pt x="1325422" y="209765"/>
                  </a:lnTo>
                  <a:lnTo>
                    <a:pt x="1325422" y="5232"/>
                  </a:lnTo>
                  <a:lnTo>
                    <a:pt x="1508772" y="5232"/>
                  </a:lnTo>
                  <a:lnTo>
                    <a:pt x="1508772" y="0"/>
                  </a:lnTo>
                  <a:lnTo>
                    <a:pt x="1325422" y="0"/>
                  </a:lnTo>
                  <a:lnTo>
                    <a:pt x="1320177" y="0"/>
                  </a:lnTo>
                  <a:lnTo>
                    <a:pt x="1320177" y="5232"/>
                  </a:lnTo>
                  <a:lnTo>
                    <a:pt x="1320177" y="209765"/>
                  </a:lnTo>
                  <a:lnTo>
                    <a:pt x="1136827" y="209765"/>
                  </a:lnTo>
                  <a:lnTo>
                    <a:pt x="1136827" y="5232"/>
                  </a:lnTo>
                  <a:lnTo>
                    <a:pt x="1320177" y="5232"/>
                  </a:lnTo>
                  <a:lnTo>
                    <a:pt x="1320177" y="0"/>
                  </a:lnTo>
                  <a:lnTo>
                    <a:pt x="1136827" y="0"/>
                  </a:lnTo>
                  <a:lnTo>
                    <a:pt x="1131582" y="0"/>
                  </a:lnTo>
                  <a:lnTo>
                    <a:pt x="1131582" y="5232"/>
                  </a:lnTo>
                  <a:lnTo>
                    <a:pt x="1131582" y="209765"/>
                  </a:lnTo>
                  <a:lnTo>
                    <a:pt x="948232" y="209765"/>
                  </a:lnTo>
                  <a:lnTo>
                    <a:pt x="948232" y="5232"/>
                  </a:lnTo>
                  <a:lnTo>
                    <a:pt x="1131582" y="5232"/>
                  </a:lnTo>
                  <a:lnTo>
                    <a:pt x="1131582" y="0"/>
                  </a:lnTo>
                  <a:lnTo>
                    <a:pt x="948232" y="0"/>
                  </a:lnTo>
                  <a:lnTo>
                    <a:pt x="942987" y="0"/>
                  </a:lnTo>
                  <a:lnTo>
                    <a:pt x="942987" y="5232"/>
                  </a:lnTo>
                  <a:lnTo>
                    <a:pt x="942987" y="209765"/>
                  </a:lnTo>
                  <a:lnTo>
                    <a:pt x="759637" y="209765"/>
                  </a:lnTo>
                  <a:lnTo>
                    <a:pt x="759637" y="5232"/>
                  </a:lnTo>
                  <a:lnTo>
                    <a:pt x="942987" y="5232"/>
                  </a:lnTo>
                  <a:lnTo>
                    <a:pt x="942987" y="0"/>
                  </a:lnTo>
                  <a:lnTo>
                    <a:pt x="759637" y="0"/>
                  </a:lnTo>
                  <a:lnTo>
                    <a:pt x="754392" y="0"/>
                  </a:lnTo>
                  <a:lnTo>
                    <a:pt x="754392" y="5232"/>
                  </a:lnTo>
                  <a:lnTo>
                    <a:pt x="754392" y="209765"/>
                  </a:lnTo>
                  <a:lnTo>
                    <a:pt x="571042" y="209765"/>
                  </a:lnTo>
                  <a:lnTo>
                    <a:pt x="571042" y="5232"/>
                  </a:lnTo>
                  <a:lnTo>
                    <a:pt x="754392" y="5232"/>
                  </a:lnTo>
                  <a:lnTo>
                    <a:pt x="754392" y="0"/>
                  </a:lnTo>
                  <a:lnTo>
                    <a:pt x="571042" y="0"/>
                  </a:lnTo>
                  <a:lnTo>
                    <a:pt x="565797" y="0"/>
                  </a:lnTo>
                  <a:lnTo>
                    <a:pt x="565797" y="5232"/>
                  </a:lnTo>
                  <a:lnTo>
                    <a:pt x="565797" y="209765"/>
                  </a:lnTo>
                  <a:lnTo>
                    <a:pt x="382447" y="209765"/>
                  </a:lnTo>
                  <a:lnTo>
                    <a:pt x="382447" y="5232"/>
                  </a:lnTo>
                  <a:lnTo>
                    <a:pt x="565797" y="5232"/>
                  </a:lnTo>
                  <a:lnTo>
                    <a:pt x="565797" y="0"/>
                  </a:lnTo>
                  <a:lnTo>
                    <a:pt x="382447" y="0"/>
                  </a:lnTo>
                  <a:lnTo>
                    <a:pt x="377202" y="0"/>
                  </a:lnTo>
                  <a:lnTo>
                    <a:pt x="377202" y="5232"/>
                  </a:lnTo>
                  <a:lnTo>
                    <a:pt x="377202" y="209765"/>
                  </a:lnTo>
                  <a:lnTo>
                    <a:pt x="193852" y="209765"/>
                  </a:lnTo>
                  <a:lnTo>
                    <a:pt x="193852" y="5232"/>
                  </a:lnTo>
                  <a:lnTo>
                    <a:pt x="377202" y="5232"/>
                  </a:lnTo>
                  <a:lnTo>
                    <a:pt x="377202" y="0"/>
                  </a:lnTo>
                  <a:lnTo>
                    <a:pt x="193852" y="0"/>
                  </a:lnTo>
                  <a:lnTo>
                    <a:pt x="188607" y="0"/>
                  </a:lnTo>
                  <a:lnTo>
                    <a:pt x="188607" y="5232"/>
                  </a:lnTo>
                  <a:lnTo>
                    <a:pt x="188607" y="209765"/>
                  </a:lnTo>
                  <a:lnTo>
                    <a:pt x="5257" y="209765"/>
                  </a:lnTo>
                  <a:lnTo>
                    <a:pt x="5257" y="5232"/>
                  </a:lnTo>
                  <a:lnTo>
                    <a:pt x="188607" y="5232"/>
                  </a:lnTo>
                  <a:lnTo>
                    <a:pt x="188607" y="0"/>
                  </a:lnTo>
                  <a:lnTo>
                    <a:pt x="5257" y="0"/>
                  </a:lnTo>
                  <a:lnTo>
                    <a:pt x="12" y="0"/>
                  </a:lnTo>
                  <a:lnTo>
                    <a:pt x="0" y="5232"/>
                  </a:lnTo>
                  <a:lnTo>
                    <a:pt x="12" y="209765"/>
                  </a:lnTo>
                  <a:lnTo>
                    <a:pt x="0" y="215011"/>
                  </a:lnTo>
                  <a:lnTo>
                    <a:pt x="5257" y="215023"/>
                  </a:lnTo>
                  <a:lnTo>
                    <a:pt x="188607" y="215011"/>
                  </a:lnTo>
                  <a:lnTo>
                    <a:pt x="193852" y="215023"/>
                  </a:lnTo>
                  <a:lnTo>
                    <a:pt x="377202" y="215011"/>
                  </a:lnTo>
                  <a:lnTo>
                    <a:pt x="382447" y="215023"/>
                  </a:lnTo>
                  <a:lnTo>
                    <a:pt x="565797" y="215011"/>
                  </a:lnTo>
                  <a:lnTo>
                    <a:pt x="571042" y="215023"/>
                  </a:lnTo>
                  <a:lnTo>
                    <a:pt x="754392" y="215011"/>
                  </a:lnTo>
                  <a:lnTo>
                    <a:pt x="759637" y="215023"/>
                  </a:lnTo>
                  <a:lnTo>
                    <a:pt x="942987" y="215011"/>
                  </a:lnTo>
                  <a:lnTo>
                    <a:pt x="948232" y="215023"/>
                  </a:lnTo>
                  <a:lnTo>
                    <a:pt x="1131582" y="215011"/>
                  </a:lnTo>
                  <a:lnTo>
                    <a:pt x="1136827" y="215023"/>
                  </a:lnTo>
                  <a:lnTo>
                    <a:pt x="1320177" y="215011"/>
                  </a:lnTo>
                  <a:lnTo>
                    <a:pt x="1325422" y="215023"/>
                  </a:lnTo>
                  <a:lnTo>
                    <a:pt x="1508772" y="215011"/>
                  </a:lnTo>
                  <a:lnTo>
                    <a:pt x="1514005" y="215023"/>
                  </a:lnTo>
                  <a:lnTo>
                    <a:pt x="1514005" y="209765"/>
                  </a:lnTo>
                  <a:lnTo>
                    <a:pt x="1514005" y="5232"/>
                  </a:lnTo>
                  <a:lnTo>
                    <a:pt x="151400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849285" y="4515561"/>
              <a:ext cx="1131570" cy="210185"/>
            </a:xfrm>
            <a:custGeom>
              <a:avLst/>
              <a:gdLst/>
              <a:ahLst/>
              <a:cxnLst/>
              <a:rect l="l" t="t" r="r" b="b"/>
              <a:pathLst>
                <a:path w="1131570" h="210185">
                  <a:moveTo>
                    <a:pt x="1131570" y="0"/>
                  </a:moveTo>
                  <a:lnTo>
                    <a:pt x="1131570" y="0"/>
                  </a:lnTo>
                  <a:lnTo>
                    <a:pt x="0" y="0"/>
                  </a:lnTo>
                  <a:lnTo>
                    <a:pt x="0" y="209778"/>
                  </a:lnTo>
                  <a:lnTo>
                    <a:pt x="1131570" y="209778"/>
                  </a:lnTo>
                  <a:lnTo>
                    <a:pt x="11315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1644735" y="4507689"/>
            <a:ext cx="201930" cy="22606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175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25"/>
              </a:spcBef>
            </a:pPr>
            <a:r>
              <a:rPr dirty="0" sz="1200" spc="20">
                <a:latin typeface="Lucida Console"/>
                <a:cs typeface="Lucida Console"/>
              </a:rPr>
              <a:t>t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1851904" y="4493515"/>
            <a:ext cx="112649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g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 spc="-50">
                <a:latin typeface="Lucida Console"/>
                <a:cs typeface="Lucida Console"/>
              </a:rPr>
              <a:t>c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1658061" y="4512932"/>
            <a:ext cx="1325880" cy="443230"/>
            <a:chOff x="1658061" y="4512932"/>
            <a:chExt cx="1325880" cy="443230"/>
          </a:xfrm>
        </p:grpSpPr>
        <p:sp>
          <p:nvSpPr>
            <p:cNvPr id="61" name="object 61" descr=""/>
            <p:cNvSpPr/>
            <p:nvPr/>
          </p:nvSpPr>
          <p:spPr>
            <a:xfrm>
              <a:off x="1658048" y="4512932"/>
              <a:ext cx="1325880" cy="215265"/>
            </a:xfrm>
            <a:custGeom>
              <a:avLst/>
              <a:gdLst/>
              <a:ahLst/>
              <a:cxnLst/>
              <a:rect l="l" t="t" r="r" b="b"/>
              <a:pathLst>
                <a:path w="1325880" h="215264">
                  <a:moveTo>
                    <a:pt x="1325410" y="0"/>
                  </a:moveTo>
                  <a:lnTo>
                    <a:pt x="1320177" y="0"/>
                  </a:lnTo>
                  <a:lnTo>
                    <a:pt x="1320177" y="5257"/>
                  </a:lnTo>
                  <a:lnTo>
                    <a:pt x="1320177" y="209791"/>
                  </a:lnTo>
                  <a:lnTo>
                    <a:pt x="1136827" y="209791"/>
                  </a:lnTo>
                  <a:lnTo>
                    <a:pt x="1136827" y="5257"/>
                  </a:lnTo>
                  <a:lnTo>
                    <a:pt x="1320177" y="5257"/>
                  </a:lnTo>
                  <a:lnTo>
                    <a:pt x="1320177" y="12"/>
                  </a:lnTo>
                  <a:lnTo>
                    <a:pt x="1136827" y="12"/>
                  </a:lnTo>
                  <a:lnTo>
                    <a:pt x="1131582" y="0"/>
                  </a:lnTo>
                  <a:lnTo>
                    <a:pt x="1131582" y="5257"/>
                  </a:lnTo>
                  <a:lnTo>
                    <a:pt x="1131582" y="209791"/>
                  </a:lnTo>
                  <a:lnTo>
                    <a:pt x="948232" y="209791"/>
                  </a:lnTo>
                  <a:lnTo>
                    <a:pt x="948232" y="5257"/>
                  </a:lnTo>
                  <a:lnTo>
                    <a:pt x="1131582" y="5257"/>
                  </a:lnTo>
                  <a:lnTo>
                    <a:pt x="1131582" y="12"/>
                  </a:lnTo>
                  <a:lnTo>
                    <a:pt x="948232" y="12"/>
                  </a:lnTo>
                  <a:lnTo>
                    <a:pt x="942987" y="0"/>
                  </a:lnTo>
                  <a:lnTo>
                    <a:pt x="942987" y="5257"/>
                  </a:lnTo>
                  <a:lnTo>
                    <a:pt x="942987" y="209791"/>
                  </a:lnTo>
                  <a:lnTo>
                    <a:pt x="759637" y="209791"/>
                  </a:lnTo>
                  <a:lnTo>
                    <a:pt x="759637" y="5257"/>
                  </a:lnTo>
                  <a:lnTo>
                    <a:pt x="942987" y="5257"/>
                  </a:lnTo>
                  <a:lnTo>
                    <a:pt x="942987" y="12"/>
                  </a:lnTo>
                  <a:lnTo>
                    <a:pt x="759637" y="12"/>
                  </a:lnTo>
                  <a:lnTo>
                    <a:pt x="754392" y="0"/>
                  </a:lnTo>
                  <a:lnTo>
                    <a:pt x="754392" y="5257"/>
                  </a:lnTo>
                  <a:lnTo>
                    <a:pt x="754392" y="209791"/>
                  </a:lnTo>
                  <a:lnTo>
                    <a:pt x="571042" y="209791"/>
                  </a:lnTo>
                  <a:lnTo>
                    <a:pt x="571042" y="5257"/>
                  </a:lnTo>
                  <a:lnTo>
                    <a:pt x="754392" y="5257"/>
                  </a:lnTo>
                  <a:lnTo>
                    <a:pt x="754392" y="12"/>
                  </a:lnTo>
                  <a:lnTo>
                    <a:pt x="571042" y="12"/>
                  </a:lnTo>
                  <a:lnTo>
                    <a:pt x="565797" y="0"/>
                  </a:lnTo>
                  <a:lnTo>
                    <a:pt x="565797" y="5257"/>
                  </a:lnTo>
                  <a:lnTo>
                    <a:pt x="565797" y="209791"/>
                  </a:lnTo>
                  <a:lnTo>
                    <a:pt x="382447" y="209791"/>
                  </a:lnTo>
                  <a:lnTo>
                    <a:pt x="382447" y="5257"/>
                  </a:lnTo>
                  <a:lnTo>
                    <a:pt x="565797" y="5257"/>
                  </a:lnTo>
                  <a:lnTo>
                    <a:pt x="565797" y="12"/>
                  </a:lnTo>
                  <a:lnTo>
                    <a:pt x="382447" y="12"/>
                  </a:lnTo>
                  <a:lnTo>
                    <a:pt x="377202" y="0"/>
                  </a:lnTo>
                  <a:lnTo>
                    <a:pt x="377202" y="5257"/>
                  </a:lnTo>
                  <a:lnTo>
                    <a:pt x="377202" y="209791"/>
                  </a:lnTo>
                  <a:lnTo>
                    <a:pt x="193852" y="209791"/>
                  </a:lnTo>
                  <a:lnTo>
                    <a:pt x="193852" y="5257"/>
                  </a:lnTo>
                  <a:lnTo>
                    <a:pt x="377202" y="5257"/>
                  </a:lnTo>
                  <a:lnTo>
                    <a:pt x="377202" y="12"/>
                  </a:lnTo>
                  <a:lnTo>
                    <a:pt x="193852" y="12"/>
                  </a:lnTo>
                  <a:lnTo>
                    <a:pt x="188607" y="0"/>
                  </a:lnTo>
                  <a:lnTo>
                    <a:pt x="188607" y="5257"/>
                  </a:lnTo>
                  <a:lnTo>
                    <a:pt x="188607" y="209791"/>
                  </a:lnTo>
                  <a:lnTo>
                    <a:pt x="5257" y="209791"/>
                  </a:lnTo>
                  <a:lnTo>
                    <a:pt x="5257" y="5257"/>
                  </a:lnTo>
                  <a:lnTo>
                    <a:pt x="188607" y="5257"/>
                  </a:lnTo>
                  <a:lnTo>
                    <a:pt x="188607" y="12"/>
                  </a:lnTo>
                  <a:lnTo>
                    <a:pt x="5257" y="12"/>
                  </a:lnTo>
                  <a:lnTo>
                    <a:pt x="12" y="0"/>
                  </a:lnTo>
                  <a:lnTo>
                    <a:pt x="0" y="5257"/>
                  </a:lnTo>
                  <a:lnTo>
                    <a:pt x="12" y="209791"/>
                  </a:lnTo>
                  <a:lnTo>
                    <a:pt x="0" y="215036"/>
                  </a:lnTo>
                  <a:lnTo>
                    <a:pt x="1325410" y="215036"/>
                  </a:lnTo>
                  <a:lnTo>
                    <a:pt x="1325410" y="209791"/>
                  </a:lnTo>
                  <a:lnTo>
                    <a:pt x="1325410" y="5257"/>
                  </a:lnTo>
                  <a:lnTo>
                    <a:pt x="1325410" y="12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849285" y="4746320"/>
              <a:ext cx="942975" cy="210185"/>
            </a:xfrm>
            <a:custGeom>
              <a:avLst/>
              <a:gdLst/>
              <a:ahLst/>
              <a:cxnLst/>
              <a:rect l="l" t="t" r="r" b="b"/>
              <a:pathLst>
                <a:path w="942975" h="210185">
                  <a:moveTo>
                    <a:pt x="942975" y="0"/>
                  </a:moveTo>
                  <a:lnTo>
                    <a:pt x="942975" y="0"/>
                  </a:lnTo>
                  <a:lnTo>
                    <a:pt x="0" y="0"/>
                  </a:lnTo>
                  <a:lnTo>
                    <a:pt x="0" y="209778"/>
                  </a:lnTo>
                  <a:lnTo>
                    <a:pt x="942975" y="209778"/>
                  </a:lnTo>
                  <a:lnTo>
                    <a:pt x="9429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 txBox="1"/>
          <p:nvPr/>
        </p:nvSpPr>
        <p:spPr>
          <a:xfrm>
            <a:off x="1644735" y="4738454"/>
            <a:ext cx="201930" cy="22606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175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25"/>
              </a:spcBef>
            </a:pPr>
            <a:r>
              <a:rPr dirty="0" sz="1200" spc="20">
                <a:latin typeface="Lucida Console"/>
                <a:cs typeface="Lucida Console"/>
              </a:rPr>
              <a:t>a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1851904" y="4724287"/>
            <a:ext cx="93789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c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g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 spc="-50">
                <a:latin typeface="Lucida Console"/>
                <a:cs typeface="Lucida Console"/>
              </a:rPr>
              <a:t>c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1658061" y="4743691"/>
            <a:ext cx="1137285" cy="443230"/>
            <a:chOff x="1658061" y="4743691"/>
            <a:chExt cx="1137285" cy="443230"/>
          </a:xfrm>
        </p:grpSpPr>
        <p:sp>
          <p:nvSpPr>
            <p:cNvPr id="66" name="object 66" descr=""/>
            <p:cNvSpPr/>
            <p:nvPr/>
          </p:nvSpPr>
          <p:spPr>
            <a:xfrm>
              <a:off x="1658048" y="4743703"/>
              <a:ext cx="1137285" cy="215265"/>
            </a:xfrm>
            <a:custGeom>
              <a:avLst/>
              <a:gdLst/>
              <a:ahLst/>
              <a:cxnLst/>
              <a:rect l="l" t="t" r="r" b="b"/>
              <a:pathLst>
                <a:path w="1137285" h="215264">
                  <a:moveTo>
                    <a:pt x="1136815" y="0"/>
                  </a:moveTo>
                  <a:lnTo>
                    <a:pt x="1131582" y="0"/>
                  </a:lnTo>
                  <a:lnTo>
                    <a:pt x="1131582" y="5245"/>
                  </a:lnTo>
                  <a:lnTo>
                    <a:pt x="1131582" y="209778"/>
                  </a:lnTo>
                  <a:lnTo>
                    <a:pt x="948232" y="209778"/>
                  </a:lnTo>
                  <a:lnTo>
                    <a:pt x="948232" y="5245"/>
                  </a:lnTo>
                  <a:lnTo>
                    <a:pt x="1131582" y="5245"/>
                  </a:lnTo>
                  <a:lnTo>
                    <a:pt x="1131582" y="0"/>
                  </a:lnTo>
                  <a:lnTo>
                    <a:pt x="948232" y="0"/>
                  </a:lnTo>
                  <a:lnTo>
                    <a:pt x="942987" y="0"/>
                  </a:lnTo>
                  <a:lnTo>
                    <a:pt x="942987" y="5245"/>
                  </a:lnTo>
                  <a:lnTo>
                    <a:pt x="942987" y="209778"/>
                  </a:lnTo>
                  <a:lnTo>
                    <a:pt x="759637" y="209778"/>
                  </a:lnTo>
                  <a:lnTo>
                    <a:pt x="759637" y="5245"/>
                  </a:lnTo>
                  <a:lnTo>
                    <a:pt x="942987" y="5245"/>
                  </a:lnTo>
                  <a:lnTo>
                    <a:pt x="942987" y="0"/>
                  </a:lnTo>
                  <a:lnTo>
                    <a:pt x="759637" y="0"/>
                  </a:lnTo>
                  <a:lnTo>
                    <a:pt x="754392" y="0"/>
                  </a:lnTo>
                  <a:lnTo>
                    <a:pt x="754392" y="5245"/>
                  </a:lnTo>
                  <a:lnTo>
                    <a:pt x="754392" y="209778"/>
                  </a:lnTo>
                  <a:lnTo>
                    <a:pt x="571042" y="209778"/>
                  </a:lnTo>
                  <a:lnTo>
                    <a:pt x="571042" y="5245"/>
                  </a:lnTo>
                  <a:lnTo>
                    <a:pt x="754392" y="5245"/>
                  </a:lnTo>
                  <a:lnTo>
                    <a:pt x="754392" y="0"/>
                  </a:lnTo>
                  <a:lnTo>
                    <a:pt x="571042" y="0"/>
                  </a:lnTo>
                  <a:lnTo>
                    <a:pt x="565797" y="0"/>
                  </a:lnTo>
                  <a:lnTo>
                    <a:pt x="565797" y="5245"/>
                  </a:lnTo>
                  <a:lnTo>
                    <a:pt x="565797" y="209778"/>
                  </a:lnTo>
                  <a:lnTo>
                    <a:pt x="382447" y="209778"/>
                  </a:lnTo>
                  <a:lnTo>
                    <a:pt x="382447" y="5245"/>
                  </a:lnTo>
                  <a:lnTo>
                    <a:pt x="565797" y="5245"/>
                  </a:lnTo>
                  <a:lnTo>
                    <a:pt x="565797" y="0"/>
                  </a:lnTo>
                  <a:lnTo>
                    <a:pt x="382447" y="0"/>
                  </a:lnTo>
                  <a:lnTo>
                    <a:pt x="377202" y="0"/>
                  </a:lnTo>
                  <a:lnTo>
                    <a:pt x="377202" y="5245"/>
                  </a:lnTo>
                  <a:lnTo>
                    <a:pt x="377202" y="209778"/>
                  </a:lnTo>
                  <a:lnTo>
                    <a:pt x="193852" y="209778"/>
                  </a:lnTo>
                  <a:lnTo>
                    <a:pt x="193852" y="5245"/>
                  </a:lnTo>
                  <a:lnTo>
                    <a:pt x="377202" y="5245"/>
                  </a:lnTo>
                  <a:lnTo>
                    <a:pt x="377202" y="0"/>
                  </a:lnTo>
                  <a:lnTo>
                    <a:pt x="193852" y="0"/>
                  </a:lnTo>
                  <a:lnTo>
                    <a:pt x="188607" y="0"/>
                  </a:lnTo>
                  <a:lnTo>
                    <a:pt x="188607" y="5245"/>
                  </a:lnTo>
                  <a:lnTo>
                    <a:pt x="188607" y="209778"/>
                  </a:lnTo>
                  <a:lnTo>
                    <a:pt x="5257" y="209778"/>
                  </a:lnTo>
                  <a:lnTo>
                    <a:pt x="5257" y="5245"/>
                  </a:lnTo>
                  <a:lnTo>
                    <a:pt x="188607" y="5245"/>
                  </a:lnTo>
                  <a:lnTo>
                    <a:pt x="188607" y="0"/>
                  </a:lnTo>
                  <a:lnTo>
                    <a:pt x="5257" y="0"/>
                  </a:lnTo>
                  <a:lnTo>
                    <a:pt x="12" y="0"/>
                  </a:lnTo>
                  <a:lnTo>
                    <a:pt x="0" y="5245"/>
                  </a:lnTo>
                  <a:lnTo>
                    <a:pt x="12" y="209778"/>
                  </a:lnTo>
                  <a:lnTo>
                    <a:pt x="0" y="215023"/>
                  </a:lnTo>
                  <a:lnTo>
                    <a:pt x="5257" y="215036"/>
                  </a:lnTo>
                  <a:lnTo>
                    <a:pt x="188607" y="215023"/>
                  </a:lnTo>
                  <a:lnTo>
                    <a:pt x="193852" y="215036"/>
                  </a:lnTo>
                  <a:lnTo>
                    <a:pt x="377202" y="215023"/>
                  </a:lnTo>
                  <a:lnTo>
                    <a:pt x="382447" y="215036"/>
                  </a:lnTo>
                  <a:lnTo>
                    <a:pt x="565797" y="215023"/>
                  </a:lnTo>
                  <a:lnTo>
                    <a:pt x="571042" y="215036"/>
                  </a:lnTo>
                  <a:lnTo>
                    <a:pt x="754392" y="215023"/>
                  </a:lnTo>
                  <a:lnTo>
                    <a:pt x="759637" y="215036"/>
                  </a:lnTo>
                  <a:lnTo>
                    <a:pt x="942987" y="215023"/>
                  </a:lnTo>
                  <a:lnTo>
                    <a:pt x="948232" y="215036"/>
                  </a:lnTo>
                  <a:lnTo>
                    <a:pt x="1131582" y="215023"/>
                  </a:lnTo>
                  <a:lnTo>
                    <a:pt x="1136815" y="215036"/>
                  </a:lnTo>
                  <a:lnTo>
                    <a:pt x="1136815" y="209778"/>
                  </a:lnTo>
                  <a:lnTo>
                    <a:pt x="1136815" y="5245"/>
                  </a:lnTo>
                  <a:lnTo>
                    <a:pt x="113681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849285" y="4977079"/>
              <a:ext cx="754380" cy="210185"/>
            </a:xfrm>
            <a:custGeom>
              <a:avLst/>
              <a:gdLst/>
              <a:ahLst/>
              <a:cxnLst/>
              <a:rect l="l" t="t" r="r" b="b"/>
              <a:pathLst>
                <a:path w="754380" h="210185">
                  <a:moveTo>
                    <a:pt x="754380" y="0"/>
                  </a:moveTo>
                  <a:lnTo>
                    <a:pt x="565785" y="0"/>
                  </a:lnTo>
                  <a:lnTo>
                    <a:pt x="377190" y="0"/>
                  </a:lnTo>
                  <a:lnTo>
                    <a:pt x="188595" y="0"/>
                  </a:lnTo>
                  <a:lnTo>
                    <a:pt x="0" y="0"/>
                  </a:lnTo>
                  <a:lnTo>
                    <a:pt x="0" y="209791"/>
                  </a:lnTo>
                  <a:lnTo>
                    <a:pt x="188595" y="209791"/>
                  </a:lnTo>
                  <a:lnTo>
                    <a:pt x="377190" y="209791"/>
                  </a:lnTo>
                  <a:lnTo>
                    <a:pt x="565785" y="209791"/>
                  </a:lnTo>
                  <a:lnTo>
                    <a:pt x="754380" y="209791"/>
                  </a:lnTo>
                  <a:lnTo>
                    <a:pt x="754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 descr=""/>
          <p:cNvSpPr txBox="1"/>
          <p:nvPr/>
        </p:nvSpPr>
        <p:spPr>
          <a:xfrm>
            <a:off x="1644735" y="4969213"/>
            <a:ext cx="201930" cy="22606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175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25"/>
              </a:spcBef>
            </a:pPr>
            <a:r>
              <a:rPr dirty="0" sz="1200" spc="20">
                <a:latin typeface="Lucida Console"/>
                <a:cs typeface="Lucida Console"/>
              </a:rPr>
              <a:t>c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1851904" y="4955045"/>
            <a:ext cx="74930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g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 spc="-50">
                <a:latin typeface="Lucida Console"/>
                <a:cs typeface="Lucida Console"/>
              </a:rPr>
              <a:t>c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70" name="object 70" descr=""/>
          <p:cNvGrpSpPr/>
          <p:nvPr/>
        </p:nvGrpSpPr>
        <p:grpSpPr>
          <a:xfrm>
            <a:off x="1658061" y="4974463"/>
            <a:ext cx="948690" cy="443230"/>
            <a:chOff x="1658061" y="4974463"/>
            <a:chExt cx="948690" cy="443230"/>
          </a:xfrm>
        </p:grpSpPr>
        <p:sp>
          <p:nvSpPr>
            <p:cNvPr id="71" name="object 71" descr=""/>
            <p:cNvSpPr/>
            <p:nvPr/>
          </p:nvSpPr>
          <p:spPr>
            <a:xfrm>
              <a:off x="1658048" y="4974462"/>
              <a:ext cx="948690" cy="215265"/>
            </a:xfrm>
            <a:custGeom>
              <a:avLst/>
              <a:gdLst/>
              <a:ahLst/>
              <a:cxnLst/>
              <a:rect l="l" t="t" r="r" b="b"/>
              <a:pathLst>
                <a:path w="948689" h="215264">
                  <a:moveTo>
                    <a:pt x="948220" y="0"/>
                  </a:moveTo>
                  <a:lnTo>
                    <a:pt x="942987" y="0"/>
                  </a:lnTo>
                  <a:lnTo>
                    <a:pt x="942987" y="5245"/>
                  </a:lnTo>
                  <a:lnTo>
                    <a:pt x="942987" y="209778"/>
                  </a:lnTo>
                  <a:lnTo>
                    <a:pt x="759637" y="209778"/>
                  </a:lnTo>
                  <a:lnTo>
                    <a:pt x="759637" y="5245"/>
                  </a:lnTo>
                  <a:lnTo>
                    <a:pt x="942987" y="5245"/>
                  </a:lnTo>
                  <a:lnTo>
                    <a:pt x="942987" y="0"/>
                  </a:lnTo>
                  <a:lnTo>
                    <a:pt x="759637" y="0"/>
                  </a:lnTo>
                  <a:lnTo>
                    <a:pt x="754392" y="0"/>
                  </a:lnTo>
                  <a:lnTo>
                    <a:pt x="754392" y="5245"/>
                  </a:lnTo>
                  <a:lnTo>
                    <a:pt x="754392" y="209778"/>
                  </a:lnTo>
                  <a:lnTo>
                    <a:pt x="571042" y="209778"/>
                  </a:lnTo>
                  <a:lnTo>
                    <a:pt x="571042" y="5245"/>
                  </a:lnTo>
                  <a:lnTo>
                    <a:pt x="754392" y="5245"/>
                  </a:lnTo>
                  <a:lnTo>
                    <a:pt x="754392" y="0"/>
                  </a:lnTo>
                  <a:lnTo>
                    <a:pt x="571042" y="0"/>
                  </a:lnTo>
                  <a:lnTo>
                    <a:pt x="565797" y="0"/>
                  </a:lnTo>
                  <a:lnTo>
                    <a:pt x="565797" y="5245"/>
                  </a:lnTo>
                  <a:lnTo>
                    <a:pt x="565797" y="209778"/>
                  </a:lnTo>
                  <a:lnTo>
                    <a:pt x="382447" y="209778"/>
                  </a:lnTo>
                  <a:lnTo>
                    <a:pt x="382447" y="5245"/>
                  </a:lnTo>
                  <a:lnTo>
                    <a:pt x="565797" y="5245"/>
                  </a:lnTo>
                  <a:lnTo>
                    <a:pt x="565797" y="0"/>
                  </a:lnTo>
                  <a:lnTo>
                    <a:pt x="382447" y="0"/>
                  </a:lnTo>
                  <a:lnTo>
                    <a:pt x="377202" y="0"/>
                  </a:lnTo>
                  <a:lnTo>
                    <a:pt x="377202" y="5245"/>
                  </a:lnTo>
                  <a:lnTo>
                    <a:pt x="377202" y="209778"/>
                  </a:lnTo>
                  <a:lnTo>
                    <a:pt x="193852" y="209778"/>
                  </a:lnTo>
                  <a:lnTo>
                    <a:pt x="193852" y="5245"/>
                  </a:lnTo>
                  <a:lnTo>
                    <a:pt x="377202" y="5245"/>
                  </a:lnTo>
                  <a:lnTo>
                    <a:pt x="377202" y="0"/>
                  </a:lnTo>
                  <a:lnTo>
                    <a:pt x="193852" y="0"/>
                  </a:lnTo>
                  <a:lnTo>
                    <a:pt x="188607" y="0"/>
                  </a:lnTo>
                  <a:lnTo>
                    <a:pt x="188607" y="5245"/>
                  </a:lnTo>
                  <a:lnTo>
                    <a:pt x="188607" y="209778"/>
                  </a:lnTo>
                  <a:lnTo>
                    <a:pt x="5257" y="209778"/>
                  </a:lnTo>
                  <a:lnTo>
                    <a:pt x="5257" y="5245"/>
                  </a:lnTo>
                  <a:lnTo>
                    <a:pt x="188607" y="5245"/>
                  </a:lnTo>
                  <a:lnTo>
                    <a:pt x="188607" y="0"/>
                  </a:lnTo>
                  <a:lnTo>
                    <a:pt x="5257" y="0"/>
                  </a:lnTo>
                  <a:lnTo>
                    <a:pt x="12" y="0"/>
                  </a:lnTo>
                  <a:lnTo>
                    <a:pt x="0" y="5245"/>
                  </a:lnTo>
                  <a:lnTo>
                    <a:pt x="12" y="209778"/>
                  </a:lnTo>
                  <a:lnTo>
                    <a:pt x="0" y="215023"/>
                  </a:lnTo>
                  <a:lnTo>
                    <a:pt x="948220" y="215023"/>
                  </a:lnTo>
                  <a:lnTo>
                    <a:pt x="948220" y="209778"/>
                  </a:lnTo>
                  <a:lnTo>
                    <a:pt x="948220" y="5245"/>
                  </a:lnTo>
                  <a:lnTo>
                    <a:pt x="94822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1849285" y="5207850"/>
              <a:ext cx="565785" cy="210185"/>
            </a:xfrm>
            <a:custGeom>
              <a:avLst/>
              <a:gdLst/>
              <a:ahLst/>
              <a:cxnLst/>
              <a:rect l="l" t="t" r="r" b="b"/>
              <a:pathLst>
                <a:path w="565785" h="210185">
                  <a:moveTo>
                    <a:pt x="565785" y="0"/>
                  </a:moveTo>
                  <a:lnTo>
                    <a:pt x="377190" y="0"/>
                  </a:lnTo>
                  <a:lnTo>
                    <a:pt x="188595" y="0"/>
                  </a:lnTo>
                  <a:lnTo>
                    <a:pt x="0" y="0"/>
                  </a:lnTo>
                  <a:lnTo>
                    <a:pt x="0" y="209778"/>
                  </a:lnTo>
                  <a:lnTo>
                    <a:pt x="188595" y="209778"/>
                  </a:lnTo>
                  <a:lnTo>
                    <a:pt x="377190" y="209778"/>
                  </a:lnTo>
                  <a:lnTo>
                    <a:pt x="565785" y="209778"/>
                  </a:lnTo>
                  <a:lnTo>
                    <a:pt x="5657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 descr=""/>
          <p:cNvSpPr txBox="1"/>
          <p:nvPr/>
        </p:nvSpPr>
        <p:spPr>
          <a:xfrm>
            <a:off x="1644735" y="5199979"/>
            <a:ext cx="201930" cy="2152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175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25"/>
              </a:spcBef>
            </a:pPr>
            <a:r>
              <a:rPr dirty="0" sz="1200" spc="20">
                <a:latin typeface="Lucida Console"/>
                <a:cs typeface="Lucida Console"/>
              </a:rPr>
              <a:t>a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1851904" y="5185805"/>
            <a:ext cx="56070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g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 spc="-50">
                <a:latin typeface="Lucida Console"/>
                <a:cs typeface="Lucida Console"/>
              </a:rPr>
              <a:t>c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75" name="object 75" descr=""/>
          <p:cNvGrpSpPr/>
          <p:nvPr/>
        </p:nvGrpSpPr>
        <p:grpSpPr>
          <a:xfrm>
            <a:off x="1658061" y="5205221"/>
            <a:ext cx="760095" cy="443230"/>
            <a:chOff x="1658061" y="5205221"/>
            <a:chExt cx="760095" cy="443230"/>
          </a:xfrm>
        </p:grpSpPr>
        <p:sp>
          <p:nvSpPr>
            <p:cNvPr id="76" name="object 76" descr=""/>
            <p:cNvSpPr/>
            <p:nvPr/>
          </p:nvSpPr>
          <p:spPr>
            <a:xfrm>
              <a:off x="1658048" y="5205221"/>
              <a:ext cx="760095" cy="215265"/>
            </a:xfrm>
            <a:custGeom>
              <a:avLst/>
              <a:gdLst/>
              <a:ahLst/>
              <a:cxnLst/>
              <a:rect l="l" t="t" r="r" b="b"/>
              <a:pathLst>
                <a:path w="760094" h="215264">
                  <a:moveTo>
                    <a:pt x="759625" y="0"/>
                  </a:moveTo>
                  <a:lnTo>
                    <a:pt x="754392" y="0"/>
                  </a:lnTo>
                  <a:lnTo>
                    <a:pt x="754392" y="5257"/>
                  </a:lnTo>
                  <a:lnTo>
                    <a:pt x="754392" y="209791"/>
                  </a:lnTo>
                  <a:lnTo>
                    <a:pt x="571042" y="209791"/>
                  </a:lnTo>
                  <a:lnTo>
                    <a:pt x="571042" y="5257"/>
                  </a:lnTo>
                  <a:lnTo>
                    <a:pt x="754392" y="5257"/>
                  </a:lnTo>
                  <a:lnTo>
                    <a:pt x="754392" y="12"/>
                  </a:lnTo>
                  <a:lnTo>
                    <a:pt x="571042" y="12"/>
                  </a:lnTo>
                  <a:lnTo>
                    <a:pt x="565797" y="0"/>
                  </a:lnTo>
                  <a:lnTo>
                    <a:pt x="565797" y="5257"/>
                  </a:lnTo>
                  <a:lnTo>
                    <a:pt x="565797" y="209791"/>
                  </a:lnTo>
                  <a:lnTo>
                    <a:pt x="382447" y="209791"/>
                  </a:lnTo>
                  <a:lnTo>
                    <a:pt x="382447" y="5257"/>
                  </a:lnTo>
                  <a:lnTo>
                    <a:pt x="565797" y="5257"/>
                  </a:lnTo>
                  <a:lnTo>
                    <a:pt x="565797" y="12"/>
                  </a:lnTo>
                  <a:lnTo>
                    <a:pt x="382447" y="12"/>
                  </a:lnTo>
                  <a:lnTo>
                    <a:pt x="377202" y="0"/>
                  </a:lnTo>
                  <a:lnTo>
                    <a:pt x="377202" y="5257"/>
                  </a:lnTo>
                  <a:lnTo>
                    <a:pt x="377202" y="209791"/>
                  </a:lnTo>
                  <a:lnTo>
                    <a:pt x="193852" y="209791"/>
                  </a:lnTo>
                  <a:lnTo>
                    <a:pt x="193852" y="5257"/>
                  </a:lnTo>
                  <a:lnTo>
                    <a:pt x="377202" y="5257"/>
                  </a:lnTo>
                  <a:lnTo>
                    <a:pt x="377202" y="12"/>
                  </a:lnTo>
                  <a:lnTo>
                    <a:pt x="193852" y="12"/>
                  </a:lnTo>
                  <a:lnTo>
                    <a:pt x="188607" y="0"/>
                  </a:lnTo>
                  <a:lnTo>
                    <a:pt x="188607" y="5257"/>
                  </a:lnTo>
                  <a:lnTo>
                    <a:pt x="188607" y="209791"/>
                  </a:lnTo>
                  <a:lnTo>
                    <a:pt x="5257" y="209791"/>
                  </a:lnTo>
                  <a:lnTo>
                    <a:pt x="5257" y="5257"/>
                  </a:lnTo>
                  <a:lnTo>
                    <a:pt x="188607" y="5257"/>
                  </a:lnTo>
                  <a:lnTo>
                    <a:pt x="188607" y="12"/>
                  </a:lnTo>
                  <a:lnTo>
                    <a:pt x="5257" y="12"/>
                  </a:lnTo>
                  <a:lnTo>
                    <a:pt x="12" y="0"/>
                  </a:lnTo>
                  <a:lnTo>
                    <a:pt x="0" y="5257"/>
                  </a:lnTo>
                  <a:lnTo>
                    <a:pt x="12" y="209791"/>
                  </a:lnTo>
                  <a:lnTo>
                    <a:pt x="0" y="215036"/>
                  </a:lnTo>
                  <a:lnTo>
                    <a:pt x="759625" y="215036"/>
                  </a:lnTo>
                  <a:lnTo>
                    <a:pt x="759625" y="209791"/>
                  </a:lnTo>
                  <a:lnTo>
                    <a:pt x="759625" y="5257"/>
                  </a:lnTo>
                  <a:lnTo>
                    <a:pt x="759625" y="12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1849285" y="5438609"/>
              <a:ext cx="377190" cy="210185"/>
            </a:xfrm>
            <a:custGeom>
              <a:avLst/>
              <a:gdLst/>
              <a:ahLst/>
              <a:cxnLst/>
              <a:rect l="l" t="t" r="r" b="b"/>
              <a:pathLst>
                <a:path w="377189" h="210185">
                  <a:moveTo>
                    <a:pt x="377190" y="0"/>
                  </a:moveTo>
                  <a:lnTo>
                    <a:pt x="188595" y="0"/>
                  </a:lnTo>
                  <a:lnTo>
                    <a:pt x="0" y="0"/>
                  </a:lnTo>
                  <a:lnTo>
                    <a:pt x="0" y="209791"/>
                  </a:lnTo>
                  <a:lnTo>
                    <a:pt x="188595" y="209791"/>
                  </a:lnTo>
                  <a:lnTo>
                    <a:pt x="377190" y="209791"/>
                  </a:lnTo>
                  <a:lnTo>
                    <a:pt x="3771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 descr=""/>
          <p:cNvSpPr txBox="1"/>
          <p:nvPr/>
        </p:nvSpPr>
        <p:spPr>
          <a:xfrm>
            <a:off x="1644735" y="5420257"/>
            <a:ext cx="201930" cy="22606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3970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110"/>
              </a:spcBef>
            </a:pPr>
            <a:r>
              <a:rPr dirty="0" sz="1200" spc="20">
                <a:latin typeface="Lucida Console"/>
                <a:cs typeface="Lucida Console"/>
              </a:rPr>
              <a:t>a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1851904" y="5416576"/>
            <a:ext cx="37211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g</a:t>
            </a:r>
            <a:r>
              <a:rPr dirty="0" sz="1200" spc="35">
                <a:latin typeface="Lucida Console"/>
                <a:cs typeface="Lucida Console"/>
              </a:rPr>
              <a:t> </a:t>
            </a:r>
            <a:r>
              <a:rPr dirty="0" sz="1200" spc="-50">
                <a:latin typeface="Lucida Console"/>
                <a:cs typeface="Lucida Console"/>
              </a:rPr>
              <a:t>c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80" name="object 80" descr=""/>
          <p:cNvGrpSpPr/>
          <p:nvPr/>
        </p:nvGrpSpPr>
        <p:grpSpPr>
          <a:xfrm>
            <a:off x="1658061" y="5435993"/>
            <a:ext cx="571500" cy="443230"/>
            <a:chOff x="1658061" y="5435993"/>
            <a:chExt cx="571500" cy="443230"/>
          </a:xfrm>
        </p:grpSpPr>
        <p:sp>
          <p:nvSpPr>
            <p:cNvPr id="81" name="object 81" descr=""/>
            <p:cNvSpPr/>
            <p:nvPr/>
          </p:nvSpPr>
          <p:spPr>
            <a:xfrm>
              <a:off x="1658048" y="5435993"/>
              <a:ext cx="571500" cy="215265"/>
            </a:xfrm>
            <a:custGeom>
              <a:avLst/>
              <a:gdLst/>
              <a:ahLst/>
              <a:cxnLst/>
              <a:rect l="l" t="t" r="r" b="b"/>
              <a:pathLst>
                <a:path w="571500" h="215264">
                  <a:moveTo>
                    <a:pt x="571030" y="0"/>
                  </a:moveTo>
                  <a:lnTo>
                    <a:pt x="565797" y="0"/>
                  </a:lnTo>
                  <a:lnTo>
                    <a:pt x="565797" y="5245"/>
                  </a:lnTo>
                  <a:lnTo>
                    <a:pt x="565797" y="209778"/>
                  </a:lnTo>
                  <a:lnTo>
                    <a:pt x="382447" y="209778"/>
                  </a:lnTo>
                  <a:lnTo>
                    <a:pt x="382447" y="5245"/>
                  </a:lnTo>
                  <a:lnTo>
                    <a:pt x="565797" y="5245"/>
                  </a:lnTo>
                  <a:lnTo>
                    <a:pt x="565797" y="0"/>
                  </a:lnTo>
                  <a:lnTo>
                    <a:pt x="382447" y="0"/>
                  </a:lnTo>
                  <a:lnTo>
                    <a:pt x="377202" y="0"/>
                  </a:lnTo>
                  <a:lnTo>
                    <a:pt x="377202" y="5245"/>
                  </a:lnTo>
                  <a:lnTo>
                    <a:pt x="377202" y="209778"/>
                  </a:lnTo>
                  <a:lnTo>
                    <a:pt x="193852" y="209778"/>
                  </a:lnTo>
                  <a:lnTo>
                    <a:pt x="193852" y="5245"/>
                  </a:lnTo>
                  <a:lnTo>
                    <a:pt x="377202" y="5245"/>
                  </a:lnTo>
                  <a:lnTo>
                    <a:pt x="377202" y="0"/>
                  </a:lnTo>
                  <a:lnTo>
                    <a:pt x="193852" y="0"/>
                  </a:lnTo>
                  <a:lnTo>
                    <a:pt x="188607" y="0"/>
                  </a:lnTo>
                  <a:lnTo>
                    <a:pt x="188607" y="5245"/>
                  </a:lnTo>
                  <a:lnTo>
                    <a:pt x="188607" y="209778"/>
                  </a:lnTo>
                  <a:lnTo>
                    <a:pt x="5257" y="209778"/>
                  </a:lnTo>
                  <a:lnTo>
                    <a:pt x="5257" y="5245"/>
                  </a:lnTo>
                  <a:lnTo>
                    <a:pt x="188607" y="5245"/>
                  </a:lnTo>
                  <a:lnTo>
                    <a:pt x="188607" y="0"/>
                  </a:lnTo>
                  <a:lnTo>
                    <a:pt x="5257" y="0"/>
                  </a:lnTo>
                  <a:lnTo>
                    <a:pt x="12" y="0"/>
                  </a:lnTo>
                  <a:lnTo>
                    <a:pt x="0" y="5245"/>
                  </a:lnTo>
                  <a:lnTo>
                    <a:pt x="12" y="209778"/>
                  </a:lnTo>
                  <a:lnTo>
                    <a:pt x="0" y="215023"/>
                  </a:lnTo>
                  <a:lnTo>
                    <a:pt x="571030" y="215023"/>
                  </a:lnTo>
                  <a:lnTo>
                    <a:pt x="571030" y="209778"/>
                  </a:lnTo>
                  <a:lnTo>
                    <a:pt x="571030" y="5245"/>
                  </a:lnTo>
                  <a:lnTo>
                    <a:pt x="5710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1849285" y="5669368"/>
              <a:ext cx="188595" cy="210185"/>
            </a:xfrm>
            <a:custGeom>
              <a:avLst/>
              <a:gdLst/>
              <a:ahLst/>
              <a:cxnLst/>
              <a:rect l="l" t="t" r="r" b="b"/>
              <a:pathLst>
                <a:path w="188594" h="210185">
                  <a:moveTo>
                    <a:pt x="188594" y="0"/>
                  </a:moveTo>
                  <a:lnTo>
                    <a:pt x="0" y="0"/>
                  </a:lnTo>
                  <a:lnTo>
                    <a:pt x="0" y="209791"/>
                  </a:lnTo>
                  <a:lnTo>
                    <a:pt x="188594" y="209791"/>
                  </a:lnTo>
                  <a:lnTo>
                    <a:pt x="1885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 descr=""/>
          <p:cNvSpPr txBox="1"/>
          <p:nvPr/>
        </p:nvSpPr>
        <p:spPr>
          <a:xfrm>
            <a:off x="1644735" y="5651016"/>
            <a:ext cx="201930" cy="2286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3970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110"/>
              </a:spcBef>
            </a:pPr>
            <a:r>
              <a:rPr dirty="0" sz="1200" spc="20">
                <a:latin typeface="Lucida Console"/>
                <a:cs typeface="Lucida Console"/>
              </a:rPr>
              <a:t>g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1851904" y="5647335"/>
            <a:ext cx="18351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c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5" name="object 85" descr=""/>
          <p:cNvSpPr/>
          <p:nvPr/>
        </p:nvSpPr>
        <p:spPr>
          <a:xfrm>
            <a:off x="1658048" y="5666765"/>
            <a:ext cx="382905" cy="215265"/>
          </a:xfrm>
          <a:custGeom>
            <a:avLst/>
            <a:gdLst/>
            <a:ahLst/>
            <a:cxnLst/>
            <a:rect l="l" t="t" r="r" b="b"/>
            <a:pathLst>
              <a:path w="382905" h="215264">
                <a:moveTo>
                  <a:pt x="382435" y="0"/>
                </a:moveTo>
                <a:lnTo>
                  <a:pt x="377202" y="0"/>
                </a:lnTo>
                <a:lnTo>
                  <a:pt x="377202" y="5232"/>
                </a:lnTo>
                <a:lnTo>
                  <a:pt x="377202" y="209765"/>
                </a:lnTo>
                <a:lnTo>
                  <a:pt x="193852" y="209765"/>
                </a:lnTo>
                <a:lnTo>
                  <a:pt x="193852" y="5232"/>
                </a:lnTo>
                <a:lnTo>
                  <a:pt x="377202" y="5232"/>
                </a:lnTo>
                <a:lnTo>
                  <a:pt x="377202" y="0"/>
                </a:lnTo>
                <a:lnTo>
                  <a:pt x="193852" y="0"/>
                </a:lnTo>
                <a:lnTo>
                  <a:pt x="188607" y="0"/>
                </a:lnTo>
                <a:lnTo>
                  <a:pt x="188607" y="5232"/>
                </a:lnTo>
                <a:lnTo>
                  <a:pt x="188607" y="209765"/>
                </a:lnTo>
                <a:lnTo>
                  <a:pt x="5257" y="209765"/>
                </a:lnTo>
                <a:lnTo>
                  <a:pt x="5257" y="5232"/>
                </a:lnTo>
                <a:lnTo>
                  <a:pt x="188607" y="5232"/>
                </a:lnTo>
                <a:lnTo>
                  <a:pt x="188607" y="0"/>
                </a:lnTo>
                <a:lnTo>
                  <a:pt x="5257" y="0"/>
                </a:lnTo>
                <a:lnTo>
                  <a:pt x="12" y="0"/>
                </a:lnTo>
                <a:lnTo>
                  <a:pt x="0" y="5232"/>
                </a:lnTo>
                <a:lnTo>
                  <a:pt x="12" y="209765"/>
                </a:lnTo>
                <a:lnTo>
                  <a:pt x="0" y="215011"/>
                </a:lnTo>
                <a:lnTo>
                  <a:pt x="5257" y="215023"/>
                </a:lnTo>
                <a:lnTo>
                  <a:pt x="188607" y="215011"/>
                </a:lnTo>
                <a:lnTo>
                  <a:pt x="193852" y="215023"/>
                </a:lnTo>
                <a:lnTo>
                  <a:pt x="377202" y="215011"/>
                </a:lnTo>
                <a:lnTo>
                  <a:pt x="382435" y="215023"/>
                </a:lnTo>
                <a:lnTo>
                  <a:pt x="382435" y="209765"/>
                </a:lnTo>
                <a:lnTo>
                  <a:pt x="382435" y="5232"/>
                </a:lnTo>
                <a:lnTo>
                  <a:pt x="38243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 txBox="1"/>
          <p:nvPr/>
        </p:nvSpPr>
        <p:spPr>
          <a:xfrm>
            <a:off x="1644735" y="5884578"/>
            <a:ext cx="201930" cy="22542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795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85"/>
              </a:spcBef>
            </a:pPr>
            <a:r>
              <a:rPr dirty="0" sz="1200" spc="20">
                <a:latin typeface="Lucida Console"/>
                <a:cs typeface="Lucida Console"/>
              </a:rPr>
              <a:t>c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7" name="object 87" descr=""/>
          <p:cNvSpPr/>
          <p:nvPr/>
        </p:nvSpPr>
        <p:spPr>
          <a:xfrm>
            <a:off x="1658048" y="5897511"/>
            <a:ext cx="194310" cy="215265"/>
          </a:xfrm>
          <a:custGeom>
            <a:avLst/>
            <a:gdLst/>
            <a:ahLst/>
            <a:cxnLst/>
            <a:rect l="l" t="t" r="r" b="b"/>
            <a:pathLst>
              <a:path w="194310" h="215264">
                <a:moveTo>
                  <a:pt x="193840" y="0"/>
                </a:moveTo>
                <a:lnTo>
                  <a:pt x="188607" y="0"/>
                </a:lnTo>
                <a:lnTo>
                  <a:pt x="188607" y="5257"/>
                </a:lnTo>
                <a:lnTo>
                  <a:pt x="188607" y="209791"/>
                </a:lnTo>
                <a:lnTo>
                  <a:pt x="5257" y="209791"/>
                </a:lnTo>
                <a:lnTo>
                  <a:pt x="5257" y="5257"/>
                </a:lnTo>
                <a:lnTo>
                  <a:pt x="188607" y="5257"/>
                </a:lnTo>
                <a:lnTo>
                  <a:pt x="188607" y="12"/>
                </a:lnTo>
                <a:lnTo>
                  <a:pt x="5257" y="12"/>
                </a:lnTo>
                <a:lnTo>
                  <a:pt x="12" y="0"/>
                </a:lnTo>
                <a:lnTo>
                  <a:pt x="0" y="5257"/>
                </a:lnTo>
                <a:lnTo>
                  <a:pt x="12" y="209791"/>
                </a:lnTo>
                <a:lnTo>
                  <a:pt x="0" y="215036"/>
                </a:lnTo>
                <a:lnTo>
                  <a:pt x="5257" y="215036"/>
                </a:lnTo>
                <a:lnTo>
                  <a:pt x="188607" y="215036"/>
                </a:lnTo>
                <a:lnTo>
                  <a:pt x="193840" y="215036"/>
                </a:lnTo>
                <a:lnTo>
                  <a:pt x="193840" y="209791"/>
                </a:lnTo>
                <a:lnTo>
                  <a:pt x="193840" y="5257"/>
                </a:lnTo>
                <a:lnTo>
                  <a:pt x="193840" y="12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 descr=""/>
          <p:cNvSpPr txBox="1"/>
          <p:nvPr/>
        </p:nvSpPr>
        <p:spPr>
          <a:xfrm>
            <a:off x="916254" y="2383857"/>
            <a:ext cx="209994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b="1">
                <a:latin typeface="Trebuchet MS"/>
                <a:cs typeface="Trebuchet MS"/>
              </a:rPr>
              <a:t>1.</a:t>
            </a:r>
            <a:r>
              <a:rPr dirty="0" sz="1450" spc="50" b="1">
                <a:latin typeface="Trebuchet MS"/>
                <a:cs typeface="Trebuchet MS"/>
              </a:rPr>
              <a:t> </a:t>
            </a:r>
            <a:r>
              <a:rPr dirty="0" sz="1450" spc="90" b="1">
                <a:latin typeface="Trebuchet MS"/>
                <a:cs typeface="Trebuchet MS"/>
              </a:rPr>
              <a:t>Form</a:t>
            </a:r>
            <a:r>
              <a:rPr dirty="0" sz="1450" spc="50" b="1">
                <a:latin typeface="Trebuchet MS"/>
                <a:cs typeface="Trebuchet MS"/>
              </a:rPr>
              <a:t> </a:t>
            </a:r>
            <a:r>
              <a:rPr dirty="0" sz="1450" spc="60" b="1">
                <a:latin typeface="Trebuchet MS"/>
                <a:cs typeface="Trebuchet MS"/>
              </a:rPr>
              <a:t>suffix</a:t>
            </a:r>
            <a:r>
              <a:rPr dirty="0" sz="1450" spc="50" b="1">
                <a:latin typeface="Trebuchet MS"/>
                <a:cs typeface="Trebuchet MS"/>
              </a:rPr>
              <a:t> </a:t>
            </a:r>
            <a:r>
              <a:rPr dirty="0" sz="1450" spc="114" b="1">
                <a:latin typeface="Trebuchet MS"/>
                <a:cs typeface="Trebuchet MS"/>
              </a:rPr>
              <a:t>strings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5084610" y="6248415"/>
            <a:ext cx="4040504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rebuchet MS"/>
                <a:cs typeface="Trebuchet MS"/>
              </a:rPr>
              <a:t>3.</a:t>
            </a:r>
            <a:r>
              <a:rPr dirty="0" sz="1400" spc="95" b="1">
                <a:latin typeface="Trebuchet MS"/>
                <a:cs typeface="Trebuchet MS"/>
              </a:rPr>
              <a:t> </a:t>
            </a:r>
            <a:r>
              <a:rPr dirty="0" sz="1400" spc="50" b="1">
                <a:latin typeface="Trebuchet MS"/>
                <a:cs typeface="Trebuchet MS"/>
              </a:rPr>
              <a:t>Find</a:t>
            </a:r>
            <a:r>
              <a:rPr dirty="0" sz="1400" spc="95" b="1">
                <a:latin typeface="Trebuchet MS"/>
                <a:cs typeface="Trebuchet MS"/>
              </a:rPr>
              <a:t> </a:t>
            </a:r>
            <a:r>
              <a:rPr dirty="0" sz="1400" spc="90" b="1">
                <a:latin typeface="Trebuchet MS"/>
                <a:cs typeface="Trebuchet MS"/>
              </a:rPr>
              <a:t>longest</a:t>
            </a:r>
            <a:r>
              <a:rPr dirty="0" sz="1400" spc="95" b="1">
                <a:latin typeface="Trebuchet MS"/>
                <a:cs typeface="Trebuchet MS"/>
              </a:rPr>
              <a:t> </a:t>
            </a:r>
            <a:r>
              <a:rPr dirty="0" sz="1400" spc="70" b="1">
                <a:latin typeface="Trebuchet MS"/>
                <a:cs typeface="Trebuchet MS"/>
              </a:rPr>
              <a:t>LCP</a:t>
            </a:r>
            <a:r>
              <a:rPr dirty="0" sz="1400" spc="100" b="1">
                <a:latin typeface="Trebuchet MS"/>
                <a:cs typeface="Trebuchet MS"/>
              </a:rPr>
              <a:t> </a:t>
            </a:r>
            <a:r>
              <a:rPr dirty="0" sz="1400" spc="120" b="1">
                <a:latin typeface="Trebuchet MS"/>
                <a:cs typeface="Trebuchet MS"/>
              </a:rPr>
              <a:t>among</a:t>
            </a:r>
            <a:r>
              <a:rPr dirty="0" sz="1400" spc="85" b="1">
                <a:latin typeface="Trebuchet MS"/>
                <a:cs typeface="Trebuchet MS"/>
              </a:rPr>
              <a:t> </a:t>
            </a:r>
            <a:r>
              <a:rPr dirty="0" sz="1400" b="1">
                <a:solidFill>
                  <a:srgbClr val="8D3124"/>
                </a:solidFill>
                <a:latin typeface="Trebuchet MS"/>
                <a:cs typeface="Trebuchet MS"/>
              </a:rPr>
              <a:t>adjacent</a:t>
            </a:r>
            <a:r>
              <a:rPr dirty="0" sz="1400" spc="95" b="1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latin typeface="Trebuchet MS"/>
                <a:cs typeface="Trebuchet MS"/>
              </a:rPr>
              <a:t>entries.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5056695" y="2386156"/>
            <a:ext cx="199263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b="1">
                <a:latin typeface="Trebuchet MS"/>
                <a:cs typeface="Trebuchet MS"/>
              </a:rPr>
              <a:t>2.</a:t>
            </a:r>
            <a:r>
              <a:rPr dirty="0" sz="1450" spc="45" b="1">
                <a:latin typeface="Trebuchet MS"/>
                <a:cs typeface="Trebuchet MS"/>
              </a:rPr>
              <a:t> </a:t>
            </a:r>
            <a:r>
              <a:rPr dirty="0" sz="1450" spc="75" b="1">
                <a:latin typeface="Trebuchet MS"/>
                <a:cs typeface="Trebuchet MS"/>
              </a:rPr>
              <a:t>Sort</a:t>
            </a:r>
            <a:r>
              <a:rPr dirty="0" sz="1450" spc="45" b="1">
                <a:latin typeface="Trebuchet MS"/>
                <a:cs typeface="Trebuchet MS"/>
              </a:rPr>
              <a:t> </a:t>
            </a:r>
            <a:r>
              <a:rPr dirty="0" sz="1450" spc="60" b="1">
                <a:latin typeface="Trebuchet MS"/>
                <a:cs typeface="Trebuchet MS"/>
              </a:rPr>
              <a:t>suffix</a:t>
            </a:r>
            <a:r>
              <a:rPr dirty="0" sz="1450" spc="45" b="1">
                <a:latin typeface="Trebuchet MS"/>
                <a:cs typeface="Trebuchet MS"/>
              </a:rPr>
              <a:t> </a:t>
            </a:r>
            <a:r>
              <a:rPr dirty="0" sz="1450" spc="114" b="1">
                <a:latin typeface="Trebuchet MS"/>
                <a:cs typeface="Trebuchet MS"/>
              </a:rPr>
              <a:t>strings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1374701" y="2672072"/>
            <a:ext cx="264795" cy="215265"/>
          </a:xfrm>
          <a:prstGeom prst="rect">
            <a:avLst/>
          </a:prstGeom>
          <a:solidFill>
            <a:srgbClr val="F3F6F9"/>
          </a:solidFill>
        </p:spPr>
        <p:txBody>
          <a:bodyPr wrap="square" lIns="0" tIns="1143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Console"/>
                <a:cs typeface="Lucida Console"/>
              </a:rPr>
              <a:t>0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1374701" y="2892344"/>
            <a:ext cx="264795" cy="226060"/>
          </a:xfrm>
          <a:prstGeom prst="rect">
            <a:avLst/>
          </a:prstGeom>
          <a:solidFill>
            <a:srgbClr val="F3F6F9"/>
          </a:solidFill>
        </p:spPr>
        <p:txBody>
          <a:bodyPr wrap="square" lIns="0" tIns="2159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170"/>
              </a:spcBef>
            </a:pPr>
            <a:r>
              <a:rPr dirty="0" sz="1000" spc="-10">
                <a:solidFill>
                  <a:srgbClr val="005493"/>
                </a:solidFill>
                <a:latin typeface="Lucida Console"/>
                <a:cs typeface="Lucida Console"/>
              </a:rPr>
              <a:t>1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1374701" y="3123103"/>
            <a:ext cx="264795" cy="226060"/>
          </a:xfrm>
          <a:prstGeom prst="rect">
            <a:avLst/>
          </a:prstGeom>
          <a:solidFill>
            <a:srgbClr val="F3F6F9"/>
          </a:solidFill>
        </p:spPr>
        <p:txBody>
          <a:bodyPr wrap="square" lIns="0" tIns="2095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165"/>
              </a:spcBef>
            </a:pPr>
            <a:r>
              <a:rPr dirty="0" sz="1000" spc="-10">
                <a:solidFill>
                  <a:srgbClr val="005493"/>
                </a:solidFill>
                <a:latin typeface="Lucida Console"/>
                <a:cs typeface="Lucida Console"/>
              </a:rPr>
              <a:t>2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1374701" y="3353868"/>
            <a:ext cx="264795" cy="226060"/>
          </a:xfrm>
          <a:prstGeom prst="rect">
            <a:avLst/>
          </a:prstGeom>
          <a:solidFill>
            <a:srgbClr val="F3F6F9"/>
          </a:solidFill>
        </p:spPr>
        <p:txBody>
          <a:bodyPr wrap="square" lIns="0" tIns="2032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160"/>
              </a:spcBef>
            </a:pPr>
            <a:r>
              <a:rPr dirty="0" sz="1000" spc="-10">
                <a:solidFill>
                  <a:srgbClr val="005493"/>
                </a:solidFill>
                <a:latin typeface="Lucida Console"/>
                <a:cs typeface="Lucida Console"/>
              </a:rPr>
              <a:t>3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1374701" y="3584634"/>
            <a:ext cx="264795" cy="226060"/>
          </a:xfrm>
          <a:prstGeom prst="rect">
            <a:avLst/>
          </a:prstGeom>
          <a:solidFill>
            <a:srgbClr val="F3F6F9"/>
          </a:solidFill>
        </p:spPr>
        <p:txBody>
          <a:bodyPr wrap="square" lIns="0" tIns="2032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160"/>
              </a:spcBef>
            </a:pPr>
            <a:r>
              <a:rPr dirty="0" sz="1000" spc="-10">
                <a:solidFill>
                  <a:srgbClr val="005493"/>
                </a:solidFill>
                <a:latin typeface="Lucida Console"/>
                <a:cs typeface="Lucida Console"/>
              </a:rPr>
              <a:t>4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1374701" y="3815393"/>
            <a:ext cx="264795" cy="226060"/>
          </a:xfrm>
          <a:prstGeom prst="rect">
            <a:avLst/>
          </a:prstGeom>
          <a:solidFill>
            <a:srgbClr val="F3F6F9"/>
          </a:solidFill>
        </p:spPr>
        <p:txBody>
          <a:bodyPr wrap="square" lIns="0" tIns="1968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155"/>
              </a:spcBef>
            </a:pPr>
            <a:r>
              <a:rPr dirty="0" sz="1000" spc="-10">
                <a:solidFill>
                  <a:srgbClr val="005493"/>
                </a:solidFill>
                <a:latin typeface="Lucida Console"/>
                <a:cs typeface="Lucida Console"/>
              </a:rPr>
              <a:t>5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1374701" y="4046158"/>
            <a:ext cx="264795" cy="226060"/>
          </a:xfrm>
          <a:prstGeom prst="rect">
            <a:avLst/>
          </a:prstGeom>
          <a:solidFill>
            <a:srgbClr val="F3F6F9"/>
          </a:solidFill>
        </p:spPr>
        <p:txBody>
          <a:bodyPr wrap="square" lIns="0" tIns="1968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155"/>
              </a:spcBef>
            </a:pPr>
            <a:r>
              <a:rPr dirty="0" sz="1000" spc="-10">
                <a:solidFill>
                  <a:srgbClr val="005493"/>
                </a:solidFill>
                <a:latin typeface="Lucida Console"/>
                <a:cs typeface="Lucida Console"/>
              </a:rPr>
              <a:t>6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98" name="object 98" descr=""/>
          <p:cNvSpPr txBox="1"/>
          <p:nvPr/>
        </p:nvSpPr>
        <p:spPr>
          <a:xfrm>
            <a:off x="1374701" y="4276923"/>
            <a:ext cx="264795" cy="226060"/>
          </a:xfrm>
          <a:prstGeom prst="rect">
            <a:avLst/>
          </a:prstGeom>
          <a:solidFill>
            <a:srgbClr val="F3F6F9"/>
          </a:solidFill>
        </p:spPr>
        <p:txBody>
          <a:bodyPr wrap="square" lIns="0" tIns="1905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150"/>
              </a:spcBef>
            </a:pPr>
            <a:r>
              <a:rPr dirty="0" sz="1000" spc="-10">
                <a:solidFill>
                  <a:srgbClr val="005493"/>
                </a:solidFill>
                <a:latin typeface="Lucida Console"/>
                <a:cs typeface="Lucida Console"/>
              </a:rPr>
              <a:t>7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1374701" y="4507689"/>
            <a:ext cx="264795" cy="226060"/>
          </a:xfrm>
          <a:prstGeom prst="rect">
            <a:avLst/>
          </a:prstGeom>
          <a:solidFill>
            <a:srgbClr val="F3F6F9"/>
          </a:solidFill>
        </p:spPr>
        <p:txBody>
          <a:bodyPr wrap="square" lIns="0" tIns="1905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150"/>
              </a:spcBef>
            </a:pPr>
            <a:r>
              <a:rPr dirty="0" sz="1000" spc="-10">
                <a:solidFill>
                  <a:srgbClr val="005493"/>
                </a:solidFill>
                <a:latin typeface="Lucida Console"/>
                <a:cs typeface="Lucida Console"/>
              </a:rPr>
              <a:t>8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1374701" y="4738454"/>
            <a:ext cx="264795" cy="226060"/>
          </a:xfrm>
          <a:prstGeom prst="rect">
            <a:avLst/>
          </a:prstGeom>
          <a:solidFill>
            <a:srgbClr val="F3F6F9"/>
          </a:solidFill>
        </p:spPr>
        <p:txBody>
          <a:bodyPr wrap="square" lIns="0" tIns="1841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145"/>
              </a:spcBef>
            </a:pPr>
            <a:r>
              <a:rPr dirty="0" sz="1000" spc="-10">
                <a:solidFill>
                  <a:srgbClr val="005493"/>
                </a:solidFill>
                <a:latin typeface="Lucida Console"/>
                <a:cs typeface="Lucida Console"/>
              </a:rPr>
              <a:t>9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1374701" y="4969213"/>
            <a:ext cx="264795" cy="226060"/>
          </a:xfrm>
          <a:prstGeom prst="rect">
            <a:avLst/>
          </a:prstGeom>
          <a:solidFill>
            <a:srgbClr val="F3F6F9"/>
          </a:solidFill>
        </p:spPr>
        <p:txBody>
          <a:bodyPr wrap="square" lIns="0" tIns="18415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145"/>
              </a:spcBef>
            </a:pPr>
            <a:r>
              <a:rPr dirty="0" sz="1000" spc="-25">
                <a:solidFill>
                  <a:srgbClr val="005493"/>
                </a:solidFill>
                <a:latin typeface="Lucida Console"/>
                <a:cs typeface="Lucida Console"/>
              </a:rPr>
              <a:t>10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1374701" y="5199979"/>
            <a:ext cx="264795" cy="215265"/>
          </a:xfrm>
          <a:prstGeom prst="rect">
            <a:avLst/>
          </a:prstGeom>
          <a:solidFill>
            <a:srgbClr val="F3F6F9"/>
          </a:solidFill>
        </p:spPr>
        <p:txBody>
          <a:bodyPr wrap="square" lIns="0" tIns="1778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140"/>
              </a:spcBef>
            </a:pPr>
            <a:r>
              <a:rPr dirty="0" sz="1000" spc="-25">
                <a:solidFill>
                  <a:srgbClr val="005493"/>
                </a:solidFill>
                <a:latin typeface="Lucida Console"/>
                <a:cs typeface="Lucida Console"/>
              </a:rPr>
              <a:t>11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1374701" y="5420257"/>
            <a:ext cx="264795" cy="226060"/>
          </a:xfrm>
          <a:prstGeom prst="rect">
            <a:avLst/>
          </a:prstGeom>
          <a:solidFill>
            <a:srgbClr val="F3F6F9"/>
          </a:solidFill>
        </p:spPr>
        <p:txBody>
          <a:bodyPr wrap="square" lIns="0" tIns="2794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220"/>
              </a:spcBef>
            </a:pPr>
            <a:r>
              <a:rPr dirty="0" sz="1000" spc="-25">
                <a:solidFill>
                  <a:srgbClr val="005493"/>
                </a:solidFill>
                <a:latin typeface="Lucida Console"/>
                <a:cs typeface="Lucida Console"/>
              </a:rPr>
              <a:t>12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1374701" y="5651016"/>
            <a:ext cx="264795" cy="228600"/>
          </a:xfrm>
          <a:prstGeom prst="rect">
            <a:avLst/>
          </a:prstGeom>
          <a:solidFill>
            <a:srgbClr val="F3F6F9"/>
          </a:solidFill>
        </p:spPr>
        <p:txBody>
          <a:bodyPr wrap="square" lIns="0" tIns="27305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215"/>
              </a:spcBef>
            </a:pPr>
            <a:r>
              <a:rPr dirty="0" sz="1000" spc="-25">
                <a:solidFill>
                  <a:srgbClr val="005493"/>
                </a:solidFill>
                <a:latin typeface="Lucida Console"/>
                <a:cs typeface="Lucida Console"/>
              </a:rPr>
              <a:t>13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1374701" y="5884578"/>
            <a:ext cx="264795" cy="225425"/>
          </a:xfrm>
          <a:prstGeom prst="rect">
            <a:avLst/>
          </a:prstGeom>
          <a:solidFill>
            <a:srgbClr val="F3F6F9"/>
          </a:solidFill>
        </p:spPr>
        <p:txBody>
          <a:bodyPr wrap="square" lIns="0" tIns="2413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</a:pPr>
            <a:r>
              <a:rPr dirty="0" sz="1000" spc="-25">
                <a:solidFill>
                  <a:srgbClr val="005493"/>
                </a:solidFill>
                <a:latin typeface="Lucida Console"/>
                <a:cs typeface="Lucida Console"/>
              </a:rPr>
              <a:t>14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06" name="object 106" descr=""/>
          <p:cNvSpPr/>
          <p:nvPr/>
        </p:nvSpPr>
        <p:spPr>
          <a:xfrm>
            <a:off x="1369453" y="2656344"/>
            <a:ext cx="257175" cy="3462020"/>
          </a:xfrm>
          <a:custGeom>
            <a:avLst/>
            <a:gdLst/>
            <a:ahLst/>
            <a:cxnLst/>
            <a:rect l="l" t="t" r="r" b="b"/>
            <a:pathLst>
              <a:path w="257175" h="3462020">
                <a:moveTo>
                  <a:pt x="256705" y="0"/>
                </a:moveTo>
                <a:lnTo>
                  <a:pt x="251460" y="0"/>
                </a:lnTo>
                <a:lnTo>
                  <a:pt x="251460" y="5245"/>
                </a:lnTo>
                <a:lnTo>
                  <a:pt x="251460" y="230416"/>
                </a:lnTo>
                <a:lnTo>
                  <a:pt x="251460" y="3456216"/>
                </a:lnTo>
                <a:lnTo>
                  <a:pt x="5245" y="3456216"/>
                </a:lnTo>
                <a:lnTo>
                  <a:pt x="5245" y="3231045"/>
                </a:lnTo>
                <a:lnTo>
                  <a:pt x="251460" y="3231045"/>
                </a:lnTo>
                <a:lnTo>
                  <a:pt x="251460" y="3225800"/>
                </a:lnTo>
                <a:lnTo>
                  <a:pt x="5245" y="3225800"/>
                </a:lnTo>
                <a:lnTo>
                  <a:pt x="5245" y="3000629"/>
                </a:lnTo>
                <a:lnTo>
                  <a:pt x="251460" y="3000629"/>
                </a:lnTo>
                <a:lnTo>
                  <a:pt x="251460" y="2995384"/>
                </a:lnTo>
                <a:lnTo>
                  <a:pt x="5245" y="2995384"/>
                </a:lnTo>
                <a:lnTo>
                  <a:pt x="5245" y="2770213"/>
                </a:lnTo>
                <a:lnTo>
                  <a:pt x="251460" y="2770213"/>
                </a:lnTo>
                <a:lnTo>
                  <a:pt x="251460" y="2764967"/>
                </a:lnTo>
                <a:lnTo>
                  <a:pt x="5245" y="2764967"/>
                </a:lnTo>
                <a:lnTo>
                  <a:pt x="5245" y="2539796"/>
                </a:lnTo>
                <a:lnTo>
                  <a:pt x="251460" y="2539796"/>
                </a:lnTo>
                <a:lnTo>
                  <a:pt x="251460" y="2534551"/>
                </a:lnTo>
                <a:lnTo>
                  <a:pt x="5245" y="2534551"/>
                </a:lnTo>
                <a:lnTo>
                  <a:pt x="5245" y="2309380"/>
                </a:lnTo>
                <a:lnTo>
                  <a:pt x="251460" y="2309380"/>
                </a:lnTo>
                <a:lnTo>
                  <a:pt x="251460" y="2304135"/>
                </a:lnTo>
                <a:lnTo>
                  <a:pt x="5245" y="2304135"/>
                </a:lnTo>
                <a:lnTo>
                  <a:pt x="5245" y="2078964"/>
                </a:lnTo>
                <a:lnTo>
                  <a:pt x="251460" y="2078964"/>
                </a:lnTo>
                <a:lnTo>
                  <a:pt x="251460" y="2073732"/>
                </a:lnTo>
                <a:lnTo>
                  <a:pt x="5245" y="2073732"/>
                </a:lnTo>
                <a:lnTo>
                  <a:pt x="5245" y="1848561"/>
                </a:lnTo>
                <a:lnTo>
                  <a:pt x="251460" y="1848561"/>
                </a:lnTo>
                <a:lnTo>
                  <a:pt x="251460" y="1843316"/>
                </a:lnTo>
                <a:lnTo>
                  <a:pt x="5245" y="1843316"/>
                </a:lnTo>
                <a:lnTo>
                  <a:pt x="5245" y="1618145"/>
                </a:lnTo>
                <a:lnTo>
                  <a:pt x="251460" y="1618145"/>
                </a:lnTo>
                <a:lnTo>
                  <a:pt x="251460" y="1612900"/>
                </a:lnTo>
                <a:lnTo>
                  <a:pt x="5245" y="1612900"/>
                </a:lnTo>
                <a:lnTo>
                  <a:pt x="5245" y="1387729"/>
                </a:lnTo>
                <a:lnTo>
                  <a:pt x="251460" y="1387729"/>
                </a:lnTo>
                <a:lnTo>
                  <a:pt x="251460" y="1382483"/>
                </a:lnTo>
                <a:lnTo>
                  <a:pt x="5245" y="1382483"/>
                </a:lnTo>
                <a:lnTo>
                  <a:pt x="5245" y="1157312"/>
                </a:lnTo>
                <a:lnTo>
                  <a:pt x="251460" y="1157312"/>
                </a:lnTo>
                <a:lnTo>
                  <a:pt x="251460" y="1152067"/>
                </a:lnTo>
                <a:lnTo>
                  <a:pt x="5245" y="1152067"/>
                </a:lnTo>
                <a:lnTo>
                  <a:pt x="5245" y="926896"/>
                </a:lnTo>
                <a:lnTo>
                  <a:pt x="251460" y="926896"/>
                </a:lnTo>
                <a:lnTo>
                  <a:pt x="251460" y="921651"/>
                </a:lnTo>
                <a:lnTo>
                  <a:pt x="5245" y="921651"/>
                </a:lnTo>
                <a:lnTo>
                  <a:pt x="5245" y="696480"/>
                </a:lnTo>
                <a:lnTo>
                  <a:pt x="251460" y="696480"/>
                </a:lnTo>
                <a:lnTo>
                  <a:pt x="251460" y="691235"/>
                </a:lnTo>
                <a:lnTo>
                  <a:pt x="5245" y="691235"/>
                </a:lnTo>
                <a:lnTo>
                  <a:pt x="5245" y="466077"/>
                </a:lnTo>
                <a:lnTo>
                  <a:pt x="251460" y="466077"/>
                </a:lnTo>
                <a:lnTo>
                  <a:pt x="251460" y="460832"/>
                </a:lnTo>
                <a:lnTo>
                  <a:pt x="5245" y="460832"/>
                </a:lnTo>
                <a:lnTo>
                  <a:pt x="5245" y="235661"/>
                </a:lnTo>
                <a:lnTo>
                  <a:pt x="251460" y="235661"/>
                </a:lnTo>
                <a:lnTo>
                  <a:pt x="251460" y="230416"/>
                </a:lnTo>
                <a:lnTo>
                  <a:pt x="5245" y="230416"/>
                </a:lnTo>
                <a:lnTo>
                  <a:pt x="5245" y="5245"/>
                </a:lnTo>
                <a:lnTo>
                  <a:pt x="251460" y="5245"/>
                </a:lnTo>
                <a:lnTo>
                  <a:pt x="251460" y="0"/>
                </a:lnTo>
                <a:lnTo>
                  <a:pt x="5245" y="0"/>
                </a:lnTo>
                <a:lnTo>
                  <a:pt x="0" y="0"/>
                </a:lnTo>
                <a:lnTo>
                  <a:pt x="0" y="5245"/>
                </a:lnTo>
                <a:lnTo>
                  <a:pt x="0" y="3461461"/>
                </a:lnTo>
                <a:lnTo>
                  <a:pt x="5245" y="3461461"/>
                </a:lnTo>
                <a:lnTo>
                  <a:pt x="251460" y="3461461"/>
                </a:lnTo>
                <a:lnTo>
                  <a:pt x="256705" y="3461461"/>
                </a:lnTo>
                <a:lnTo>
                  <a:pt x="256705" y="3456216"/>
                </a:lnTo>
                <a:lnTo>
                  <a:pt x="256705" y="5245"/>
                </a:lnTo>
                <a:lnTo>
                  <a:pt x="25670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 descr=""/>
          <p:cNvSpPr/>
          <p:nvPr/>
        </p:nvSpPr>
        <p:spPr>
          <a:xfrm>
            <a:off x="5689282" y="2900209"/>
            <a:ext cx="948690" cy="3209925"/>
          </a:xfrm>
          <a:custGeom>
            <a:avLst/>
            <a:gdLst/>
            <a:ahLst/>
            <a:cxnLst/>
            <a:rect l="l" t="t" r="r" b="b"/>
            <a:pathLst>
              <a:path w="948690" h="3209925">
                <a:moveTo>
                  <a:pt x="193840" y="2312886"/>
                </a:moveTo>
                <a:lnTo>
                  <a:pt x="5245" y="2312886"/>
                </a:lnTo>
                <a:lnTo>
                  <a:pt x="5245" y="2522664"/>
                </a:lnTo>
                <a:lnTo>
                  <a:pt x="193840" y="2522664"/>
                </a:lnTo>
                <a:lnTo>
                  <a:pt x="193840" y="2312886"/>
                </a:lnTo>
                <a:close/>
              </a:path>
              <a:path w="948690" h="3209925">
                <a:moveTo>
                  <a:pt x="193840" y="2087359"/>
                </a:moveTo>
                <a:lnTo>
                  <a:pt x="5245" y="2087359"/>
                </a:lnTo>
                <a:lnTo>
                  <a:pt x="5245" y="2297150"/>
                </a:lnTo>
                <a:lnTo>
                  <a:pt x="193840" y="2297150"/>
                </a:lnTo>
                <a:lnTo>
                  <a:pt x="193840" y="2087359"/>
                </a:lnTo>
                <a:close/>
              </a:path>
              <a:path w="948690" h="3209925">
                <a:moveTo>
                  <a:pt x="193840" y="1384579"/>
                </a:moveTo>
                <a:lnTo>
                  <a:pt x="5245" y="1384579"/>
                </a:lnTo>
                <a:lnTo>
                  <a:pt x="5245" y="1594370"/>
                </a:lnTo>
                <a:lnTo>
                  <a:pt x="193840" y="1594370"/>
                </a:lnTo>
                <a:lnTo>
                  <a:pt x="193840" y="1384579"/>
                </a:lnTo>
                <a:close/>
              </a:path>
              <a:path w="948690" h="3209925">
                <a:moveTo>
                  <a:pt x="199072" y="2543645"/>
                </a:moveTo>
                <a:lnTo>
                  <a:pt x="10477" y="2543645"/>
                </a:lnTo>
                <a:lnTo>
                  <a:pt x="10477" y="2753423"/>
                </a:lnTo>
                <a:lnTo>
                  <a:pt x="199072" y="2753423"/>
                </a:lnTo>
                <a:lnTo>
                  <a:pt x="199072" y="2543645"/>
                </a:lnTo>
                <a:close/>
              </a:path>
              <a:path w="948690" h="3209925">
                <a:moveTo>
                  <a:pt x="377190" y="1148575"/>
                </a:moveTo>
                <a:lnTo>
                  <a:pt x="188595" y="1148575"/>
                </a:lnTo>
                <a:lnTo>
                  <a:pt x="0" y="1148575"/>
                </a:lnTo>
                <a:lnTo>
                  <a:pt x="0" y="1358353"/>
                </a:lnTo>
                <a:lnTo>
                  <a:pt x="188595" y="1358353"/>
                </a:lnTo>
                <a:lnTo>
                  <a:pt x="377190" y="1358353"/>
                </a:lnTo>
                <a:lnTo>
                  <a:pt x="377190" y="1148575"/>
                </a:lnTo>
                <a:close/>
              </a:path>
              <a:path w="948690" h="3209925">
                <a:moveTo>
                  <a:pt x="382435" y="2999930"/>
                </a:moveTo>
                <a:lnTo>
                  <a:pt x="193840" y="2999930"/>
                </a:lnTo>
                <a:lnTo>
                  <a:pt x="5245" y="2999930"/>
                </a:lnTo>
                <a:lnTo>
                  <a:pt x="5245" y="3209709"/>
                </a:lnTo>
                <a:lnTo>
                  <a:pt x="193840" y="3209709"/>
                </a:lnTo>
                <a:lnTo>
                  <a:pt x="382435" y="3209709"/>
                </a:lnTo>
                <a:lnTo>
                  <a:pt x="382435" y="2999930"/>
                </a:lnTo>
                <a:close/>
              </a:path>
              <a:path w="948690" h="3209925">
                <a:moveTo>
                  <a:pt x="382435" y="2763913"/>
                </a:moveTo>
                <a:lnTo>
                  <a:pt x="193840" y="2763913"/>
                </a:lnTo>
                <a:lnTo>
                  <a:pt x="5245" y="2763913"/>
                </a:lnTo>
                <a:lnTo>
                  <a:pt x="5245" y="2973705"/>
                </a:lnTo>
                <a:lnTo>
                  <a:pt x="193840" y="2973705"/>
                </a:lnTo>
                <a:lnTo>
                  <a:pt x="382435" y="2973705"/>
                </a:lnTo>
                <a:lnTo>
                  <a:pt x="382435" y="2763913"/>
                </a:lnTo>
                <a:close/>
              </a:path>
              <a:path w="948690" h="3209925">
                <a:moveTo>
                  <a:pt x="382435" y="933538"/>
                </a:moveTo>
                <a:lnTo>
                  <a:pt x="193840" y="933538"/>
                </a:lnTo>
                <a:lnTo>
                  <a:pt x="5245" y="933538"/>
                </a:lnTo>
                <a:lnTo>
                  <a:pt x="5245" y="1143330"/>
                </a:lnTo>
                <a:lnTo>
                  <a:pt x="193840" y="1143330"/>
                </a:lnTo>
                <a:lnTo>
                  <a:pt x="382435" y="1143330"/>
                </a:lnTo>
                <a:lnTo>
                  <a:pt x="382435" y="933538"/>
                </a:lnTo>
                <a:close/>
              </a:path>
              <a:path w="948690" h="3209925">
                <a:moveTo>
                  <a:pt x="571030" y="225513"/>
                </a:moveTo>
                <a:lnTo>
                  <a:pt x="382435" y="225513"/>
                </a:lnTo>
                <a:lnTo>
                  <a:pt x="193840" y="225513"/>
                </a:lnTo>
                <a:lnTo>
                  <a:pt x="5245" y="225513"/>
                </a:lnTo>
                <a:lnTo>
                  <a:pt x="5245" y="435305"/>
                </a:lnTo>
                <a:lnTo>
                  <a:pt x="193840" y="435305"/>
                </a:lnTo>
                <a:lnTo>
                  <a:pt x="382435" y="435305"/>
                </a:lnTo>
                <a:lnTo>
                  <a:pt x="571030" y="435305"/>
                </a:lnTo>
                <a:lnTo>
                  <a:pt x="571030" y="225513"/>
                </a:lnTo>
                <a:close/>
              </a:path>
              <a:path w="948690" h="3209925">
                <a:moveTo>
                  <a:pt x="571030" y="0"/>
                </a:moveTo>
                <a:lnTo>
                  <a:pt x="382435" y="0"/>
                </a:lnTo>
                <a:lnTo>
                  <a:pt x="193840" y="0"/>
                </a:lnTo>
                <a:lnTo>
                  <a:pt x="5245" y="0"/>
                </a:lnTo>
                <a:lnTo>
                  <a:pt x="5245" y="209778"/>
                </a:lnTo>
                <a:lnTo>
                  <a:pt x="193840" y="209778"/>
                </a:lnTo>
                <a:lnTo>
                  <a:pt x="382435" y="209778"/>
                </a:lnTo>
                <a:lnTo>
                  <a:pt x="571030" y="209778"/>
                </a:lnTo>
                <a:lnTo>
                  <a:pt x="571030" y="0"/>
                </a:lnTo>
                <a:close/>
              </a:path>
              <a:path w="948690" h="3209925">
                <a:moveTo>
                  <a:pt x="754380" y="1846110"/>
                </a:moveTo>
                <a:lnTo>
                  <a:pt x="565785" y="1846110"/>
                </a:lnTo>
                <a:lnTo>
                  <a:pt x="377190" y="1846110"/>
                </a:lnTo>
                <a:lnTo>
                  <a:pt x="188595" y="1846110"/>
                </a:lnTo>
                <a:lnTo>
                  <a:pt x="0" y="1846110"/>
                </a:lnTo>
                <a:lnTo>
                  <a:pt x="0" y="2055888"/>
                </a:lnTo>
                <a:lnTo>
                  <a:pt x="188595" y="2055888"/>
                </a:lnTo>
                <a:lnTo>
                  <a:pt x="377190" y="2055888"/>
                </a:lnTo>
                <a:lnTo>
                  <a:pt x="565785" y="2055888"/>
                </a:lnTo>
                <a:lnTo>
                  <a:pt x="754380" y="2055888"/>
                </a:lnTo>
                <a:lnTo>
                  <a:pt x="754380" y="1846110"/>
                </a:lnTo>
                <a:close/>
              </a:path>
              <a:path w="948690" h="3209925">
                <a:moveTo>
                  <a:pt x="759625" y="1615351"/>
                </a:moveTo>
                <a:lnTo>
                  <a:pt x="571030" y="1615351"/>
                </a:lnTo>
                <a:lnTo>
                  <a:pt x="382435" y="1615351"/>
                </a:lnTo>
                <a:lnTo>
                  <a:pt x="193840" y="1615351"/>
                </a:lnTo>
                <a:lnTo>
                  <a:pt x="5245" y="1615351"/>
                </a:lnTo>
                <a:lnTo>
                  <a:pt x="5245" y="1825129"/>
                </a:lnTo>
                <a:lnTo>
                  <a:pt x="193840" y="1825129"/>
                </a:lnTo>
                <a:lnTo>
                  <a:pt x="382435" y="1825129"/>
                </a:lnTo>
                <a:lnTo>
                  <a:pt x="571030" y="1825129"/>
                </a:lnTo>
                <a:lnTo>
                  <a:pt x="759625" y="1825129"/>
                </a:lnTo>
                <a:lnTo>
                  <a:pt x="759625" y="1615351"/>
                </a:lnTo>
                <a:close/>
              </a:path>
              <a:path w="948690" h="3209925">
                <a:moveTo>
                  <a:pt x="948220" y="692289"/>
                </a:moveTo>
                <a:lnTo>
                  <a:pt x="948220" y="692289"/>
                </a:lnTo>
                <a:lnTo>
                  <a:pt x="5245" y="692289"/>
                </a:lnTo>
                <a:lnTo>
                  <a:pt x="5245" y="902081"/>
                </a:lnTo>
                <a:lnTo>
                  <a:pt x="948220" y="902081"/>
                </a:lnTo>
                <a:lnTo>
                  <a:pt x="948220" y="692289"/>
                </a:lnTo>
                <a:close/>
              </a:path>
              <a:path w="948690" h="3209925">
                <a:moveTo>
                  <a:pt x="948220" y="456285"/>
                </a:moveTo>
                <a:lnTo>
                  <a:pt x="948220" y="456285"/>
                </a:lnTo>
                <a:lnTo>
                  <a:pt x="5245" y="456285"/>
                </a:lnTo>
                <a:lnTo>
                  <a:pt x="5245" y="666064"/>
                </a:lnTo>
                <a:lnTo>
                  <a:pt x="948220" y="666064"/>
                </a:lnTo>
                <a:lnTo>
                  <a:pt x="948220" y="4562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08" name="object 108" descr=""/>
          <p:cNvGraphicFramePr>
            <a:graphicFrameLocks noGrp="1"/>
          </p:cNvGraphicFramePr>
          <p:nvPr/>
        </p:nvGraphicFramePr>
        <p:xfrm>
          <a:off x="5403770" y="2666827"/>
          <a:ext cx="3122295" cy="3436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875"/>
                <a:gridCol w="207009"/>
                <a:gridCol w="187325"/>
                <a:gridCol w="189865"/>
                <a:gridCol w="187325"/>
                <a:gridCol w="188594"/>
                <a:gridCol w="187959"/>
                <a:gridCol w="188594"/>
                <a:gridCol w="187959"/>
                <a:gridCol w="187960"/>
                <a:gridCol w="188594"/>
                <a:gridCol w="187325"/>
                <a:gridCol w="189230"/>
                <a:gridCol w="187960"/>
                <a:gridCol w="189864"/>
                <a:gridCol w="187960"/>
              </a:tblGrid>
              <a:tr h="209550">
                <a:tc>
                  <a:txBody>
                    <a:bodyPr/>
                    <a:lstStyle/>
                    <a:p>
                      <a:pPr algn="r" marR="9842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397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c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g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c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g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c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46379"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42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1651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1651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g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1651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c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1651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9710">
                <a:tc>
                  <a:txBody>
                    <a:bodyPr/>
                    <a:lstStyle/>
                    <a:p>
                      <a:pPr algn="r" marR="984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841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g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c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g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c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solidFill>
                      <a:srgbClr val="F3F6F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3045">
                <a:tc>
                  <a:txBody>
                    <a:bodyPr/>
                    <a:lstStyle/>
                    <a:p>
                      <a:pPr algn="r" marR="984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9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85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571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c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571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571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571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g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571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c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571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solidFill>
                      <a:srgbClr val="F3F6F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2885">
                <a:tc>
                  <a:txBody>
                    <a:bodyPr/>
                    <a:lstStyle/>
                    <a:p>
                      <a:pPr algn="r" marR="984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c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g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c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g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c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solidFill>
                      <a:srgbClr val="F3F6F9"/>
                    </a:solidFill>
                  </a:tcPr>
                </a:tc>
              </a:tr>
              <a:tr h="246379"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30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2667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g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2667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c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2667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solidFill>
                      <a:srgbClr val="F3F6F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9550">
                <a:tc>
                  <a:txBody>
                    <a:bodyPr/>
                    <a:lstStyle/>
                    <a:p>
                      <a:pPr algn="r" marR="984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714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g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c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g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c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solidFill>
                      <a:srgbClr val="F3F6F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6540"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c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215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 grid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solidFill>
                      <a:srgbClr val="F3F6F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0504"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07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c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g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c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solidFill>
                      <a:srgbClr val="F3F6F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5425">
                <a:tc>
                  <a:txBody>
                    <a:bodyPr/>
                    <a:lstStyle/>
                    <a:p>
                      <a:pPr algn="r" marR="984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07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c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g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c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g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c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solidFill>
                      <a:srgbClr val="F3F6F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0665"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52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g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114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c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114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3F6F9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9710">
                <a:tc>
                  <a:txBody>
                    <a:bodyPr/>
                    <a:lstStyle/>
                    <a:p>
                      <a:pPr algn="r" marR="984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g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c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g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5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c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3F6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5425">
                <a:tc>
                  <a:txBody>
                    <a:bodyPr/>
                    <a:lstStyle/>
                    <a:p>
                      <a:pPr algn="r" marR="984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8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4604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571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571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c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571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571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571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g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571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c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571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3F6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7965">
                <a:tc>
                  <a:txBody>
                    <a:bodyPr/>
                    <a:lstStyle/>
                    <a:p>
                      <a:pPr algn="r" marR="984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7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6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c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g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c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solidFill>
                      <a:srgbClr val="F3F6F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3F6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2885">
                <a:tc>
                  <a:txBody>
                    <a:bodyPr/>
                    <a:lstStyle/>
                    <a:p>
                      <a:pPr algn="r" marR="984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6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22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c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a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g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c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solidFill>
                      <a:srgbClr val="F3F6F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9" name="object 109" descr=""/>
          <p:cNvSpPr/>
          <p:nvPr/>
        </p:nvSpPr>
        <p:spPr>
          <a:xfrm>
            <a:off x="5663095" y="2643383"/>
            <a:ext cx="407670" cy="445134"/>
          </a:xfrm>
          <a:custGeom>
            <a:avLst/>
            <a:gdLst/>
            <a:ahLst/>
            <a:cxnLst/>
            <a:rect l="l" t="t" r="r" b="b"/>
            <a:pathLst>
              <a:path w="407670" h="445135">
                <a:moveTo>
                  <a:pt x="0" y="314559"/>
                </a:moveTo>
                <a:lnTo>
                  <a:pt x="1111" y="125671"/>
                </a:lnTo>
                <a:lnTo>
                  <a:pt x="11226" y="75495"/>
                </a:lnTo>
                <a:lnTo>
                  <a:pt x="38903" y="35689"/>
                </a:lnTo>
                <a:lnTo>
                  <a:pt x="80138" y="9456"/>
                </a:lnTo>
                <a:lnTo>
                  <a:pt x="130927" y="0"/>
                </a:lnTo>
                <a:lnTo>
                  <a:pt x="272455" y="0"/>
                </a:lnTo>
                <a:lnTo>
                  <a:pt x="324063" y="9456"/>
                </a:lnTo>
                <a:lnTo>
                  <a:pt x="367099" y="35689"/>
                </a:lnTo>
                <a:lnTo>
                  <a:pt x="396577" y="75495"/>
                </a:lnTo>
                <a:lnTo>
                  <a:pt x="407511" y="125671"/>
                </a:lnTo>
                <a:lnTo>
                  <a:pt x="407511" y="314559"/>
                </a:lnTo>
                <a:lnTo>
                  <a:pt x="400407" y="355923"/>
                </a:lnTo>
                <a:lnTo>
                  <a:pt x="380796" y="391747"/>
                </a:lnTo>
                <a:lnTo>
                  <a:pt x="351233" y="419932"/>
                </a:lnTo>
                <a:lnTo>
                  <a:pt x="314268" y="438382"/>
                </a:lnTo>
                <a:lnTo>
                  <a:pt x="272455" y="444998"/>
                </a:lnTo>
                <a:lnTo>
                  <a:pt x="130927" y="444998"/>
                </a:lnTo>
                <a:lnTo>
                  <a:pt x="79964" y="434797"/>
                </a:lnTo>
                <a:lnTo>
                  <a:pt x="38347" y="406925"/>
                </a:lnTo>
                <a:lnTo>
                  <a:pt x="10288" y="365480"/>
                </a:lnTo>
                <a:lnTo>
                  <a:pt x="0" y="314559"/>
                </a:lnTo>
                <a:close/>
              </a:path>
            </a:pathLst>
          </a:custGeom>
          <a:ln w="25413">
            <a:solidFill>
              <a:srgbClr val="005493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10" name="object 110" descr=""/>
          <p:cNvGrpSpPr/>
          <p:nvPr/>
        </p:nvGrpSpPr>
        <p:grpSpPr>
          <a:xfrm>
            <a:off x="5650383" y="2872241"/>
            <a:ext cx="1017269" cy="3255010"/>
            <a:chOff x="5650383" y="2872241"/>
            <a:chExt cx="1017269" cy="3255010"/>
          </a:xfrm>
        </p:grpSpPr>
        <p:sp>
          <p:nvSpPr>
            <p:cNvPr id="111" name="object 111" descr=""/>
            <p:cNvSpPr/>
            <p:nvPr/>
          </p:nvSpPr>
          <p:spPr>
            <a:xfrm>
              <a:off x="5663095" y="2884951"/>
              <a:ext cx="598170" cy="445134"/>
            </a:xfrm>
            <a:custGeom>
              <a:avLst/>
              <a:gdLst/>
              <a:ahLst/>
              <a:cxnLst/>
              <a:rect l="l" t="t" r="r" b="b"/>
              <a:pathLst>
                <a:path w="598170" h="445135">
                  <a:moveTo>
                    <a:pt x="0" y="314241"/>
                  </a:moveTo>
                  <a:lnTo>
                    <a:pt x="1111" y="125353"/>
                  </a:lnTo>
                  <a:lnTo>
                    <a:pt x="11226" y="75227"/>
                  </a:lnTo>
                  <a:lnTo>
                    <a:pt x="38903" y="35530"/>
                  </a:lnTo>
                  <a:lnTo>
                    <a:pt x="80138" y="9406"/>
                  </a:lnTo>
                  <a:lnTo>
                    <a:pt x="130927" y="0"/>
                  </a:lnTo>
                  <a:lnTo>
                    <a:pt x="461050" y="0"/>
                  </a:lnTo>
                  <a:lnTo>
                    <a:pt x="512957" y="9406"/>
                  </a:lnTo>
                  <a:lnTo>
                    <a:pt x="556649" y="35530"/>
                  </a:lnTo>
                  <a:lnTo>
                    <a:pt x="586782" y="75227"/>
                  </a:lnTo>
                  <a:lnTo>
                    <a:pt x="598013" y="125353"/>
                  </a:lnTo>
                  <a:lnTo>
                    <a:pt x="598013" y="314241"/>
                  </a:lnTo>
                  <a:lnTo>
                    <a:pt x="590711" y="355638"/>
                  </a:lnTo>
                  <a:lnTo>
                    <a:pt x="570628" y="391541"/>
                  </a:lnTo>
                  <a:lnTo>
                    <a:pt x="540500" y="419820"/>
                  </a:lnTo>
                  <a:lnTo>
                    <a:pt x="503062" y="438349"/>
                  </a:lnTo>
                  <a:lnTo>
                    <a:pt x="461050" y="444998"/>
                  </a:lnTo>
                  <a:lnTo>
                    <a:pt x="130927" y="444998"/>
                  </a:lnTo>
                  <a:lnTo>
                    <a:pt x="79964" y="434748"/>
                  </a:lnTo>
                  <a:lnTo>
                    <a:pt x="38347" y="406766"/>
                  </a:lnTo>
                  <a:lnTo>
                    <a:pt x="10288" y="365212"/>
                  </a:lnTo>
                  <a:lnTo>
                    <a:pt x="0" y="314241"/>
                  </a:lnTo>
                  <a:close/>
                </a:path>
              </a:pathLst>
            </a:custGeom>
            <a:ln w="25418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5663095" y="3120478"/>
              <a:ext cx="229870" cy="451484"/>
            </a:xfrm>
            <a:custGeom>
              <a:avLst/>
              <a:gdLst/>
              <a:ahLst/>
              <a:cxnLst/>
              <a:rect l="l" t="t" r="r" b="b"/>
              <a:pathLst>
                <a:path w="229870" h="451485">
                  <a:moveTo>
                    <a:pt x="0" y="333034"/>
                  </a:moveTo>
                  <a:lnTo>
                    <a:pt x="1111" y="118004"/>
                  </a:lnTo>
                  <a:lnTo>
                    <a:pt x="10200" y="72071"/>
                  </a:lnTo>
                  <a:lnTo>
                    <a:pt x="35079" y="34562"/>
                  </a:lnTo>
                  <a:lnTo>
                    <a:pt x="72164" y="9273"/>
                  </a:lnTo>
                  <a:lnTo>
                    <a:pt x="117871" y="0"/>
                  </a:lnTo>
                  <a:lnTo>
                    <a:pt x="162810" y="9273"/>
                  </a:lnTo>
                  <a:lnTo>
                    <a:pt x="198203" y="34562"/>
                  </a:lnTo>
                  <a:lnTo>
                    <a:pt x="221390" y="72071"/>
                  </a:lnTo>
                  <a:lnTo>
                    <a:pt x="229711" y="118004"/>
                  </a:lnTo>
                  <a:lnTo>
                    <a:pt x="229711" y="333034"/>
                  </a:lnTo>
                  <a:lnTo>
                    <a:pt x="221390" y="378966"/>
                  </a:lnTo>
                  <a:lnTo>
                    <a:pt x="198203" y="416475"/>
                  </a:lnTo>
                  <a:lnTo>
                    <a:pt x="162810" y="441764"/>
                  </a:lnTo>
                  <a:lnTo>
                    <a:pt x="117871" y="451038"/>
                  </a:lnTo>
                  <a:lnTo>
                    <a:pt x="71990" y="441764"/>
                  </a:lnTo>
                  <a:lnTo>
                    <a:pt x="34523" y="416475"/>
                  </a:lnTo>
                  <a:lnTo>
                    <a:pt x="9262" y="378966"/>
                  </a:lnTo>
                  <a:lnTo>
                    <a:pt x="0" y="333034"/>
                  </a:lnTo>
                  <a:close/>
                </a:path>
              </a:pathLst>
            </a:custGeom>
            <a:ln w="25405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5663095" y="3368097"/>
              <a:ext cx="991869" cy="445134"/>
            </a:xfrm>
            <a:custGeom>
              <a:avLst/>
              <a:gdLst/>
              <a:ahLst/>
              <a:cxnLst/>
              <a:rect l="l" t="t" r="r" b="b"/>
              <a:pathLst>
                <a:path w="991870" h="445135">
                  <a:moveTo>
                    <a:pt x="0" y="313606"/>
                  </a:moveTo>
                  <a:lnTo>
                    <a:pt x="1111" y="124717"/>
                  </a:lnTo>
                  <a:lnTo>
                    <a:pt x="11226" y="74690"/>
                  </a:lnTo>
                  <a:lnTo>
                    <a:pt x="38903" y="35212"/>
                  </a:lnTo>
                  <a:lnTo>
                    <a:pt x="80138" y="9307"/>
                  </a:lnTo>
                  <a:lnTo>
                    <a:pt x="130927" y="0"/>
                  </a:lnTo>
                  <a:lnTo>
                    <a:pt x="864435" y="0"/>
                  </a:lnTo>
                  <a:lnTo>
                    <a:pt x="914828" y="9307"/>
                  </a:lnTo>
                  <a:lnTo>
                    <a:pt x="955189" y="35212"/>
                  </a:lnTo>
                  <a:lnTo>
                    <a:pt x="981992" y="74690"/>
                  </a:lnTo>
                  <a:lnTo>
                    <a:pt x="991711" y="124717"/>
                  </a:lnTo>
                  <a:lnTo>
                    <a:pt x="991711" y="313606"/>
                  </a:lnTo>
                  <a:lnTo>
                    <a:pt x="981992" y="364676"/>
                  </a:lnTo>
                  <a:lnTo>
                    <a:pt x="955189" y="406448"/>
                  </a:lnTo>
                  <a:lnTo>
                    <a:pt x="914828" y="434648"/>
                  </a:lnTo>
                  <a:lnTo>
                    <a:pt x="864435" y="444998"/>
                  </a:lnTo>
                  <a:lnTo>
                    <a:pt x="130927" y="444998"/>
                  </a:lnTo>
                  <a:lnTo>
                    <a:pt x="79964" y="434648"/>
                  </a:lnTo>
                  <a:lnTo>
                    <a:pt x="38347" y="406448"/>
                  </a:lnTo>
                  <a:lnTo>
                    <a:pt x="10288" y="364676"/>
                  </a:lnTo>
                  <a:lnTo>
                    <a:pt x="0" y="313606"/>
                  </a:lnTo>
                  <a:close/>
                </a:path>
              </a:pathLst>
            </a:custGeom>
            <a:ln w="25423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5663095" y="3602989"/>
              <a:ext cx="229870" cy="451484"/>
            </a:xfrm>
            <a:custGeom>
              <a:avLst/>
              <a:gdLst/>
              <a:ahLst/>
              <a:cxnLst/>
              <a:rect l="l" t="t" r="r" b="b"/>
              <a:pathLst>
                <a:path w="229870" h="451485">
                  <a:moveTo>
                    <a:pt x="0" y="333034"/>
                  </a:moveTo>
                  <a:lnTo>
                    <a:pt x="1111" y="118004"/>
                  </a:lnTo>
                  <a:lnTo>
                    <a:pt x="10200" y="72071"/>
                  </a:lnTo>
                  <a:lnTo>
                    <a:pt x="35079" y="34562"/>
                  </a:lnTo>
                  <a:lnTo>
                    <a:pt x="72164" y="9273"/>
                  </a:lnTo>
                  <a:lnTo>
                    <a:pt x="117871" y="0"/>
                  </a:lnTo>
                  <a:lnTo>
                    <a:pt x="162810" y="9273"/>
                  </a:lnTo>
                  <a:lnTo>
                    <a:pt x="198203" y="34562"/>
                  </a:lnTo>
                  <a:lnTo>
                    <a:pt x="221390" y="72071"/>
                  </a:lnTo>
                  <a:lnTo>
                    <a:pt x="229711" y="118004"/>
                  </a:lnTo>
                  <a:lnTo>
                    <a:pt x="229711" y="333034"/>
                  </a:lnTo>
                  <a:lnTo>
                    <a:pt x="221390" y="378966"/>
                  </a:lnTo>
                  <a:lnTo>
                    <a:pt x="198203" y="416475"/>
                  </a:lnTo>
                  <a:lnTo>
                    <a:pt x="162810" y="441764"/>
                  </a:lnTo>
                  <a:lnTo>
                    <a:pt x="117871" y="451038"/>
                  </a:lnTo>
                  <a:lnTo>
                    <a:pt x="71990" y="441764"/>
                  </a:lnTo>
                  <a:lnTo>
                    <a:pt x="34523" y="416475"/>
                  </a:lnTo>
                  <a:lnTo>
                    <a:pt x="9262" y="378966"/>
                  </a:lnTo>
                  <a:lnTo>
                    <a:pt x="0" y="333034"/>
                  </a:lnTo>
                  <a:close/>
                </a:path>
              </a:pathLst>
            </a:custGeom>
            <a:ln w="25405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5663095" y="3838517"/>
              <a:ext cx="407670" cy="457834"/>
            </a:xfrm>
            <a:custGeom>
              <a:avLst/>
              <a:gdLst/>
              <a:ahLst/>
              <a:cxnLst/>
              <a:rect l="l" t="t" r="r" b="b"/>
              <a:pathLst>
                <a:path w="407670" h="457835">
                  <a:moveTo>
                    <a:pt x="0" y="325684"/>
                  </a:moveTo>
                  <a:lnTo>
                    <a:pt x="1111" y="136796"/>
                  </a:lnTo>
                  <a:lnTo>
                    <a:pt x="7670" y="94771"/>
                  </a:lnTo>
                  <a:lnTo>
                    <a:pt x="25981" y="57371"/>
                  </a:lnTo>
                  <a:lnTo>
                    <a:pt x="53994" y="27303"/>
                  </a:lnTo>
                  <a:lnTo>
                    <a:pt x="89660" y="7277"/>
                  </a:lnTo>
                  <a:lnTo>
                    <a:pt x="130927" y="0"/>
                  </a:lnTo>
                  <a:lnTo>
                    <a:pt x="272455" y="0"/>
                  </a:lnTo>
                  <a:lnTo>
                    <a:pt x="314268" y="7277"/>
                  </a:lnTo>
                  <a:lnTo>
                    <a:pt x="351233" y="27303"/>
                  </a:lnTo>
                  <a:lnTo>
                    <a:pt x="380796" y="57371"/>
                  </a:lnTo>
                  <a:lnTo>
                    <a:pt x="400407" y="94771"/>
                  </a:lnTo>
                  <a:lnTo>
                    <a:pt x="407511" y="136796"/>
                  </a:lnTo>
                  <a:lnTo>
                    <a:pt x="407511" y="325684"/>
                  </a:lnTo>
                  <a:lnTo>
                    <a:pt x="400407" y="367213"/>
                  </a:lnTo>
                  <a:lnTo>
                    <a:pt x="380796" y="403431"/>
                  </a:lnTo>
                  <a:lnTo>
                    <a:pt x="351233" y="432087"/>
                  </a:lnTo>
                  <a:lnTo>
                    <a:pt x="314268" y="450931"/>
                  </a:lnTo>
                  <a:lnTo>
                    <a:pt x="272455" y="457712"/>
                  </a:lnTo>
                  <a:lnTo>
                    <a:pt x="130927" y="457712"/>
                  </a:lnTo>
                  <a:lnTo>
                    <a:pt x="79964" y="447263"/>
                  </a:lnTo>
                  <a:lnTo>
                    <a:pt x="38347" y="418845"/>
                  </a:lnTo>
                  <a:lnTo>
                    <a:pt x="10288" y="376853"/>
                  </a:lnTo>
                  <a:lnTo>
                    <a:pt x="0" y="325684"/>
                  </a:lnTo>
                  <a:close/>
                </a:path>
              </a:pathLst>
            </a:custGeom>
            <a:ln w="25412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5663095" y="4085501"/>
              <a:ext cx="64769" cy="451484"/>
            </a:xfrm>
            <a:custGeom>
              <a:avLst/>
              <a:gdLst/>
              <a:ahLst/>
              <a:cxnLst/>
              <a:rect l="l" t="t" r="r" b="b"/>
              <a:pathLst>
                <a:path w="64770" h="451485">
                  <a:moveTo>
                    <a:pt x="0" y="416948"/>
                  </a:moveTo>
                  <a:lnTo>
                    <a:pt x="1111" y="34090"/>
                  </a:lnTo>
                  <a:lnTo>
                    <a:pt x="34051" y="0"/>
                  </a:lnTo>
                  <a:lnTo>
                    <a:pt x="46760" y="2678"/>
                  </a:lnTo>
                  <a:lnTo>
                    <a:pt x="56384" y="9984"/>
                  </a:lnTo>
                  <a:lnTo>
                    <a:pt x="62481" y="20820"/>
                  </a:lnTo>
                  <a:lnTo>
                    <a:pt x="64611" y="34090"/>
                  </a:lnTo>
                  <a:lnTo>
                    <a:pt x="64611" y="416948"/>
                  </a:lnTo>
                  <a:lnTo>
                    <a:pt x="62481" y="430217"/>
                  </a:lnTo>
                  <a:lnTo>
                    <a:pt x="56384" y="441053"/>
                  </a:lnTo>
                  <a:lnTo>
                    <a:pt x="46760" y="448359"/>
                  </a:lnTo>
                  <a:lnTo>
                    <a:pt x="34051" y="451038"/>
                  </a:lnTo>
                  <a:lnTo>
                    <a:pt x="20797" y="448359"/>
                  </a:lnTo>
                  <a:lnTo>
                    <a:pt x="9973" y="441053"/>
                  </a:lnTo>
                  <a:lnTo>
                    <a:pt x="2675" y="430217"/>
                  </a:lnTo>
                  <a:lnTo>
                    <a:pt x="0" y="416948"/>
                  </a:lnTo>
                  <a:close/>
                </a:path>
              </a:pathLst>
            </a:custGeom>
            <a:ln w="25400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5663095" y="4274299"/>
              <a:ext cx="229870" cy="451484"/>
            </a:xfrm>
            <a:custGeom>
              <a:avLst/>
              <a:gdLst/>
              <a:ahLst/>
              <a:cxnLst/>
              <a:rect l="l" t="t" r="r" b="b"/>
              <a:pathLst>
                <a:path w="229870" h="451485">
                  <a:moveTo>
                    <a:pt x="0" y="333034"/>
                  </a:moveTo>
                  <a:lnTo>
                    <a:pt x="1111" y="118004"/>
                  </a:lnTo>
                  <a:lnTo>
                    <a:pt x="10200" y="72071"/>
                  </a:lnTo>
                  <a:lnTo>
                    <a:pt x="35079" y="34562"/>
                  </a:lnTo>
                  <a:lnTo>
                    <a:pt x="72164" y="9273"/>
                  </a:lnTo>
                  <a:lnTo>
                    <a:pt x="117871" y="0"/>
                  </a:lnTo>
                  <a:lnTo>
                    <a:pt x="162810" y="9273"/>
                  </a:lnTo>
                  <a:lnTo>
                    <a:pt x="198203" y="34562"/>
                  </a:lnTo>
                  <a:lnTo>
                    <a:pt x="221390" y="72071"/>
                  </a:lnTo>
                  <a:lnTo>
                    <a:pt x="229711" y="118004"/>
                  </a:lnTo>
                  <a:lnTo>
                    <a:pt x="229711" y="333034"/>
                  </a:lnTo>
                  <a:lnTo>
                    <a:pt x="221390" y="378966"/>
                  </a:lnTo>
                  <a:lnTo>
                    <a:pt x="198203" y="416475"/>
                  </a:lnTo>
                  <a:lnTo>
                    <a:pt x="162810" y="441764"/>
                  </a:lnTo>
                  <a:lnTo>
                    <a:pt x="117871" y="451038"/>
                  </a:lnTo>
                  <a:lnTo>
                    <a:pt x="71990" y="441764"/>
                  </a:lnTo>
                  <a:lnTo>
                    <a:pt x="34523" y="416475"/>
                  </a:lnTo>
                  <a:lnTo>
                    <a:pt x="9262" y="378966"/>
                  </a:lnTo>
                  <a:lnTo>
                    <a:pt x="0" y="333034"/>
                  </a:lnTo>
                  <a:close/>
                </a:path>
              </a:pathLst>
            </a:custGeom>
            <a:ln w="25405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5663095" y="4499667"/>
              <a:ext cx="775970" cy="445134"/>
            </a:xfrm>
            <a:custGeom>
              <a:avLst/>
              <a:gdLst/>
              <a:ahLst/>
              <a:cxnLst/>
              <a:rect l="l" t="t" r="r" b="b"/>
              <a:pathLst>
                <a:path w="775970" h="445135">
                  <a:moveTo>
                    <a:pt x="0" y="320122"/>
                  </a:moveTo>
                  <a:lnTo>
                    <a:pt x="1111" y="131233"/>
                  </a:lnTo>
                  <a:lnTo>
                    <a:pt x="11226" y="80188"/>
                  </a:lnTo>
                  <a:lnTo>
                    <a:pt x="38903" y="38470"/>
                  </a:lnTo>
                  <a:lnTo>
                    <a:pt x="80138" y="10325"/>
                  </a:lnTo>
                  <a:lnTo>
                    <a:pt x="130927" y="0"/>
                  </a:lnTo>
                  <a:lnTo>
                    <a:pt x="649646" y="0"/>
                  </a:lnTo>
                  <a:lnTo>
                    <a:pt x="699866" y="10325"/>
                  </a:lnTo>
                  <a:lnTo>
                    <a:pt x="739845" y="38470"/>
                  </a:lnTo>
                  <a:lnTo>
                    <a:pt x="766267" y="80188"/>
                  </a:lnTo>
                  <a:lnTo>
                    <a:pt x="775811" y="131233"/>
                  </a:lnTo>
                  <a:lnTo>
                    <a:pt x="775811" y="320122"/>
                  </a:lnTo>
                  <a:lnTo>
                    <a:pt x="766267" y="370173"/>
                  </a:lnTo>
                  <a:lnTo>
                    <a:pt x="739845" y="409707"/>
                  </a:lnTo>
                  <a:lnTo>
                    <a:pt x="699866" y="435666"/>
                  </a:lnTo>
                  <a:lnTo>
                    <a:pt x="649646" y="444998"/>
                  </a:lnTo>
                  <a:lnTo>
                    <a:pt x="130927" y="444998"/>
                  </a:lnTo>
                  <a:lnTo>
                    <a:pt x="79964" y="435666"/>
                  </a:lnTo>
                  <a:lnTo>
                    <a:pt x="38347" y="409707"/>
                  </a:lnTo>
                  <a:lnTo>
                    <a:pt x="10288" y="370173"/>
                  </a:lnTo>
                  <a:lnTo>
                    <a:pt x="0" y="320122"/>
                  </a:lnTo>
                  <a:close/>
                </a:path>
              </a:pathLst>
            </a:custGeom>
            <a:ln w="25421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5663095" y="4735829"/>
              <a:ext cx="64769" cy="451484"/>
            </a:xfrm>
            <a:custGeom>
              <a:avLst/>
              <a:gdLst/>
              <a:ahLst/>
              <a:cxnLst/>
              <a:rect l="l" t="t" r="r" b="b"/>
              <a:pathLst>
                <a:path w="64770" h="451485">
                  <a:moveTo>
                    <a:pt x="0" y="416948"/>
                  </a:moveTo>
                  <a:lnTo>
                    <a:pt x="1111" y="34090"/>
                  </a:lnTo>
                  <a:lnTo>
                    <a:pt x="34051" y="0"/>
                  </a:lnTo>
                  <a:lnTo>
                    <a:pt x="46760" y="2678"/>
                  </a:lnTo>
                  <a:lnTo>
                    <a:pt x="56384" y="9984"/>
                  </a:lnTo>
                  <a:lnTo>
                    <a:pt x="62481" y="20820"/>
                  </a:lnTo>
                  <a:lnTo>
                    <a:pt x="64611" y="34090"/>
                  </a:lnTo>
                  <a:lnTo>
                    <a:pt x="64611" y="416948"/>
                  </a:lnTo>
                  <a:lnTo>
                    <a:pt x="62481" y="430217"/>
                  </a:lnTo>
                  <a:lnTo>
                    <a:pt x="56384" y="441053"/>
                  </a:lnTo>
                  <a:lnTo>
                    <a:pt x="46760" y="448359"/>
                  </a:lnTo>
                  <a:lnTo>
                    <a:pt x="34051" y="451038"/>
                  </a:lnTo>
                  <a:lnTo>
                    <a:pt x="20797" y="448359"/>
                  </a:lnTo>
                  <a:lnTo>
                    <a:pt x="9973" y="441053"/>
                  </a:lnTo>
                  <a:lnTo>
                    <a:pt x="2675" y="430217"/>
                  </a:lnTo>
                  <a:lnTo>
                    <a:pt x="0" y="416948"/>
                  </a:lnTo>
                  <a:close/>
                </a:path>
              </a:pathLst>
            </a:custGeom>
            <a:ln w="25400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5663095" y="4998059"/>
              <a:ext cx="229870" cy="451484"/>
            </a:xfrm>
            <a:custGeom>
              <a:avLst/>
              <a:gdLst/>
              <a:ahLst/>
              <a:cxnLst/>
              <a:rect l="l" t="t" r="r" b="b"/>
              <a:pathLst>
                <a:path w="229870" h="451485">
                  <a:moveTo>
                    <a:pt x="0" y="333034"/>
                  </a:moveTo>
                  <a:lnTo>
                    <a:pt x="1111" y="118004"/>
                  </a:lnTo>
                  <a:lnTo>
                    <a:pt x="10200" y="72071"/>
                  </a:lnTo>
                  <a:lnTo>
                    <a:pt x="35079" y="34562"/>
                  </a:lnTo>
                  <a:lnTo>
                    <a:pt x="72164" y="9273"/>
                  </a:lnTo>
                  <a:lnTo>
                    <a:pt x="117871" y="0"/>
                  </a:lnTo>
                  <a:lnTo>
                    <a:pt x="162810" y="9273"/>
                  </a:lnTo>
                  <a:lnTo>
                    <a:pt x="198203" y="34562"/>
                  </a:lnTo>
                  <a:lnTo>
                    <a:pt x="221390" y="72071"/>
                  </a:lnTo>
                  <a:lnTo>
                    <a:pt x="229711" y="118004"/>
                  </a:lnTo>
                  <a:lnTo>
                    <a:pt x="229711" y="333034"/>
                  </a:lnTo>
                  <a:lnTo>
                    <a:pt x="221390" y="378966"/>
                  </a:lnTo>
                  <a:lnTo>
                    <a:pt x="198203" y="416475"/>
                  </a:lnTo>
                  <a:lnTo>
                    <a:pt x="162810" y="441764"/>
                  </a:lnTo>
                  <a:lnTo>
                    <a:pt x="117871" y="451038"/>
                  </a:lnTo>
                  <a:lnTo>
                    <a:pt x="71990" y="441764"/>
                  </a:lnTo>
                  <a:lnTo>
                    <a:pt x="34523" y="416475"/>
                  </a:lnTo>
                  <a:lnTo>
                    <a:pt x="9262" y="378966"/>
                  </a:lnTo>
                  <a:lnTo>
                    <a:pt x="0" y="333034"/>
                  </a:lnTo>
                  <a:close/>
                </a:path>
              </a:pathLst>
            </a:custGeom>
            <a:ln w="25405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5663095" y="5197360"/>
              <a:ext cx="64769" cy="451484"/>
            </a:xfrm>
            <a:custGeom>
              <a:avLst/>
              <a:gdLst/>
              <a:ahLst/>
              <a:cxnLst/>
              <a:rect l="l" t="t" r="r" b="b"/>
              <a:pathLst>
                <a:path w="64770" h="451485">
                  <a:moveTo>
                    <a:pt x="0" y="416948"/>
                  </a:moveTo>
                  <a:lnTo>
                    <a:pt x="1111" y="34090"/>
                  </a:lnTo>
                  <a:lnTo>
                    <a:pt x="34051" y="0"/>
                  </a:lnTo>
                  <a:lnTo>
                    <a:pt x="46760" y="2678"/>
                  </a:lnTo>
                  <a:lnTo>
                    <a:pt x="56384" y="9984"/>
                  </a:lnTo>
                  <a:lnTo>
                    <a:pt x="62481" y="20820"/>
                  </a:lnTo>
                  <a:lnTo>
                    <a:pt x="64611" y="34090"/>
                  </a:lnTo>
                  <a:lnTo>
                    <a:pt x="64611" y="416948"/>
                  </a:lnTo>
                  <a:lnTo>
                    <a:pt x="62481" y="430217"/>
                  </a:lnTo>
                  <a:lnTo>
                    <a:pt x="56384" y="441053"/>
                  </a:lnTo>
                  <a:lnTo>
                    <a:pt x="46760" y="448359"/>
                  </a:lnTo>
                  <a:lnTo>
                    <a:pt x="34051" y="451038"/>
                  </a:lnTo>
                  <a:lnTo>
                    <a:pt x="20797" y="448359"/>
                  </a:lnTo>
                  <a:lnTo>
                    <a:pt x="9973" y="441053"/>
                  </a:lnTo>
                  <a:lnTo>
                    <a:pt x="2675" y="430217"/>
                  </a:lnTo>
                  <a:lnTo>
                    <a:pt x="0" y="416948"/>
                  </a:lnTo>
                  <a:close/>
                </a:path>
              </a:pathLst>
            </a:custGeom>
            <a:ln w="25400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5663095" y="5470080"/>
              <a:ext cx="229870" cy="451484"/>
            </a:xfrm>
            <a:custGeom>
              <a:avLst/>
              <a:gdLst/>
              <a:ahLst/>
              <a:cxnLst/>
              <a:rect l="l" t="t" r="r" b="b"/>
              <a:pathLst>
                <a:path w="229870" h="451485">
                  <a:moveTo>
                    <a:pt x="0" y="333034"/>
                  </a:moveTo>
                  <a:lnTo>
                    <a:pt x="1111" y="118004"/>
                  </a:lnTo>
                  <a:lnTo>
                    <a:pt x="10200" y="72071"/>
                  </a:lnTo>
                  <a:lnTo>
                    <a:pt x="35079" y="34562"/>
                  </a:lnTo>
                  <a:lnTo>
                    <a:pt x="72164" y="9273"/>
                  </a:lnTo>
                  <a:lnTo>
                    <a:pt x="117871" y="0"/>
                  </a:lnTo>
                  <a:lnTo>
                    <a:pt x="162810" y="9273"/>
                  </a:lnTo>
                  <a:lnTo>
                    <a:pt x="198203" y="34562"/>
                  </a:lnTo>
                  <a:lnTo>
                    <a:pt x="221390" y="72071"/>
                  </a:lnTo>
                  <a:lnTo>
                    <a:pt x="229711" y="118004"/>
                  </a:lnTo>
                  <a:lnTo>
                    <a:pt x="229711" y="333034"/>
                  </a:lnTo>
                  <a:lnTo>
                    <a:pt x="221390" y="378966"/>
                  </a:lnTo>
                  <a:lnTo>
                    <a:pt x="198203" y="416475"/>
                  </a:lnTo>
                  <a:lnTo>
                    <a:pt x="162810" y="441764"/>
                  </a:lnTo>
                  <a:lnTo>
                    <a:pt x="117871" y="451038"/>
                  </a:lnTo>
                  <a:lnTo>
                    <a:pt x="71990" y="441764"/>
                  </a:lnTo>
                  <a:lnTo>
                    <a:pt x="34523" y="416475"/>
                  </a:lnTo>
                  <a:lnTo>
                    <a:pt x="9262" y="378966"/>
                  </a:lnTo>
                  <a:lnTo>
                    <a:pt x="0" y="333034"/>
                  </a:lnTo>
                  <a:close/>
                </a:path>
              </a:pathLst>
            </a:custGeom>
            <a:ln w="25405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5663095" y="5669369"/>
              <a:ext cx="407670" cy="445134"/>
            </a:xfrm>
            <a:custGeom>
              <a:avLst/>
              <a:gdLst/>
              <a:ahLst/>
              <a:cxnLst/>
              <a:rect l="l" t="t" r="r" b="b"/>
              <a:pathLst>
                <a:path w="407670" h="445135">
                  <a:moveTo>
                    <a:pt x="0" y="319963"/>
                  </a:moveTo>
                  <a:lnTo>
                    <a:pt x="1111" y="131074"/>
                  </a:lnTo>
                  <a:lnTo>
                    <a:pt x="11226" y="80054"/>
                  </a:lnTo>
                  <a:lnTo>
                    <a:pt x="38903" y="38390"/>
                  </a:lnTo>
                  <a:lnTo>
                    <a:pt x="80138" y="10300"/>
                  </a:lnTo>
                  <a:lnTo>
                    <a:pt x="130927" y="0"/>
                  </a:lnTo>
                  <a:lnTo>
                    <a:pt x="272455" y="0"/>
                  </a:lnTo>
                  <a:lnTo>
                    <a:pt x="314268" y="6682"/>
                  </a:lnTo>
                  <a:lnTo>
                    <a:pt x="351233" y="25289"/>
                  </a:lnTo>
                  <a:lnTo>
                    <a:pt x="380796" y="53663"/>
                  </a:lnTo>
                  <a:lnTo>
                    <a:pt x="400407" y="89644"/>
                  </a:lnTo>
                  <a:lnTo>
                    <a:pt x="407511" y="131074"/>
                  </a:lnTo>
                  <a:lnTo>
                    <a:pt x="407511" y="319963"/>
                  </a:lnTo>
                  <a:lnTo>
                    <a:pt x="396577" y="370039"/>
                  </a:lnTo>
                  <a:lnTo>
                    <a:pt x="367099" y="409627"/>
                  </a:lnTo>
                  <a:lnTo>
                    <a:pt x="324063" y="435641"/>
                  </a:lnTo>
                  <a:lnTo>
                    <a:pt x="272455" y="444998"/>
                  </a:lnTo>
                  <a:lnTo>
                    <a:pt x="130927" y="444998"/>
                  </a:lnTo>
                  <a:lnTo>
                    <a:pt x="79964" y="435641"/>
                  </a:lnTo>
                  <a:lnTo>
                    <a:pt x="38347" y="409627"/>
                  </a:lnTo>
                  <a:lnTo>
                    <a:pt x="10288" y="370039"/>
                  </a:lnTo>
                  <a:lnTo>
                    <a:pt x="0" y="319963"/>
                  </a:lnTo>
                  <a:close/>
                </a:path>
              </a:pathLst>
            </a:custGeom>
            <a:ln w="25413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4" name="object 1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43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90"/>
              <a:t>LRS:</a:t>
            </a:r>
            <a:r>
              <a:rPr dirty="0" spc="55"/>
              <a:t> </a:t>
            </a:r>
            <a:r>
              <a:rPr dirty="0"/>
              <a:t>Suffix</a:t>
            </a:r>
            <a:r>
              <a:rPr dirty="0" spc="60"/>
              <a:t> </a:t>
            </a:r>
            <a:r>
              <a:rPr dirty="0" spc="85"/>
              <a:t>array</a:t>
            </a:r>
            <a:r>
              <a:rPr dirty="0" spc="60"/>
              <a:t> </a:t>
            </a:r>
            <a:r>
              <a:rPr dirty="0" spc="-10"/>
              <a:t>implementation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181100" y="1867814"/>
            <a:ext cx="4800600" cy="3484245"/>
          </a:xfrm>
          <a:custGeom>
            <a:avLst/>
            <a:gdLst/>
            <a:ahLst/>
            <a:cxnLst/>
            <a:rect l="l" t="t" r="r" b="b"/>
            <a:pathLst>
              <a:path w="4800600" h="3484245">
                <a:moveTo>
                  <a:pt x="0" y="0"/>
                </a:moveTo>
                <a:lnTo>
                  <a:pt x="4800600" y="0"/>
                </a:lnTo>
                <a:lnTo>
                  <a:pt x="4800600" y="3483698"/>
                </a:lnTo>
                <a:lnTo>
                  <a:pt x="0" y="34836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552439" y="1927479"/>
            <a:ext cx="3261360" cy="118999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lrs(String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s)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ct val="100000"/>
              </a:lnSpc>
              <a:spcBef>
                <a:spcPts val="210"/>
              </a:spcBef>
            </a:pP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s.length();</a:t>
            </a:r>
            <a:endParaRPr sz="1100">
              <a:latin typeface="Lucida Console"/>
              <a:cs typeface="Lucida Console"/>
            </a:endParaRPr>
          </a:p>
          <a:p>
            <a:pPr marL="267970" marR="90170">
              <a:lnSpc>
                <a:spcPct val="115799"/>
              </a:lnSpc>
            </a:pPr>
            <a:r>
              <a:rPr dirty="0" sz="1100">
                <a:latin typeface="Lucida Console"/>
                <a:cs typeface="Lucida Console"/>
              </a:rPr>
              <a:t>String[]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suffixes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new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String[N]; </a:t>
            </a: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N;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</a:t>
            </a:r>
            <a:endParaRPr sz="1100">
              <a:latin typeface="Lucida Console"/>
              <a:cs typeface="Lucida Console"/>
            </a:endParaRPr>
          </a:p>
          <a:p>
            <a:pPr marL="523240">
              <a:lnSpc>
                <a:spcPct val="100000"/>
              </a:lnSpc>
              <a:spcBef>
                <a:spcPts val="204"/>
              </a:spcBef>
            </a:pPr>
            <a:r>
              <a:rPr dirty="0" sz="1100">
                <a:latin typeface="Lucida Console"/>
                <a:cs typeface="Lucida Console"/>
              </a:rPr>
              <a:t>suffixes[i]</a:t>
            </a:r>
            <a:r>
              <a:rPr dirty="0" sz="1100" spc="6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6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s.substring(i,</a:t>
            </a:r>
            <a:r>
              <a:rPr dirty="0" sz="1100" spc="6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N);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07891" y="3309950"/>
            <a:ext cx="181356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Console"/>
                <a:cs typeface="Lucida Console"/>
              </a:rPr>
              <a:t>Merge.sort(suffixes);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07891" y="3673945"/>
            <a:ext cx="3942715" cy="138430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lrs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"";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N-1;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267970" marR="5080">
              <a:lnSpc>
                <a:spcPct val="115799"/>
              </a:lnSpc>
            </a:pP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x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lcp(suffixes[i],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suffixes[i+1]); </a:t>
            </a:r>
            <a:r>
              <a:rPr dirty="0" sz="1100">
                <a:latin typeface="Lucida Console"/>
                <a:cs typeface="Lucida Console"/>
              </a:rPr>
              <a:t>if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(x.length()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&gt;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lrs.length())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lrs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x;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100">
                <a:latin typeface="Lucida Console"/>
                <a:cs typeface="Lucida Console"/>
              </a:rPr>
              <a:t>return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lrs;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52439" y="5056416"/>
            <a:ext cx="1111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1186" y="1946956"/>
            <a:ext cx="1508759" cy="1085637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6616700" y="1982241"/>
            <a:ext cx="1409700" cy="9791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7305" rIns="0" bIns="0" rtlCol="0" vert="horz">
            <a:spAutoFit/>
          </a:bodyPr>
          <a:lstStyle/>
          <a:p>
            <a:pPr marL="88265" marR="177800">
              <a:lnSpc>
                <a:spcPct val="113599"/>
              </a:lnSpc>
              <a:spcBef>
                <a:spcPts val="21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more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tiny.txt aacaagtttacaagc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Lucida Console"/>
              <a:cs typeface="Lucida Console"/>
            </a:endParaRPr>
          </a:p>
          <a:p>
            <a:pPr marL="88265" marR="556260">
              <a:lnSpc>
                <a:spcPct val="113599"/>
              </a:lnSpc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LRS </a:t>
            </a:r>
            <a:r>
              <a:rPr dirty="0" sz="1000" spc="-10">
                <a:latin typeface="Lucida Console"/>
                <a:cs typeface="Lucida Console"/>
              </a:rPr>
              <a:t>acaag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43</a:t>
            </a:fld>
          </a:p>
        </p:txBody>
      </p:sp>
      <p:sp>
        <p:nvSpPr>
          <p:cNvPr id="11" name="object 11" descr=""/>
          <p:cNvSpPr txBox="1"/>
          <p:nvPr/>
        </p:nvSpPr>
        <p:spPr>
          <a:xfrm>
            <a:off x="6604000" y="3355378"/>
            <a:ext cx="2730500" cy="13862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4455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665"/>
              </a:spcBef>
            </a:pP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Analysis</a:t>
            </a:r>
            <a:endParaRPr sz="1450">
              <a:latin typeface="Lucida Sans Unicode"/>
              <a:cs typeface="Lucida Sans Unicode"/>
            </a:endParaRPr>
          </a:p>
          <a:p>
            <a:pPr marL="473075" indent="-157480">
              <a:lnSpc>
                <a:spcPct val="100000"/>
              </a:lnSpc>
              <a:spcBef>
                <a:spcPts val="700"/>
              </a:spcBef>
              <a:buSzPct val="126923"/>
              <a:buFont typeface="Calibri"/>
              <a:buChar char="•"/>
              <a:tabLst>
                <a:tab pos="473709" algn="l"/>
              </a:tabLst>
            </a:pPr>
            <a:r>
              <a:rPr dirty="0" baseline="4273" sz="1950" i="1">
                <a:latin typeface="Lucida Sans Italic"/>
                <a:cs typeface="Lucida Sans Italic"/>
              </a:rPr>
              <a:t>N</a:t>
            </a:r>
            <a:r>
              <a:rPr dirty="0" baseline="4273" sz="1950" spc="172" i="1">
                <a:latin typeface="Lucida Sans Italic"/>
                <a:cs typeface="Lucida Sans Italic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calls</a:t>
            </a:r>
            <a:r>
              <a:rPr dirty="0" baseline="4273" sz="1950" spc="30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on</a:t>
            </a:r>
            <a:r>
              <a:rPr dirty="0" baseline="4273" sz="1950" spc="30">
                <a:latin typeface="Lucida Sans Unicode"/>
                <a:cs typeface="Lucida Sans Unicode"/>
              </a:rPr>
              <a:t> </a:t>
            </a:r>
            <a:r>
              <a:rPr dirty="0" baseline="4273" sz="1950" spc="-15">
                <a:latin typeface="Lucida Console"/>
                <a:cs typeface="Lucida Console"/>
              </a:rPr>
              <a:t>substring().</a:t>
            </a:r>
            <a:endParaRPr baseline="4273" sz="1950">
              <a:latin typeface="Lucida Console"/>
              <a:cs typeface="Lucida Console"/>
            </a:endParaRPr>
          </a:p>
          <a:p>
            <a:pPr marL="473075" indent="-157480">
              <a:lnSpc>
                <a:spcPct val="100000"/>
              </a:lnSpc>
              <a:spcBef>
                <a:spcPts val="865"/>
              </a:spcBef>
              <a:buSzPct val="126923"/>
              <a:buFont typeface="Calibri"/>
              <a:buChar char="•"/>
              <a:tabLst>
                <a:tab pos="473709" algn="l"/>
              </a:tabLst>
            </a:pPr>
            <a:r>
              <a:rPr dirty="0" baseline="4273" sz="1950" i="1">
                <a:latin typeface="Lucida Sans Italic"/>
                <a:cs typeface="Lucida Sans Italic"/>
              </a:rPr>
              <a:t>N</a:t>
            </a:r>
            <a:r>
              <a:rPr dirty="0" baseline="4273" sz="1950" spc="172" i="1">
                <a:latin typeface="Lucida Sans Italic"/>
                <a:cs typeface="Lucida Sans Italic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calls</a:t>
            </a:r>
            <a:r>
              <a:rPr dirty="0" baseline="4273" sz="1950" spc="30">
                <a:latin typeface="Lucida Sans Unicode"/>
                <a:cs typeface="Lucida Sans Unicode"/>
              </a:rPr>
              <a:t> </a:t>
            </a:r>
            <a:r>
              <a:rPr dirty="0" baseline="4273" sz="1950">
                <a:latin typeface="Lucida Sans Unicode"/>
                <a:cs typeface="Lucida Sans Unicode"/>
              </a:rPr>
              <a:t>on</a:t>
            </a:r>
            <a:r>
              <a:rPr dirty="0" baseline="4273" sz="1950" spc="30">
                <a:latin typeface="Lucida Sans Unicode"/>
                <a:cs typeface="Lucida Sans Unicode"/>
              </a:rPr>
              <a:t> </a:t>
            </a:r>
            <a:r>
              <a:rPr dirty="0" baseline="4273" sz="1950" spc="-15">
                <a:latin typeface="Lucida Console"/>
                <a:cs typeface="Lucida Console"/>
              </a:rPr>
              <a:t>lcp()</a:t>
            </a:r>
            <a:r>
              <a:rPr dirty="0" baseline="4273" sz="1950" spc="-15" i="1">
                <a:latin typeface="Lucida Sans Italic"/>
                <a:cs typeface="Lucida Sans Italic"/>
              </a:rPr>
              <a:t>.</a:t>
            </a:r>
            <a:endParaRPr baseline="4273" sz="1950">
              <a:latin typeface="Lucida Sans Italic"/>
              <a:cs typeface="Lucida Sans Italic"/>
            </a:endParaRPr>
          </a:p>
          <a:p>
            <a:pPr marL="473075" indent="-157480">
              <a:lnSpc>
                <a:spcPct val="100000"/>
              </a:lnSpc>
              <a:spcBef>
                <a:spcPts val="869"/>
              </a:spcBef>
              <a:buSzPct val="126923"/>
              <a:buFont typeface="Calibri"/>
              <a:buChar char="•"/>
              <a:tabLst>
                <a:tab pos="473709" algn="l"/>
              </a:tabLst>
            </a:pPr>
            <a:r>
              <a:rPr dirty="0" baseline="4273" sz="1950">
                <a:latin typeface="Lucida Sans Unicode"/>
                <a:cs typeface="Lucida Sans Unicode"/>
              </a:rPr>
              <a:t>Potentially</a:t>
            </a:r>
            <a:r>
              <a:rPr dirty="0" baseline="4273" sz="1950" spc="202">
                <a:latin typeface="Lucida Sans Unicode"/>
                <a:cs typeface="Lucida Sans Unicode"/>
              </a:rPr>
              <a:t> </a:t>
            </a:r>
            <a:r>
              <a:rPr dirty="0" baseline="4273" sz="1950" spc="-15">
                <a:latin typeface="Lucida Sans Unicode"/>
                <a:cs typeface="Lucida Sans Unicode"/>
              </a:rPr>
              <a:t>scales.</a:t>
            </a:r>
            <a:endParaRPr baseline="4273" sz="195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95125" y="2611882"/>
            <a:ext cx="90551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0" b="1">
                <a:latin typeface="Trebuchet MS"/>
                <a:cs typeface="Trebuchet MS"/>
              </a:rPr>
              <a:t>Form</a:t>
            </a:r>
            <a:r>
              <a:rPr dirty="0" sz="1200" spc="40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suffix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23676" y="2774455"/>
            <a:ext cx="57721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75" b="1">
                <a:latin typeface="Trebuchet MS"/>
                <a:cs typeface="Trebuchet MS"/>
              </a:rPr>
              <a:t>strings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91395" y="3275000"/>
            <a:ext cx="81915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b="1">
                <a:latin typeface="Trebuchet MS"/>
                <a:cs typeface="Trebuchet MS"/>
              </a:rPr>
              <a:t>Sort</a:t>
            </a:r>
            <a:r>
              <a:rPr dirty="0" sz="1200" spc="195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suffix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33745" y="3437586"/>
            <a:ext cx="57721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75" b="1">
                <a:latin typeface="Trebuchet MS"/>
                <a:cs typeface="Trebuchet MS"/>
              </a:rPr>
              <a:t>strings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78839" y="3935819"/>
            <a:ext cx="995044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b="1">
                <a:latin typeface="Trebuchet MS"/>
                <a:cs typeface="Trebuchet MS"/>
              </a:rPr>
              <a:t>Find</a:t>
            </a:r>
            <a:r>
              <a:rPr dirty="0" sz="1200" spc="200" b="1">
                <a:latin typeface="Trebuchet MS"/>
                <a:cs typeface="Trebuchet MS"/>
              </a:rPr>
              <a:t> </a:t>
            </a:r>
            <a:r>
              <a:rPr dirty="0" sz="1200" spc="60" b="1">
                <a:latin typeface="Trebuchet MS"/>
                <a:cs typeface="Trebuchet MS"/>
              </a:rPr>
              <a:t>longest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75424" y="4098405"/>
            <a:ext cx="89916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0" b="1">
                <a:latin typeface="Trebuchet MS"/>
                <a:cs typeface="Trebuchet MS"/>
              </a:rPr>
              <a:t>LCP</a:t>
            </a:r>
            <a:r>
              <a:rPr dirty="0" sz="1200" spc="40" b="1">
                <a:latin typeface="Trebuchet MS"/>
                <a:cs typeface="Trebuchet MS"/>
              </a:rPr>
              <a:t> </a:t>
            </a:r>
            <a:r>
              <a:rPr dirty="0" sz="1200" spc="85" b="1">
                <a:latin typeface="Trebuchet MS"/>
                <a:cs typeface="Trebuchet MS"/>
              </a:rPr>
              <a:t>among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87805" y="4260990"/>
            <a:ext cx="68707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" b="1">
                <a:latin typeface="Trebuchet MS"/>
                <a:cs typeface="Trebuchet MS"/>
              </a:rPr>
              <a:t>adjacent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67624" y="4423576"/>
            <a:ext cx="60706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" b="1">
                <a:latin typeface="Trebuchet MS"/>
                <a:cs typeface="Trebuchet MS"/>
              </a:rPr>
              <a:t>entries.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90"/>
              <a:t>LRS:</a:t>
            </a:r>
            <a:r>
              <a:rPr dirty="0" spc="195"/>
              <a:t> </a:t>
            </a:r>
            <a:r>
              <a:rPr dirty="0"/>
              <a:t>Empirical</a:t>
            </a:r>
            <a:r>
              <a:rPr dirty="0" spc="195"/>
              <a:t> </a:t>
            </a:r>
            <a:r>
              <a:rPr dirty="0"/>
              <a:t>analysis</a:t>
            </a:r>
            <a:r>
              <a:rPr dirty="0" spc="195"/>
              <a:t> </a:t>
            </a:r>
            <a:r>
              <a:rPr dirty="0"/>
              <a:t>(1995-</a:t>
            </a:r>
            <a:r>
              <a:rPr dirty="0" spc="45"/>
              <a:t>2012)</a:t>
            </a: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368140" y="3379277"/>
          <a:ext cx="2543175" cy="198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2540"/>
                <a:gridCol w="515620"/>
                <a:gridCol w="749300"/>
              </a:tblGrid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 i="1">
                          <a:latin typeface="Lucida Sans Italic"/>
                          <a:cs typeface="Lucida Sans Italic"/>
                        </a:rPr>
                        <a:t>N</a:t>
                      </a:r>
                      <a:endParaRPr sz="11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698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baseline="4629" sz="1800" spc="-37" i="1">
                          <a:latin typeface="Lucida Sans Italic"/>
                          <a:cs typeface="Lucida Sans Italic"/>
                        </a:rPr>
                        <a:t>T</a:t>
                      </a:r>
                      <a:r>
                        <a:rPr dirty="0" sz="800" spc="-25" i="1">
                          <a:latin typeface="Lucida Sans Italic"/>
                          <a:cs typeface="Lucida Sans Italic"/>
                        </a:rPr>
                        <a:t>N</a:t>
                      </a:r>
                      <a:endParaRPr sz="8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698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baseline="4444" sz="1875" spc="-15" i="1">
                          <a:latin typeface="Lucida Sans Italic"/>
                          <a:cs typeface="Lucida Sans Italic"/>
                        </a:rPr>
                        <a:t>T</a:t>
                      </a:r>
                      <a:r>
                        <a:rPr dirty="0" sz="850" spc="-10" i="1">
                          <a:latin typeface="Lucida Sans Italic"/>
                          <a:cs typeface="Lucida Sans Italic"/>
                        </a:rPr>
                        <a:t>N</a:t>
                      </a:r>
                      <a:r>
                        <a:rPr dirty="0" baseline="4444" sz="1875" spc="-1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baseline="4444" sz="1875" spc="-15" i="1">
                          <a:latin typeface="Lucida Sans Italic"/>
                          <a:cs typeface="Lucida Sans Italic"/>
                        </a:rPr>
                        <a:t>T</a:t>
                      </a:r>
                      <a:r>
                        <a:rPr dirty="0" sz="850" spc="-10" i="1">
                          <a:latin typeface="Lucida Sans Italic"/>
                          <a:cs typeface="Lucida Sans Italic"/>
                        </a:rPr>
                        <a:t>N/2</a:t>
                      </a:r>
                      <a:endParaRPr sz="85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660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2,000,000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003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3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003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4,000,000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003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7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003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2.3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003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8,000,000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003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16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003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2.3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003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16,000,000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003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39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003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2.4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003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3382009" y="3142769"/>
            <a:ext cx="76708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105" b="1">
                <a:latin typeface="Trebuchet MS"/>
                <a:cs typeface="Trebuchet MS"/>
              </a:rPr>
              <a:t>Doubling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0700" y="5529516"/>
            <a:ext cx="72390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207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25"/>
              </a:spcBef>
            </a:pPr>
            <a:r>
              <a:rPr dirty="0" sz="1450">
                <a:latin typeface="Lucida Sans Unicode"/>
                <a:cs typeface="Lucida Sans Unicode"/>
              </a:rPr>
              <a:t>Confirms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hypothesis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that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order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growth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8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log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8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(for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sort).</a:t>
            </a:r>
            <a:endParaRPr sz="1450">
              <a:latin typeface="Lucida Sans Unicode"/>
              <a:cs typeface="Lucida Sans Unicode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6409611" y="3380097"/>
          <a:ext cx="2776855" cy="1159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2540"/>
                <a:gridCol w="784224"/>
                <a:gridCol w="714375"/>
              </a:tblGrid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 i="1">
                          <a:latin typeface="Lucida Sans Italic"/>
                          <a:cs typeface="Lucida Sans Italic"/>
                        </a:rPr>
                        <a:t>N</a:t>
                      </a:r>
                      <a:endParaRPr sz="11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698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baseline="4629" sz="1800" spc="-37" i="1">
                          <a:latin typeface="Lucida Sans Italic"/>
                          <a:cs typeface="Lucida Sans Italic"/>
                        </a:rPr>
                        <a:t>T</a:t>
                      </a:r>
                      <a:r>
                        <a:rPr dirty="0" sz="800" spc="-25" i="1">
                          <a:latin typeface="Lucida Sans Italic"/>
                          <a:cs typeface="Lucida Sans Italic"/>
                        </a:rPr>
                        <a:t>N</a:t>
                      </a:r>
                      <a:endParaRPr sz="8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698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baseline="4444" sz="1875" spc="-15" i="1">
                          <a:latin typeface="Lucida Sans Italic"/>
                          <a:cs typeface="Lucida Sans Italic"/>
                        </a:rPr>
                        <a:t>T</a:t>
                      </a:r>
                      <a:r>
                        <a:rPr dirty="0" sz="850" spc="-10" i="1">
                          <a:latin typeface="Lucida Sans Italic"/>
                          <a:cs typeface="Lucida Sans Italic"/>
                        </a:rPr>
                        <a:t>N</a:t>
                      </a:r>
                      <a:r>
                        <a:rPr dirty="0" baseline="4444" sz="1875" spc="-1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baseline="4444" sz="1875" spc="-15" i="1">
                          <a:latin typeface="Lucida Sans Italic"/>
                          <a:cs typeface="Lucida Sans Italic"/>
                        </a:rPr>
                        <a:t>T</a:t>
                      </a:r>
                      <a:r>
                        <a:rPr dirty="0" sz="850" spc="-10" i="1">
                          <a:latin typeface="Lucida Sans Italic"/>
                          <a:cs typeface="Lucida Sans Italic"/>
                        </a:rPr>
                        <a:t>N/</a:t>
                      </a:r>
                      <a:r>
                        <a:rPr dirty="0" sz="850" spc="-10">
                          <a:latin typeface="Lucida Sans Unicode"/>
                          <a:cs typeface="Lucida Sans Unicode"/>
                        </a:rPr>
                        <a:t>10</a:t>
                      </a:r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60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1,000,000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003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2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003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10,000,000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003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21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003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10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003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6436207" y="3142769"/>
            <a:ext cx="32575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70" b="1">
                <a:latin typeface="Trebuchet MS"/>
                <a:cs typeface="Trebuchet MS"/>
              </a:rPr>
              <a:t>x10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20700" y="6063513"/>
            <a:ext cx="8851900" cy="4197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255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5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Bottom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line.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Scales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with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size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input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enables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55">
                <a:solidFill>
                  <a:srgbClr val="005493"/>
                </a:solidFill>
                <a:latin typeface="Lucida Sans Unicode"/>
                <a:cs typeface="Lucida Sans Unicode"/>
              </a:rPr>
              <a:t>new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research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and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development.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20700" y="1944103"/>
            <a:ext cx="3276600" cy="10553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70"/>
              </a:spcBef>
            </a:pP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Model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Alphabet:</a:t>
            </a:r>
            <a:r>
              <a:rPr dirty="0" sz="1450" spc="14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Console"/>
                <a:cs typeface="Lucida Console"/>
              </a:rPr>
              <a:t>actg</a:t>
            </a:r>
            <a:r>
              <a:rPr dirty="0" sz="1450" spc="-10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 spc="-10" i="1">
                <a:latin typeface="Lucida Sans Italic"/>
                <a:cs typeface="Lucida Sans Italic"/>
              </a:rPr>
              <a:t>N</a:t>
            </a:r>
            <a:r>
              <a:rPr dirty="0" sz="1450" spc="-10">
                <a:latin typeface="Lucida Sans Unicode"/>
                <a:cs typeface="Lucida Sans Unicode"/>
              </a:rPr>
              <a:t>-character</a:t>
            </a:r>
            <a:r>
              <a:rPr dirty="0" sz="1450" spc="1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random</a:t>
            </a:r>
            <a:r>
              <a:rPr dirty="0" sz="1450" spc="2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strings.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8697" y="1784372"/>
            <a:ext cx="3578072" cy="970257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6121400" y="1816950"/>
            <a:ext cx="3467100" cy="8648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768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60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Generator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1000000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actg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|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LRS</a:t>
            </a:r>
            <a:endParaRPr sz="1000">
              <a:latin typeface="Lucida Console"/>
              <a:cs typeface="Lucida Console"/>
            </a:endParaRPr>
          </a:p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dirty="0" sz="1000">
                <a:latin typeface="Lucida Console"/>
                <a:cs typeface="Lucida Console"/>
              </a:rPr>
              <a:t>2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seconds</a:t>
            </a:r>
            <a:endParaRPr sz="1000">
              <a:latin typeface="Lucida Console"/>
              <a:cs typeface="Lucida Console"/>
            </a:endParaRPr>
          </a:p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Generator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10000000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actg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|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LRS</a:t>
            </a:r>
            <a:endParaRPr sz="1000">
              <a:latin typeface="Lucida Console"/>
              <a:cs typeface="Lucida Console"/>
            </a:endParaRPr>
          </a:p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dirty="0" sz="1000">
                <a:latin typeface="Lucida Console"/>
                <a:cs typeface="Lucida Console"/>
              </a:rPr>
              <a:t>21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seconds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43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90"/>
              <a:t>LRS:</a:t>
            </a:r>
            <a:r>
              <a:rPr dirty="0" spc="90"/>
              <a:t> </a:t>
            </a:r>
            <a:r>
              <a:rPr dirty="0"/>
              <a:t>Empirical</a:t>
            </a:r>
            <a:r>
              <a:rPr dirty="0" spc="95"/>
              <a:t> </a:t>
            </a:r>
            <a:r>
              <a:rPr dirty="0"/>
              <a:t>analysis</a:t>
            </a:r>
            <a:r>
              <a:rPr dirty="0" spc="95"/>
              <a:t> </a:t>
            </a:r>
            <a:r>
              <a:rPr dirty="0"/>
              <a:t>(since</a:t>
            </a:r>
            <a:r>
              <a:rPr dirty="0" spc="95"/>
              <a:t> </a:t>
            </a:r>
            <a:r>
              <a:rPr dirty="0" spc="45"/>
              <a:t>2012)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6063513"/>
            <a:ext cx="5880100" cy="4197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255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50"/>
              </a:spcBef>
            </a:pPr>
            <a:r>
              <a:rPr dirty="0" sz="1450">
                <a:latin typeface="Lucida Sans Unicode"/>
                <a:cs typeface="Lucida Sans Unicode"/>
              </a:rPr>
              <a:t>Change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system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breaks</a:t>
            </a:r>
            <a:r>
              <a:rPr dirty="0" sz="1450" spc="9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a</a:t>
            </a:r>
            <a:r>
              <a:rPr dirty="0" sz="1450" spc="9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working</a:t>
            </a:r>
            <a:r>
              <a:rPr dirty="0" sz="1450" spc="9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program</a:t>
            </a:r>
            <a:r>
              <a:rPr dirty="0" sz="1450" spc="9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(not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good).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0700" y="1944103"/>
            <a:ext cx="3276600" cy="10553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70"/>
              </a:spcBef>
            </a:pP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Model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Alphabet:</a:t>
            </a:r>
            <a:r>
              <a:rPr dirty="0" sz="1450" spc="14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Console"/>
                <a:cs typeface="Lucida Console"/>
              </a:rPr>
              <a:t>actg</a:t>
            </a:r>
            <a:r>
              <a:rPr dirty="0" sz="1450" spc="-10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 spc="-10" i="1">
                <a:latin typeface="Lucida Sans Italic"/>
                <a:cs typeface="Lucida Sans Italic"/>
              </a:rPr>
              <a:t>N</a:t>
            </a:r>
            <a:r>
              <a:rPr dirty="0" sz="1450" spc="-10">
                <a:latin typeface="Lucida Sans Unicode"/>
                <a:cs typeface="Lucida Sans Unicode"/>
              </a:rPr>
              <a:t>-character</a:t>
            </a:r>
            <a:r>
              <a:rPr dirty="0" sz="1450" spc="1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random</a:t>
            </a:r>
            <a:r>
              <a:rPr dirty="0" sz="1450" spc="2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strings.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952" y="3268598"/>
            <a:ext cx="5945987" cy="1610106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533400" y="3304527"/>
            <a:ext cx="5842000" cy="15005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7785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45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Generator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10000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actg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|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LRS</a:t>
            </a:r>
            <a:endParaRPr sz="1000">
              <a:latin typeface="Lucida Console"/>
              <a:cs typeface="Lucida Console"/>
            </a:endParaRPr>
          </a:p>
          <a:p>
            <a:pPr marL="713105" marR="445770" indent="-623570">
              <a:lnSpc>
                <a:spcPct val="113599"/>
              </a:lnSpc>
            </a:pP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Exception</a:t>
            </a:r>
            <a:r>
              <a:rPr dirty="0" sz="1000" spc="-7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in</a:t>
            </a:r>
            <a:r>
              <a:rPr dirty="0" sz="1000" spc="-7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thread</a:t>
            </a:r>
            <a:r>
              <a:rPr dirty="0" sz="1000" spc="-7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"main"</a:t>
            </a:r>
            <a:r>
              <a:rPr dirty="0" sz="1000" spc="-7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000" spc="-10">
                <a:solidFill>
                  <a:srgbClr val="8D3124"/>
                </a:solidFill>
                <a:latin typeface="Lucida Console"/>
                <a:cs typeface="Lucida Console"/>
              </a:rPr>
              <a:t>java.lang.OutOfMemoryError:</a:t>
            </a:r>
            <a:r>
              <a:rPr dirty="0" sz="1000" spc="-7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Java</a:t>
            </a:r>
            <a:r>
              <a:rPr dirty="0" sz="1000" spc="-7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heap</a:t>
            </a:r>
            <a:r>
              <a:rPr dirty="0" sz="1000" spc="-7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000" spc="-10">
                <a:solidFill>
                  <a:srgbClr val="8D3124"/>
                </a:solidFill>
                <a:latin typeface="Lucida Console"/>
                <a:cs typeface="Lucida Console"/>
              </a:rPr>
              <a:t>space </a:t>
            </a: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at</a:t>
            </a:r>
            <a:r>
              <a:rPr dirty="0" sz="1000" spc="-3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000" spc="-10">
                <a:solidFill>
                  <a:srgbClr val="8D3124"/>
                </a:solidFill>
                <a:latin typeface="Lucida Console"/>
                <a:cs typeface="Lucida Console"/>
              </a:rPr>
              <a:t>java.util.Arrays.copyOfRange(Arrays.java:3664)</a:t>
            </a:r>
            <a:endParaRPr sz="1000">
              <a:latin typeface="Lucida Console"/>
              <a:cs typeface="Lucida Console"/>
            </a:endParaRPr>
          </a:p>
          <a:p>
            <a:pPr marL="713105">
              <a:lnSpc>
                <a:spcPct val="100000"/>
              </a:lnSpc>
              <a:spcBef>
                <a:spcPts val="165"/>
              </a:spcBef>
            </a:pP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at</a:t>
            </a:r>
            <a:r>
              <a:rPr dirty="0" sz="1000" spc="-3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000" spc="-10">
                <a:solidFill>
                  <a:srgbClr val="8D3124"/>
                </a:solidFill>
                <a:latin typeface="Lucida Console"/>
                <a:cs typeface="Lucida Console"/>
              </a:rPr>
              <a:t>java.lang.String.&lt;init&gt;(String.java:201)</a:t>
            </a:r>
            <a:endParaRPr sz="1000">
              <a:latin typeface="Lucida Console"/>
              <a:cs typeface="Lucida Console"/>
            </a:endParaRPr>
          </a:p>
          <a:p>
            <a:pPr marL="713105" marR="1563370">
              <a:lnSpc>
                <a:spcPct val="113599"/>
              </a:lnSpc>
            </a:pP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at</a:t>
            </a:r>
            <a:r>
              <a:rPr dirty="0" sz="1000" spc="-3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000" spc="-10">
                <a:solidFill>
                  <a:srgbClr val="8D3124"/>
                </a:solidFill>
                <a:latin typeface="Lucida Console"/>
                <a:cs typeface="Lucida Console"/>
              </a:rPr>
              <a:t>java.lang.String.substring(String.java:1956) </a:t>
            </a: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at</a:t>
            </a:r>
            <a:r>
              <a:rPr dirty="0" sz="1000" spc="-3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000" spc="-10">
                <a:solidFill>
                  <a:srgbClr val="8D3124"/>
                </a:solidFill>
                <a:latin typeface="Lucida Console"/>
                <a:cs typeface="Lucida Console"/>
              </a:rPr>
              <a:t>LRS.LRS(LRS.java:17)</a:t>
            </a:r>
            <a:endParaRPr sz="1000">
              <a:latin typeface="Lucida Console"/>
              <a:cs typeface="Lucida Console"/>
            </a:endParaRPr>
          </a:p>
          <a:p>
            <a:pPr marL="713105">
              <a:lnSpc>
                <a:spcPct val="100000"/>
              </a:lnSpc>
              <a:spcBef>
                <a:spcPts val="160"/>
              </a:spcBef>
            </a:pP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at</a:t>
            </a:r>
            <a:r>
              <a:rPr dirty="0" sz="1000" spc="-3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000" spc="-10">
                <a:solidFill>
                  <a:srgbClr val="8D3124"/>
                </a:solidFill>
                <a:latin typeface="Lucida Console"/>
                <a:cs typeface="Lucida Console"/>
              </a:rPr>
              <a:t>LRS.main(LRS.java:33)</a:t>
            </a:r>
            <a:endParaRPr sz="1000">
              <a:latin typeface="Lucida Console"/>
              <a:cs typeface="Lucida Console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7168" y="4434813"/>
            <a:ext cx="235788" cy="18389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53675" y="3495040"/>
            <a:ext cx="864341" cy="848360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48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Explanation:</a:t>
            </a:r>
            <a:r>
              <a:rPr dirty="0" spc="225"/>
              <a:t> </a:t>
            </a:r>
            <a:r>
              <a:rPr dirty="0"/>
              <a:t>Two</a:t>
            </a:r>
            <a:r>
              <a:rPr dirty="0" spc="225"/>
              <a:t> </a:t>
            </a:r>
            <a:r>
              <a:rPr dirty="0"/>
              <a:t>alternatives</a:t>
            </a:r>
            <a:r>
              <a:rPr dirty="0" spc="225"/>
              <a:t> </a:t>
            </a:r>
            <a:r>
              <a:rPr dirty="0" spc="75"/>
              <a:t>for</a:t>
            </a:r>
            <a:r>
              <a:rPr dirty="0" spc="225"/>
              <a:t> </a:t>
            </a:r>
            <a:r>
              <a:rPr dirty="0"/>
              <a:t>implementing</a:t>
            </a:r>
            <a:r>
              <a:rPr dirty="0" spc="229"/>
              <a:t> </a:t>
            </a:r>
            <a:r>
              <a:rPr dirty="0" spc="-10"/>
              <a:t>substrings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7707" y="1798148"/>
            <a:ext cx="3766667" cy="105941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765800" y="1829663"/>
            <a:ext cx="3670300" cy="9537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9535" rIns="0" bIns="0" rtlCol="0" vert="horz">
            <a:spAutoFit/>
          </a:bodyPr>
          <a:lstStyle/>
          <a:p>
            <a:pPr marL="169545" marR="180975">
              <a:lnSpc>
                <a:spcPct val="126800"/>
              </a:lnSpc>
              <a:spcBef>
                <a:spcPts val="705"/>
              </a:spcBef>
            </a:pPr>
            <a:r>
              <a:rPr dirty="0" sz="1200">
                <a:latin typeface="Lucida Console"/>
                <a:cs typeface="Lucida Console"/>
              </a:rPr>
              <a:t>String</a:t>
            </a:r>
            <a:r>
              <a:rPr dirty="0" sz="1200" spc="11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genome</a:t>
            </a:r>
            <a:r>
              <a:rPr dirty="0" sz="1200" spc="114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14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"aacaagtttacaagc"; </a:t>
            </a:r>
            <a:r>
              <a:rPr dirty="0" sz="1200">
                <a:latin typeface="Lucida Console"/>
                <a:cs typeface="Lucida Console"/>
              </a:rPr>
              <a:t>String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genome.substring(1,</a:t>
            </a:r>
            <a:r>
              <a:rPr dirty="0" sz="1200" spc="17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5); </a:t>
            </a:r>
            <a:r>
              <a:rPr dirty="0" sz="1200">
                <a:latin typeface="Lucida Console"/>
                <a:cs typeface="Lucida Console"/>
              </a:rPr>
              <a:t>String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genome.substring(9,</a:t>
            </a:r>
            <a:r>
              <a:rPr dirty="0" sz="1200" spc="17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13);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0700" y="1829663"/>
            <a:ext cx="3962400" cy="10680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4615" rIns="0" bIns="0" rtlCol="0" vert="horz">
            <a:spAutoFit/>
          </a:bodyPr>
          <a:lstStyle/>
          <a:p>
            <a:pPr marL="367030" indent="-23939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367665" algn="l"/>
              </a:tabLst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Refer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original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string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005493"/>
                </a:solidFill>
                <a:latin typeface="Lucida Sans Unicode"/>
                <a:cs typeface="Lucida Sans Unicode"/>
              </a:rPr>
              <a:t>(1995-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2102).</a:t>
            </a:r>
            <a:endParaRPr sz="1450">
              <a:latin typeface="Lucida Sans Unicode"/>
              <a:cs typeface="Lucida Sans Unicode"/>
            </a:endParaRPr>
          </a:p>
          <a:p>
            <a:pPr lvl="1"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No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need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copy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characters.</a:t>
            </a:r>
            <a:endParaRPr sz="1450">
              <a:latin typeface="Lucida Sans Unicode"/>
              <a:cs typeface="Lucida Sans Unicode"/>
            </a:endParaRPr>
          </a:p>
          <a:p>
            <a:pPr lvl="1"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 i="1">
                <a:latin typeface="Lucida Sans Italic"/>
                <a:cs typeface="Lucida Sans Italic"/>
              </a:rPr>
              <a:t>Constant</a:t>
            </a:r>
            <a:r>
              <a:rPr dirty="0" sz="1450" spc="90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time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space.</a:t>
            </a:r>
            <a:endParaRPr sz="1450">
              <a:latin typeface="Lucida Sans Unicode"/>
              <a:cs typeface="Lucida Sans Unicode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2171455" y="3406310"/>
          <a:ext cx="7208520" cy="193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"/>
                <a:gridCol w="160020"/>
                <a:gridCol w="160019"/>
                <a:gridCol w="160020"/>
                <a:gridCol w="160020"/>
                <a:gridCol w="160019"/>
                <a:gridCol w="160019"/>
                <a:gridCol w="160019"/>
                <a:gridCol w="160019"/>
                <a:gridCol w="160019"/>
                <a:gridCol w="160019"/>
                <a:gridCol w="160019"/>
                <a:gridCol w="160019"/>
                <a:gridCol w="160019"/>
                <a:gridCol w="160019"/>
                <a:gridCol w="160019"/>
                <a:gridCol w="160019"/>
                <a:gridCol w="160019"/>
                <a:gridCol w="320039"/>
                <a:gridCol w="320040"/>
                <a:gridCol w="160020"/>
                <a:gridCol w="160020"/>
                <a:gridCol w="160020"/>
                <a:gridCol w="160020"/>
                <a:gridCol w="160020"/>
                <a:gridCol w="160020"/>
                <a:gridCol w="160020"/>
                <a:gridCol w="320039"/>
                <a:gridCol w="320039"/>
                <a:gridCol w="160020"/>
                <a:gridCol w="160020"/>
                <a:gridCol w="160020"/>
                <a:gridCol w="160020"/>
                <a:gridCol w="160020"/>
                <a:gridCol w="320039"/>
                <a:gridCol w="320039"/>
                <a:gridCol w="160020"/>
                <a:gridCol w="160020"/>
                <a:gridCol w="160020"/>
              </a:tblGrid>
              <a:tr h="193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a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a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c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a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a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g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t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t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t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a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c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a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a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g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c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x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 spc="-25">
                          <a:latin typeface="Lucida Console"/>
                          <a:cs typeface="Lucida Console"/>
                        </a:rPr>
                        <a:t>15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 spc="-25">
                          <a:latin typeface="Lucida Console"/>
                          <a:cs typeface="Lucida Console"/>
                        </a:rPr>
                        <a:t>x+9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 spc="-25">
                          <a:latin typeface="Lucida Console"/>
                          <a:cs typeface="Lucida Console"/>
                        </a:rPr>
                        <a:t>x+1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82726" y="3237512"/>
            <a:ext cx="179003" cy="14506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072754" y="3099268"/>
            <a:ext cx="1016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Console"/>
                <a:cs typeface="Lucida Console"/>
              </a:rPr>
              <a:t>x</a:t>
            </a:r>
            <a:endParaRPr sz="1000">
              <a:latin typeface="Lucida Console"/>
              <a:cs typeface="Lucida Console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45383" y="3235873"/>
            <a:ext cx="172247" cy="146707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4481639" y="3099268"/>
            <a:ext cx="480059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Console"/>
                <a:cs typeface="Lucida Console"/>
              </a:rPr>
              <a:t>genome</a:t>
            </a:r>
            <a:endParaRPr sz="1000">
              <a:latin typeface="Lucida Console"/>
              <a:cs typeface="Lucida Console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5010084" y="3622306"/>
            <a:ext cx="187325" cy="327025"/>
            <a:chOff x="5010084" y="3622306"/>
            <a:chExt cx="187325" cy="327025"/>
          </a:xfrm>
        </p:grpSpPr>
        <p:sp>
          <p:nvSpPr>
            <p:cNvPr id="13" name="object 13" descr=""/>
            <p:cNvSpPr/>
            <p:nvPr/>
          </p:nvSpPr>
          <p:spPr>
            <a:xfrm>
              <a:off x="5016436" y="3660523"/>
              <a:ext cx="159385" cy="281940"/>
            </a:xfrm>
            <a:custGeom>
              <a:avLst/>
              <a:gdLst/>
              <a:ahLst/>
              <a:cxnLst/>
              <a:rect l="l" t="t" r="r" b="b"/>
              <a:pathLst>
                <a:path w="159385" h="281939">
                  <a:moveTo>
                    <a:pt x="0" y="281893"/>
                  </a:moveTo>
                  <a:lnTo>
                    <a:pt x="158819" y="11586"/>
                  </a:lnTo>
                  <a:lnTo>
                    <a:pt x="158819" y="0"/>
                  </a:lnTo>
                </a:path>
              </a:pathLst>
            </a:custGeom>
            <a:ln w="12703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132743" y="3622306"/>
              <a:ext cx="64769" cy="77470"/>
            </a:xfrm>
            <a:custGeom>
              <a:avLst/>
              <a:gdLst/>
              <a:ahLst/>
              <a:cxnLst/>
              <a:rect l="l" t="t" r="r" b="b"/>
              <a:pathLst>
                <a:path w="64770" h="77470">
                  <a:moveTo>
                    <a:pt x="64401" y="0"/>
                  </a:moveTo>
                  <a:lnTo>
                    <a:pt x="0" y="42837"/>
                  </a:lnTo>
                  <a:lnTo>
                    <a:pt x="38595" y="45034"/>
                  </a:lnTo>
                  <a:lnTo>
                    <a:pt x="59994" y="77266"/>
                  </a:lnTo>
                  <a:lnTo>
                    <a:pt x="6440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4687658" y="3896447"/>
            <a:ext cx="530860" cy="32004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6034" marR="5080" indent="-13970">
              <a:lnSpc>
                <a:spcPts val="1130"/>
              </a:lnSpc>
              <a:spcBef>
                <a:spcPts val="185"/>
              </a:spcBef>
            </a:pP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memory address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5534914" y="3632999"/>
            <a:ext cx="160655" cy="331470"/>
            <a:chOff x="5534914" y="3632999"/>
            <a:chExt cx="160655" cy="331470"/>
          </a:xfrm>
        </p:grpSpPr>
        <p:sp>
          <p:nvSpPr>
            <p:cNvPr id="17" name="object 17" descr=""/>
            <p:cNvSpPr/>
            <p:nvPr/>
          </p:nvSpPr>
          <p:spPr>
            <a:xfrm>
              <a:off x="5556247" y="3673238"/>
              <a:ext cx="132715" cy="285115"/>
            </a:xfrm>
            <a:custGeom>
              <a:avLst/>
              <a:gdLst/>
              <a:ahLst/>
              <a:cxnLst/>
              <a:rect l="l" t="t" r="r" b="b"/>
              <a:pathLst>
                <a:path w="132714" h="285114">
                  <a:moveTo>
                    <a:pt x="132704" y="284640"/>
                  </a:moveTo>
                  <a:lnTo>
                    <a:pt x="12699" y="3412"/>
                  </a:lnTo>
                  <a:lnTo>
                    <a:pt x="0" y="0"/>
                  </a:lnTo>
                </a:path>
              </a:pathLst>
            </a:custGeom>
            <a:ln w="12702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534914" y="3632999"/>
              <a:ext cx="63500" cy="77470"/>
            </a:xfrm>
            <a:custGeom>
              <a:avLst/>
              <a:gdLst/>
              <a:ahLst/>
              <a:cxnLst/>
              <a:rect l="l" t="t" r="r" b="b"/>
              <a:pathLst>
                <a:path w="63500" h="77470">
                  <a:moveTo>
                    <a:pt x="3416" y="0"/>
                  </a:moveTo>
                  <a:lnTo>
                    <a:pt x="0" y="77317"/>
                  </a:lnTo>
                  <a:lnTo>
                    <a:pt x="24536" y="47421"/>
                  </a:lnTo>
                  <a:lnTo>
                    <a:pt x="61072" y="47421"/>
                  </a:lnTo>
                  <a:lnTo>
                    <a:pt x="3416" y="0"/>
                  </a:lnTo>
                  <a:close/>
                </a:path>
                <a:path w="63500" h="77470">
                  <a:moveTo>
                    <a:pt x="61072" y="47421"/>
                  </a:moveTo>
                  <a:lnTo>
                    <a:pt x="24536" y="47421"/>
                  </a:lnTo>
                  <a:lnTo>
                    <a:pt x="63157" y="49136"/>
                  </a:lnTo>
                  <a:lnTo>
                    <a:pt x="61072" y="47421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5511546" y="3943653"/>
            <a:ext cx="413384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length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74170" y="3235873"/>
            <a:ext cx="183359" cy="146707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6567385" y="3099268"/>
            <a:ext cx="1016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Console"/>
                <a:cs typeface="Lucida Console"/>
              </a:rPr>
              <a:t>t</a:t>
            </a:r>
            <a:endParaRPr sz="1000">
              <a:latin typeface="Lucida Console"/>
              <a:cs typeface="Lucida Console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93407" y="3235873"/>
            <a:ext cx="175422" cy="146707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8085366" y="3099268"/>
            <a:ext cx="1016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Console"/>
                <a:cs typeface="Lucida Console"/>
              </a:rPr>
              <a:t>s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9395586" y="3387723"/>
            <a:ext cx="252729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latin typeface="Lucida Console"/>
                <a:cs typeface="Lucida Console"/>
              </a:rPr>
              <a:t>...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903641" y="3387723"/>
            <a:ext cx="252729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latin typeface="Lucida Console"/>
                <a:cs typeface="Lucida Console"/>
              </a:rPr>
              <a:t>...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20700" y="4461522"/>
            <a:ext cx="8166100" cy="10553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367030" indent="-239395">
              <a:lnSpc>
                <a:spcPct val="100000"/>
              </a:lnSpc>
              <a:spcBef>
                <a:spcPts val="670"/>
              </a:spcBef>
              <a:buAutoNum type="arabicPeriod" startAt="2"/>
              <a:tabLst>
                <a:tab pos="367665" algn="l"/>
              </a:tabLst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Copy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characters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make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55">
                <a:solidFill>
                  <a:srgbClr val="005493"/>
                </a:solidFill>
                <a:latin typeface="Lucida Sans Unicode"/>
                <a:cs typeface="Lucida Sans Unicode"/>
              </a:rPr>
              <a:t>new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string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(since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2012).</a:t>
            </a:r>
            <a:endParaRPr sz="1450">
              <a:latin typeface="Lucida Sans Unicode"/>
              <a:cs typeface="Lucida Sans Unicode"/>
            </a:endParaRPr>
          </a:p>
          <a:p>
            <a:pPr lvl="1"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Allows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potential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free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up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memory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when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original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string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no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longer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needed.</a:t>
            </a:r>
            <a:endParaRPr sz="1450">
              <a:latin typeface="Lucida Sans Unicode"/>
              <a:cs typeface="Lucida Sans Unicode"/>
            </a:endParaRPr>
          </a:p>
          <a:p>
            <a:pPr lvl="1"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 i="1">
                <a:latin typeface="Lucida Sans Italic"/>
                <a:cs typeface="Lucida Sans Italic"/>
              </a:rPr>
              <a:t>Linear</a:t>
            </a:r>
            <a:r>
              <a:rPr dirty="0" sz="1450" spc="6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time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space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(in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length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substring).</a:t>
            </a:r>
            <a:endParaRPr sz="1450">
              <a:latin typeface="Lucida Sans Unicode"/>
              <a:cs typeface="Lucida Sans Unicode"/>
            </a:endParaRPr>
          </a:p>
        </p:txBody>
      </p:sp>
      <p:graphicFrame>
        <p:nvGraphicFramePr>
          <p:cNvPr id="27" name="object 27" descr=""/>
          <p:cNvGraphicFramePr>
            <a:graphicFrameLocks noGrp="1"/>
          </p:cNvGraphicFramePr>
          <p:nvPr/>
        </p:nvGraphicFramePr>
        <p:xfrm>
          <a:off x="2171455" y="6028632"/>
          <a:ext cx="7208520" cy="193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"/>
                <a:gridCol w="160020"/>
                <a:gridCol w="160019"/>
                <a:gridCol w="160020"/>
                <a:gridCol w="160020"/>
                <a:gridCol w="160019"/>
                <a:gridCol w="160019"/>
                <a:gridCol w="160019"/>
                <a:gridCol w="160019"/>
                <a:gridCol w="160019"/>
                <a:gridCol w="160019"/>
                <a:gridCol w="160019"/>
                <a:gridCol w="160019"/>
                <a:gridCol w="160019"/>
                <a:gridCol w="160019"/>
                <a:gridCol w="160019"/>
                <a:gridCol w="160019"/>
                <a:gridCol w="160019"/>
                <a:gridCol w="320039"/>
                <a:gridCol w="320040"/>
                <a:gridCol w="160020"/>
                <a:gridCol w="160020"/>
                <a:gridCol w="160020"/>
                <a:gridCol w="160020"/>
                <a:gridCol w="160020"/>
                <a:gridCol w="160020"/>
                <a:gridCol w="160020"/>
                <a:gridCol w="320039"/>
                <a:gridCol w="320039"/>
                <a:gridCol w="160020"/>
                <a:gridCol w="160020"/>
                <a:gridCol w="160020"/>
                <a:gridCol w="160020"/>
                <a:gridCol w="160020"/>
                <a:gridCol w="320039"/>
                <a:gridCol w="320039"/>
                <a:gridCol w="160020"/>
                <a:gridCol w="160020"/>
                <a:gridCol w="160020"/>
              </a:tblGrid>
              <a:tr h="193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a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a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c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a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g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t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t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t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a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c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a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a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g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c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x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 spc="-25">
                          <a:latin typeface="Lucida Console"/>
                          <a:cs typeface="Lucida Console"/>
                        </a:rPr>
                        <a:t>15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a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c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a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a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y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a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c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a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a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6350">
                      <a:solidFill>
                        <a:srgbClr val="A9A9A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z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8" name="object 2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76566" y="5859821"/>
            <a:ext cx="175663" cy="154606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74170" y="5858182"/>
            <a:ext cx="183359" cy="156245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93408" y="5858182"/>
            <a:ext cx="175422" cy="156245"/>
          </a:xfrm>
          <a:prstGeom prst="rect">
            <a:avLst/>
          </a:prstGeom>
        </p:spPr>
      </p:pic>
      <p:sp>
        <p:nvSpPr>
          <p:cNvPr id="31" name="object 31" descr=""/>
          <p:cNvSpPr txBox="1"/>
          <p:nvPr/>
        </p:nvSpPr>
        <p:spPr>
          <a:xfrm>
            <a:off x="9395586" y="6010032"/>
            <a:ext cx="252729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latin typeface="Lucida Console"/>
                <a:cs typeface="Lucida Console"/>
              </a:rPr>
              <a:t>...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903641" y="6010032"/>
            <a:ext cx="252729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latin typeface="Lucida Console"/>
                <a:cs typeface="Lucida Console"/>
              </a:rPr>
              <a:t>...</a:t>
            </a:r>
            <a:endParaRPr sz="1000">
              <a:latin typeface="Lucida Console"/>
              <a:cs typeface="Lucida Console"/>
            </a:endParaRPr>
          </a:p>
        </p:txBody>
      </p:sp>
      <p:pic>
        <p:nvPicPr>
          <p:cNvPr id="33" name="object 3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77880" y="5858182"/>
            <a:ext cx="179549" cy="156245"/>
          </a:xfrm>
          <a:prstGeom prst="rect">
            <a:avLst/>
          </a:prstGeom>
        </p:spPr>
      </p:pic>
      <p:sp>
        <p:nvSpPr>
          <p:cNvPr id="34" name="object 34" descr=""/>
          <p:cNvSpPr txBox="1"/>
          <p:nvPr/>
        </p:nvSpPr>
        <p:spPr>
          <a:xfrm>
            <a:off x="2266581" y="5721577"/>
            <a:ext cx="360489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15360" algn="l"/>
              </a:tabLst>
            </a:pPr>
            <a:r>
              <a:rPr dirty="0" sz="1000" spc="-50">
                <a:latin typeface="Lucida Console"/>
                <a:cs typeface="Lucida Console"/>
              </a:rPr>
              <a:t>x</a:t>
            </a:r>
            <a:r>
              <a:rPr dirty="0" sz="1000">
                <a:latin typeface="Lucida Console"/>
                <a:cs typeface="Lucida Console"/>
              </a:rPr>
              <a:t>	</a:t>
            </a:r>
            <a:r>
              <a:rPr dirty="0" sz="1000" spc="-50">
                <a:latin typeface="Lucida Console"/>
                <a:cs typeface="Lucida Console"/>
              </a:rPr>
              <a:t>y</a:t>
            </a:r>
            <a:endParaRPr sz="1000">
              <a:latin typeface="Lucida Console"/>
              <a:cs typeface="Lucida Console"/>
            </a:endParaRPr>
          </a:p>
        </p:txBody>
      </p:sp>
      <p:pic>
        <p:nvPicPr>
          <p:cNvPr id="35" name="object 3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454737" y="5858182"/>
            <a:ext cx="177492" cy="156245"/>
          </a:xfrm>
          <a:prstGeom prst="rect">
            <a:avLst/>
          </a:prstGeom>
        </p:spPr>
      </p:pic>
      <p:sp>
        <p:nvSpPr>
          <p:cNvPr id="36" name="object 36" descr=""/>
          <p:cNvSpPr txBox="1"/>
          <p:nvPr/>
        </p:nvSpPr>
        <p:spPr>
          <a:xfrm>
            <a:off x="6567385" y="5721577"/>
            <a:ext cx="161925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91845" algn="l"/>
                <a:tab pos="1530350" algn="l"/>
              </a:tabLst>
            </a:pPr>
            <a:r>
              <a:rPr dirty="0" sz="1000" spc="-50">
                <a:latin typeface="Lucida Console"/>
                <a:cs typeface="Lucida Console"/>
              </a:rPr>
              <a:t>t</a:t>
            </a:r>
            <a:r>
              <a:rPr dirty="0" sz="1000">
                <a:latin typeface="Lucida Console"/>
                <a:cs typeface="Lucida Console"/>
              </a:rPr>
              <a:t>	</a:t>
            </a:r>
            <a:r>
              <a:rPr dirty="0" sz="1000" spc="-50">
                <a:latin typeface="Lucida Console"/>
                <a:cs typeface="Lucida Console"/>
              </a:rPr>
              <a:t>z</a:t>
            </a:r>
            <a:r>
              <a:rPr dirty="0" sz="1000">
                <a:latin typeface="Lucida Console"/>
                <a:cs typeface="Lucida Console"/>
              </a:rPr>
              <a:t>	</a:t>
            </a:r>
            <a:r>
              <a:rPr dirty="0" sz="1000" spc="-50">
                <a:latin typeface="Lucida Console"/>
                <a:cs typeface="Lucida Console"/>
              </a:rPr>
              <a:t>s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4481105" y="5742557"/>
            <a:ext cx="480059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Console"/>
                <a:cs typeface="Lucida Console"/>
              </a:rPr>
              <a:t>genome</a:t>
            </a:r>
            <a:endParaRPr sz="1000">
              <a:latin typeface="Lucida Console"/>
              <a:cs typeface="Lucida Console"/>
            </a:endParaRPr>
          </a:p>
        </p:txBody>
      </p:sp>
      <p:pic>
        <p:nvPicPr>
          <p:cNvPr id="38" name="object 38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945383" y="5879163"/>
            <a:ext cx="172247" cy="147977"/>
          </a:xfrm>
          <a:prstGeom prst="rect">
            <a:avLst/>
          </a:prstGeom>
        </p:spPr>
      </p:pic>
      <p:sp>
        <p:nvSpPr>
          <p:cNvPr id="39" name="object 3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48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Alice</a:t>
            </a:r>
            <a:r>
              <a:rPr dirty="0" spc="175"/>
              <a:t> </a:t>
            </a:r>
            <a:r>
              <a:rPr dirty="0" spc="55"/>
              <a:t>and</a:t>
            </a:r>
            <a:r>
              <a:rPr dirty="0" spc="175"/>
              <a:t> </a:t>
            </a:r>
            <a:r>
              <a:rPr dirty="0" spc="-25"/>
              <a:t>Bob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1955780" y="2163737"/>
            <a:ext cx="6000115" cy="2371090"/>
            <a:chOff x="1955780" y="2163737"/>
            <a:chExt cx="6000115" cy="2371090"/>
          </a:xfrm>
        </p:grpSpPr>
        <p:sp>
          <p:nvSpPr>
            <p:cNvPr id="5" name="object 5" descr=""/>
            <p:cNvSpPr/>
            <p:nvPr/>
          </p:nvSpPr>
          <p:spPr>
            <a:xfrm>
              <a:off x="1958632" y="2166594"/>
              <a:ext cx="2988310" cy="1330960"/>
            </a:xfrm>
            <a:custGeom>
              <a:avLst/>
              <a:gdLst/>
              <a:ahLst/>
              <a:cxnLst/>
              <a:rect l="l" t="t" r="r" b="b"/>
              <a:pathLst>
                <a:path w="2988310" h="1330960">
                  <a:moveTo>
                    <a:pt x="1389913" y="559435"/>
                  </a:moveTo>
                  <a:lnTo>
                    <a:pt x="1185443" y="559435"/>
                  </a:lnTo>
                  <a:lnTo>
                    <a:pt x="0" y="1330350"/>
                  </a:lnTo>
                  <a:lnTo>
                    <a:pt x="1389913" y="559435"/>
                  </a:lnTo>
                  <a:close/>
                </a:path>
                <a:path w="2988310" h="1330960">
                  <a:moveTo>
                    <a:pt x="2733484" y="0"/>
                  </a:moveTo>
                  <a:lnTo>
                    <a:pt x="772553" y="0"/>
                  </a:lnTo>
                  <a:lnTo>
                    <a:pt x="726002" y="2419"/>
                  </a:lnTo>
                  <a:lnTo>
                    <a:pt x="682036" y="13076"/>
                  </a:lnTo>
                  <a:lnTo>
                    <a:pt x="641428" y="31194"/>
                  </a:lnTo>
                  <a:lnTo>
                    <a:pt x="604950" y="55991"/>
                  </a:lnTo>
                  <a:lnTo>
                    <a:pt x="573372" y="86689"/>
                  </a:lnTo>
                  <a:lnTo>
                    <a:pt x="547469" y="122509"/>
                  </a:lnTo>
                  <a:lnTo>
                    <a:pt x="528010" y="162672"/>
                  </a:lnTo>
                  <a:lnTo>
                    <a:pt x="515769" y="206398"/>
                  </a:lnTo>
                  <a:lnTo>
                    <a:pt x="511517" y="252907"/>
                  </a:lnTo>
                  <a:lnTo>
                    <a:pt x="511517" y="301751"/>
                  </a:lnTo>
                  <a:lnTo>
                    <a:pt x="515769" y="348231"/>
                  </a:lnTo>
                  <a:lnTo>
                    <a:pt x="528010" y="391912"/>
                  </a:lnTo>
                  <a:lnTo>
                    <a:pt x="547469" y="432081"/>
                  </a:lnTo>
                  <a:lnTo>
                    <a:pt x="573372" y="468025"/>
                  </a:lnTo>
                  <a:lnTo>
                    <a:pt x="604950" y="499032"/>
                  </a:lnTo>
                  <a:lnTo>
                    <a:pt x="641428" y="524389"/>
                  </a:lnTo>
                  <a:lnTo>
                    <a:pt x="682036" y="543384"/>
                  </a:lnTo>
                  <a:lnTo>
                    <a:pt x="726002" y="555303"/>
                  </a:lnTo>
                  <a:lnTo>
                    <a:pt x="772553" y="559435"/>
                  </a:lnTo>
                  <a:lnTo>
                    <a:pt x="2733484" y="559435"/>
                  </a:lnTo>
                  <a:lnTo>
                    <a:pt x="2779816" y="555303"/>
                  </a:lnTo>
                  <a:lnTo>
                    <a:pt x="2823186" y="543384"/>
                  </a:lnTo>
                  <a:lnTo>
                    <a:pt x="2862929" y="524389"/>
                  </a:lnTo>
                  <a:lnTo>
                    <a:pt x="2898381" y="499032"/>
                  </a:lnTo>
                  <a:lnTo>
                    <a:pt x="2928878" y="468025"/>
                  </a:lnTo>
                  <a:lnTo>
                    <a:pt x="2953755" y="432081"/>
                  </a:lnTo>
                  <a:lnTo>
                    <a:pt x="2972346" y="391912"/>
                  </a:lnTo>
                  <a:lnTo>
                    <a:pt x="2983989" y="348231"/>
                  </a:lnTo>
                  <a:lnTo>
                    <a:pt x="2988017" y="301751"/>
                  </a:lnTo>
                  <a:lnTo>
                    <a:pt x="2988017" y="252907"/>
                  </a:lnTo>
                  <a:lnTo>
                    <a:pt x="2983989" y="206591"/>
                  </a:lnTo>
                  <a:lnTo>
                    <a:pt x="2972346" y="163349"/>
                  </a:lnTo>
                  <a:lnTo>
                    <a:pt x="2953755" y="123816"/>
                  </a:lnTo>
                  <a:lnTo>
                    <a:pt x="2928878" y="88625"/>
                  </a:lnTo>
                  <a:lnTo>
                    <a:pt x="2898381" y="58411"/>
                  </a:lnTo>
                  <a:lnTo>
                    <a:pt x="2862929" y="33807"/>
                  </a:lnTo>
                  <a:lnTo>
                    <a:pt x="2823186" y="15448"/>
                  </a:lnTo>
                  <a:lnTo>
                    <a:pt x="2779816" y="3967"/>
                  </a:lnTo>
                  <a:lnTo>
                    <a:pt x="27334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958637" y="2166594"/>
              <a:ext cx="2988310" cy="1330960"/>
            </a:xfrm>
            <a:custGeom>
              <a:avLst/>
              <a:gdLst/>
              <a:ahLst/>
              <a:cxnLst/>
              <a:rect l="l" t="t" r="r" b="b"/>
              <a:pathLst>
                <a:path w="2988310" h="1330960">
                  <a:moveTo>
                    <a:pt x="772552" y="0"/>
                  </a:moveTo>
                  <a:lnTo>
                    <a:pt x="725999" y="2419"/>
                  </a:lnTo>
                  <a:lnTo>
                    <a:pt x="682032" y="13076"/>
                  </a:lnTo>
                  <a:lnTo>
                    <a:pt x="641423" y="31194"/>
                  </a:lnTo>
                  <a:lnTo>
                    <a:pt x="604944" y="55992"/>
                  </a:lnTo>
                  <a:lnTo>
                    <a:pt x="573367" y="86690"/>
                  </a:lnTo>
                  <a:lnTo>
                    <a:pt x="547463" y="122511"/>
                  </a:lnTo>
                  <a:lnTo>
                    <a:pt x="528005" y="162673"/>
                  </a:lnTo>
                  <a:lnTo>
                    <a:pt x="515764" y="206399"/>
                  </a:lnTo>
                  <a:lnTo>
                    <a:pt x="511512" y="252909"/>
                  </a:lnTo>
                  <a:lnTo>
                    <a:pt x="511512" y="301750"/>
                  </a:lnTo>
                  <a:lnTo>
                    <a:pt x="515764" y="348229"/>
                  </a:lnTo>
                  <a:lnTo>
                    <a:pt x="528005" y="391909"/>
                  </a:lnTo>
                  <a:lnTo>
                    <a:pt x="547463" y="432078"/>
                  </a:lnTo>
                  <a:lnTo>
                    <a:pt x="573367" y="468021"/>
                  </a:lnTo>
                  <a:lnTo>
                    <a:pt x="604944" y="499027"/>
                  </a:lnTo>
                  <a:lnTo>
                    <a:pt x="641423" y="524383"/>
                  </a:lnTo>
                  <a:lnTo>
                    <a:pt x="682032" y="543377"/>
                  </a:lnTo>
                  <a:lnTo>
                    <a:pt x="725999" y="555296"/>
                  </a:lnTo>
                  <a:lnTo>
                    <a:pt x="772552" y="559427"/>
                  </a:lnTo>
                  <a:lnTo>
                    <a:pt x="1185429" y="559427"/>
                  </a:lnTo>
                  <a:lnTo>
                    <a:pt x="0" y="1330351"/>
                  </a:lnTo>
                  <a:lnTo>
                    <a:pt x="1389908" y="559427"/>
                  </a:lnTo>
                  <a:lnTo>
                    <a:pt x="2733480" y="559427"/>
                  </a:lnTo>
                  <a:lnTo>
                    <a:pt x="2779810" y="555296"/>
                  </a:lnTo>
                  <a:lnTo>
                    <a:pt x="2823179" y="543377"/>
                  </a:lnTo>
                  <a:lnTo>
                    <a:pt x="2862922" y="524383"/>
                  </a:lnTo>
                  <a:lnTo>
                    <a:pt x="2898375" y="499027"/>
                  </a:lnTo>
                  <a:lnTo>
                    <a:pt x="2928873" y="468021"/>
                  </a:lnTo>
                  <a:lnTo>
                    <a:pt x="2953750" y="432078"/>
                  </a:lnTo>
                  <a:lnTo>
                    <a:pt x="2972343" y="391909"/>
                  </a:lnTo>
                  <a:lnTo>
                    <a:pt x="2983986" y="348229"/>
                  </a:lnTo>
                  <a:lnTo>
                    <a:pt x="2988015" y="301750"/>
                  </a:lnTo>
                  <a:lnTo>
                    <a:pt x="2988015" y="252909"/>
                  </a:lnTo>
                  <a:lnTo>
                    <a:pt x="2983985" y="206593"/>
                  </a:lnTo>
                  <a:lnTo>
                    <a:pt x="2972341" y="163351"/>
                  </a:lnTo>
                  <a:lnTo>
                    <a:pt x="2953748" y="123817"/>
                  </a:lnTo>
                  <a:lnTo>
                    <a:pt x="2928870" y="88626"/>
                  </a:lnTo>
                  <a:lnTo>
                    <a:pt x="2898373" y="58412"/>
                  </a:lnTo>
                  <a:lnTo>
                    <a:pt x="2862921" y="33807"/>
                  </a:lnTo>
                  <a:lnTo>
                    <a:pt x="2823178" y="15448"/>
                  </a:lnTo>
                  <a:lnTo>
                    <a:pt x="2779809" y="3967"/>
                  </a:lnTo>
                  <a:lnTo>
                    <a:pt x="2733480" y="0"/>
                  </a:lnTo>
                  <a:lnTo>
                    <a:pt x="772552" y="0"/>
                  </a:lnTo>
                  <a:close/>
                </a:path>
              </a:pathLst>
            </a:custGeom>
            <a:ln w="5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073650" y="3870312"/>
              <a:ext cx="2879725" cy="661670"/>
            </a:xfrm>
            <a:custGeom>
              <a:avLst/>
              <a:gdLst/>
              <a:ahLst/>
              <a:cxnLst/>
              <a:rect l="l" t="t" r="r" b="b"/>
              <a:pathLst>
                <a:path w="2879725" h="661670">
                  <a:moveTo>
                    <a:pt x="1962315" y="0"/>
                  </a:moveTo>
                  <a:lnTo>
                    <a:pt x="306222" y="0"/>
                  </a:lnTo>
                  <a:lnTo>
                    <a:pt x="256914" y="2596"/>
                  </a:lnTo>
                  <a:lnTo>
                    <a:pt x="210006" y="13005"/>
                  </a:lnTo>
                  <a:lnTo>
                    <a:pt x="166154" y="30570"/>
                  </a:lnTo>
                  <a:lnTo>
                    <a:pt x="126017" y="54634"/>
                  </a:lnTo>
                  <a:lnTo>
                    <a:pt x="90250" y="84542"/>
                  </a:lnTo>
                  <a:lnTo>
                    <a:pt x="59513" y="119637"/>
                  </a:lnTo>
                  <a:lnTo>
                    <a:pt x="34462" y="159263"/>
                  </a:lnTo>
                  <a:lnTo>
                    <a:pt x="15754" y="202764"/>
                  </a:lnTo>
                  <a:lnTo>
                    <a:pt x="4048" y="249484"/>
                  </a:lnTo>
                  <a:lnTo>
                    <a:pt x="0" y="298767"/>
                  </a:lnTo>
                  <a:lnTo>
                    <a:pt x="0" y="351866"/>
                  </a:lnTo>
                  <a:lnTo>
                    <a:pt x="3353" y="396894"/>
                  </a:lnTo>
                  <a:lnTo>
                    <a:pt x="13086" y="440096"/>
                  </a:lnTo>
                  <a:lnTo>
                    <a:pt x="28703" y="480953"/>
                  </a:lnTo>
                  <a:lnTo>
                    <a:pt x="49711" y="518947"/>
                  </a:lnTo>
                  <a:lnTo>
                    <a:pt x="75616" y="553558"/>
                  </a:lnTo>
                  <a:lnTo>
                    <a:pt x="105924" y="584267"/>
                  </a:lnTo>
                  <a:lnTo>
                    <a:pt x="140141" y="610557"/>
                  </a:lnTo>
                  <a:lnTo>
                    <a:pt x="177773" y="631907"/>
                  </a:lnTo>
                  <a:lnTo>
                    <a:pt x="218327" y="647799"/>
                  </a:lnTo>
                  <a:lnTo>
                    <a:pt x="261307" y="657715"/>
                  </a:lnTo>
                  <a:lnTo>
                    <a:pt x="306222" y="661136"/>
                  </a:lnTo>
                  <a:lnTo>
                    <a:pt x="1962315" y="661136"/>
                  </a:lnTo>
                  <a:lnTo>
                    <a:pt x="2011403" y="657008"/>
                  </a:lnTo>
                  <a:lnTo>
                    <a:pt x="2057710" y="645082"/>
                  </a:lnTo>
                  <a:lnTo>
                    <a:pt x="2100673" y="626051"/>
                  </a:lnTo>
                  <a:lnTo>
                    <a:pt x="2139731" y="600604"/>
                  </a:lnTo>
                  <a:lnTo>
                    <a:pt x="2174322" y="569433"/>
                  </a:lnTo>
                  <a:lnTo>
                    <a:pt x="2203884" y="533226"/>
                  </a:lnTo>
                  <a:lnTo>
                    <a:pt x="2227854" y="492676"/>
                  </a:lnTo>
                  <a:lnTo>
                    <a:pt x="2245671" y="448472"/>
                  </a:lnTo>
                  <a:lnTo>
                    <a:pt x="2256774" y="401305"/>
                  </a:lnTo>
                  <a:lnTo>
                    <a:pt x="2260600" y="351866"/>
                  </a:lnTo>
                  <a:lnTo>
                    <a:pt x="2260600" y="298767"/>
                  </a:lnTo>
                  <a:lnTo>
                    <a:pt x="2260935" y="282125"/>
                  </a:lnTo>
                  <a:lnTo>
                    <a:pt x="2261330" y="265722"/>
                  </a:lnTo>
                  <a:lnTo>
                    <a:pt x="2260855" y="249484"/>
                  </a:lnTo>
                  <a:lnTo>
                    <a:pt x="2258631" y="233705"/>
                  </a:lnTo>
                  <a:lnTo>
                    <a:pt x="2736783" y="132410"/>
                  </a:lnTo>
                  <a:lnTo>
                    <a:pt x="2216073" y="132410"/>
                  </a:lnTo>
                  <a:lnTo>
                    <a:pt x="2185827" y="93863"/>
                  </a:lnTo>
                  <a:lnTo>
                    <a:pt x="2149799" y="61296"/>
                  </a:lnTo>
                  <a:lnTo>
                    <a:pt x="2108711" y="35167"/>
                  </a:lnTo>
                  <a:lnTo>
                    <a:pt x="2063286" y="15936"/>
                  </a:lnTo>
                  <a:lnTo>
                    <a:pt x="2014246" y="4060"/>
                  </a:lnTo>
                  <a:lnTo>
                    <a:pt x="1962315" y="0"/>
                  </a:lnTo>
                  <a:close/>
                </a:path>
                <a:path w="2879725" h="661670">
                  <a:moveTo>
                    <a:pt x="2879102" y="102260"/>
                  </a:moveTo>
                  <a:lnTo>
                    <a:pt x="2216073" y="132410"/>
                  </a:lnTo>
                  <a:lnTo>
                    <a:pt x="2736783" y="132410"/>
                  </a:lnTo>
                  <a:lnTo>
                    <a:pt x="2879102" y="1022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073656" y="3870305"/>
              <a:ext cx="2879725" cy="661670"/>
            </a:xfrm>
            <a:custGeom>
              <a:avLst/>
              <a:gdLst/>
              <a:ahLst/>
              <a:cxnLst/>
              <a:rect l="l" t="t" r="r" b="b"/>
              <a:pathLst>
                <a:path w="2879725" h="661670">
                  <a:moveTo>
                    <a:pt x="306218" y="0"/>
                  </a:moveTo>
                  <a:lnTo>
                    <a:pt x="256910" y="2598"/>
                  </a:lnTo>
                  <a:lnTo>
                    <a:pt x="210002" y="13009"/>
                  </a:lnTo>
                  <a:lnTo>
                    <a:pt x="166150" y="30575"/>
                  </a:lnTo>
                  <a:lnTo>
                    <a:pt x="126013" y="54640"/>
                  </a:lnTo>
                  <a:lnTo>
                    <a:pt x="90248" y="84548"/>
                  </a:lnTo>
                  <a:lnTo>
                    <a:pt x="59511" y="119644"/>
                  </a:lnTo>
                  <a:lnTo>
                    <a:pt x="34461" y="159270"/>
                  </a:lnTo>
                  <a:lnTo>
                    <a:pt x="15754" y="202772"/>
                  </a:lnTo>
                  <a:lnTo>
                    <a:pt x="4048" y="249492"/>
                  </a:lnTo>
                  <a:lnTo>
                    <a:pt x="0" y="298774"/>
                  </a:lnTo>
                  <a:lnTo>
                    <a:pt x="0" y="351876"/>
                  </a:lnTo>
                  <a:lnTo>
                    <a:pt x="3353" y="396905"/>
                  </a:lnTo>
                  <a:lnTo>
                    <a:pt x="13085" y="440107"/>
                  </a:lnTo>
                  <a:lnTo>
                    <a:pt x="28702" y="480964"/>
                  </a:lnTo>
                  <a:lnTo>
                    <a:pt x="49709" y="518956"/>
                  </a:lnTo>
                  <a:lnTo>
                    <a:pt x="75614" y="553566"/>
                  </a:lnTo>
                  <a:lnTo>
                    <a:pt x="105921" y="584274"/>
                  </a:lnTo>
                  <a:lnTo>
                    <a:pt x="140137" y="610562"/>
                  </a:lnTo>
                  <a:lnTo>
                    <a:pt x="177769" y="631912"/>
                  </a:lnTo>
                  <a:lnTo>
                    <a:pt x="218322" y="647803"/>
                  </a:lnTo>
                  <a:lnTo>
                    <a:pt x="261303" y="657719"/>
                  </a:lnTo>
                  <a:lnTo>
                    <a:pt x="306218" y="661139"/>
                  </a:lnTo>
                  <a:lnTo>
                    <a:pt x="1962321" y="661139"/>
                  </a:lnTo>
                  <a:lnTo>
                    <a:pt x="2011406" y="657011"/>
                  </a:lnTo>
                  <a:lnTo>
                    <a:pt x="2057711" y="645087"/>
                  </a:lnTo>
                  <a:lnTo>
                    <a:pt x="2100673" y="626056"/>
                  </a:lnTo>
                  <a:lnTo>
                    <a:pt x="2139731" y="600611"/>
                  </a:lnTo>
                  <a:lnTo>
                    <a:pt x="2174321" y="569440"/>
                  </a:lnTo>
                  <a:lnTo>
                    <a:pt x="2203883" y="533235"/>
                  </a:lnTo>
                  <a:lnTo>
                    <a:pt x="2227853" y="492686"/>
                  </a:lnTo>
                  <a:lnTo>
                    <a:pt x="2245671" y="448483"/>
                  </a:lnTo>
                  <a:lnTo>
                    <a:pt x="2256774" y="401316"/>
                  </a:lnTo>
                  <a:lnTo>
                    <a:pt x="2260599" y="351876"/>
                  </a:lnTo>
                  <a:lnTo>
                    <a:pt x="2260599" y="298774"/>
                  </a:lnTo>
                  <a:lnTo>
                    <a:pt x="2260935" y="282131"/>
                  </a:lnTo>
                  <a:lnTo>
                    <a:pt x="2261332" y="265727"/>
                  </a:lnTo>
                  <a:lnTo>
                    <a:pt x="2260871" y="249580"/>
                  </a:lnTo>
                  <a:lnTo>
                    <a:pt x="2258635" y="233709"/>
                  </a:lnTo>
                  <a:lnTo>
                    <a:pt x="2879102" y="102265"/>
                  </a:lnTo>
                  <a:lnTo>
                    <a:pt x="2216070" y="132422"/>
                  </a:lnTo>
                  <a:lnTo>
                    <a:pt x="2185826" y="93870"/>
                  </a:lnTo>
                  <a:lnTo>
                    <a:pt x="2149799" y="61300"/>
                  </a:lnTo>
                  <a:lnTo>
                    <a:pt x="2108711" y="35169"/>
                  </a:lnTo>
                  <a:lnTo>
                    <a:pt x="2063286" y="15936"/>
                  </a:lnTo>
                  <a:lnTo>
                    <a:pt x="2014248" y="4060"/>
                  </a:lnTo>
                  <a:lnTo>
                    <a:pt x="1962321" y="0"/>
                  </a:lnTo>
                  <a:lnTo>
                    <a:pt x="306218" y="0"/>
                  </a:lnTo>
                  <a:close/>
                </a:path>
              </a:pathLst>
            </a:custGeom>
            <a:ln w="5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5195633" y="3862331"/>
            <a:ext cx="2025014" cy="60769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dirty="0" sz="1150">
                <a:latin typeface="Lucida Sans Unicode"/>
                <a:cs typeface="Lucida Sans Unicode"/>
              </a:rPr>
              <a:t>Good </a:t>
            </a:r>
            <a:r>
              <a:rPr dirty="0" sz="1150" spc="-10">
                <a:latin typeface="Lucida Sans Unicode"/>
                <a:cs typeface="Lucida Sans Unicode"/>
              </a:rPr>
              <a:t>luck!</a:t>
            </a:r>
            <a:endParaRPr sz="1150">
              <a:latin typeface="Lucida Sans Unicode"/>
              <a:cs typeface="Lucida Sans Unicode"/>
            </a:endParaRPr>
          </a:p>
          <a:p>
            <a:pPr algn="ctr" marL="12700" marR="5080">
              <a:lnSpc>
                <a:spcPct val="110700"/>
              </a:lnSpc>
            </a:pPr>
            <a:r>
              <a:rPr dirty="0" sz="1150">
                <a:latin typeface="Lucida Sans Unicode"/>
                <a:cs typeface="Lucida Sans Unicode"/>
              </a:rPr>
              <a:t>BTW,</a:t>
            </a:r>
            <a:r>
              <a:rPr dirty="0" sz="1150" spc="5">
                <a:latin typeface="Lucida Sans Unicode"/>
                <a:cs typeface="Lucida Sans Unicode"/>
              </a:rPr>
              <a:t> </a:t>
            </a:r>
            <a:r>
              <a:rPr dirty="0" sz="1150">
                <a:latin typeface="Lucida Sans Unicode"/>
                <a:cs typeface="Lucida Sans Unicode"/>
              </a:rPr>
              <a:t>you're</a:t>
            </a:r>
            <a:r>
              <a:rPr dirty="0" sz="1150" spc="5">
                <a:latin typeface="Lucida Sans Unicode"/>
                <a:cs typeface="Lucida Sans Unicode"/>
              </a:rPr>
              <a:t> </a:t>
            </a:r>
            <a:r>
              <a:rPr dirty="0" sz="1150">
                <a:latin typeface="Lucida Sans Unicode"/>
                <a:cs typeface="Lucida Sans Unicode"/>
              </a:rPr>
              <a:t>going</a:t>
            </a:r>
            <a:r>
              <a:rPr dirty="0" sz="1150" spc="10">
                <a:latin typeface="Lucida Sans Unicode"/>
                <a:cs typeface="Lucida Sans Unicode"/>
              </a:rPr>
              <a:t> </a:t>
            </a:r>
            <a:r>
              <a:rPr dirty="0" sz="1150">
                <a:latin typeface="Lucida Sans Unicode"/>
                <a:cs typeface="Lucida Sans Unicode"/>
              </a:rPr>
              <a:t>to</a:t>
            </a:r>
            <a:r>
              <a:rPr dirty="0" sz="1150" spc="5">
                <a:latin typeface="Lucida Sans Unicode"/>
                <a:cs typeface="Lucida Sans Unicode"/>
              </a:rPr>
              <a:t> </a:t>
            </a:r>
            <a:r>
              <a:rPr dirty="0" sz="1150">
                <a:latin typeface="Lucida Sans Unicode"/>
                <a:cs typeface="Lucida Sans Unicode"/>
              </a:rPr>
              <a:t>need</a:t>
            </a:r>
            <a:r>
              <a:rPr dirty="0" sz="1150" spc="5">
                <a:latin typeface="Lucida Sans Unicode"/>
                <a:cs typeface="Lucida Sans Unicode"/>
              </a:rPr>
              <a:t> </a:t>
            </a:r>
            <a:r>
              <a:rPr dirty="0" sz="1150" spc="-50">
                <a:latin typeface="Lucida Sans Unicode"/>
                <a:cs typeface="Lucida Sans Unicode"/>
              </a:rPr>
              <a:t>a </a:t>
            </a:r>
            <a:r>
              <a:rPr dirty="0" sz="1150">
                <a:latin typeface="Lucida Sans Unicode"/>
                <a:cs typeface="Lucida Sans Unicode"/>
              </a:rPr>
              <a:t>whitelist</a:t>
            </a:r>
            <a:r>
              <a:rPr dirty="0" sz="1150" spc="90">
                <a:latin typeface="Lucida Sans Unicode"/>
                <a:cs typeface="Lucida Sans Unicode"/>
              </a:rPr>
              <a:t> </a:t>
            </a:r>
            <a:r>
              <a:rPr dirty="0" sz="1150" spc="-10">
                <a:latin typeface="Lucida Sans Unicode"/>
                <a:cs typeface="Lucida Sans Unicode"/>
              </a:rPr>
              <a:t>filter.</a:t>
            </a:r>
            <a:endParaRPr sz="1150">
              <a:latin typeface="Lucida Sans Unicode"/>
              <a:cs typeface="Lucida Sans Unicode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5210492" y="2557876"/>
            <a:ext cx="2888615" cy="871219"/>
            <a:chOff x="5210492" y="2557876"/>
            <a:chExt cx="2888615" cy="871219"/>
          </a:xfrm>
        </p:grpSpPr>
        <p:sp>
          <p:nvSpPr>
            <p:cNvPr id="11" name="object 11" descr=""/>
            <p:cNvSpPr/>
            <p:nvPr/>
          </p:nvSpPr>
          <p:spPr>
            <a:xfrm>
              <a:off x="5213350" y="2560739"/>
              <a:ext cx="2882900" cy="865505"/>
            </a:xfrm>
            <a:custGeom>
              <a:avLst/>
              <a:gdLst/>
              <a:ahLst/>
              <a:cxnLst/>
              <a:rect l="l" t="t" r="r" b="b"/>
              <a:pathLst>
                <a:path w="2882900" h="865504">
                  <a:moveTo>
                    <a:pt x="2311946" y="661136"/>
                  </a:moveTo>
                  <a:lnTo>
                    <a:pt x="2032990" y="661136"/>
                  </a:lnTo>
                  <a:lnTo>
                    <a:pt x="2666390" y="864920"/>
                  </a:lnTo>
                  <a:lnTo>
                    <a:pt x="2311946" y="661136"/>
                  </a:lnTo>
                  <a:close/>
                </a:path>
                <a:path w="2882900" h="865504">
                  <a:moveTo>
                    <a:pt x="2590419" y="0"/>
                  </a:moveTo>
                  <a:lnTo>
                    <a:pt x="289471" y="0"/>
                  </a:lnTo>
                  <a:lnTo>
                    <a:pt x="241718" y="3484"/>
                  </a:lnTo>
                  <a:lnTo>
                    <a:pt x="196713" y="14386"/>
                  </a:lnTo>
                  <a:lnTo>
                    <a:pt x="154993" y="32086"/>
                  </a:lnTo>
                  <a:lnTo>
                    <a:pt x="117093" y="55967"/>
                  </a:lnTo>
                  <a:lnTo>
                    <a:pt x="83551" y="85410"/>
                  </a:lnTo>
                  <a:lnTo>
                    <a:pt x="54904" y="119796"/>
                  </a:lnTo>
                  <a:lnTo>
                    <a:pt x="31689" y="158506"/>
                  </a:lnTo>
                  <a:lnTo>
                    <a:pt x="14441" y="200922"/>
                  </a:lnTo>
                  <a:lnTo>
                    <a:pt x="3696" y="246465"/>
                  </a:lnTo>
                  <a:lnTo>
                    <a:pt x="0" y="294398"/>
                  </a:lnTo>
                  <a:lnTo>
                    <a:pt x="0" y="368973"/>
                  </a:lnTo>
                  <a:lnTo>
                    <a:pt x="3699" y="416844"/>
                  </a:lnTo>
                  <a:lnTo>
                    <a:pt x="14441" y="462078"/>
                  </a:lnTo>
                  <a:lnTo>
                    <a:pt x="31689" y="504111"/>
                  </a:lnTo>
                  <a:lnTo>
                    <a:pt x="54904" y="542375"/>
                  </a:lnTo>
                  <a:lnTo>
                    <a:pt x="83551" y="576305"/>
                  </a:lnTo>
                  <a:lnTo>
                    <a:pt x="117093" y="605335"/>
                  </a:lnTo>
                  <a:lnTo>
                    <a:pt x="154993" y="628899"/>
                  </a:lnTo>
                  <a:lnTo>
                    <a:pt x="196713" y="646431"/>
                  </a:lnTo>
                  <a:lnTo>
                    <a:pt x="241718" y="657366"/>
                  </a:lnTo>
                  <a:lnTo>
                    <a:pt x="289471" y="661136"/>
                  </a:lnTo>
                  <a:lnTo>
                    <a:pt x="2590419" y="661136"/>
                  </a:lnTo>
                  <a:lnTo>
                    <a:pt x="2638255" y="657366"/>
                  </a:lnTo>
                  <a:lnTo>
                    <a:pt x="2683489" y="646431"/>
                  </a:lnTo>
                  <a:lnTo>
                    <a:pt x="2725547" y="628899"/>
                  </a:lnTo>
                  <a:lnTo>
                    <a:pt x="2763856" y="605335"/>
                  </a:lnTo>
                  <a:lnTo>
                    <a:pt x="2797843" y="576305"/>
                  </a:lnTo>
                  <a:lnTo>
                    <a:pt x="2826935" y="542375"/>
                  </a:lnTo>
                  <a:lnTo>
                    <a:pt x="2850560" y="504111"/>
                  </a:lnTo>
                  <a:lnTo>
                    <a:pt x="2868145" y="462078"/>
                  </a:lnTo>
                  <a:lnTo>
                    <a:pt x="2879115" y="416844"/>
                  </a:lnTo>
                  <a:lnTo>
                    <a:pt x="2882900" y="368973"/>
                  </a:lnTo>
                  <a:lnTo>
                    <a:pt x="2882900" y="294398"/>
                  </a:lnTo>
                  <a:lnTo>
                    <a:pt x="2879106" y="246426"/>
                  </a:lnTo>
                  <a:lnTo>
                    <a:pt x="2868145" y="201060"/>
                  </a:lnTo>
                  <a:lnTo>
                    <a:pt x="2850560" y="158777"/>
                  </a:lnTo>
                  <a:lnTo>
                    <a:pt x="2826935" y="120209"/>
                  </a:lnTo>
                  <a:lnTo>
                    <a:pt x="2797843" y="85948"/>
                  </a:lnTo>
                  <a:lnTo>
                    <a:pt x="2763856" y="56587"/>
                  </a:lnTo>
                  <a:lnTo>
                    <a:pt x="2725547" y="32719"/>
                  </a:lnTo>
                  <a:lnTo>
                    <a:pt x="2683489" y="14937"/>
                  </a:lnTo>
                  <a:lnTo>
                    <a:pt x="2638255" y="3833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213350" y="2560734"/>
              <a:ext cx="2882900" cy="865505"/>
            </a:xfrm>
            <a:custGeom>
              <a:avLst/>
              <a:gdLst/>
              <a:ahLst/>
              <a:cxnLst/>
              <a:rect l="l" t="t" r="r" b="b"/>
              <a:pathLst>
                <a:path w="2882900" h="865504">
                  <a:moveTo>
                    <a:pt x="289465" y="0"/>
                  </a:moveTo>
                  <a:lnTo>
                    <a:pt x="241714" y="3485"/>
                  </a:lnTo>
                  <a:lnTo>
                    <a:pt x="196710" y="14387"/>
                  </a:lnTo>
                  <a:lnTo>
                    <a:pt x="154990" y="32088"/>
                  </a:lnTo>
                  <a:lnTo>
                    <a:pt x="117091" y="55969"/>
                  </a:lnTo>
                  <a:lnTo>
                    <a:pt x="83550" y="85412"/>
                  </a:lnTo>
                  <a:lnTo>
                    <a:pt x="54903" y="119797"/>
                  </a:lnTo>
                  <a:lnTo>
                    <a:pt x="31688" y="158507"/>
                  </a:lnTo>
                  <a:lnTo>
                    <a:pt x="14441" y="200923"/>
                  </a:lnTo>
                  <a:lnTo>
                    <a:pt x="3699" y="246427"/>
                  </a:lnTo>
                  <a:lnTo>
                    <a:pt x="0" y="294399"/>
                  </a:lnTo>
                  <a:lnTo>
                    <a:pt x="0" y="368971"/>
                  </a:lnTo>
                  <a:lnTo>
                    <a:pt x="3699" y="416843"/>
                  </a:lnTo>
                  <a:lnTo>
                    <a:pt x="14441" y="462079"/>
                  </a:lnTo>
                  <a:lnTo>
                    <a:pt x="31688" y="504112"/>
                  </a:lnTo>
                  <a:lnTo>
                    <a:pt x="54903" y="542377"/>
                  </a:lnTo>
                  <a:lnTo>
                    <a:pt x="83550" y="576307"/>
                  </a:lnTo>
                  <a:lnTo>
                    <a:pt x="117091" y="605337"/>
                  </a:lnTo>
                  <a:lnTo>
                    <a:pt x="154990" y="628902"/>
                  </a:lnTo>
                  <a:lnTo>
                    <a:pt x="196710" y="646434"/>
                  </a:lnTo>
                  <a:lnTo>
                    <a:pt x="241714" y="657368"/>
                  </a:lnTo>
                  <a:lnTo>
                    <a:pt x="289465" y="661139"/>
                  </a:lnTo>
                  <a:lnTo>
                    <a:pt x="2032988" y="661139"/>
                  </a:lnTo>
                  <a:lnTo>
                    <a:pt x="2666384" y="864919"/>
                  </a:lnTo>
                  <a:lnTo>
                    <a:pt x="2311951" y="661139"/>
                  </a:lnTo>
                  <a:lnTo>
                    <a:pt x="2590422" y="661139"/>
                  </a:lnTo>
                  <a:lnTo>
                    <a:pt x="2638258" y="657368"/>
                  </a:lnTo>
                  <a:lnTo>
                    <a:pt x="2683492" y="646434"/>
                  </a:lnTo>
                  <a:lnTo>
                    <a:pt x="2725549" y="628902"/>
                  </a:lnTo>
                  <a:lnTo>
                    <a:pt x="2763858" y="605337"/>
                  </a:lnTo>
                  <a:lnTo>
                    <a:pt x="2797845" y="576307"/>
                  </a:lnTo>
                  <a:lnTo>
                    <a:pt x="2826938" y="542377"/>
                  </a:lnTo>
                  <a:lnTo>
                    <a:pt x="2850563" y="504112"/>
                  </a:lnTo>
                  <a:lnTo>
                    <a:pt x="2868147" y="462079"/>
                  </a:lnTo>
                  <a:lnTo>
                    <a:pt x="2879117" y="416843"/>
                  </a:lnTo>
                  <a:lnTo>
                    <a:pt x="2882902" y="368971"/>
                  </a:lnTo>
                  <a:lnTo>
                    <a:pt x="2882902" y="294399"/>
                  </a:lnTo>
                  <a:lnTo>
                    <a:pt x="2879117" y="246465"/>
                  </a:lnTo>
                  <a:lnTo>
                    <a:pt x="2868147" y="201060"/>
                  </a:lnTo>
                  <a:lnTo>
                    <a:pt x="2850563" y="158777"/>
                  </a:lnTo>
                  <a:lnTo>
                    <a:pt x="2826938" y="120209"/>
                  </a:lnTo>
                  <a:lnTo>
                    <a:pt x="2797845" y="85948"/>
                  </a:lnTo>
                  <a:lnTo>
                    <a:pt x="2763858" y="56587"/>
                  </a:lnTo>
                  <a:lnTo>
                    <a:pt x="2725549" y="32719"/>
                  </a:lnTo>
                  <a:lnTo>
                    <a:pt x="2683492" y="14937"/>
                  </a:lnTo>
                  <a:lnTo>
                    <a:pt x="2638258" y="3833"/>
                  </a:lnTo>
                  <a:lnTo>
                    <a:pt x="2590422" y="0"/>
                  </a:lnTo>
                  <a:lnTo>
                    <a:pt x="289465" y="0"/>
                  </a:lnTo>
                  <a:close/>
                </a:path>
              </a:pathLst>
            </a:custGeom>
            <a:ln w="5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5756599" y="4250954"/>
            <a:ext cx="2181860" cy="1567815"/>
            <a:chOff x="5756599" y="4250954"/>
            <a:chExt cx="2181860" cy="1567815"/>
          </a:xfrm>
        </p:grpSpPr>
        <p:sp>
          <p:nvSpPr>
            <p:cNvPr id="14" name="object 14" descr=""/>
            <p:cNvSpPr/>
            <p:nvPr/>
          </p:nvSpPr>
          <p:spPr>
            <a:xfrm>
              <a:off x="5759449" y="4253814"/>
              <a:ext cx="2176145" cy="1562100"/>
            </a:xfrm>
            <a:custGeom>
              <a:avLst/>
              <a:gdLst/>
              <a:ahLst/>
              <a:cxnLst/>
              <a:rect l="l" t="t" r="r" b="b"/>
              <a:pathLst>
                <a:path w="2176145" h="1562100">
                  <a:moveTo>
                    <a:pt x="1499654" y="1002347"/>
                  </a:moveTo>
                  <a:lnTo>
                    <a:pt x="256438" y="1002347"/>
                  </a:lnTo>
                  <a:lnTo>
                    <a:pt x="210041" y="1006298"/>
                  </a:lnTo>
                  <a:lnTo>
                    <a:pt x="166496" y="1017734"/>
                  </a:lnTo>
                  <a:lnTo>
                    <a:pt x="126499" y="1036029"/>
                  </a:lnTo>
                  <a:lnTo>
                    <a:pt x="90746" y="1060557"/>
                  </a:lnTo>
                  <a:lnTo>
                    <a:pt x="59933" y="1090691"/>
                  </a:lnTo>
                  <a:lnTo>
                    <a:pt x="34756" y="1125806"/>
                  </a:lnTo>
                  <a:lnTo>
                    <a:pt x="15911" y="1165275"/>
                  </a:lnTo>
                  <a:lnTo>
                    <a:pt x="4093" y="1208473"/>
                  </a:lnTo>
                  <a:lnTo>
                    <a:pt x="0" y="1254772"/>
                  </a:lnTo>
                  <a:lnTo>
                    <a:pt x="0" y="1303616"/>
                  </a:lnTo>
                  <a:lnTo>
                    <a:pt x="4093" y="1350112"/>
                  </a:lnTo>
                  <a:lnTo>
                    <a:pt x="15911" y="1393836"/>
                  </a:lnTo>
                  <a:lnTo>
                    <a:pt x="34756" y="1434068"/>
                  </a:lnTo>
                  <a:lnTo>
                    <a:pt x="59933" y="1470086"/>
                  </a:lnTo>
                  <a:lnTo>
                    <a:pt x="90746" y="1501171"/>
                  </a:lnTo>
                  <a:lnTo>
                    <a:pt x="126499" y="1526602"/>
                  </a:lnTo>
                  <a:lnTo>
                    <a:pt x="166496" y="1545659"/>
                  </a:lnTo>
                  <a:lnTo>
                    <a:pt x="210041" y="1557622"/>
                  </a:lnTo>
                  <a:lnTo>
                    <a:pt x="256438" y="1561769"/>
                  </a:lnTo>
                  <a:lnTo>
                    <a:pt x="1499654" y="1561769"/>
                  </a:lnTo>
                  <a:lnTo>
                    <a:pt x="1545931" y="1557622"/>
                  </a:lnTo>
                  <a:lnTo>
                    <a:pt x="1589155" y="1545659"/>
                  </a:lnTo>
                  <a:lnTo>
                    <a:pt x="1628687" y="1526602"/>
                  </a:lnTo>
                  <a:lnTo>
                    <a:pt x="1663889" y="1501171"/>
                  </a:lnTo>
                  <a:lnTo>
                    <a:pt x="1694122" y="1470086"/>
                  </a:lnTo>
                  <a:lnTo>
                    <a:pt x="1718748" y="1434068"/>
                  </a:lnTo>
                  <a:lnTo>
                    <a:pt x="1737129" y="1393836"/>
                  </a:lnTo>
                  <a:lnTo>
                    <a:pt x="1748625" y="1350112"/>
                  </a:lnTo>
                  <a:lnTo>
                    <a:pt x="1752600" y="1303616"/>
                  </a:lnTo>
                  <a:lnTo>
                    <a:pt x="1752600" y="1254772"/>
                  </a:lnTo>
                  <a:lnTo>
                    <a:pt x="1748625" y="1208473"/>
                  </a:lnTo>
                  <a:lnTo>
                    <a:pt x="1737129" y="1165275"/>
                  </a:lnTo>
                  <a:lnTo>
                    <a:pt x="1718748" y="1125806"/>
                  </a:lnTo>
                  <a:lnTo>
                    <a:pt x="1694122" y="1090691"/>
                  </a:lnTo>
                  <a:lnTo>
                    <a:pt x="1663889" y="1060557"/>
                  </a:lnTo>
                  <a:lnTo>
                    <a:pt x="1628687" y="1036029"/>
                  </a:lnTo>
                  <a:lnTo>
                    <a:pt x="1589155" y="1017734"/>
                  </a:lnTo>
                  <a:lnTo>
                    <a:pt x="1545931" y="1006298"/>
                  </a:lnTo>
                  <a:lnTo>
                    <a:pt x="1499654" y="1002347"/>
                  </a:lnTo>
                  <a:close/>
                </a:path>
                <a:path w="2176145" h="1562100">
                  <a:moveTo>
                    <a:pt x="2175941" y="0"/>
                  </a:moveTo>
                  <a:lnTo>
                    <a:pt x="1087920" y="1002347"/>
                  </a:lnTo>
                  <a:lnTo>
                    <a:pt x="1237386" y="1002347"/>
                  </a:lnTo>
                  <a:lnTo>
                    <a:pt x="21759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759456" y="4253812"/>
              <a:ext cx="2176145" cy="1562100"/>
            </a:xfrm>
            <a:custGeom>
              <a:avLst/>
              <a:gdLst/>
              <a:ahLst/>
              <a:cxnLst/>
              <a:rect l="l" t="t" r="r" b="b"/>
              <a:pathLst>
                <a:path w="2176145" h="1562100">
                  <a:moveTo>
                    <a:pt x="2175946" y="0"/>
                  </a:moveTo>
                  <a:lnTo>
                    <a:pt x="1087926" y="1002344"/>
                  </a:lnTo>
                  <a:lnTo>
                    <a:pt x="256435" y="1002344"/>
                  </a:lnTo>
                  <a:lnTo>
                    <a:pt x="210041" y="1006295"/>
                  </a:lnTo>
                  <a:lnTo>
                    <a:pt x="166497" y="1017732"/>
                  </a:lnTo>
                  <a:lnTo>
                    <a:pt x="126501" y="1036028"/>
                  </a:lnTo>
                  <a:lnTo>
                    <a:pt x="90748" y="1060557"/>
                  </a:lnTo>
                  <a:lnTo>
                    <a:pt x="59935" y="1090692"/>
                  </a:lnTo>
                  <a:lnTo>
                    <a:pt x="34757" y="1125808"/>
                  </a:lnTo>
                  <a:lnTo>
                    <a:pt x="15911" y="1165278"/>
                  </a:lnTo>
                  <a:lnTo>
                    <a:pt x="4094" y="1208476"/>
                  </a:lnTo>
                  <a:lnTo>
                    <a:pt x="0" y="1254776"/>
                  </a:lnTo>
                  <a:lnTo>
                    <a:pt x="0" y="1303617"/>
                  </a:lnTo>
                  <a:lnTo>
                    <a:pt x="4094" y="1350113"/>
                  </a:lnTo>
                  <a:lnTo>
                    <a:pt x="15911" y="1393837"/>
                  </a:lnTo>
                  <a:lnTo>
                    <a:pt x="34757" y="1434068"/>
                  </a:lnTo>
                  <a:lnTo>
                    <a:pt x="59935" y="1470087"/>
                  </a:lnTo>
                  <a:lnTo>
                    <a:pt x="90748" y="1501172"/>
                  </a:lnTo>
                  <a:lnTo>
                    <a:pt x="126501" y="1526604"/>
                  </a:lnTo>
                  <a:lnTo>
                    <a:pt x="166497" y="1545661"/>
                  </a:lnTo>
                  <a:lnTo>
                    <a:pt x="210041" y="1557624"/>
                  </a:lnTo>
                  <a:lnTo>
                    <a:pt x="256435" y="1561772"/>
                  </a:lnTo>
                  <a:lnTo>
                    <a:pt x="1499655" y="1561772"/>
                  </a:lnTo>
                  <a:lnTo>
                    <a:pt x="1545930" y="1557624"/>
                  </a:lnTo>
                  <a:lnTo>
                    <a:pt x="1589153" y="1545661"/>
                  </a:lnTo>
                  <a:lnTo>
                    <a:pt x="1628684" y="1526604"/>
                  </a:lnTo>
                  <a:lnTo>
                    <a:pt x="1663886" y="1501172"/>
                  </a:lnTo>
                  <a:lnTo>
                    <a:pt x="1694119" y="1470087"/>
                  </a:lnTo>
                  <a:lnTo>
                    <a:pt x="1718745" y="1434068"/>
                  </a:lnTo>
                  <a:lnTo>
                    <a:pt x="1737126" y="1393837"/>
                  </a:lnTo>
                  <a:lnTo>
                    <a:pt x="1748623" y="1350113"/>
                  </a:lnTo>
                  <a:lnTo>
                    <a:pt x="1752597" y="1303617"/>
                  </a:lnTo>
                  <a:lnTo>
                    <a:pt x="1752597" y="1254776"/>
                  </a:lnTo>
                  <a:lnTo>
                    <a:pt x="1748623" y="1208476"/>
                  </a:lnTo>
                  <a:lnTo>
                    <a:pt x="1737126" y="1165278"/>
                  </a:lnTo>
                  <a:lnTo>
                    <a:pt x="1718745" y="1125808"/>
                  </a:lnTo>
                  <a:lnTo>
                    <a:pt x="1694119" y="1090692"/>
                  </a:lnTo>
                  <a:lnTo>
                    <a:pt x="1663886" y="1060557"/>
                  </a:lnTo>
                  <a:lnTo>
                    <a:pt x="1628684" y="1036028"/>
                  </a:lnTo>
                  <a:lnTo>
                    <a:pt x="1589153" y="1017732"/>
                  </a:lnTo>
                  <a:lnTo>
                    <a:pt x="1545930" y="1006295"/>
                  </a:lnTo>
                  <a:lnTo>
                    <a:pt x="1499655" y="1002344"/>
                  </a:lnTo>
                  <a:lnTo>
                    <a:pt x="1237392" y="1002344"/>
                  </a:lnTo>
                  <a:lnTo>
                    <a:pt x="2175946" y="0"/>
                  </a:lnTo>
                  <a:close/>
                </a:path>
              </a:pathLst>
            </a:custGeom>
            <a:ln w="5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5895327" y="5295691"/>
            <a:ext cx="1484630" cy="414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62230">
              <a:lnSpc>
                <a:spcPct val="110700"/>
              </a:lnSpc>
              <a:spcBef>
                <a:spcPts val="95"/>
              </a:spcBef>
            </a:pPr>
            <a:r>
              <a:rPr dirty="0" sz="1150">
                <a:latin typeface="Lucida Sans Unicode"/>
                <a:cs typeface="Lucida Sans Unicode"/>
              </a:rPr>
              <a:t>I'm going to take </a:t>
            </a:r>
            <a:r>
              <a:rPr dirty="0" sz="1150" spc="-50">
                <a:latin typeface="Lucida Sans Unicode"/>
                <a:cs typeface="Lucida Sans Unicode"/>
              </a:rPr>
              <a:t>a </a:t>
            </a:r>
            <a:r>
              <a:rPr dirty="0" sz="1150">
                <a:latin typeface="Lucida Sans Unicode"/>
                <a:cs typeface="Lucida Sans Unicode"/>
              </a:rPr>
              <a:t>few</a:t>
            </a:r>
            <a:r>
              <a:rPr dirty="0" sz="1150" spc="25">
                <a:latin typeface="Lucida Sans Unicode"/>
                <a:cs typeface="Lucida Sans Unicode"/>
              </a:rPr>
              <a:t> </a:t>
            </a:r>
            <a:r>
              <a:rPr dirty="0" sz="1150">
                <a:latin typeface="Lucida Sans Unicode"/>
                <a:cs typeface="Lucida Sans Unicode"/>
              </a:rPr>
              <a:t>CS</a:t>
            </a:r>
            <a:r>
              <a:rPr dirty="0" sz="1150" spc="25">
                <a:latin typeface="Lucida Sans Unicode"/>
                <a:cs typeface="Lucida Sans Unicode"/>
              </a:rPr>
              <a:t> </a:t>
            </a:r>
            <a:r>
              <a:rPr dirty="0" sz="1150">
                <a:latin typeface="Lucida Sans Unicode"/>
                <a:cs typeface="Lucida Sans Unicode"/>
              </a:rPr>
              <a:t>courses</a:t>
            </a:r>
            <a:r>
              <a:rPr dirty="0" sz="1150" spc="25">
                <a:latin typeface="Lucida Sans Unicode"/>
                <a:cs typeface="Lucida Sans Unicode"/>
              </a:rPr>
              <a:t> </a:t>
            </a:r>
            <a:r>
              <a:rPr dirty="0" sz="1150" spc="-10">
                <a:latin typeface="Lucida Sans Unicode"/>
                <a:cs typeface="Lucida Sans Unicode"/>
              </a:rPr>
              <a:t>first.</a:t>
            </a:r>
            <a:endParaRPr sz="1150">
              <a:latin typeface="Lucida Sans Unicode"/>
              <a:cs typeface="Lucida Sans Unicode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2008498" y="3295305"/>
            <a:ext cx="3119120" cy="565150"/>
            <a:chOff x="2008498" y="3295305"/>
            <a:chExt cx="3119120" cy="565150"/>
          </a:xfrm>
        </p:grpSpPr>
        <p:sp>
          <p:nvSpPr>
            <p:cNvPr id="18" name="object 18" descr=""/>
            <p:cNvSpPr/>
            <p:nvPr/>
          </p:nvSpPr>
          <p:spPr>
            <a:xfrm>
              <a:off x="2011349" y="3298164"/>
              <a:ext cx="3113405" cy="559435"/>
            </a:xfrm>
            <a:custGeom>
              <a:avLst/>
              <a:gdLst/>
              <a:ahLst/>
              <a:cxnLst/>
              <a:rect l="l" t="t" r="r" b="b"/>
              <a:pathLst>
                <a:path w="3113404" h="559435">
                  <a:moveTo>
                    <a:pt x="3028277" y="491998"/>
                  </a:moveTo>
                  <a:lnTo>
                    <a:pt x="716889" y="491998"/>
                  </a:lnTo>
                  <a:lnTo>
                    <a:pt x="754264" y="520696"/>
                  </a:lnTo>
                  <a:lnTo>
                    <a:pt x="796585" y="541855"/>
                  </a:lnTo>
                  <a:lnTo>
                    <a:pt x="843016" y="554941"/>
                  </a:lnTo>
                  <a:lnTo>
                    <a:pt x="892721" y="559422"/>
                  </a:lnTo>
                  <a:lnTo>
                    <a:pt x="2853651" y="559422"/>
                  </a:lnTo>
                  <a:lnTo>
                    <a:pt x="2900148" y="555334"/>
                  </a:lnTo>
                  <a:lnTo>
                    <a:pt x="2943968" y="543533"/>
                  </a:lnTo>
                  <a:lnTo>
                    <a:pt x="2984365" y="524709"/>
                  </a:lnTo>
                  <a:lnTo>
                    <a:pt x="3020593" y="499554"/>
                  </a:lnTo>
                  <a:lnTo>
                    <a:pt x="3028277" y="491998"/>
                  </a:lnTo>
                  <a:close/>
                </a:path>
                <a:path w="3113404" h="559435">
                  <a:moveTo>
                    <a:pt x="2853651" y="0"/>
                  </a:moveTo>
                  <a:lnTo>
                    <a:pt x="892721" y="0"/>
                  </a:lnTo>
                  <a:lnTo>
                    <a:pt x="846334" y="2797"/>
                  </a:lnTo>
                  <a:lnTo>
                    <a:pt x="802819" y="13749"/>
                  </a:lnTo>
                  <a:lnTo>
                    <a:pt x="762864" y="32087"/>
                  </a:lnTo>
                  <a:lnTo>
                    <a:pt x="727161" y="57043"/>
                  </a:lnTo>
                  <a:lnTo>
                    <a:pt x="696401" y="87848"/>
                  </a:lnTo>
                  <a:lnTo>
                    <a:pt x="671274" y="123732"/>
                  </a:lnTo>
                  <a:lnTo>
                    <a:pt x="652471" y="163928"/>
                  </a:lnTo>
                  <a:lnTo>
                    <a:pt x="640683" y="207666"/>
                  </a:lnTo>
                  <a:lnTo>
                    <a:pt x="636600" y="254177"/>
                  </a:lnTo>
                  <a:lnTo>
                    <a:pt x="636600" y="303022"/>
                  </a:lnTo>
                  <a:lnTo>
                    <a:pt x="637422" y="326707"/>
                  </a:lnTo>
                  <a:lnTo>
                    <a:pt x="640027" y="349732"/>
                  </a:lnTo>
                  <a:lnTo>
                    <a:pt x="644620" y="372062"/>
                  </a:lnTo>
                  <a:lnTo>
                    <a:pt x="651408" y="393661"/>
                  </a:lnTo>
                  <a:lnTo>
                    <a:pt x="0" y="533946"/>
                  </a:lnTo>
                  <a:lnTo>
                    <a:pt x="716889" y="491998"/>
                  </a:lnTo>
                  <a:lnTo>
                    <a:pt x="3028277" y="491998"/>
                  </a:lnTo>
                  <a:lnTo>
                    <a:pt x="3051907" y="468760"/>
                  </a:lnTo>
                  <a:lnTo>
                    <a:pt x="3077560" y="433018"/>
                  </a:lnTo>
                  <a:lnTo>
                    <a:pt x="3096807" y="393020"/>
                  </a:lnTo>
                  <a:lnTo>
                    <a:pt x="3108902" y="349457"/>
                  </a:lnTo>
                  <a:lnTo>
                    <a:pt x="3113100" y="303022"/>
                  </a:lnTo>
                  <a:lnTo>
                    <a:pt x="3113100" y="254177"/>
                  </a:lnTo>
                  <a:lnTo>
                    <a:pt x="3108902" y="207818"/>
                  </a:lnTo>
                  <a:lnTo>
                    <a:pt x="3096807" y="164459"/>
                  </a:lnTo>
                  <a:lnTo>
                    <a:pt x="3077560" y="124757"/>
                  </a:lnTo>
                  <a:lnTo>
                    <a:pt x="3051907" y="89366"/>
                  </a:lnTo>
                  <a:lnTo>
                    <a:pt x="3020593" y="58940"/>
                  </a:lnTo>
                  <a:lnTo>
                    <a:pt x="2984365" y="34136"/>
                  </a:lnTo>
                  <a:lnTo>
                    <a:pt x="2943968" y="15608"/>
                  </a:lnTo>
                  <a:lnTo>
                    <a:pt x="2900148" y="4011"/>
                  </a:lnTo>
                  <a:lnTo>
                    <a:pt x="2853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011356" y="3298163"/>
              <a:ext cx="3113405" cy="559435"/>
            </a:xfrm>
            <a:custGeom>
              <a:avLst/>
              <a:gdLst/>
              <a:ahLst/>
              <a:cxnLst/>
              <a:rect l="l" t="t" r="r" b="b"/>
              <a:pathLst>
                <a:path w="3113404" h="559435">
                  <a:moveTo>
                    <a:pt x="892718" y="0"/>
                  </a:moveTo>
                  <a:lnTo>
                    <a:pt x="846334" y="2797"/>
                  </a:lnTo>
                  <a:lnTo>
                    <a:pt x="802820" y="13750"/>
                  </a:lnTo>
                  <a:lnTo>
                    <a:pt x="762866" y="32089"/>
                  </a:lnTo>
                  <a:lnTo>
                    <a:pt x="727163" y="57045"/>
                  </a:lnTo>
                  <a:lnTo>
                    <a:pt x="696403" y="87850"/>
                  </a:lnTo>
                  <a:lnTo>
                    <a:pt x="671275" y="123735"/>
                  </a:lnTo>
                  <a:lnTo>
                    <a:pt x="652472" y="163931"/>
                  </a:lnTo>
                  <a:lnTo>
                    <a:pt x="640683" y="207669"/>
                  </a:lnTo>
                  <a:lnTo>
                    <a:pt x="636600" y="254180"/>
                  </a:lnTo>
                  <a:lnTo>
                    <a:pt x="636600" y="303021"/>
                  </a:lnTo>
                  <a:lnTo>
                    <a:pt x="637421" y="326706"/>
                  </a:lnTo>
                  <a:lnTo>
                    <a:pt x="640025" y="349730"/>
                  </a:lnTo>
                  <a:lnTo>
                    <a:pt x="644618" y="372057"/>
                  </a:lnTo>
                  <a:lnTo>
                    <a:pt x="651408" y="393655"/>
                  </a:lnTo>
                  <a:lnTo>
                    <a:pt x="0" y="533951"/>
                  </a:lnTo>
                  <a:lnTo>
                    <a:pt x="716893" y="491991"/>
                  </a:lnTo>
                  <a:lnTo>
                    <a:pt x="754268" y="520695"/>
                  </a:lnTo>
                  <a:lnTo>
                    <a:pt x="796589" y="541858"/>
                  </a:lnTo>
                  <a:lnTo>
                    <a:pt x="843018" y="554948"/>
                  </a:lnTo>
                  <a:lnTo>
                    <a:pt x="892718" y="559430"/>
                  </a:lnTo>
                  <a:lnTo>
                    <a:pt x="2853646" y="559430"/>
                  </a:lnTo>
                  <a:lnTo>
                    <a:pt x="2900145" y="555342"/>
                  </a:lnTo>
                  <a:lnTo>
                    <a:pt x="2943966" y="543539"/>
                  </a:lnTo>
                  <a:lnTo>
                    <a:pt x="2984364" y="524715"/>
                  </a:lnTo>
                  <a:lnTo>
                    <a:pt x="3020593" y="499558"/>
                  </a:lnTo>
                  <a:lnTo>
                    <a:pt x="3051907" y="468763"/>
                  </a:lnTo>
                  <a:lnTo>
                    <a:pt x="3077560" y="433020"/>
                  </a:lnTo>
                  <a:lnTo>
                    <a:pt x="3096808" y="393021"/>
                  </a:lnTo>
                  <a:lnTo>
                    <a:pt x="3108903" y="349457"/>
                  </a:lnTo>
                  <a:lnTo>
                    <a:pt x="3113100" y="303021"/>
                  </a:lnTo>
                  <a:lnTo>
                    <a:pt x="3113100" y="254180"/>
                  </a:lnTo>
                  <a:lnTo>
                    <a:pt x="3108903" y="207821"/>
                  </a:lnTo>
                  <a:lnTo>
                    <a:pt x="3096808" y="164462"/>
                  </a:lnTo>
                  <a:lnTo>
                    <a:pt x="3077560" y="124759"/>
                  </a:lnTo>
                  <a:lnTo>
                    <a:pt x="3051907" y="89367"/>
                  </a:lnTo>
                  <a:lnTo>
                    <a:pt x="3020593" y="58942"/>
                  </a:lnTo>
                  <a:lnTo>
                    <a:pt x="2984364" y="34137"/>
                  </a:lnTo>
                  <a:lnTo>
                    <a:pt x="2943966" y="15608"/>
                  </a:lnTo>
                  <a:lnTo>
                    <a:pt x="2900145" y="4011"/>
                  </a:lnTo>
                  <a:lnTo>
                    <a:pt x="2853646" y="0"/>
                  </a:lnTo>
                  <a:lnTo>
                    <a:pt x="892718" y="0"/>
                  </a:lnTo>
                  <a:close/>
                </a:path>
              </a:pathLst>
            </a:custGeom>
            <a:ln w="5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2619717" y="2206581"/>
            <a:ext cx="5287645" cy="154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3108325">
              <a:lnSpc>
                <a:spcPct val="110700"/>
              </a:lnSpc>
              <a:spcBef>
                <a:spcPts val="100"/>
              </a:spcBef>
            </a:pPr>
            <a:r>
              <a:rPr dirty="0" sz="1150">
                <a:latin typeface="Lucida Sans Unicode"/>
                <a:cs typeface="Lucida Sans Unicode"/>
              </a:rPr>
              <a:t>Hey,</a:t>
            </a:r>
            <a:r>
              <a:rPr dirty="0" sz="1150" spc="5">
                <a:latin typeface="Lucida Sans Unicode"/>
                <a:cs typeface="Lucida Sans Unicode"/>
              </a:rPr>
              <a:t> </a:t>
            </a:r>
            <a:r>
              <a:rPr dirty="0" sz="1150">
                <a:latin typeface="Lucida Sans Unicode"/>
                <a:cs typeface="Lucida Sans Unicode"/>
              </a:rPr>
              <a:t>Alice.</a:t>
            </a:r>
            <a:r>
              <a:rPr dirty="0" sz="1150" spc="10">
                <a:latin typeface="Lucida Sans Unicode"/>
                <a:cs typeface="Lucida Sans Unicode"/>
              </a:rPr>
              <a:t> </a:t>
            </a:r>
            <a:r>
              <a:rPr dirty="0" sz="1150">
                <a:latin typeface="Lucida Sans Unicode"/>
                <a:cs typeface="Lucida Sans Unicode"/>
              </a:rPr>
              <a:t>I</a:t>
            </a:r>
            <a:r>
              <a:rPr dirty="0" sz="1150" spc="5">
                <a:latin typeface="Lucida Sans Unicode"/>
                <a:cs typeface="Lucida Sans Unicode"/>
              </a:rPr>
              <a:t> </a:t>
            </a:r>
            <a:r>
              <a:rPr dirty="0" sz="1150">
                <a:latin typeface="Lucida Sans Unicode"/>
                <a:cs typeface="Lucida Sans Unicode"/>
              </a:rPr>
              <a:t>think</a:t>
            </a:r>
            <a:r>
              <a:rPr dirty="0" sz="1150" spc="10">
                <a:latin typeface="Lucida Sans Unicode"/>
                <a:cs typeface="Lucida Sans Unicode"/>
              </a:rPr>
              <a:t> </a:t>
            </a:r>
            <a:r>
              <a:rPr dirty="0" sz="1150">
                <a:latin typeface="Lucida Sans Unicode"/>
                <a:cs typeface="Lucida Sans Unicode"/>
              </a:rPr>
              <a:t>I'm</a:t>
            </a:r>
            <a:r>
              <a:rPr dirty="0" sz="1150" spc="10">
                <a:latin typeface="Lucida Sans Unicode"/>
                <a:cs typeface="Lucida Sans Unicode"/>
              </a:rPr>
              <a:t> </a:t>
            </a:r>
            <a:r>
              <a:rPr dirty="0" sz="1150">
                <a:latin typeface="Lucida Sans Unicode"/>
                <a:cs typeface="Lucida Sans Unicode"/>
              </a:rPr>
              <a:t>going</a:t>
            </a:r>
            <a:r>
              <a:rPr dirty="0" sz="1150" spc="5">
                <a:latin typeface="Lucida Sans Unicode"/>
                <a:cs typeface="Lucida Sans Unicode"/>
              </a:rPr>
              <a:t> </a:t>
            </a:r>
            <a:r>
              <a:rPr dirty="0" sz="1150" spc="-25">
                <a:latin typeface="Lucida Sans Unicode"/>
                <a:cs typeface="Lucida Sans Unicode"/>
              </a:rPr>
              <a:t>to </a:t>
            </a:r>
            <a:r>
              <a:rPr dirty="0" sz="1150">
                <a:latin typeface="Lucida Sans Unicode"/>
                <a:cs typeface="Lucida Sans Unicode"/>
              </a:rPr>
              <a:t>start an Internet </a:t>
            </a:r>
            <a:r>
              <a:rPr dirty="0" sz="1150" spc="-10">
                <a:latin typeface="Lucida Sans Unicode"/>
                <a:cs typeface="Lucida Sans Unicode"/>
              </a:rPr>
              <a:t>company.</a:t>
            </a:r>
            <a:endParaRPr sz="1150">
              <a:latin typeface="Lucida Sans Unicode"/>
              <a:cs typeface="Lucida Sans Unicode"/>
            </a:endParaRPr>
          </a:p>
          <a:p>
            <a:pPr algn="ctr" marL="2779395">
              <a:lnSpc>
                <a:spcPts val="1225"/>
              </a:lnSpc>
            </a:pPr>
            <a:r>
              <a:rPr dirty="0" sz="1150">
                <a:latin typeface="Lucida Sans Unicode"/>
                <a:cs typeface="Lucida Sans Unicode"/>
              </a:rPr>
              <a:t>Me too. I'm thinking </a:t>
            </a:r>
            <a:r>
              <a:rPr dirty="0" sz="1150" spc="-10">
                <a:latin typeface="Lucida Sans Unicode"/>
                <a:cs typeface="Lucida Sans Unicode"/>
              </a:rPr>
              <a:t>about</a:t>
            </a:r>
            <a:endParaRPr sz="1150">
              <a:latin typeface="Lucida Sans Unicode"/>
              <a:cs typeface="Lucida Sans Unicode"/>
            </a:endParaRPr>
          </a:p>
          <a:p>
            <a:pPr algn="ctr" marL="2792095" marR="5080">
              <a:lnSpc>
                <a:spcPct val="110700"/>
              </a:lnSpc>
            </a:pPr>
            <a:r>
              <a:rPr dirty="0" sz="1150">
                <a:latin typeface="Lucida Sans Unicode"/>
                <a:cs typeface="Lucida Sans Unicode"/>
              </a:rPr>
              <a:t>having</a:t>
            </a:r>
            <a:r>
              <a:rPr dirty="0" sz="1150" spc="15">
                <a:latin typeface="Lucida Sans Unicode"/>
                <a:cs typeface="Lucida Sans Unicode"/>
              </a:rPr>
              <a:t> </a:t>
            </a:r>
            <a:r>
              <a:rPr dirty="0" sz="1150">
                <a:latin typeface="Lucida Sans Unicode"/>
                <a:cs typeface="Lucida Sans Unicode"/>
              </a:rPr>
              <a:t>1</a:t>
            </a:r>
            <a:r>
              <a:rPr dirty="0" sz="1150" spc="20">
                <a:latin typeface="Lucida Sans Unicode"/>
                <a:cs typeface="Lucida Sans Unicode"/>
              </a:rPr>
              <a:t> </a:t>
            </a:r>
            <a:r>
              <a:rPr dirty="0" sz="1150">
                <a:latin typeface="Lucida Sans Unicode"/>
                <a:cs typeface="Lucida Sans Unicode"/>
              </a:rPr>
              <a:t>thousand</a:t>
            </a:r>
            <a:r>
              <a:rPr dirty="0" sz="1150" spc="20">
                <a:latin typeface="Lucida Sans Unicode"/>
                <a:cs typeface="Lucida Sans Unicode"/>
              </a:rPr>
              <a:t> </a:t>
            </a:r>
            <a:r>
              <a:rPr dirty="0" sz="1150">
                <a:latin typeface="Lucida Sans Unicode"/>
                <a:cs typeface="Lucida Sans Unicode"/>
              </a:rPr>
              <a:t>customers</a:t>
            </a:r>
            <a:r>
              <a:rPr dirty="0" sz="1150" spc="15">
                <a:latin typeface="Lucida Sans Unicode"/>
                <a:cs typeface="Lucida Sans Unicode"/>
              </a:rPr>
              <a:t> </a:t>
            </a:r>
            <a:r>
              <a:rPr dirty="0" sz="1150" spc="-20">
                <a:latin typeface="Lucida Sans Unicode"/>
                <a:cs typeface="Lucida Sans Unicode"/>
              </a:rPr>
              <a:t>next </a:t>
            </a:r>
            <a:r>
              <a:rPr dirty="0" sz="1150">
                <a:latin typeface="Lucida Sans Unicode"/>
                <a:cs typeface="Lucida Sans Unicode"/>
              </a:rPr>
              <a:t>month and 1 million next </a:t>
            </a:r>
            <a:r>
              <a:rPr dirty="0" sz="1150" spc="-10">
                <a:latin typeface="Lucida Sans Unicode"/>
                <a:cs typeface="Lucida Sans Unicode"/>
              </a:rPr>
              <a:t>year.</a:t>
            </a:r>
            <a:endParaRPr sz="11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Lucida Sans Unicode"/>
              <a:cs typeface="Lucida Sans Unicode"/>
            </a:endParaRPr>
          </a:p>
          <a:p>
            <a:pPr marL="692150" marR="3057525" indent="-384810">
              <a:lnSpc>
                <a:spcPct val="110700"/>
              </a:lnSpc>
              <a:spcBef>
                <a:spcPts val="5"/>
              </a:spcBef>
            </a:pPr>
            <a:r>
              <a:rPr dirty="0" sz="1150">
                <a:latin typeface="Lucida Sans Unicode"/>
                <a:cs typeface="Lucida Sans Unicode"/>
              </a:rPr>
              <a:t>We're</a:t>
            </a:r>
            <a:r>
              <a:rPr dirty="0" sz="1150" spc="20">
                <a:latin typeface="Lucida Sans Unicode"/>
                <a:cs typeface="Lucida Sans Unicode"/>
              </a:rPr>
              <a:t> </a:t>
            </a:r>
            <a:r>
              <a:rPr dirty="0" sz="1150">
                <a:latin typeface="Lucida Sans Unicode"/>
                <a:cs typeface="Lucida Sans Unicode"/>
              </a:rPr>
              <a:t>hoping</a:t>
            </a:r>
            <a:r>
              <a:rPr dirty="0" sz="1150" spc="20">
                <a:latin typeface="Lucida Sans Unicode"/>
                <a:cs typeface="Lucida Sans Unicode"/>
              </a:rPr>
              <a:t> </a:t>
            </a:r>
            <a:r>
              <a:rPr dirty="0" sz="1150">
                <a:latin typeface="Lucida Sans Unicode"/>
                <a:cs typeface="Lucida Sans Unicode"/>
              </a:rPr>
              <a:t>to</a:t>
            </a:r>
            <a:r>
              <a:rPr dirty="0" sz="1150" spc="20">
                <a:latin typeface="Lucida Sans Unicode"/>
                <a:cs typeface="Lucida Sans Unicode"/>
              </a:rPr>
              <a:t> </a:t>
            </a:r>
            <a:r>
              <a:rPr dirty="0" sz="1150">
                <a:latin typeface="Lucida Sans Unicode"/>
                <a:cs typeface="Lucida Sans Unicode"/>
              </a:rPr>
              <a:t>grow</a:t>
            </a:r>
            <a:r>
              <a:rPr dirty="0" sz="1150" spc="20">
                <a:latin typeface="Lucida Sans Unicode"/>
                <a:cs typeface="Lucida Sans Unicode"/>
              </a:rPr>
              <a:t> </a:t>
            </a:r>
            <a:r>
              <a:rPr dirty="0" sz="1150" spc="-20">
                <a:latin typeface="Lucida Sans Unicode"/>
                <a:cs typeface="Lucida Sans Unicode"/>
              </a:rPr>
              <a:t>even </a:t>
            </a:r>
            <a:r>
              <a:rPr dirty="0" sz="1150">
                <a:latin typeface="Lucida Sans Unicode"/>
                <a:cs typeface="Lucida Sans Unicode"/>
              </a:rPr>
              <a:t>faster than </a:t>
            </a:r>
            <a:r>
              <a:rPr dirty="0" sz="1150" spc="-10">
                <a:latin typeface="Lucida Sans Unicode"/>
                <a:cs typeface="Lucida Sans Unicode"/>
              </a:rPr>
              <a:t>that.</a:t>
            </a:r>
            <a:endParaRPr sz="1150">
              <a:latin typeface="Lucida Sans Unicode"/>
              <a:cs typeface="Lucida Sans Unicode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009808" y="4038552"/>
            <a:ext cx="3168650" cy="1131570"/>
            <a:chOff x="2009808" y="4038552"/>
            <a:chExt cx="3168650" cy="1131570"/>
          </a:xfrm>
        </p:grpSpPr>
        <p:sp>
          <p:nvSpPr>
            <p:cNvPr id="22" name="object 22" descr=""/>
            <p:cNvSpPr/>
            <p:nvPr/>
          </p:nvSpPr>
          <p:spPr>
            <a:xfrm>
              <a:off x="2012657" y="4041406"/>
              <a:ext cx="3162935" cy="1125855"/>
            </a:xfrm>
            <a:custGeom>
              <a:avLst/>
              <a:gdLst/>
              <a:ahLst/>
              <a:cxnLst/>
              <a:rect l="l" t="t" r="r" b="b"/>
              <a:pathLst>
                <a:path w="3162935" h="1125854">
                  <a:moveTo>
                    <a:pt x="2892120" y="553618"/>
                  </a:moveTo>
                  <a:lnTo>
                    <a:pt x="956398" y="553618"/>
                  </a:lnTo>
                  <a:lnTo>
                    <a:pt x="907703" y="558144"/>
                  </a:lnTo>
                  <a:lnTo>
                    <a:pt x="861915" y="571162"/>
                  </a:lnTo>
                  <a:lnTo>
                    <a:pt x="819788" y="591831"/>
                  </a:lnTo>
                  <a:lnTo>
                    <a:pt x="782075" y="619312"/>
                  </a:lnTo>
                  <a:lnTo>
                    <a:pt x="749530" y="652764"/>
                  </a:lnTo>
                  <a:lnTo>
                    <a:pt x="722906" y="691346"/>
                  </a:lnTo>
                  <a:lnTo>
                    <a:pt x="702956" y="734219"/>
                  </a:lnTo>
                  <a:lnTo>
                    <a:pt x="690433" y="780542"/>
                  </a:lnTo>
                  <a:lnTo>
                    <a:pt x="686092" y="829475"/>
                  </a:lnTo>
                  <a:lnTo>
                    <a:pt x="686092" y="853071"/>
                  </a:lnTo>
                  <a:lnTo>
                    <a:pt x="690433" y="901892"/>
                  </a:lnTo>
                  <a:lnTo>
                    <a:pt x="702956" y="947921"/>
                  </a:lnTo>
                  <a:lnTo>
                    <a:pt x="722906" y="990371"/>
                  </a:lnTo>
                  <a:lnTo>
                    <a:pt x="749530" y="1028453"/>
                  </a:lnTo>
                  <a:lnTo>
                    <a:pt x="782075" y="1061379"/>
                  </a:lnTo>
                  <a:lnTo>
                    <a:pt x="819788" y="1088360"/>
                  </a:lnTo>
                  <a:lnTo>
                    <a:pt x="861915" y="1108608"/>
                  </a:lnTo>
                  <a:lnTo>
                    <a:pt x="907703" y="1121335"/>
                  </a:lnTo>
                  <a:lnTo>
                    <a:pt x="956398" y="1125753"/>
                  </a:lnTo>
                  <a:lnTo>
                    <a:pt x="2892120" y="1125753"/>
                  </a:lnTo>
                  <a:lnTo>
                    <a:pt x="2940821" y="1121335"/>
                  </a:lnTo>
                  <a:lnTo>
                    <a:pt x="2986624" y="1108608"/>
                  </a:lnTo>
                  <a:lnTo>
                    <a:pt x="3028773" y="1088360"/>
                  </a:lnTo>
                  <a:lnTo>
                    <a:pt x="3066512" y="1061379"/>
                  </a:lnTo>
                  <a:lnTo>
                    <a:pt x="3099084" y="1028453"/>
                  </a:lnTo>
                  <a:lnTo>
                    <a:pt x="3125735" y="990371"/>
                  </a:lnTo>
                  <a:lnTo>
                    <a:pt x="3145707" y="947921"/>
                  </a:lnTo>
                  <a:lnTo>
                    <a:pt x="3158244" y="901892"/>
                  </a:lnTo>
                  <a:lnTo>
                    <a:pt x="3162592" y="853071"/>
                  </a:lnTo>
                  <a:lnTo>
                    <a:pt x="3162592" y="829475"/>
                  </a:lnTo>
                  <a:lnTo>
                    <a:pt x="3158244" y="780542"/>
                  </a:lnTo>
                  <a:lnTo>
                    <a:pt x="3145707" y="734219"/>
                  </a:lnTo>
                  <a:lnTo>
                    <a:pt x="3125735" y="691346"/>
                  </a:lnTo>
                  <a:lnTo>
                    <a:pt x="3099084" y="652764"/>
                  </a:lnTo>
                  <a:lnTo>
                    <a:pt x="3066512" y="619312"/>
                  </a:lnTo>
                  <a:lnTo>
                    <a:pt x="3028773" y="591831"/>
                  </a:lnTo>
                  <a:lnTo>
                    <a:pt x="2986624" y="571162"/>
                  </a:lnTo>
                  <a:lnTo>
                    <a:pt x="2940821" y="558144"/>
                  </a:lnTo>
                  <a:lnTo>
                    <a:pt x="2892120" y="553618"/>
                  </a:lnTo>
                  <a:close/>
                </a:path>
                <a:path w="3162935" h="1125854">
                  <a:moveTo>
                    <a:pt x="0" y="0"/>
                  </a:moveTo>
                  <a:lnTo>
                    <a:pt x="1148105" y="553618"/>
                  </a:lnTo>
                  <a:lnTo>
                    <a:pt x="1430680" y="553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012666" y="4041409"/>
              <a:ext cx="3162935" cy="1125855"/>
            </a:xfrm>
            <a:custGeom>
              <a:avLst/>
              <a:gdLst/>
              <a:ahLst/>
              <a:cxnLst/>
              <a:rect l="l" t="t" r="r" b="b"/>
              <a:pathLst>
                <a:path w="3162935" h="1125854">
                  <a:moveTo>
                    <a:pt x="0" y="0"/>
                  </a:moveTo>
                  <a:lnTo>
                    <a:pt x="1148107" y="553610"/>
                  </a:lnTo>
                  <a:lnTo>
                    <a:pt x="956401" y="553610"/>
                  </a:lnTo>
                  <a:lnTo>
                    <a:pt x="907705" y="558136"/>
                  </a:lnTo>
                  <a:lnTo>
                    <a:pt x="861916" y="571155"/>
                  </a:lnTo>
                  <a:lnTo>
                    <a:pt x="819789" y="591825"/>
                  </a:lnTo>
                  <a:lnTo>
                    <a:pt x="782075" y="619307"/>
                  </a:lnTo>
                  <a:lnTo>
                    <a:pt x="749529" y="652760"/>
                  </a:lnTo>
                  <a:lnTo>
                    <a:pt x="722905" y="691343"/>
                  </a:lnTo>
                  <a:lnTo>
                    <a:pt x="702954" y="734216"/>
                  </a:lnTo>
                  <a:lnTo>
                    <a:pt x="690432" y="780538"/>
                  </a:lnTo>
                  <a:lnTo>
                    <a:pt x="686090" y="829469"/>
                  </a:lnTo>
                  <a:lnTo>
                    <a:pt x="686090" y="853070"/>
                  </a:lnTo>
                  <a:lnTo>
                    <a:pt x="690432" y="901892"/>
                  </a:lnTo>
                  <a:lnTo>
                    <a:pt x="702954" y="947922"/>
                  </a:lnTo>
                  <a:lnTo>
                    <a:pt x="722905" y="990371"/>
                  </a:lnTo>
                  <a:lnTo>
                    <a:pt x="749529" y="1028453"/>
                  </a:lnTo>
                  <a:lnTo>
                    <a:pt x="782075" y="1061378"/>
                  </a:lnTo>
                  <a:lnTo>
                    <a:pt x="819789" y="1088358"/>
                  </a:lnTo>
                  <a:lnTo>
                    <a:pt x="861916" y="1108605"/>
                  </a:lnTo>
                  <a:lnTo>
                    <a:pt x="907705" y="1121332"/>
                  </a:lnTo>
                  <a:lnTo>
                    <a:pt x="956401" y="1125749"/>
                  </a:lnTo>
                  <a:lnTo>
                    <a:pt x="2892119" y="1125749"/>
                  </a:lnTo>
                  <a:lnTo>
                    <a:pt x="2940821" y="1121332"/>
                  </a:lnTo>
                  <a:lnTo>
                    <a:pt x="2986625" y="1108605"/>
                  </a:lnTo>
                  <a:lnTo>
                    <a:pt x="3028774" y="1088358"/>
                  </a:lnTo>
                  <a:lnTo>
                    <a:pt x="3066512" y="1061378"/>
                  </a:lnTo>
                  <a:lnTo>
                    <a:pt x="3099085" y="1028453"/>
                  </a:lnTo>
                  <a:lnTo>
                    <a:pt x="3125735" y="990371"/>
                  </a:lnTo>
                  <a:lnTo>
                    <a:pt x="3145706" y="947922"/>
                  </a:lnTo>
                  <a:lnTo>
                    <a:pt x="3158244" y="901892"/>
                  </a:lnTo>
                  <a:lnTo>
                    <a:pt x="3162591" y="853070"/>
                  </a:lnTo>
                  <a:lnTo>
                    <a:pt x="3162591" y="829469"/>
                  </a:lnTo>
                  <a:lnTo>
                    <a:pt x="3158244" y="780538"/>
                  </a:lnTo>
                  <a:lnTo>
                    <a:pt x="3145706" y="734216"/>
                  </a:lnTo>
                  <a:lnTo>
                    <a:pt x="3125735" y="691343"/>
                  </a:lnTo>
                  <a:lnTo>
                    <a:pt x="3099085" y="652760"/>
                  </a:lnTo>
                  <a:lnTo>
                    <a:pt x="3066512" y="619307"/>
                  </a:lnTo>
                  <a:lnTo>
                    <a:pt x="3028774" y="591825"/>
                  </a:lnTo>
                  <a:lnTo>
                    <a:pt x="2986625" y="571155"/>
                  </a:lnTo>
                  <a:lnTo>
                    <a:pt x="2940821" y="558136"/>
                  </a:lnTo>
                  <a:lnTo>
                    <a:pt x="2892119" y="553610"/>
                  </a:lnTo>
                  <a:lnTo>
                    <a:pt x="1430671" y="553610"/>
                  </a:lnTo>
                  <a:lnTo>
                    <a:pt x="0" y="0"/>
                  </a:lnTo>
                  <a:close/>
                </a:path>
              </a:pathLst>
            </a:custGeom>
            <a:ln w="5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2976270" y="4645337"/>
            <a:ext cx="1921510" cy="414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" marR="5080" indent="-8255">
              <a:lnSpc>
                <a:spcPct val="110700"/>
              </a:lnSpc>
              <a:spcBef>
                <a:spcPts val="100"/>
              </a:spcBef>
            </a:pPr>
            <a:r>
              <a:rPr dirty="0" sz="1150">
                <a:latin typeface="Lucida Sans Unicode"/>
                <a:cs typeface="Lucida Sans Unicode"/>
              </a:rPr>
              <a:t>Yes,</a:t>
            </a:r>
            <a:r>
              <a:rPr dirty="0" sz="1150" spc="10">
                <a:latin typeface="Lucida Sans Unicode"/>
                <a:cs typeface="Lucida Sans Unicode"/>
              </a:rPr>
              <a:t> </a:t>
            </a:r>
            <a:r>
              <a:rPr dirty="0" sz="1150">
                <a:latin typeface="Lucida Sans Unicode"/>
                <a:cs typeface="Lucida Sans Unicode"/>
              </a:rPr>
              <a:t>I</a:t>
            </a:r>
            <a:r>
              <a:rPr dirty="0" sz="1150" spc="10">
                <a:latin typeface="Lucida Sans Unicode"/>
                <a:cs typeface="Lucida Sans Unicode"/>
              </a:rPr>
              <a:t> </a:t>
            </a:r>
            <a:r>
              <a:rPr dirty="0" sz="1150">
                <a:latin typeface="Lucida Sans Unicode"/>
                <a:cs typeface="Lucida Sans Unicode"/>
              </a:rPr>
              <a:t>know.</a:t>
            </a:r>
            <a:r>
              <a:rPr dirty="0" sz="1150" spc="10">
                <a:latin typeface="Lucida Sans Unicode"/>
                <a:cs typeface="Lucida Sans Unicode"/>
              </a:rPr>
              <a:t> </a:t>
            </a:r>
            <a:r>
              <a:rPr dirty="0" sz="1150">
                <a:latin typeface="Lucida Sans Unicode"/>
                <a:cs typeface="Lucida Sans Unicode"/>
              </a:rPr>
              <a:t>I'm</a:t>
            </a:r>
            <a:r>
              <a:rPr dirty="0" sz="1150" spc="10">
                <a:latin typeface="Lucida Sans Unicode"/>
                <a:cs typeface="Lucida Sans Unicode"/>
              </a:rPr>
              <a:t> </a:t>
            </a:r>
            <a:r>
              <a:rPr dirty="0" sz="1150">
                <a:latin typeface="Lucida Sans Unicode"/>
                <a:cs typeface="Lucida Sans Unicode"/>
              </a:rPr>
              <a:t>going</a:t>
            </a:r>
            <a:r>
              <a:rPr dirty="0" sz="1150" spc="15">
                <a:latin typeface="Lucida Sans Unicode"/>
                <a:cs typeface="Lucida Sans Unicode"/>
              </a:rPr>
              <a:t> </a:t>
            </a:r>
            <a:r>
              <a:rPr dirty="0" sz="1150">
                <a:latin typeface="Lucida Sans Unicode"/>
                <a:cs typeface="Lucida Sans Unicode"/>
              </a:rPr>
              <a:t>to</a:t>
            </a:r>
            <a:r>
              <a:rPr dirty="0" sz="1150" spc="10">
                <a:latin typeface="Lucida Sans Unicode"/>
                <a:cs typeface="Lucida Sans Unicode"/>
              </a:rPr>
              <a:t> </a:t>
            </a:r>
            <a:r>
              <a:rPr dirty="0" sz="1150" spc="-50">
                <a:latin typeface="Lucida Sans Unicode"/>
                <a:cs typeface="Lucida Sans Unicode"/>
              </a:rPr>
              <a:t>a </a:t>
            </a:r>
            <a:r>
              <a:rPr dirty="0" sz="1150">
                <a:latin typeface="Lucida Sans Unicode"/>
                <a:cs typeface="Lucida Sans Unicode"/>
              </a:rPr>
              <a:t>hackathon to knock it </a:t>
            </a:r>
            <a:r>
              <a:rPr dirty="0" sz="1150" spc="-20">
                <a:latin typeface="Lucida Sans Unicode"/>
                <a:cs typeface="Lucida Sans Unicode"/>
              </a:rPr>
              <a:t>out.</a:t>
            </a:r>
            <a:endParaRPr sz="1150">
              <a:latin typeface="Lucida Sans Unicode"/>
              <a:cs typeface="Lucida Sans Unicode"/>
            </a:endParaRPr>
          </a:p>
        </p:txBody>
      </p:sp>
      <p:pic>
        <p:nvPicPr>
          <p:cNvPr id="25" name="object 2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7197" y="3382714"/>
            <a:ext cx="1183957" cy="917809"/>
          </a:xfrm>
          <a:prstGeom prst="rect">
            <a:avLst/>
          </a:prstGeom>
        </p:spPr>
      </p:pic>
      <p:sp>
        <p:nvSpPr>
          <p:cNvPr id="26" name="object 26" descr=""/>
          <p:cNvSpPr txBox="1"/>
          <p:nvPr/>
        </p:nvSpPr>
        <p:spPr>
          <a:xfrm>
            <a:off x="8497887" y="4337276"/>
            <a:ext cx="295910" cy="1644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10">
                <a:solidFill>
                  <a:srgbClr val="005493"/>
                </a:solidFill>
                <a:latin typeface="Lucida Sans Unicode"/>
                <a:cs typeface="Lucida Sans Unicode"/>
              </a:rPr>
              <a:t>Alice</a:t>
            </a:r>
            <a:endParaRPr sz="900">
              <a:latin typeface="Lucida Sans Unicode"/>
              <a:cs typeface="Lucida Sans Unicode"/>
            </a:endParaRPr>
          </a:p>
        </p:txBody>
      </p:sp>
      <p:pic>
        <p:nvPicPr>
          <p:cNvPr id="27" name="object 2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898" y="3387959"/>
            <a:ext cx="827722" cy="917809"/>
          </a:xfrm>
          <a:prstGeom prst="rect">
            <a:avLst/>
          </a:prstGeom>
        </p:spPr>
      </p:pic>
      <p:sp>
        <p:nvSpPr>
          <p:cNvPr id="28" name="object 28" descr=""/>
          <p:cNvSpPr txBox="1"/>
          <p:nvPr/>
        </p:nvSpPr>
        <p:spPr>
          <a:xfrm>
            <a:off x="1419110" y="4363489"/>
            <a:ext cx="235585" cy="1644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25">
                <a:solidFill>
                  <a:srgbClr val="005493"/>
                </a:solidFill>
                <a:latin typeface="Lucida Sans Unicode"/>
                <a:cs typeface="Lucida Sans Unicode"/>
              </a:rPr>
              <a:t>Bob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Fixing</a:t>
            </a:r>
            <a:r>
              <a:rPr dirty="0" spc="114"/>
              <a:t> </a:t>
            </a:r>
            <a:r>
              <a:rPr dirty="0"/>
              <a:t>the</a:t>
            </a:r>
            <a:r>
              <a:rPr dirty="0" spc="120"/>
              <a:t> </a:t>
            </a:r>
            <a:r>
              <a:rPr dirty="0" spc="-170"/>
              <a:t>LRS</a:t>
            </a:r>
            <a:r>
              <a:rPr dirty="0" spc="120"/>
              <a:t> </a:t>
            </a:r>
            <a:r>
              <a:rPr dirty="0" spc="-10"/>
              <a:t>implementation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994954"/>
            <a:ext cx="5054600" cy="15259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636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8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Implement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our</a:t>
            </a:r>
            <a:r>
              <a:rPr dirty="0" sz="145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own</a:t>
            </a:r>
            <a:r>
              <a:rPr dirty="0" sz="145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005493"/>
                </a:solidFill>
                <a:latin typeface="Lucida Sans Unicode"/>
                <a:cs typeface="Lucida Sans Unicode"/>
              </a:rPr>
              <a:t>constant-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time</a:t>
            </a:r>
            <a:r>
              <a:rPr dirty="0" sz="145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suffix</a:t>
            </a:r>
            <a:r>
              <a:rPr dirty="0" sz="145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operation.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Imitate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old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Console"/>
                <a:cs typeface="Lucida Console"/>
              </a:rPr>
              <a:t>substring()</a:t>
            </a:r>
            <a:r>
              <a:rPr dirty="0" sz="1450" spc="-295">
                <a:latin typeface="Lucida Console"/>
                <a:cs typeface="Lucida Consol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implementation.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Need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Console"/>
                <a:cs typeface="Lucida Console"/>
              </a:rPr>
              <a:t>compareTo()</a:t>
            </a:r>
            <a:r>
              <a:rPr dirty="0" sz="1450" spc="-310">
                <a:latin typeface="Lucida Console"/>
                <a:cs typeface="Lucida Consol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enable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sort.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(Details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spc="-10" i="1">
                <a:latin typeface="Lucida Sans Italic"/>
                <a:cs typeface="Lucida Sans Italic"/>
              </a:rPr>
              <a:t>Algorithms</a:t>
            </a:r>
            <a:r>
              <a:rPr dirty="0" sz="1450" spc="-10">
                <a:latin typeface="Lucida Sans Unicode"/>
                <a:cs typeface="Lucida Sans Unicode"/>
              </a:rPr>
              <a:t>)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648178" y="3231741"/>
            <a:ext cx="1505585" cy="762635"/>
            <a:chOff x="7648178" y="3231741"/>
            <a:chExt cx="1505585" cy="762635"/>
          </a:xfrm>
        </p:grpSpPr>
        <p:sp>
          <p:nvSpPr>
            <p:cNvPr id="6" name="object 6" descr=""/>
            <p:cNvSpPr/>
            <p:nvPr/>
          </p:nvSpPr>
          <p:spPr>
            <a:xfrm>
              <a:off x="7651025" y="3234588"/>
              <a:ext cx="1499870" cy="756920"/>
            </a:xfrm>
            <a:custGeom>
              <a:avLst/>
              <a:gdLst/>
              <a:ahLst/>
              <a:cxnLst/>
              <a:rect l="l" t="t" r="r" b="b"/>
              <a:pathLst>
                <a:path w="1499870" h="756920">
                  <a:moveTo>
                    <a:pt x="1325575" y="0"/>
                  </a:moveTo>
                  <a:lnTo>
                    <a:pt x="361645" y="0"/>
                  </a:lnTo>
                  <a:lnTo>
                    <a:pt x="316371" y="4418"/>
                  </a:lnTo>
                  <a:lnTo>
                    <a:pt x="275670" y="20480"/>
                  </a:lnTo>
                  <a:lnTo>
                    <a:pt x="241173" y="46451"/>
                  </a:lnTo>
                  <a:lnTo>
                    <a:pt x="214511" y="80598"/>
                  </a:lnTo>
                  <a:lnTo>
                    <a:pt x="197317" y="121187"/>
                  </a:lnTo>
                  <a:lnTo>
                    <a:pt x="191223" y="166484"/>
                  </a:lnTo>
                  <a:lnTo>
                    <a:pt x="191223" y="544093"/>
                  </a:lnTo>
                  <a:lnTo>
                    <a:pt x="192757" y="565882"/>
                  </a:lnTo>
                  <a:lnTo>
                    <a:pt x="197126" y="586749"/>
                  </a:lnTo>
                  <a:lnTo>
                    <a:pt x="203986" y="606611"/>
                  </a:lnTo>
                  <a:lnTo>
                    <a:pt x="212991" y="625386"/>
                  </a:lnTo>
                  <a:lnTo>
                    <a:pt x="0" y="756831"/>
                  </a:lnTo>
                  <a:lnTo>
                    <a:pt x="248196" y="670293"/>
                  </a:lnTo>
                  <a:lnTo>
                    <a:pt x="1438300" y="670293"/>
                  </a:lnTo>
                  <a:lnTo>
                    <a:pt x="1447711" y="663351"/>
                  </a:lnTo>
                  <a:lnTo>
                    <a:pt x="1475173" y="629467"/>
                  </a:lnTo>
                  <a:lnTo>
                    <a:pt x="1492983" y="589220"/>
                  </a:lnTo>
                  <a:lnTo>
                    <a:pt x="1499323" y="544093"/>
                  </a:lnTo>
                  <a:lnTo>
                    <a:pt x="1499323" y="166484"/>
                  </a:lnTo>
                  <a:lnTo>
                    <a:pt x="1492983" y="121462"/>
                  </a:lnTo>
                  <a:lnTo>
                    <a:pt x="1475173" y="81479"/>
                  </a:lnTo>
                  <a:lnTo>
                    <a:pt x="1447711" y="47937"/>
                  </a:lnTo>
                  <a:lnTo>
                    <a:pt x="1412412" y="22241"/>
                  </a:lnTo>
                  <a:lnTo>
                    <a:pt x="1371095" y="5794"/>
                  </a:lnTo>
                  <a:lnTo>
                    <a:pt x="1325575" y="0"/>
                  </a:lnTo>
                  <a:close/>
                </a:path>
                <a:path w="1499870" h="756920">
                  <a:moveTo>
                    <a:pt x="1438300" y="670293"/>
                  </a:moveTo>
                  <a:lnTo>
                    <a:pt x="248196" y="670293"/>
                  </a:lnTo>
                  <a:lnTo>
                    <a:pt x="272487" y="688286"/>
                  </a:lnTo>
                  <a:lnTo>
                    <a:pt x="299805" y="701347"/>
                  </a:lnTo>
                  <a:lnTo>
                    <a:pt x="329681" y="709308"/>
                  </a:lnTo>
                  <a:lnTo>
                    <a:pt x="361645" y="712000"/>
                  </a:lnTo>
                  <a:lnTo>
                    <a:pt x="1325575" y="712000"/>
                  </a:lnTo>
                  <a:lnTo>
                    <a:pt x="1371095" y="706100"/>
                  </a:lnTo>
                  <a:lnTo>
                    <a:pt x="1412412" y="689389"/>
                  </a:lnTo>
                  <a:lnTo>
                    <a:pt x="1438300" y="6702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651036" y="3234599"/>
              <a:ext cx="1499870" cy="756920"/>
            </a:xfrm>
            <a:custGeom>
              <a:avLst/>
              <a:gdLst/>
              <a:ahLst/>
              <a:cxnLst/>
              <a:rect l="l" t="t" r="r" b="b"/>
              <a:pathLst>
                <a:path w="1499870" h="756920">
                  <a:moveTo>
                    <a:pt x="361637" y="0"/>
                  </a:moveTo>
                  <a:lnTo>
                    <a:pt x="316364" y="4414"/>
                  </a:lnTo>
                  <a:lnTo>
                    <a:pt x="275663" y="20475"/>
                  </a:lnTo>
                  <a:lnTo>
                    <a:pt x="241167" y="46447"/>
                  </a:lnTo>
                  <a:lnTo>
                    <a:pt x="214506" y="80594"/>
                  </a:lnTo>
                  <a:lnTo>
                    <a:pt x="197313" y="121183"/>
                  </a:lnTo>
                  <a:lnTo>
                    <a:pt x="191219" y="166477"/>
                  </a:lnTo>
                  <a:lnTo>
                    <a:pt x="191219" y="544090"/>
                  </a:lnTo>
                  <a:lnTo>
                    <a:pt x="192753" y="565878"/>
                  </a:lnTo>
                  <a:lnTo>
                    <a:pt x="197123" y="586744"/>
                  </a:lnTo>
                  <a:lnTo>
                    <a:pt x="203984" y="606606"/>
                  </a:lnTo>
                  <a:lnTo>
                    <a:pt x="212988" y="625382"/>
                  </a:lnTo>
                  <a:lnTo>
                    <a:pt x="0" y="756828"/>
                  </a:lnTo>
                  <a:lnTo>
                    <a:pt x="248186" y="670292"/>
                  </a:lnTo>
                  <a:lnTo>
                    <a:pt x="272481" y="688282"/>
                  </a:lnTo>
                  <a:lnTo>
                    <a:pt x="299801" y="701344"/>
                  </a:lnTo>
                  <a:lnTo>
                    <a:pt x="329676" y="709305"/>
                  </a:lnTo>
                  <a:lnTo>
                    <a:pt x="361637" y="711997"/>
                  </a:lnTo>
                  <a:lnTo>
                    <a:pt x="1325567" y="711997"/>
                  </a:lnTo>
                  <a:lnTo>
                    <a:pt x="1371087" y="706097"/>
                  </a:lnTo>
                  <a:lnTo>
                    <a:pt x="1412406" y="689385"/>
                  </a:lnTo>
                  <a:lnTo>
                    <a:pt x="1447705" y="663344"/>
                  </a:lnTo>
                  <a:lnTo>
                    <a:pt x="1475169" y="629460"/>
                  </a:lnTo>
                  <a:lnTo>
                    <a:pt x="1492980" y="589214"/>
                  </a:lnTo>
                  <a:lnTo>
                    <a:pt x="1499321" y="544090"/>
                  </a:lnTo>
                  <a:lnTo>
                    <a:pt x="1499321" y="166477"/>
                  </a:lnTo>
                  <a:lnTo>
                    <a:pt x="1492980" y="121459"/>
                  </a:lnTo>
                  <a:lnTo>
                    <a:pt x="1475169" y="81477"/>
                  </a:lnTo>
                  <a:lnTo>
                    <a:pt x="1447705" y="47937"/>
                  </a:lnTo>
                  <a:lnTo>
                    <a:pt x="1412406" y="22241"/>
                  </a:lnTo>
                  <a:lnTo>
                    <a:pt x="1371087" y="5794"/>
                  </a:lnTo>
                  <a:lnTo>
                    <a:pt x="1325567" y="0"/>
                  </a:lnTo>
                  <a:lnTo>
                    <a:pt x="361637" y="0"/>
                  </a:lnTo>
                  <a:close/>
                </a:path>
              </a:pathLst>
            </a:custGeom>
            <a:ln w="5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945691" y="3288350"/>
            <a:ext cx="1097915" cy="544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3599"/>
              </a:lnSpc>
              <a:spcBef>
                <a:spcPts val="100"/>
              </a:spcBef>
            </a:pPr>
            <a:r>
              <a:rPr dirty="0" sz="1000">
                <a:latin typeface="Lucida Sans Unicode"/>
                <a:cs typeface="Lucida Sans Unicode"/>
              </a:rPr>
              <a:t>Good</a:t>
            </a:r>
            <a:r>
              <a:rPr dirty="0" sz="1000" spc="-3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thing</a:t>
            </a:r>
            <a:r>
              <a:rPr dirty="0" sz="1000" spc="-3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I</a:t>
            </a:r>
            <a:r>
              <a:rPr dirty="0" sz="1000" spc="-35">
                <a:latin typeface="Lucida Sans Unicode"/>
                <a:cs typeface="Lucida Sans Unicode"/>
              </a:rPr>
              <a:t> </a:t>
            </a:r>
            <a:r>
              <a:rPr dirty="0" sz="1000" spc="-20">
                <a:latin typeface="Lucida Sans Unicode"/>
                <a:cs typeface="Lucida Sans Unicode"/>
              </a:rPr>
              <a:t>took </a:t>
            </a:r>
            <a:r>
              <a:rPr dirty="0" sz="1000">
                <a:latin typeface="Lucida Sans Unicode"/>
                <a:cs typeface="Lucida Sans Unicode"/>
              </a:rPr>
              <a:t>that</a:t>
            </a:r>
            <a:r>
              <a:rPr dirty="0" sz="1000" spc="-45">
                <a:latin typeface="Lucida Sans Unicode"/>
                <a:cs typeface="Lucida Sans Unicode"/>
              </a:rPr>
              <a:t> </a:t>
            </a:r>
            <a:r>
              <a:rPr dirty="0" sz="1000" spc="-10">
                <a:latin typeface="Lucida Sans Unicode"/>
                <a:cs typeface="Lucida Sans Unicode"/>
              </a:rPr>
              <a:t>algorithms course!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684644" y="2454410"/>
            <a:ext cx="1092835" cy="2308225"/>
            <a:chOff x="6684644" y="2454410"/>
            <a:chExt cx="1092835" cy="2308225"/>
          </a:xfrm>
        </p:grpSpPr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4644" y="2454410"/>
              <a:ext cx="984884" cy="1227242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78942" y="3985850"/>
              <a:ext cx="998058" cy="776204"/>
            </a:xfrm>
            <a:prstGeom prst="rect">
              <a:avLst/>
            </a:prstGeom>
          </p:spPr>
        </p:pic>
      </p:grp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7125" y="3903202"/>
            <a:ext cx="4054792" cy="970257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143000" y="3927525"/>
            <a:ext cx="3949700" cy="8775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67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Generator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1000000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actg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|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LRSfixed</a:t>
            </a:r>
            <a:endParaRPr sz="1000">
              <a:latin typeface="Lucida Console"/>
              <a:cs typeface="Lucida Console"/>
            </a:endParaRPr>
          </a:p>
          <a:p>
            <a:pPr marL="98425">
              <a:lnSpc>
                <a:spcPct val="100000"/>
              </a:lnSpc>
              <a:spcBef>
                <a:spcPts val="165"/>
              </a:spcBef>
            </a:pPr>
            <a:r>
              <a:rPr dirty="0" sz="1000">
                <a:latin typeface="Lucida Console"/>
                <a:cs typeface="Lucida Console"/>
              </a:rPr>
              <a:t>2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seconds</a:t>
            </a:r>
            <a:endParaRPr sz="1000">
              <a:latin typeface="Lucida Console"/>
              <a:cs typeface="Lucida Console"/>
            </a:endParaRPr>
          </a:p>
          <a:p>
            <a:pPr marL="98425">
              <a:lnSpc>
                <a:spcPct val="100000"/>
              </a:lnSpc>
              <a:spcBef>
                <a:spcPts val="16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Generator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10000000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actg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|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LRSfixed</a:t>
            </a:r>
            <a:endParaRPr sz="1000">
              <a:latin typeface="Lucida Console"/>
              <a:cs typeface="Lucida Console"/>
            </a:endParaRPr>
          </a:p>
          <a:p>
            <a:pPr marL="98425">
              <a:lnSpc>
                <a:spcPct val="100000"/>
              </a:lnSpc>
              <a:spcBef>
                <a:spcPts val="165"/>
              </a:spcBef>
            </a:pPr>
            <a:r>
              <a:rPr dirty="0" sz="1000">
                <a:latin typeface="Lucida Console"/>
                <a:cs typeface="Lucida Console"/>
              </a:rPr>
              <a:t>21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seconds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48</a:t>
            </a:fld>
          </a:p>
        </p:txBody>
      </p:sp>
      <p:sp>
        <p:nvSpPr>
          <p:cNvPr id="14" name="object 14" descr=""/>
          <p:cNvSpPr txBox="1"/>
          <p:nvPr/>
        </p:nvSpPr>
        <p:spPr>
          <a:xfrm>
            <a:off x="520700" y="5529516"/>
            <a:ext cx="4445000" cy="4832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207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2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Lesson.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Trust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algorithm</a:t>
            </a:r>
            <a:r>
              <a:rPr dirty="0" sz="1450">
                <a:latin typeface="Lucida Sans Unicode"/>
                <a:cs typeface="Lucida Sans Unicode"/>
              </a:rPr>
              <a:t>,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not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system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20700" y="6063513"/>
            <a:ext cx="5702300" cy="4197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255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5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Bottom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line.</a:t>
            </a:r>
            <a:r>
              <a:rPr dirty="0" sz="1450" spc="1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New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research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development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can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continue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333946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>
                <a:latin typeface="Arial"/>
                <a:cs typeface="Arial"/>
              </a:rPr>
              <a:t>Final</a:t>
            </a:r>
            <a:r>
              <a:rPr dirty="0" sz="1700" spc="12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note</a:t>
            </a:r>
            <a:r>
              <a:rPr dirty="0" sz="1700" spc="12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on</a:t>
            </a:r>
            <a:r>
              <a:rPr dirty="0" sz="1700" spc="120">
                <a:latin typeface="Arial"/>
                <a:cs typeface="Arial"/>
              </a:rPr>
              <a:t> </a:t>
            </a:r>
            <a:r>
              <a:rPr dirty="0" sz="1700" spc="-170">
                <a:latin typeface="Arial"/>
                <a:cs typeface="Arial"/>
              </a:rPr>
              <a:t>LRS</a:t>
            </a:r>
            <a:r>
              <a:rPr dirty="0" sz="1700" spc="125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implementation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994954"/>
            <a:ext cx="5054600" cy="202183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636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8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Long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repeats</a:t>
            </a:r>
            <a:endParaRPr sz="1450">
              <a:latin typeface="Lucida Sans Unicode"/>
              <a:cs typeface="Lucida Sans Unicode"/>
            </a:endParaRPr>
          </a:p>
          <a:p>
            <a:pPr marL="474345" marR="217804" indent="-157480">
              <a:lnSpc>
                <a:spcPct val="118700"/>
              </a:lnSpc>
              <a:spcBef>
                <a:spcPts val="25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More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precise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analysis</a:t>
            </a:r>
            <a:r>
              <a:rPr dirty="0" sz="1450" spc="13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reveals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that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running</a:t>
            </a:r>
            <a:r>
              <a:rPr dirty="0" sz="1450" spc="130">
                <a:latin typeface="Lucida Sans Unicode"/>
                <a:cs typeface="Lucida Sans Unicode"/>
              </a:rPr>
              <a:t> </a:t>
            </a:r>
            <a:r>
              <a:rPr dirty="0" sz="1450" spc="-20">
                <a:latin typeface="Lucida Sans Unicode"/>
                <a:cs typeface="Lucida Sans Unicode"/>
              </a:rPr>
              <a:t>time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quadratic</a:t>
            </a:r>
            <a:r>
              <a:rPr dirty="0" sz="1450" spc="70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length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longest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repeat.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Model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has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no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long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repeats.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Real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data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may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have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long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repeats.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Clr>
                <a:srgbClr val="000000"/>
              </a:buClr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Linear</a:t>
            </a:r>
            <a:r>
              <a:rPr dirty="0" sz="145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time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algorithm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(guarantee)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known.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266688" y="2034158"/>
            <a:ext cx="2731135" cy="1739900"/>
            <a:chOff x="6266688" y="2034158"/>
            <a:chExt cx="2731135" cy="173990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66688" y="3735958"/>
              <a:ext cx="37138" cy="381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6688" y="2034158"/>
              <a:ext cx="2730720" cy="1739900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7609687" y="2782354"/>
            <a:ext cx="1840230" cy="655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99"/>
              </a:lnSpc>
              <a:spcBef>
                <a:spcPts val="95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Example:</a:t>
            </a:r>
            <a:r>
              <a:rPr dirty="0" sz="1100" spc="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Chromosome</a:t>
            </a:r>
            <a:r>
              <a:rPr dirty="0" sz="1100" spc="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005493"/>
                </a:solidFill>
                <a:latin typeface="Lucida Sans Unicode"/>
                <a:cs typeface="Lucida Sans Unicode"/>
              </a:rPr>
              <a:t>11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has</a:t>
            </a:r>
            <a:r>
              <a:rPr dirty="0" sz="11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1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repeat</a:t>
            </a:r>
            <a:r>
              <a:rPr dirty="0" sz="110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length 12,567.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48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96520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-10">
                <a:latin typeface="Arial"/>
                <a:cs typeface="Arial"/>
              </a:rPr>
              <a:t>Summary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7556500" cy="10934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Binary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search.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 </a:t>
            </a:r>
            <a:r>
              <a:rPr dirty="0" sz="1450">
                <a:latin typeface="Lucida Sans Unicode"/>
                <a:cs typeface="Lucida Sans Unicode"/>
              </a:rPr>
              <a:t>Efficient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algorithm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search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sorted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array.</a:t>
            </a:r>
            <a:endParaRPr sz="1450">
              <a:latin typeface="Lucida Sans Unicode"/>
              <a:cs typeface="Lucida Sans Unicode"/>
            </a:endParaRPr>
          </a:p>
          <a:p>
            <a:pPr marL="403860">
              <a:lnSpc>
                <a:spcPct val="100000"/>
              </a:lnSpc>
              <a:spcBef>
                <a:spcPts val="57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Mergesort.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 </a:t>
            </a:r>
            <a:r>
              <a:rPr dirty="0" sz="1450">
                <a:latin typeface="Lucida Sans Unicode"/>
                <a:cs typeface="Lucida Sans Unicode"/>
              </a:rPr>
              <a:t>Efficient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algorithm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sort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array.</a:t>
            </a:r>
            <a:endParaRPr sz="1450">
              <a:latin typeface="Lucida Sans Unicode"/>
              <a:cs typeface="Lucida Sans Unicode"/>
            </a:endParaRPr>
          </a:p>
          <a:p>
            <a:pPr marL="255270">
              <a:lnSpc>
                <a:spcPct val="100000"/>
              </a:lnSpc>
              <a:spcBef>
                <a:spcPts val="5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Applications.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 </a:t>
            </a:r>
            <a:r>
              <a:rPr dirty="0" sz="1450">
                <a:latin typeface="Lucida Sans Unicode"/>
                <a:cs typeface="Lucida Sans Unicode"/>
              </a:rPr>
              <a:t>Many,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many,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many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things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are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enabled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by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fast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sort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search.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563028" y="4643259"/>
            <a:ext cx="3197225" cy="815975"/>
            <a:chOff x="4563028" y="4643259"/>
            <a:chExt cx="3197225" cy="815975"/>
          </a:xfrm>
        </p:grpSpPr>
        <p:sp>
          <p:nvSpPr>
            <p:cNvPr id="6" name="object 6" descr=""/>
            <p:cNvSpPr/>
            <p:nvPr/>
          </p:nvSpPr>
          <p:spPr>
            <a:xfrm>
              <a:off x="4565650" y="4645875"/>
              <a:ext cx="3191510" cy="810895"/>
            </a:xfrm>
            <a:custGeom>
              <a:avLst/>
              <a:gdLst/>
              <a:ahLst/>
              <a:cxnLst/>
              <a:rect l="l" t="t" r="r" b="b"/>
              <a:pathLst>
                <a:path w="3191509" h="810895">
                  <a:moveTo>
                    <a:pt x="2221966" y="0"/>
                  </a:moveTo>
                  <a:lnTo>
                    <a:pt x="261035" y="0"/>
                  </a:lnTo>
                  <a:lnTo>
                    <a:pt x="214484" y="4407"/>
                  </a:lnTo>
                  <a:lnTo>
                    <a:pt x="170518" y="16613"/>
                  </a:lnTo>
                  <a:lnTo>
                    <a:pt x="129910" y="35894"/>
                  </a:lnTo>
                  <a:lnTo>
                    <a:pt x="93432" y="61526"/>
                  </a:lnTo>
                  <a:lnTo>
                    <a:pt x="61855" y="92783"/>
                  </a:lnTo>
                  <a:lnTo>
                    <a:pt x="35951" y="128942"/>
                  </a:lnTo>
                  <a:lnTo>
                    <a:pt x="16492" y="169279"/>
                  </a:lnTo>
                  <a:lnTo>
                    <a:pt x="4251" y="213069"/>
                  </a:lnTo>
                  <a:lnTo>
                    <a:pt x="0" y="259587"/>
                  </a:lnTo>
                  <a:lnTo>
                    <a:pt x="0" y="308419"/>
                  </a:lnTo>
                  <a:lnTo>
                    <a:pt x="4251" y="355106"/>
                  </a:lnTo>
                  <a:lnTo>
                    <a:pt x="16492" y="399342"/>
                  </a:lnTo>
                  <a:lnTo>
                    <a:pt x="35951" y="440316"/>
                  </a:lnTo>
                  <a:lnTo>
                    <a:pt x="61855" y="477213"/>
                  </a:lnTo>
                  <a:lnTo>
                    <a:pt x="93432" y="509224"/>
                  </a:lnTo>
                  <a:lnTo>
                    <a:pt x="129910" y="535535"/>
                  </a:lnTo>
                  <a:lnTo>
                    <a:pt x="170518" y="555333"/>
                  </a:lnTo>
                  <a:lnTo>
                    <a:pt x="214484" y="567808"/>
                  </a:lnTo>
                  <a:lnTo>
                    <a:pt x="261035" y="572147"/>
                  </a:lnTo>
                  <a:lnTo>
                    <a:pt x="2043036" y="572147"/>
                  </a:lnTo>
                  <a:lnTo>
                    <a:pt x="3191471" y="810437"/>
                  </a:lnTo>
                  <a:lnTo>
                    <a:pt x="2349004" y="532472"/>
                  </a:lnTo>
                  <a:lnTo>
                    <a:pt x="2385586" y="507118"/>
                  </a:lnTo>
                  <a:lnTo>
                    <a:pt x="2416794" y="476035"/>
                  </a:lnTo>
                  <a:lnTo>
                    <a:pt x="2442060" y="439924"/>
                  </a:lnTo>
                  <a:lnTo>
                    <a:pt x="2460813" y="399485"/>
                  </a:lnTo>
                  <a:lnTo>
                    <a:pt x="2472483" y="355416"/>
                  </a:lnTo>
                  <a:lnTo>
                    <a:pt x="2476500" y="308419"/>
                  </a:lnTo>
                  <a:lnTo>
                    <a:pt x="2476500" y="259587"/>
                  </a:lnTo>
                  <a:lnTo>
                    <a:pt x="2472471" y="213042"/>
                  </a:lnTo>
                  <a:lnTo>
                    <a:pt x="2460829" y="169187"/>
                  </a:lnTo>
                  <a:lnTo>
                    <a:pt x="2442237" y="128764"/>
                  </a:lnTo>
                  <a:lnTo>
                    <a:pt x="2417360" y="92520"/>
                  </a:lnTo>
                  <a:lnTo>
                    <a:pt x="2386863" y="61196"/>
                  </a:lnTo>
                  <a:lnTo>
                    <a:pt x="2351411" y="35539"/>
                  </a:lnTo>
                  <a:lnTo>
                    <a:pt x="2311668" y="16291"/>
                  </a:lnTo>
                  <a:lnTo>
                    <a:pt x="2268298" y="4196"/>
                  </a:lnTo>
                  <a:lnTo>
                    <a:pt x="22219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65650" y="4645881"/>
              <a:ext cx="3191510" cy="810895"/>
            </a:xfrm>
            <a:custGeom>
              <a:avLst/>
              <a:gdLst/>
              <a:ahLst/>
              <a:cxnLst/>
              <a:rect l="l" t="t" r="r" b="b"/>
              <a:pathLst>
                <a:path w="3191509" h="810895">
                  <a:moveTo>
                    <a:pt x="261039" y="0"/>
                  </a:moveTo>
                  <a:lnTo>
                    <a:pt x="214486" y="4405"/>
                  </a:lnTo>
                  <a:lnTo>
                    <a:pt x="170520" y="16611"/>
                  </a:lnTo>
                  <a:lnTo>
                    <a:pt x="129911" y="35891"/>
                  </a:lnTo>
                  <a:lnTo>
                    <a:pt x="93432" y="61522"/>
                  </a:lnTo>
                  <a:lnTo>
                    <a:pt x="61855" y="92779"/>
                  </a:lnTo>
                  <a:lnTo>
                    <a:pt x="35951" y="128938"/>
                  </a:lnTo>
                  <a:lnTo>
                    <a:pt x="16492" y="169275"/>
                  </a:lnTo>
                  <a:lnTo>
                    <a:pt x="4251" y="213065"/>
                  </a:lnTo>
                  <a:lnTo>
                    <a:pt x="0" y="259584"/>
                  </a:lnTo>
                  <a:lnTo>
                    <a:pt x="0" y="308425"/>
                  </a:lnTo>
                  <a:lnTo>
                    <a:pt x="4251" y="355111"/>
                  </a:lnTo>
                  <a:lnTo>
                    <a:pt x="16492" y="399346"/>
                  </a:lnTo>
                  <a:lnTo>
                    <a:pt x="35951" y="440317"/>
                  </a:lnTo>
                  <a:lnTo>
                    <a:pt x="61855" y="477213"/>
                  </a:lnTo>
                  <a:lnTo>
                    <a:pt x="93432" y="509221"/>
                  </a:lnTo>
                  <a:lnTo>
                    <a:pt x="129911" y="535530"/>
                  </a:lnTo>
                  <a:lnTo>
                    <a:pt x="170520" y="555327"/>
                  </a:lnTo>
                  <a:lnTo>
                    <a:pt x="214486" y="567800"/>
                  </a:lnTo>
                  <a:lnTo>
                    <a:pt x="261039" y="572139"/>
                  </a:lnTo>
                  <a:lnTo>
                    <a:pt x="2043032" y="572139"/>
                  </a:lnTo>
                  <a:lnTo>
                    <a:pt x="3191466" y="810434"/>
                  </a:lnTo>
                  <a:lnTo>
                    <a:pt x="2349007" y="532468"/>
                  </a:lnTo>
                  <a:lnTo>
                    <a:pt x="2385589" y="507115"/>
                  </a:lnTo>
                  <a:lnTo>
                    <a:pt x="2416798" y="476034"/>
                  </a:lnTo>
                  <a:lnTo>
                    <a:pt x="2442063" y="439924"/>
                  </a:lnTo>
                  <a:lnTo>
                    <a:pt x="2460816" y="399487"/>
                  </a:lnTo>
                  <a:lnTo>
                    <a:pt x="2472486" y="355420"/>
                  </a:lnTo>
                  <a:lnTo>
                    <a:pt x="2476502" y="308425"/>
                  </a:lnTo>
                  <a:lnTo>
                    <a:pt x="2476502" y="259584"/>
                  </a:lnTo>
                  <a:lnTo>
                    <a:pt x="2472472" y="213039"/>
                  </a:lnTo>
                  <a:lnTo>
                    <a:pt x="2460828" y="169184"/>
                  </a:lnTo>
                  <a:lnTo>
                    <a:pt x="2442235" y="128762"/>
                  </a:lnTo>
                  <a:lnTo>
                    <a:pt x="2417358" y="92518"/>
                  </a:lnTo>
                  <a:lnTo>
                    <a:pt x="2386861" y="61195"/>
                  </a:lnTo>
                  <a:lnTo>
                    <a:pt x="2351408" y="35538"/>
                  </a:lnTo>
                  <a:lnTo>
                    <a:pt x="2311666" y="16290"/>
                  </a:lnTo>
                  <a:lnTo>
                    <a:pt x="2268297" y="4196"/>
                  </a:lnTo>
                  <a:lnTo>
                    <a:pt x="2221967" y="0"/>
                  </a:lnTo>
                  <a:lnTo>
                    <a:pt x="261039" y="0"/>
                  </a:lnTo>
                  <a:close/>
                </a:path>
              </a:pathLst>
            </a:custGeom>
            <a:ln w="5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4639157" y="4807890"/>
            <a:ext cx="233616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latin typeface="Lucida Sans Unicode"/>
                <a:cs typeface="Lucida Sans Unicode"/>
              </a:rPr>
              <a:t>I</a:t>
            </a:r>
            <a:r>
              <a:rPr dirty="0" sz="1150" spc="10">
                <a:latin typeface="Lucida Sans Unicode"/>
                <a:cs typeface="Lucida Sans Unicode"/>
              </a:rPr>
              <a:t> </a:t>
            </a:r>
            <a:r>
              <a:rPr dirty="0" sz="1150">
                <a:latin typeface="Lucida Sans Unicode"/>
                <a:cs typeface="Lucida Sans Unicode"/>
              </a:rPr>
              <a:t>think</a:t>
            </a:r>
            <a:r>
              <a:rPr dirty="0" sz="1150" spc="10">
                <a:latin typeface="Lucida Sans Unicode"/>
                <a:cs typeface="Lucida Sans Unicode"/>
              </a:rPr>
              <a:t> </a:t>
            </a:r>
            <a:r>
              <a:rPr dirty="0" sz="1150">
                <a:latin typeface="Lucida Sans Unicode"/>
                <a:cs typeface="Lucida Sans Unicode"/>
              </a:rPr>
              <a:t>I'll</a:t>
            </a:r>
            <a:r>
              <a:rPr dirty="0" sz="1150" spc="10">
                <a:latin typeface="Lucida Sans Unicode"/>
                <a:cs typeface="Lucida Sans Unicode"/>
              </a:rPr>
              <a:t> </a:t>
            </a:r>
            <a:r>
              <a:rPr dirty="0" sz="1150">
                <a:latin typeface="Lucida Sans Unicode"/>
                <a:cs typeface="Lucida Sans Unicode"/>
              </a:rPr>
              <a:t>take</a:t>
            </a:r>
            <a:r>
              <a:rPr dirty="0" sz="1150" spc="10">
                <a:latin typeface="Lucida Sans Unicode"/>
                <a:cs typeface="Lucida Sans Unicode"/>
              </a:rPr>
              <a:t> </a:t>
            </a:r>
            <a:r>
              <a:rPr dirty="0" sz="1150">
                <a:latin typeface="Lucida Sans Unicode"/>
                <a:cs typeface="Lucida Sans Unicode"/>
              </a:rPr>
              <a:t>a</a:t>
            </a:r>
            <a:r>
              <a:rPr dirty="0" sz="1150" spc="15">
                <a:latin typeface="Lucida Sans Unicode"/>
                <a:cs typeface="Lucida Sans Unicode"/>
              </a:rPr>
              <a:t> </a:t>
            </a:r>
            <a:r>
              <a:rPr dirty="0" sz="1150">
                <a:latin typeface="Lucida Sans Unicode"/>
                <a:cs typeface="Lucida Sans Unicode"/>
              </a:rPr>
              <a:t>few</a:t>
            </a:r>
            <a:r>
              <a:rPr dirty="0" sz="1150" spc="10">
                <a:latin typeface="Lucida Sans Unicode"/>
                <a:cs typeface="Lucida Sans Unicode"/>
              </a:rPr>
              <a:t> </a:t>
            </a:r>
            <a:r>
              <a:rPr dirty="0" sz="1150">
                <a:latin typeface="Lucida Sans Unicode"/>
                <a:cs typeface="Lucida Sans Unicode"/>
              </a:rPr>
              <a:t>CS</a:t>
            </a:r>
            <a:r>
              <a:rPr dirty="0" sz="1150" spc="10">
                <a:latin typeface="Lucida Sans Unicode"/>
                <a:cs typeface="Lucida Sans Unicode"/>
              </a:rPr>
              <a:t> </a:t>
            </a:r>
            <a:r>
              <a:rPr dirty="0" sz="1150" spc="-10">
                <a:latin typeface="Lucida Sans Unicode"/>
                <a:cs typeface="Lucida Sans Unicode"/>
              </a:rPr>
              <a:t>courses.</a:t>
            </a:r>
            <a:endParaRPr sz="1150">
              <a:latin typeface="Lucida Sans Unicode"/>
              <a:cs typeface="Lucida Sans Unicode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647" y="5155406"/>
            <a:ext cx="827722" cy="917809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2127021" y="3320736"/>
            <a:ext cx="3368675" cy="1002665"/>
            <a:chOff x="2127021" y="3320736"/>
            <a:chExt cx="3368675" cy="1002665"/>
          </a:xfrm>
        </p:grpSpPr>
        <p:sp>
          <p:nvSpPr>
            <p:cNvPr id="11" name="object 11" descr=""/>
            <p:cNvSpPr/>
            <p:nvPr/>
          </p:nvSpPr>
          <p:spPr>
            <a:xfrm>
              <a:off x="2129878" y="3323589"/>
              <a:ext cx="3362960" cy="996950"/>
            </a:xfrm>
            <a:custGeom>
              <a:avLst/>
              <a:gdLst/>
              <a:ahLst/>
              <a:cxnLst/>
              <a:rect l="l" t="t" r="r" b="b"/>
              <a:pathLst>
                <a:path w="3362960" h="996950">
                  <a:moveTo>
                    <a:pt x="1146302" y="661149"/>
                  </a:moveTo>
                  <a:lnTo>
                    <a:pt x="820686" y="661149"/>
                  </a:lnTo>
                  <a:lnTo>
                    <a:pt x="0" y="996772"/>
                  </a:lnTo>
                  <a:lnTo>
                    <a:pt x="1146302" y="661149"/>
                  </a:lnTo>
                  <a:close/>
                </a:path>
                <a:path w="3362960" h="996950">
                  <a:moveTo>
                    <a:pt x="3064992" y="0"/>
                  </a:moveTo>
                  <a:lnTo>
                    <a:pt x="764044" y="0"/>
                  </a:lnTo>
                  <a:lnTo>
                    <a:pt x="716087" y="2840"/>
                  </a:lnTo>
                  <a:lnTo>
                    <a:pt x="670527" y="13226"/>
                  </a:lnTo>
                  <a:lnTo>
                    <a:pt x="627989" y="30524"/>
                  </a:lnTo>
                  <a:lnTo>
                    <a:pt x="589096" y="54102"/>
                  </a:lnTo>
                  <a:lnTo>
                    <a:pt x="554474" y="83327"/>
                  </a:lnTo>
                  <a:lnTo>
                    <a:pt x="524746" y="117568"/>
                  </a:lnTo>
                  <a:lnTo>
                    <a:pt x="500537" y="156190"/>
                  </a:lnTo>
                  <a:lnTo>
                    <a:pt x="482472" y="198562"/>
                  </a:lnTo>
                  <a:lnTo>
                    <a:pt x="471175" y="244050"/>
                  </a:lnTo>
                  <a:lnTo>
                    <a:pt x="467271" y="292023"/>
                  </a:lnTo>
                  <a:lnTo>
                    <a:pt x="467271" y="366585"/>
                  </a:lnTo>
                  <a:lnTo>
                    <a:pt x="471175" y="414526"/>
                  </a:lnTo>
                  <a:lnTo>
                    <a:pt x="482472" y="459945"/>
                  </a:lnTo>
                  <a:lnTo>
                    <a:pt x="500537" y="502247"/>
                  </a:lnTo>
                  <a:lnTo>
                    <a:pt x="524746" y="540838"/>
                  </a:lnTo>
                  <a:lnTo>
                    <a:pt x="554474" y="575122"/>
                  </a:lnTo>
                  <a:lnTo>
                    <a:pt x="589096" y="604506"/>
                  </a:lnTo>
                  <a:lnTo>
                    <a:pt x="627989" y="628396"/>
                  </a:lnTo>
                  <a:lnTo>
                    <a:pt x="670527" y="646196"/>
                  </a:lnTo>
                  <a:lnTo>
                    <a:pt x="716087" y="657311"/>
                  </a:lnTo>
                  <a:lnTo>
                    <a:pt x="764044" y="661149"/>
                  </a:lnTo>
                  <a:lnTo>
                    <a:pt x="3064992" y="661149"/>
                  </a:lnTo>
                  <a:lnTo>
                    <a:pt x="3112980" y="657311"/>
                  </a:lnTo>
                  <a:lnTo>
                    <a:pt x="3158624" y="646196"/>
                  </a:lnTo>
                  <a:lnTo>
                    <a:pt x="3201286" y="628396"/>
                  </a:lnTo>
                  <a:lnTo>
                    <a:pt x="3240329" y="604506"/>
                  </a:lnTo>
                  <a:lnTo>
                    <a:pt x="3275115" y="575122"/>
                  </a:lnTo>
                  <a:lnTo>
                    <a:pt x="3305007" y="540838"/>
                  </a:lnTo>
                  <a:lnTo>
                    <a:pt x="3329365" y="502247"/>
                  </a:lnTo>
                  <a:lnTo>
                    <a:pt x="3347554" y="459945"/>
                  </a:lnTo>
                  <a:lnTo>
                    <a:pt x="3358935" y="414526"/>
                  </a:lnTo>
                  <a:lnTo>
                    <a:pt x="3362871" y="366585"/>
                  </a:lnTo>
                  <a:lnTo>
                    <a:pt x="3362871" y="292023"/>
                  </a:lnTo>
                  <a:lnTo>
                    <a:pt x="3358935" y="244153"/>
                  </a:lnTo>
                  <a:lnTo>
                    <a:pt x="3347554" y="198927"/>
                  </a:lnTo>
                  <a:lnTo>
                    <a:pt x="3329365" y="156910"/>
                  </a:lnTo>
                  <a:lnTo>
                    <a:pt x="3305007" y="118665"/>
                  </a:lnTo>
                  <a:lnTo>
                    <a:pt x="3275115" y="84756"/>
                  </a:lnTo>
                  <a:lnTo>
                    <a:pt x="3240329" y="55748"/>
                  </a:lnTo>
                  <a:lnTo>
                    <a:pt x="3201286" y="32204"/>
                  </a:lnTo>
                  <a:lnTo>
                    <a:pt x="3158624" y="14689"/>
                  </a:lnTo>
                  <a:lnTo>
                    <a:pt x="3112980" y="3766"/>
                  </a:lnTo>
                  <a:lnTo>
                    <a:pt x="30649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129879" y="3323594"/>
              <a:ext cx="3362960" cy="996950"/>
            </a:xfrm>
            <a:custGeom>
              <a:avLst/>
              <a:gdLst/>
              <a:ahLst/>
              <a:cxnLst/>
              <a:rect l="l" t="t" r="r" b="b"/>
              <a:pathLst>
                <a:path w="3362960" h="996950">
                  <a:moveTo>
                    <a:pt x="764039" y="0"/>
                  </a:moveTo>
                  <a:lnTo>
                    <a:pt x="716083" y="2839"/>
                  </a:lnTo>
                  <a:lnTo>
                    <a:pt x="670524" y="13224"/>
                  </a:lnTo>
                  <a:lnTo>
                    <a:pt x="627986" y="30522"/>
                  </a:lnTo>
                  <a:lnTo>
                    <a:pt x="589094" y="54100"/>
                  </a:lnTo>
                  <a:lnTo>
                    <a:pt x="554472" y="83326"/>
                  </a:lnTo>
                  <a:lnTo>
                    <a:pt x="524744" y="117566"/>
                  </a:lnTo>
                  <a:lnTo>
                    <a:pt x="500536" y="156187"/>
                  </a:lnTo>
                  <a:lnTo>
                    <a:pt x="482471" y="198558"/>
                  </a:lnTo>
                  <a:lnTo>
                    <a:pt x="471175" y="244045"/>
                  </a:lnTo>
                  <a:lnTo>
                    <a:pt x="467270" y="292015"/>
                  </a:lnTo>
                  <a:lnTo>
                    <a:pt x="467270" y="366587"/>
                  </a:lnTo>
                  <a:lnTo>
                    <a:pt x="471175" y="414526"/>
                  </a:lnTo>
                  <a:lnTo>
                    <a:pt x="482471" y="459943"/>
                  </a:lnTo>
                  <a:lnTo>
                    <a:pt x="500536" y="502243"/>
                  </a:lnTo>
                  <a:lnTo>
                    <a:pt x="524744" y="540833"/>
                  </a:lnTo>
                  <a:lnTo>
                    <a:pt x="554472" y="575116"/>
                  </a:lnTo>
                  <a:lnTo>
                    <a:pt x="589094" y="604500"/>
                  </a:lnTo>
                  <a:lnTo>
                    <a:pt x="627986" y="628389"/>
                  </a:lnTo>
                  <a:lnTo>
                    <a:pt x="670524" y="646188"/>
                  </a:lnTo>
                  <a:lnTo>
                    <a:pt x="716083" y="657304"/>
                  </a:lnTo>
                  <a:lnTo>
                    <a:pt x="764039" y="661141"/>
                  </a:lnTo>
                  <a:lnTo>
                    <a:pt x="820683" y="661141"/>
                  </a:lnTo>
                  <a:lnTo>
                    <a:pt x="0" y="996761"/>
                  </a:lnTo>
                  <a:lnTo>
                    <a:pt x="1146303" y="661141"/>
                  </a:lnTo>
                  <a:lnTo>
                    <a:pt x="3064996" y="661141"/>
                  </a:lnTo>
                  <a:lnTo>
                    <a:pt x="3112983" y="657304"/>
                  </a:lnTo>
                  <a:lnTo>
                    <a:pt x="3158626" y="646188"/>
                  </a:lnTo>
                  <a:lnTo>
                    <a:pt x="3201288" y="628389"/>
                  </a:lnTo>
                  <a:lnTo>
                    <a:pt x="3240331" y="604500"/>
                  </a:lnTo>
                  <a:lnTo>
                    <a:pt x="3275117" y="575116"/>
                  </a:lnTo>
                  <a:lnTo>
                    <a:pt x="3305008" y="540833"/>
                  </a:lnTo>
                  <a:lnTo>
                    <a:pt x="3329366" y="502243"/>
                  </a:lnTo>
                  <a:lnTo>
                    <a:pt x="3347555" y="459943"/>
                  </a:lnTo>
                  <a:lnTo>
                    <a:pt x="3358936" y="414526"/>
                  </a:lnTo>
                  <a:lnTo>
                    <a:pt x="3362871" y="366587"/>
                  </a:lnTo>
                  <a:lnTo>
                    <a:pt x="3362871" y="292015"/>
                  </a:lnTo>
                  <a:lnTo>
                    <a:pt x="3358936" y="244148"/>
                  </a:lnTo>
                  <a:lnTo>
                    <a:pt x="3347555" y="198924"/>
                  </a:lnTo>
                  <a:lnTo>
                    <a:pt x="3329366" y="156908"/>
                  </a:lnTo>
                  <a:lnTo>
                    <a:pt x="3305008" y="118664"/>
                  </a:lnTo>
                  <a:lnTo>
                    <a:pt x="3275117" y="84756"/>
                  </a:lnTo>
                  <a:lnTo>
                    <a:pt x="3240331" y="55748"/>
                  </a:lnTo>
                  <a:lnTo>
                    <a:pt x="3201288" y="32204"/>
                  </a:lnTo>
                  <a:lnTo>
                    <a:pt x="3158626" y="14689"/>
                  </a:lnTo>
                  <a:lnTo>
                    <a:pt x="3112983" y="3766"/>
                  </a:lnTo>
                  <a:lnTo>
                    <a:pt x="3064996" y="0"/>
                  </a:lnTo>
                  <a:lnTo>
                    <a:pt x="764039" y="0"/>
                  </a:lnTo>
                  <a:close/>
                </a:path>
              </a:pathLst>
            </a:custGeom>
            <a:ln w="5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2745994" y="3513152"/>
            <a:ext cx="2597150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latin typeface="Lucida Sans Unicode"/>
                <a:cs typeface="Lucida Sans Unicode"/>
              </a:rPr>
              <a:t>Hey,</a:t>
            </a:r>
            <a:r>
              <a:rPr dirty="0" sz="1300" spc="3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Bob.</a:t>
            </a:r>
            <a:r>
              <a:rPr dirty="0" sz="1300" spc="3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Our</a:t>
            </a:r>
            <a:r>
              <a:rPr dirty="0" sz="1300" spc="4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IPO</a:t>
            </a:r>
            <a:r>
              <a:rPr dirty="0" sz="1300" spc="3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is</a:t>
            </a:r>
            <a:r>
              <a:rPr dirty="0" sz="1300" spc="4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next</a:t>
            </a:r>
            <a:r>
              <a:rPr dirty="0" sz="1300" spc="35">
                <a:latin typeface="Lucida Sans Unicode"/>
                <a:cs typeface="Lucida Sans Unicode"/>
              </a:rPr>
              <a:t> </a:t>
            </a:r>
            <a:r>
              <a:rPr dirty="0" sz="1300" spc="-10">
                <a:latin typeface="Lucida Sans Unicode"/>
                <a:cs typeface="Lucida Sans Unicode"/>
              </a:rPr>
              <a:t>week!</a:t>
            </a:r>
            <a:endParaRPr sz="1300">
              <a:latin typeface="Lucida Sans Unicode"/>
              <a:cs typeface="Lucida Sans Unicode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210" y="4232344"/>
            <a:ext cx="1181039" cy="917809"/>
          </a:xfrm>
          <a:prstGeom prst="rect">
            <a:avLst/>
          </a:prstGeom>
        </p:spPr>
      </p:pic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48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936" y="1206000"/>
            <a:ext cx="3098800" cy="3086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40410" y="1394070"/>
            <a:ext cx="3020695" cy="58801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890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0200" y="6394081"/>
            <a:ext cx="29591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CS.13.E.SearchSort.LRS 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56000" y="2363673"/>
            <a:ext cx="5880100" cy="6489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670"/>
              </a:spcBef>
            </a:pPr>
            <a:r>
              <a:rPr dirty="0" sz="1100" i="1">
                <a:latin typeface="Lucida Sans Italic"/>
                <a:cs typeface="Lucida Sans Italic"/>
              </a:rPr>
              <a:t>Image</a:t>
            </a:r>
            <a:r>
              <a:rPr dirty="0" sz="1100" spc="30" i="1">
                <a:latin typeface="Lucida Sans Italic"/>
                <a:cs typeface="Lucida Sans Italic"/>
              </a:rPr>
              <a:t> </a:t>
            </a:r>
            <a:r>
              <a:rPr dirty="0" sz="1100" spc="-10" i="1">
                <a:latin typeface="Lucida Sans Italic"/>
                <a:cs typeface="Lucida Sans Italic"/>
              </a:rPr>
              <a:t>sources</a:t>
            </a:r>
            <a:endParaRPr sz="1100">
              <a:latin typeface="Lucida Sans Italic"/>
              <a:cs typeface="Lucida Sans Italic"/>
            </a:endParaRPr>
          </a:p>
          <a:p>
            <a:pPr marL="249554">
              <a:lnSpc>
                <a:spcPct val="100000"/>
              </a:lnSpc>
              <a:spcBef>
                <a:spcPts val="1165"/>
              </a:spcBef>
            </a:pPr>
            <a:r>
              <a:rPr dirty="0" sz="900" spc="-10">
                <a:latin typeface="Lucida Console"/>
                <a:cs typeface="Lucida Console"/>
                <a:hlinkClick r:id="rId3"/>
              </a:rPr>
              <a:t>https://www.bewitched.com/match</a:t>
            </a:r>
            <a:endParaRPr sz="9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79500"/>
            <a:ext cx="5016500" cy="56388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412770" y="1206000"/>
            <a:ext cx="4008754" cy="756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2655">
              <a:lnSpc>
                <a:spcPct val="100000"/>
              </a:lnSpc>
              <a:spcBef>
                <a:spcPts val="105"/>
              </a:spcBef>
              <a:tabLst>
                <a:tab pos="2715260" algn="l"/>
              </a:tabLst>
            </a:pPr>
            <a:r>
              <a:rPr dirty="0" sz="1850" spc="150" b="1">
                <a:solidFill>
                  <a:srgbClr val="005493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005493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005493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982344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latin typeface="Verdana"/>
                <a:cs typeface="Verdana"/>
              </a:rPr>
              <a:t>S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E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D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G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E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W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spc="-260" b="1">
                <a:latin typeface="Verdana"/>
                <a:cs typeface="Verdana"/>
              </a:rPr>
              <a:t>I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C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K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/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W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A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Y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N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spc="-50" b="1"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1050">
                <a:solidFill>
                  <a:srgbClr val="005493"/>
                </a:solidFill>
                <a:latin typeface="Arial"/>
                <a:cs typeface="Arial"/>
              </a:rPr>
              <a:t>PA</a:t>
            </a:r>
            <a:r>
              <a:rPr dirty="0" sz="1050" spc="-14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 spc="-120">
                <a:solidFill>
                  <a:srgbClr val="005493"/>
                </a:solidFill>
                <a:latin typeface="Arial"/>
                <a:cs typeface="Arial"/>
              </a:rPr>
              <a:t>R</a:t>
            </a:r>
            <a:r>
              <a:rPr dirty="0" sz="1050" spc="-15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5493"/>
                </a:solidFill>
                <a:latin typeface="Arial"/>
                <a:cs typeface="Arial"/>
              </a:rPr>
              <a:t>T</a:t>
            </a:r>
            <a:r>
              <a:rPr dirty="0" sz="1050" spc="3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050" spc="-14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050" spc="-14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5493"/>
                </a:solidFill>
                <a:latin typeface="Arial"/>
                <a:cs typeface="Arial"/>
              </a:rPr>
              <a:t>:</a:t>
            </a:r>
            <a:r>
              <a:rPr dirty="0" sz="1050" spc="3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 spc="105">
                <a:solidFill>
                  <a:srgbClr val="005493"/>
                </a:solidFill>
                <a:latin typeface="Arial"/>
                <a:cs typeface="Arial"/>
              </a:rPr>
              <a:t>ALG</a:t>
            </a:r>
            <a:r>
              <a:rPr dirty="0" sz="1050" spc="-14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 spc="90">
                <a:solidFill>
                  <a:srgbClr val="005493"/>
                </a:solidFill>
                <a:latin typeface="Arial"/>
                <a:cs typeface="Arial"/>
              </a:rPr>
              <a:t>ORIT</a:t>
            </a:r>
            <a:r>
              <a:rPr dirty="0" sz="1050" spc="-14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5493"/>
                </a:solidFill>
                <a:latin typeface="Arial"/>
                <a:cs typeface="Arial"/>
              </a:rPr>
              <a:t>H</a:t>
            </a:r>
            <a:r>
              <a:rPr dirty="0" sz="1050" spc="-14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 spc="130">
                <a:solidFill>
                  <a:srgbClr val="005493"/>
                </a:solidFill>
                <a:latin typeface="Arial"/>
                <a:cs typeface="Arial"/>
              </a:rPr>
              <a:t>MS,</a:t>
            </a:r>
            <a:r>
              <a:rPr dirty="0" sz="1050" spc="36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 spc="-135">
                <a:solidFill>
                  <a:srgbClr val="005493"/>
                </a:solidFill>
                <a:latin typeface="Arial"/>
                <a:cs typeface="Arial"/>
              </a:rPr>
              <a:t>T</a:t>
            </a:r>
            <a:r>
              <a:rPr dirty="0" sz="1050" spc="-14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5493"/>
                </a:solidFill>
                <a:latin typeface="Arial"/>
                <a:cs typeface="Arial"/>
              </a:rPr>
              <a:t>H</a:t>
            </a:r>
            <a:r>
              <a:rPr dirty="0" sz="1050" spc="-14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 spc="-105">
                <a:solidFill>
                  <a:srgbClr val="005493"/>
                </a:solidFill>
                <a:latin typeface="Arial"/>
                <a:cs typeface="Arial"/>
              </a:rPr>
              <a:t>E</a:t>
            </a:r>
            <a:r>
              <a:rPr dirty="0" sz="1050" spc="-14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 spc="85">
                <a:solidFill>
                  <a:srgbClr val="005493"/>
                </a:solidFill>
                <a:latin typeface="Arial"/>
                <a:cs typeface="Arial"/>
              </a:rPr>
              <a:t>ORY,</a:t>
            </a:r>
            <a:r>
              <a:rPr dirty="0" sz="1050" spc="3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 spc="180">
                <a:solidFill>
                  <a:srgbClr val="005493"/>
                </a:solidFill>
                <a:latin typeface="Arial"/>
                <a:cs typeface="Arial"/>
              </a:rPr>
              <a:t>AND</a:t>
            </a:r>
            <a:r>
              <a:rPr dirty="0" sz="1050" spc="36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 spc="160">
                <a:solidFill>
                  <a:srgbClr val="005493"/>
                </a:solidFill>
                <a:latin typeface="Arial"/>
                <a:cs typeface="Arial"/>
              </a:rPr>
              <a:t>MAC</a:t>
            </a:r>
            <a:r>
              <a:rPr dirty="0" sz="1050" spc="-114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5493"/>
                </a:solidFill>
                <a:latin typeface="Arial"/>
                <a:cs typeface="Arial"/>
              </a:rPr>
              <a:t>H</a:t>
            </a:r>
            <a:r>
              <a:rPr dirty="0" sz="1050" spc="-14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 spc="120">
                <a:solidFill>
                  <a:srgbClr val="005493"/>
                </a:solidFill>
                <a:latin typeface="Arial"/>
                <a:cs typeface="Arial"/>
              </a:rPr>
              <a:t>INE</a:t>
            </a:r>
            <a:r>
              <a:rPr dirty="0" sz="1050" spc="-14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050" spc="-50">
                <a:solidFill>
                  <a:srgbClr val="005493"/>
                </a:solidFill>
                <a:latin typeface="Arial"/>
                <a:cs typeface="Arial"/>
              </a:rPr>
              <a:t>S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3370" y="5985064"/>
            <a:ext cx="243522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35" b="1">
                <a:latin typeface="Trebuchet MS"/>
                <a:cs typeface="Trebuchet MS"/>
              </a:rPr>
              <a:t>http://</a:t>
            </a:r>
            <a:r>
              <a:rPr dirty="0" sz="1000" spc="-170" b="1">
                <a:latin typeface="Trebuchet MS"/>
                <a:cs typeface="Trebuchet MS"/>
              </a:rPr>
              <a:t> </a:t>
            </a:r>
            <a:r>
              <a:rPr dirty="0" sz="1000" spc="110" b="1">
                <a:latin typeface="Trebuchet MS"/>
                <a:cs typeface="Trebuchet MS"/>
              </a:rPr>
              <a:t>introcs.cs.princeton.edu 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60400" y="2978873"/>
            <a:ext cx="2367915" cy="2939415"/>
            <a:chOff x="660400" y="2978873"/>
            <a:chExt cx="2367915" cy="293941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400" y="2978873"/>
              <a:ext cx="2367603" cy="293932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1678" y="3086836"/>
              <a:ext cx="137642" cy="107251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31344" y="5283786"/>
              <a:ext cx="2197100" cy="182880"/>
            </a:xfrm>
            <a:custGeom>
              <a:avLst/>
              <a:gdLst/>
              <a:ahLst/>
              <a:cxnLst/>
              <a:rect l="l" t="t" r="r" b="b"/>
              <a:pathLst>
                <a:path w="2197100" h="182879">
                  <a:moveTo>
                    <a:pt x="0" y="182369"/>
                  </a:moveTo>
                  <a:lnTo>
                    <a:pt x="2196659" y="182369"/>
                  </a:lnTo>
                  <a:lnTo>
                    <a:pt x="2196659" y="0"/>
                  </a:lnTo>
                  <a:lnTo>
                    <a:pt x="0" y="0"/>
                  </a:lnTo>
                  <a:lnTo>
                    <a:pt x="0" y="182369"/>
                  </a:lnTo>
                  <a:close/>
                </a:path>
              </a:pathLst>
            </a:custGeom>
            <a:solidFill>
              <a:srgbClr val="EC008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724991" y="5566924"/>
            <a:ext cx="1176020" cy="22923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R="27305">
              <a:lnSpc>
                <a:spcPct val="100000"/>
              </a:lnSpc>
              <a:spcBef>
                <a:spcPts val="180"/>
              </a:spcBef>
            </a:pPr>
            <a:r>
              <a:rPr dirty="0" sz="600" spc="-8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600" spc="-4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65" b="1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8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600" spc="35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7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60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600" spc="-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14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5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50" b="1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endParaRPr sz="6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80"/>
              </a:spcBef>
            </a:pPr>
            <a:r>
              <a:rPr dirty="0" sz="600" spc="90" b="1">
                <a:solidFill>
                  <a:srgbClr val="FFFFFF"/>
                </a:solidFill>
                <a:latin typeface="Verdana"/>
                <a:cs typeface="Verdana"/>
              </a:rPr>
              <a:t>KEVIN</a:t>
            </a:r>
            <a:r>
              <a:rPr dirty="0" sz="600" spc="36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600" spc="-7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1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Verdana"/>
                <a:cs typeface="Verdana"/>
              </a:rPr>
              <a:t>YNE 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60400" y="5492400"/>
            <a:ext cx="22225" cy="426084"/>
          </a:xfrm>
          <a:custGeom>
            <a:avLst/>
            <a:gdLst/>
            <a:ahLst/>
            <a:cxnLst/>
            <a:rect l="l" t="t" r="r" b="b"/>
            <a:pathLst>
              <a:path w="22225" h="426085">
                <a:moveTo>
                  <a:pt x="0" y="0"/>
                </a:moveTo>
                <a:lnTo>
                  <a:pt x="0" y="425799"/>
                </a:lnTo>
                <a:lnTo>
                  <a:pt x="21828" y="425799"/>
                </a:lnTo>
                <a:lnTo>
                  <a:pt x="21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780777" y="4183814"/>
            <a:ext cx="2142490" cy="766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0309" sz="7275" spc="-15" b="1">
                <a:solidFill>
                  <a:srgbClr val="FFFFFF"/>
                </a:solidFill>
                <a:latin typeface="Brioso Pro Light"/>
                <a:cs typeface="Brioso Pro Light"/>
              </a:rPr>
              <a:t>C</a:t>
            </a:r>
            <a:r>
              <a:rPr dirty="0" sz="4050" spc="-10">
                <a:solidFill>
                  <a:srgbClr val="FFFFFF"/>
                </a:solidFill>
                <a:latin typeface="PMingLiU"/>
                <a:cs typeface="PMingLiU"/>
              </a:rPr>
              <a:t>omputer</a:t>
            </a:r>
            <a:endParaRPr sz="4050">
              <a:latin typeface="PMingLiU"/>
              <a:cs typeface="PMingLiU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16385" y="4515273"/>
            <a:ext cx="1807210" cy="766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0882" sz="7275" spc="292" b="1">
                <a:solidFill>
                  <a:srgbClr val="FFFFFF"/>
                </a:solidFill>
                <a:latin typeface="Brioso Pro Light"/>
                <a:cs typeface="Brioso Pro Light"/>
              </a:rPr>
              <a:t>S</a:t>
            </a:r>
            <a:r>
              <a:rPr dirty="0" sz="4050" spc="195">
                <a:solidFill>
                  <a:srgbClr val="FFFFFF"/>
                </a:solidFill>
                <a:latin typeface="PMingLiU"/>
                <a:cs typeface="PMingLiU"/>
              </a:rPr>
              <a:t>cience</a:t>
            </a:r>
            <a:endParaRPr sz="4050">
              <a:latin typeface="PMingLiU"/>
              <a:cs typeface="PMingLiU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453933" y="5290909"/>
            <a:ext cx="1435735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7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75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50" spc="50">
                <a:solidFill>
                  <a:srgbClr val="FFFFFF"/>
                </a:solidFill>
                <a:latin typeface="Calibri"/>
                <a:cs typeface="Calibri"/>
              </a:rPr>
              <a:t>Interdisciplinary</a:t>
            </a:r>
            <a:r>
              <a:rPr dirty="0" sz="75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50" spc="65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564138" y="3869437"/>
            <a:ext cx="3602354" cy="1389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3095" marR="5080" indent="-621030">
              <a:lnSpc>
                <a:spcPct val="110500"/>
              </a:lnSpc>
              <a:spcBef>
                <a:spcPts val="95"/>
              </a:spcBef>
            </a:pPr>
            <a:r>
              <a:rPr dirty="0" sz="4050" spc="-290">
                <a:solidFill>
                  <a:srgbClr val="005493"/>
                </a:solidFill>
                <a:latin typeface="Arial"/>
                <a:cs typeface="Arial"/>
              </a:rPr>
              <a:t>1</a:t>
            </a:r>
            <a:r>
              <a:rPr dirty="0" sz="4050" spc="35">
                <a:solidFill>
                  <a:srgbClr val="005493"/>
                </a:solidFill>
                <a:latin typeface="Arial"/>
                <a:cs typeface="Arial"/>
              </a:rPr>
              <a:t>1</a:t>
            </a:r>
            <a:r>
              <a:rPr dirty="0" sz="4050" spc="254">
                <a:solidFill>
                  <a:srgbClr val="005493"/>
                </a:solidFill>
                <a:latin typeface="Arial"/>
                <a:cs typeface="Arial"/>
              </a:rPr>
              <a:t>.</a:t>
            </a:r>
            <a:r>
              <a:rPr dirty="0" sz="4050" spc="12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4050">
                <a:solidFill>
                  <a:srgbClr val="005493"/>
                </a:solidFill>
                <a:latin typeface="Arial"/>
                <a:cs typeface="Arial"/>
              </a:rPr>
              <a:t>Sorting</a:t>
            </a:r>
            <a:r>
              <a:rPr dirty="0" sz="4050" spc="12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4050" spc="60">
                <a:solidFill>
                  <a:srgbClr val="005493"/>
                </a:solidFill>
                <a:latin typeface="Arial"/>
                <a:cs typeface="Arial"/>
              </a:rPr>
              <a:t>and </a:t>
            </a:r>
            <a:r>
              <a:rPr dirty="0" sz="4050" spc="-10">
                <a:solidFill>
                  <a:srgbClr val="005493"/>
                </a:solidFill>
                <a:latin typeface="Arial"/>
                <a:cs typeface="Arial"/>
              </a:rPr>
              <a:t>Searching</a:t>
            </a:r>
            <a:endParaRPr sz="405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03206" y="5664796"/>
            <a:ext cx="871219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80" b="1">
                <a:solidFill>
                  <a:srgbClr val="FFFFFF"/>
                </a:solidFill>
                <a:latin typeface="Trebuchet MS"/>
                <a:cs typeface="Trebuchet MS"/>
              </a:rPr>
              <a:t>Section</a:t>
            </a:r>
            <a:r>
              <a:rPr dirty="0" sz="1100" spc="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40" b="1">
                <a:solidFill>
                  <a:srgbClr val="FFFFFF"/>
                </a:solidFill>
                <a:latin typeface="Trebuchet MS"/>
                <a:cs typeface="Trebuchet MS"/>
              </a:rPr>
              <a:t>4.2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543941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>
                <a:latin typeface="Arial"/>
                <a:cs typeface="Arial"/>
              </a:rPr>
              <a:t>Strawman</a:t>
            </a:r>
            <a:r>
              <a:rPr dirty="0" sz="1700" spc="229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implementation:</a:t>
            </a:r>
            <a:r>
              <a:rPr dirty="0" sz="1700" spc="23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Sequential</a:t>
            </a:r>
            <a:r>
              <a:rPr dirty="0" sz="1700" spc="229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search</a:t>
            </a:r>
            <a:r>
              <a:rPr dirty="0" sz="1700" spc="23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(first</a:t>
            </a:r>
            <a:r>
              <a:rPr dirty="0" sz="1700" spc="229">
                <a:latin typeface="Arial"/>
                <a:cs typeface="Arial"/>
              </a:rPr>
              <a:t> </a:t>
            </a:r>
            <a:r>
              <a:rPr dirty="0" sz="1700" spc="55">
                <a:latin typeface="Arial"/>
                <a:cs typeface="Arial"/>
              </a:rPr>
              <a:t>try)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49300" y="3647808"/>
            <a:ext cx="5029200" cy="1525905"/>
          </a:xfrm>
          <a:custGeom>
            <a:avLst/>
            <a:gdLst/>
            <a:ahLst/>
            <a:cxnLst/>
            <a:rect l="l" t="t" r="r" b="b"/>
            <a:pathLst>
              <a:path w="5029200" h="1525904">
                <a:moveTo>
                  <a:pt x="0" y="0"/>
                </a:moveTo>
                <a:lnTo>
                  <a:pt x="5029200" y="0"/>
                </a:lnTo>
                <a:lnTo>
                  <a:pt x="5029200" y="1525714"/>
                </a:lnTo>
                <a:lnTo>
                  <a:pt x="0" y="15257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909538" y="3711064"/>
            <a:ext cx="4554220" cy="104838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60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search(String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key,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String[]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a)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567055" marR="1045210" indent="-283845">
              <a:lnSpc>
                <a:spcPct val="111800"/>
              </a:lnSpc>
              <a:spcBef>
                <a:spcPts val="5"/>
              </a:spcBef>
            </a:pP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a.length;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 </a:t>
            </a: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(a[i]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==</a:t>
            </a:r>
            <a:r>
              <a:rPr dirty="0" sz="1200" spc="10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key)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return</a:t>
            </a:r>
            <a:r>
              <a:rPr dirty="0" sz="1200" spc="10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i;</a:t>
            </a:r>
            <a:endParaRPr sz="1200">
              <a:latin typeface="Lucida Console"/>
              <a:cs typeface="Lucida Console"/>
            </a:endParaRPr>
          </a:p>
          <a:p>
            <a:pPr marL="283210">
              <a:lnSpc>
                <a:spcPct val="100000"/>
              </a:lnSpc>
              <a:spcBef>
                <a:spcPts val="170"/>
              </a:spcBef>
            </a:pPr>
            <a:r>
              <a:rPr dirty="0" sz="1200">
                <a:latin typeface="Lucida Console"/>
                <a:cs typeface="Lucida Console"/>
              </a:rPr>
              <a:t>return</a:t>
            </a:r>
            <a:r>
              <a:rPr dirty="0" sz="1200" spc="1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-</a:t>
            </a:r>
            <a:r>
              <a:rPr dirty="0" sz="1200" spc="-25">
                <a:latin typeface="Lucida Console"/>
                <a:cs typeface="Lucida Console"/>
              </a:rPr>
              <a:t>1;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09538" y="4749509"/>
            <a:ext cx="1073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6483221" y="1806707"/>
          <a:ext cx="1551305" cy="467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"/>
                <a:gridCol w="1189990"/>
              </a:tblGrid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 i="1">
                          <a:latin typeface="Courier New"/>
                          <a:cs typeface="Courier New"/>
                        </a:rPr>
                        <a:t>i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 spc="-20">
                          <a:latin typeface="Lucida Console"/>
                          <a:cs typeface="Lucida Console"/>
                        </a:rPr>
                        <a:t>a[i]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alice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25">
                          <a:latin typeface="Lucida Console"/>
                          <a:cs typeface="Lucida Console"/>
                        </a:rPr>
                        <a:t>bob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carlos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carol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craig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20">
                          <a:latin typeface="Lucida Console"/>
                          <a:cs typeface="Lucida Console"/>
                        </a:rPr>
                        <a:t>dave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6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20">
                          <a:latin typeface="Lucida Console"/>
                          <a:cs typeface="Lucida Console"/>
                        </a:rPr>
                        <a:t>erin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7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25">
                          <a:latin typeface="Lucida Console"/>
                          <a:cs typeface="Lucida Console"/>
                        </a:rPr>
                        <a:t>eve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8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frank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9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mallory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oscar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peggy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trent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walter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wendy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object 8" descr=""/>
          <p:cNvSpPr/>
          <p:nvPr/>
        </p:nvSpPr>
        <p:spPr>
          <a:xfrm>
            <a:off x="8083397" y="2076805"/>
            <a:ext cx="870585" cy="346710"/>
          </a:xfrm>
          <a:custGeom>
            <a:avLst/>
            <a:gdLst/>
            <a:ahLst/>
            <a:cxnLst/>
            <a:rect l="l" t="t" r="r" b="b"/>
            <a:pathLst>
              <a:path w="870584" h="346710">
                <a:moveTo>
                  <a:pt x="222402" y="0"/>
                </a:moveTo>
                <a:lnTo>
                  <a:pt x="0" y="173075"/>
                </a:lnTo>
                <a:lnTo>
                  <a:pt x="222402" y="346138"/>
                </a:lnTo>
                <a:lnTo>
                  <a:pt x="222402" y="286867"/>
                </a:lnTo>
                <a:lnTo>
                  <a:pt x="870102" y="286867"/>
                </a:lnTo>
                <a:lnTo>
                  <a:pt x="870102" y="70713"/>
                </a:lnTo>
                <a:lnTo>
                  <a:pt x="222402" y="70713"/>
                </a:lnTo>
                <a:lnTo>
                  <a:pt x="222402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8310727" y="2120329"/>
            <a:ext cx="59309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10">
                <a:solidFill>
                  <a:srgbClr val="FFFFFF"/>
                </a:solidFill>
                <a:latin typeface="Lucida Console"/>
                <a:cs typeface="Lucida Console"/>
              </a:rPr>
              <a:t>oscar?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20700" y="1893239"/>
            <a:ext cx="5359400" cy="15894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318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5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Sequential</a:t>
            </a:r>
            <a:r>
              <a:rPr dirty="0" sz="1450" spc="1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search</a:t>
            </a:r>
            <a:endParaRPr sz="1450">
              <a:latin typeface="Lucida Sans Unicode"/>
              <a:cs typeface="Lucida Sans Unicode"/>
            </a:endParaRPr>
          </a:p>
          <a:p>
            <a:pPr marL="474345" marR="1574800" indent="-157480">
              <a:lnSpc>
                <a:spcPct val="118700"/>
              </a:lnSpc>
              <a:spcBef>
                <a:spcPts val="25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Check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each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array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entry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0,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1,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2,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3,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...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match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with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search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string.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If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match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found,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return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index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matching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string.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If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not,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return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−1.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9601" y="4539640"/>
            <a:ext cx="231070" cy="231323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2667317" y="4556188"/>
            <a:ext cx="3059430" cy="35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baseline="-6459" sz="3225" spc="-1035">
                <a:solidFill>
                  <a:srgbClr val="8D3124"/>
                </a:solidFill>
                <a:latin typeface="MS PGothic"/>
                <a:cs typeface="MS PGothic"/>
              </a:rPr>
              <a:t>✘</a:t>
            </a:r>
            <a:r>
              <a:rPr dirty="0" baseline="-6459" sz="3225" spc="-172">
                <a:solidFill>
                  <a:srgbClr val="8D3124"/>
                </a:solidFill>
                <a:latin typeface="MS PGothic"/>
                <a:cs typeface="MS PGothic"/>
              </a:rPr>
              <a:t> </a:t>
            </a:r>
            <a:r>
              <a:rPr dirty="0" sz="1300">
                <a:solidFill>
                  <a:srgbClr val="8D3124"/>
                </a:solidFill>
                <a:latin typeface="Lucida Sans Unicode"/>
                <a:cs typeface="Lucida Sans Unicode"/>
              </a:rPr>
              <a:t>Compares</a:t>
            </a:r>
            <a:r>
              <a:rPr dirty="0" sz="1300" spc="4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8D3124"/>
                </a:solidFill>
                <a:latin typeface="Lucida Sans Unicode"/>
                <a:cs typeface="Lucida Sans Unicode"/>
              </a:rPr>
              <a:t>references,</a:t>
            </a:r>
            <a:r>
              <a:rPr dirty="0" sz="1300" spc="4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8D3124"/>
                </a:solidFill>
                <a:latin typeface="Lucida Sans Unicode"/>
                <a:cs typeface="Lucida Sans Unicode"/>
              </a:rPr>
              <a:t>not</a:t>
            </a:r>
            <a:r>
              <a:rPr dirty="0" sz="1300" spc="4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8D3124"/>
                </a:solidFill>
                <a:latin typeface="Lucida Sans Unicode"/>
                <a:cs typeface="Lucida Sans Unicode"/>
              </a:rPr>
              <a:t>strings!</a:t>
            </a:r>
            <a:endParaRPr sz="1300">
              <a:latin typeface="Lucida Sans Unicode"/>
              <a:cs typeface="Lucida Sans Unicode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474524" y="5622010"/>
            <a:ext cx="2167255" cy="539750"/>
            <a:chOff x="1474524" y="5622010"/>
            <a:chExt cx="2167255" cy="539750"/>
          </a:xfrm>
        </p:grpSpPr>
        <p:sp>
          <p:nvSpPr>
            <p:cNvPr id="14" name="object 14" descr=""/>
            <p:cNvSpPr/>
            <p:nvPr/>
          </p:nvSpPr>
          <p:spPr>
            <a:xfrm>
              <a:off x="1477378" y="5624867"/>
              <a:ext cx="2161540" cy="534035"/>
            </a:xfrm>
            <a:custGeom>
              <a:avLst/>
              <a:gdLst/>
              <a:ahLst/>
              <a:cxnLst/>
              <a:rect l="l" t="t" r="r" b="b"/>
              <a:pathLst>
                <a:path w="2161540" h="534035">
                  <a:moveTo>
                    <a:pt x="1898065" y="0"/>
                  </a:moveTo>
                  <a:lnTo>
                    <a:pt x="628650" y="0"/>
                  </a:lnTo>
                  <a:lnTo>
                    <a:pt x="582650" y="2764"/>
                  </a:lnTo>
                  <a:lnTo>
                    <a:pt x="539323" y="13561"/>
                  </a:lnTo>
                  <a:lnTo>
                    <a:pt x="499376" y="31634"/>
                  </a:lnTo>
                  <a:lnTo>
                    <a:pt x="463516" y="56226"/>
                  </a:lnTo>
                  <a:lnTo>
                    <a:pt x="432449" y="86579"/>
                  </a:lnTo>
                  <a:lnTo>
                    <a:pt x="406881" y="121936"/>
                  </a:lnTo>
                  <a:lnTo>
                    <a:pt x="387518" y="161541"/>
                  </a:lnTo>
                  <a:lnTo>
                    <a:pt x="375069" y="204635"/>
                  </a:lnTo>
                  <a:lnTo>
                    <a:pt x="0" y="227901"/>
                  </a:lnTo>
                  <a:lnTo>
                    <a:pt x="370471" y="272313"/>
                  </a:lnTo>
                  <a:lnTo>
                    <a:pt x="370471" y="273799"/>
                  </a:lnTo>
                  <a:lnTo>
                    <a:pt x="374625" y="320365"/>
                  </a:lnTo>
                  <a:lnTo>
                    <a:pt x="386604" y="364278"/>
                  </a:lnTo>
                  <a:lnTo>
                    <a:pt x="405682" y="404783"/>
                  </a:lnTo>
                  <a:lnTo>
                    <a:pt x="431135" y="441126"/>
                  </a:lnTo>
                  <a:lnTo>
                    <a:pt x="462237" y="472553"/>
                  </a:lnTo>
                  <a:lnTo>
                    <a:pt x="498265" y="498308"/>
                  </a:lnTo>
                  <a:lnTo>
                    <a:pt x="538493" y="517639"/>
                  </a:lnTo>
                  <a:lnTo>
                    <a:pt x="582196" y="529791"/>
                  </a:lnTo>
                  <a:lnTo>
                    <a:pt x="628650" y="534009"/>
                  </a:lnTo>
                  <a:lnTo>
                    <a:pt x="1898065" y="534009"/>
                  </a:lnTo>
                  <a:lnTo>
                    <a:pt x="1944691" y="529791"/>
                  </a:lnTo>
                  <a:lnTo>
                    <a:pt x="1988849" y="517639"/>
                  </a:lnTo>
                  <a:lnTo>
                    <a:pt x="2029733" y="498308"/>
                  </a:lnTo>
                  <a:lnTo>
                    <a:pt x="2066537" y="472553"/>
                  </a:lnTo>
                  <a:lnTo>
                    <a:pt x="2098457" y="441126"/>
                  </a:lnTo>
                  <a:lnTo>
                    <a:pt x="2124686" y="404783"/>
                  </a:lnTo>
                  <a:lnTo>
                    <a:pt x="2144418" y="364278"/>
                  </a:lnTo>
                  <a:lnTo>
                    <a:pt x="2156849" y="320365"/>
                  </a:lnTo>
                  <a:lnTo>
                    <a:pt x="2161171" y="273799"/>
                  </a:lnTo>
                  <a:lnTo>
                    <a:pt x="2161171" y="254787"/>
                  </a:lnTo>
                  <a:lnTo>
                    <a:pt x="2156849" y="208406"/>
                  </a:lnTo>
                  <a:lnTo>
                    <a:pt x="2144418" y="164992"/>
                  </a:lnTo>
                  <a:lnTo>
                    <a:pt x="2124686" y="125208"/>
                  </a:lnTo>
                  <a:lnTo>
                    <a:pt x="2098457" y="89721"/>
                  </a:lnTo>
                  <a:lnTo>
                    <a:pt x="2066537" y="59195"/>
                  </a:lnTo>
                  <a:lnTo>
                    <a:pt x="2029733" y="34294"/>
                  </a:lnTo>
                  <a:lnTo>
                    <a:pt x="1988849" y="15685"/>
                  </a:lnTo>
                  <a:lnTo>
                    <a:pt x="1944691" y="4032"/>
                  </a:lnTo>
                  <a:lnTo>
                    <a:pt x="18980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77381" y="5624867"/>
              <a:ext cx="2161540" cy="534035"/>
            </a:xfrm>
            <a:custGeom>
              <a:avLst/>
              <a:gdLst/>
              <a:ahLst/>
              <a:cxnLst/>
              <a:rect l="l" t="t" r="r" b="b"/>
              <a:pathLst>
                <a:path w="2161540" h="534035">
                  <a:moveTo>
                    <a:pt x="628650" y="0"/>
                  </a:moveTo>
                  <a:lnTo>
                    <a:pt x="582650" y="2763"/>
                  </a:lnTo>
                  <a:lnTo>
                    <a:pt x="539322" y="13560"/>
                  </a:lnTo>
                  <a:lnTo>
                    <a:pt x="499374" y="31632"/>
                  </a:lnTo>
                  <a:lnTo>
                    <a:pt x="463512" y="56223"/>
                  </a:lnTo>
                  <a:lnTo>
                    <a:pt x="432443" y="86575"/>
                  </a:lnTo>
                  <a:lnTo>
                    <a:pt x="406874" y="121930"/>
                  </a:lnTo>
                  <a:lnTo>
                    <a:pt x="387511" y="161533"/>
                  </a:lnTo>
                  <a:lnTo>
                    <a:pt x="375062" y="204625"/>
                  </a:lnTo>
                  <a:lnTo>
                    <a:pt x="0" y="227898"/>
                  </a:lnTo>
                  <a:lnTo>
                    <a:pt x="370468" y="272313"/>
                  </a:lnTo>
                  <a:lnTo>
                    <a:pt x="370468" y="273788"/>
                  </a:lnTo>
                  <a:lnTo>
                    <a:pt x="374622" y="320355"/>
                  </a:lnTo>
                  <a:lnTo>
                    <a:pt x="386600" y="364267"/>
                  </a:lnTo>
                  <a:lnTo>
                    <a:pt x="405678" y="404772"/>
                  </a:lnTo>
                  <a:lnTo>
                    <a:pt x="431131" y="441115"/>
                  </a:lnTo>
                  <a:lnTo>
                    <a:pt x="462234" y="472541"/>
                  </a:lnTo>
                  <a:lnTo>
                    <a:pt x="498263" y="498296"/>
                  </a:lnTo>
                  <a:lnTo>
                    <a:pt x="538491" y="517627"/>
                  </a:lnTo>
                  <a:lnTo>
                    <a:pt x="582195" y="529778"/>
                  </a:lnTo>
                  <a:lnTo>
                    <a:pt x="628650" y="533996"/>
                  </a:lnTo>
                  <a:lnTo>
                    <a:pt x="1898063" y="533996"/>
                  </a:lnTo>
                  <a:lnTo>
                    <a:pt x="1944687" y="529778"/>
                  </a:lnTo>
                  <a:lnTo>
                    <a:pt x="1988844" y="517627"/>
                  </a:lnTo>
                  <a:lnTo>
                    <a:pt x="2029727" y="498296"/>
                  </a:lnTo>
                  <a:lnTo>
                    <a:pt x="2066532" y="472541"/>
                  </a:lnTo>
                  <a:lnTo>
                    <a:pt x="2098452" y="441115"/>
                  </a:lnTo>
                  <a:lnTo>
                    <a:pt x="2124682" y="404772"/>
                  </a:lnTo>
                  <a:lnTo>
                    <a:pt x="2144415" y="364267"/>
                  </a:lnTo>
                  <a:lnTo>
                    <a:pt x="2156846" y="320355"/>
                  </a:lnTo>
                  <a:lnTo>
                    <a:pt x="2161169" y="273788"/>
                  </a:lnTo>
                  <a:lnTo>
                    <a:pt x="2161169" y="254776"/>
                  </a:lnTo>
                  <a:lnTo>
                    <a:pt x="2156846" y="208396"/>
                  </a:lnTo>
                  <a:lnTo>
                    <a:pt x="2144415" y="164983"/>
                  </a:lnTo>
                  <a:lnTo>
                    <a:pt x="2124682" y="125201"/>
                  </a:lnTo>
                  <a:lnTo>
                    <a:pt x="2098452" y="89715"/>
                  </a:lnTo>
                  <a:lnTo>
                    <a:pt x="2066532" y="59190"/>
                  </a:lnTo>
                  <a:lnTo>
                    <a:pt x="2029727" y="34292"/>
                  </a:lnTo>
                  <a:lnTo>
                    <a:pt x="1988844" y="15684"/>
                  </a:lnTo>
                  <a:lnTo>
                    <a:pt x="1944687" y="4031"/>
                  </a:lnTo>
                  <a:lnTo>
                    <a:pt x="1898063" y="0"/>
                  </a:lnTo>
                  <a:lnTo>
                    <a:pt x="628650" y="0"/>
                  </a:lnTo>
                  <a:close/>
                </a:path>
              </a:pathLst>
            </a:custGeom>
            <a:ln w="5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2100478" y="5751260"/>
            <a:ext cx="1280795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latin typeface="Lucida Sans Unicode"/>
                <a:cs typeface="Lucida Sans Unicode"/>
              </a:rPr>
              <a:t>@#$%$#@@%#!!</a:t>
            </a:r>
            <a:endParaRPr sz="1300">
              <a:latin typeface="Lucida Sans Unicode"/>
              <a:cs typeface="Lucida Sans Unicode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8172" y="5428126"/>
            <a:ext cx="827722" cy="917809"/>
          </a:xfrm>
          <a:prstGeom prst="rect">
            <a:avLst/>
          </a:prstGeom>
        </p:spPr>
      </p:pic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Strawman</a:t>
            </a:r>
            <a:r>
              <a:rPr dirty="0" spc="320"/>
              <a:t> </a:t>
            </a:r>
            <a:r>
              <a:rPr dirty="0"/>
              <a:t>implementation:</a:t>
            </a:r>
            <a:r>
              <a:rPr dirty="0" spc="320"/>
              <a:t> </a:t>
            </a:r>
            <a:r>
              <a:rPr dirty="0"/>
              <a:t>Sequential</a:t>
            </a:r>
            <a:r>
              <a:rPr dirty="0" spc="325"/>
              <a:t> </a:t>
            </a:r>
            <a:r>
              <a:rPr dirty="0" spc="-10"/>
              <a:t>search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49300" y="3660521"/>
            <a:ext cx="5016500" cy="14624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017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710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search(String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key,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String[]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a)</a:t>
            </a:r>
            <a:endParaRPr sz="1200">
              <a:latin typeface="Lucida Console"/>
              <a:cs typeface="Lucida Console"/>
            </a:endParaRPr>
          </a:p>
          <a:p>
            <a:pPr marL="165100">
              <a:lnSpc>
                <a:spcPct val="100000"/>
              </a:lnSpc>
              <a:spcBef>
                <a:spcPts val="170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448945">
              <a:lnSpc>
                <a:spcPct val="100000"/>
              </a:lnSpc>
              <a:spcBef>
                <a:spcPts val="170"/>
              </a:spcBef>
            </a:pP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a.length;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</a:t>
            </a:r>
            <a:endParaRPr sz="1200">
              <a:latin typeface="Lucida Console"/>
              <a:cs typeface="Lucida Console"/>
            </a:endParaRPr>
          </a:p>
          <a:p>
            <a:pPr marL="448945" marR="586105" indent="283210">
              <a:lnSpc>
                <a:spcPct val="111800"/>
              </a:lnSpc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1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a[i].compareTo(key)</a:t>
            </a:r>
            <a:r>
              <a:rPr dirty="0" sz="1200" spc="16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==</a:t>
            </a:r>
            <a:r>
              <a:rPr dirty="0" sz="1200" spc="16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0</a:t>
            </a:r>
            <a:r>
              <a:rPr dirty="0" sz="1200">
                <a:latin typeface="Lucida Console"/>
                <a:cs typeface="Lucida Console"/>
              </a:rPr>
              <a:t>)</a:t>
            </a:r>
            <a:r>
              <a:rPr dirty="0" sz="1200" spc="1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return</a:t>
            </a:r>
            <a:r>
              <a:rPr dirty="0" sz="1200" spc="15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i; </a:t>
            </a:r>
            <a:r>
              <a:rPr dirty="0" sz="1200">
                <a:latin typeface="Lucida Console"/>
                <a:cs typeface="Lucida Console"/>
              </a:rPr>
              <a:t>return</a:t>
            </a:r>
            <a:r>
              <a:rPr dirty="0" sz="1200" spc="1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-</a:t>
            </a:r>
            <a:r>
              <a:rPr dirty="0" sz="1200" spc="-25">
                <a:latin typeface="Lucida Console"/>
                <a:cs typeface="Lucida Console"/>
              </a:rPr>
              <a:t>1;</a:t>
            </a:r>
            <a:endParaRPr sz="1200">
              <a:latin typeface="Lucida Console"/>
              <a:cs typeface="Lucida Console"/>
            </a:endParaRPr>
          </a:p>
          <a:p>
            <a:pPr marL="165100">
              <a:lnSpc>
                <a:spcPct val="100000"/>
              </a:lnSpc>
              <a:spcBef>
                <a:spcPts val="170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6483221" y="1806707"/>
          <a:ext cx="1551305" cy="467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"/>
                <a:gridCol w="1189990"/>
              </a:tblGrid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 i="1">
                          <a:latin typeface="Courier New"/>
                          <a:cs typeface="Courier New"/>
                        </a:rPr>
                        <a:t>i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 spc="-20">
                          <a:latin typeface="Lucida Console"/>
                          <a:cs typeface="Lucida Console"/>
                        </a:rPr>
                        <a:t>a[i]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alice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25">
                          <a:latin typeface="Lucida Console"/>
                          <a:cs typeface="Lucida Console"/>
                        </a:rPr>
                        <a:t>bob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carlos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carol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craig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20">
                          <a:latin typeface="Lucida Console"/>
                          <a:cs typeface="Lucida Console"/>
                        </a:rPr>
                        <a:t>dave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6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20">
                          <a:latin typeface="Lucida Console"/>
                          <a:cs typeface="Lucida Console"/>
                        </a:rPr>
                        <a:t>erin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7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25">
                          <a:latin typeface="Lucida Console"/>
                          <a:cs typeface="Lucida Console"/>
                        </a:rPr>
                        <a:t>eve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8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frank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9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mallory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oscar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peggy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trent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walter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558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10">
                          <a:latin typeface="Lucida Console"/>
                          <a:cs typeface="Lucida Console"/>
                        </a:rPr>
                        <a:t>wendy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object 6" descr=""/>
          <p:cNvSpPr/>
          <p:nvPr/>
        </p:nvSpPr>
        <p:spPr>
          <a:xfrm>
            <a:off x="8083397" y="2076805"/>
            <a:ext cx="870585" cy="346710"/>
          </a:xfrm>
          <a:custGeom>
            <a:avLst/>
            <a:gdLst/>
            <a:ahLst/>
            <a:cxnLst/>
            <a:rect l="l" t="t" r="r" b="b"/>
            <a:pathLst>
              <a:path w="870584" h="346710">
                <a:moveTo>
                  <a:pt x="222402" y="0"/>
                </a:moveTo>
                <a:lnTo>
                  <a:pt x="0" y="173075"/>
                </a:lnTo>
                <a:lnTo>
                  <a:pt x="222402" y="346138"/>
                </a:lnTo>
                <a:lnTo>
                  <a:pt x="222402" y="286867"/>
                </a:lnTo>
                <a:lnTo>
                  <a:pt x="870102" y="286867"/>
                </a:lnTo>
                <a:lnTo>
                  <a:pt x="870102" y="70713"/>
                </a:lnTo>
                <a:lnTo>
                  <a:pt x="222402" y="70713"/>
                </a:lnTo>
                <a:lnTo>
                  <a:pt x="222402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8310727" y="2120329"/>
            <a:ext cx="59309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10">
                <a:solidFill>
                  <a:srgbClr val="FFFFFF"/>
                </a:solidFill>
                <a:latin typeface="Lucida Console"/>
                <a:cs typeface="Lucida Console"/>
              </a:rPr>
              <a:t>oscar?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20700" y="1893239"/>
            <a:ext cx="5359400" cy="15894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318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5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Sequential</a:t>
            </a:r>
            <a:r>
              <a:rPr dirty="0" sz="1450" spc="1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search</a:t>
            </a:r>
            <a:endParaRPr sz="1450">
              <a:latin typeface="Lucida Sans Unicode"/>
              <a:cs typeface="Lucida Sans Unicode"/>
            </a:endParaRPr>
          </a:p>
          <a:p>
            <a:pPr marL="474345" marR="1574800" indent="-157480">
              <a:lnSpc>
                <a:spcPct val="118700"/>
              </a:lnSpc>
              <a:spcBef>
                <a:spcPts val="25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Check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each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array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entry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0,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1,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2,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3,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...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match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with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search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string.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If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match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found,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return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index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matching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string.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If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not,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return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−1.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5723984" y="5179878"/>
            <a:ext cx="791210" cy="189865"/>
          </a:xfrm>
          <a:custGeom>
            <a:avLst/>
            <a:gdLst/>
            <a:ahLst/>
            <a:cxnLst/>
            <a:rect l="l" t="t" r="r" b="b"/>
            <a:pathLst>
              <a:path w="791209" h="189864">
                <a:moveTo>
                  <a:pt x="791110" y="0"/>
                </a:moveTo>
                <a:lnTo>
                  <a:pt x="777955" y="0"/>
                </a:lnTo>
                <a:lnTo>
                  <a:pt x="0" y="189325"/>
                </a:lnTo>
              </a:path>
            </a:pathLst>
          </a:custGeom>
          <a:ln w="12713">
            <a:solidFill>
              <a:srgbClr val="005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6482562" y="5152110"/>
            <a:ext cx="75565" cy="67310"/>
          </a:xfrm>
          <a:custGeom>
            <a:avLst/>
            <a:gdLst/>
            <a:ahLst/>
            <a:cxnLst/>
            <a:rect l="l" t="t" r="r" b="b"/>
            <a:pathLst>
              <a:path w="75565" h="67310">
                <a:moveTo>
                  <a:pt x="0" y="0"/>
                </a:moveTo>
                <a:lnTo>
                  <a:pt x="24904" y="29603"/>
                </a:lnTo>
                <a:lnTo>
                  <a:pt x="16192" y="67310"/>
                </a:lnTo>
                <a:lnTo>
                  <a:pt x="75323" y="17449"/>
                </a:lnTo>
                <a:lnTo>
                  <a:pt x="0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4581537" y="5112107"/>
            <a:ext cx="1099820" cy="4368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Match</a:t>
            </a:r>
            <a:r>
              <a:rPr dirty="0" sz="13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05493"/>
                </a:solidFill>
                <a:latin typeface="Lucida Sans Unicode"/>
                <a:cs typeface="Lucida Sans Unicode"/>
              </a:rPr>
              <a:t>found.</a:t>
            </a:r>
            <a:endParaRPr sz="13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Return</a:t>
            </a:r>
            <a:r>
              <a:rPr dirty="0" sz="13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35">
                <a:solidFill>
                  <a:srgbClr val="005493"/>
                </a:solidFill>
                <a:latin typeface="Lucida Sans Unicode"/>
                <a:cs typeface="Lucida Sans Unicode"/>
              </a:rPr>
              <a:t>10</a:t>
            </a:r>
            <a:endParaRPr sz="1300">
              <a:latin typeface="Lucida Sans Unicode"/>
              <a:cs typeface="Lucida Sans Unicode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474524" y="5622010"/>
            <a:ext cx="2167255" cy="539750"/>
            <a:chOff x="1474524" y="5622010"/>
            <a:chExt cx="2167255" cy="539750"/>
          </a:xfrm>
        </p:grpSpPr>
        <p:sp>
          <p:nvSpPr>
            <p:cNvPr id="13" name="object 13" descr=""/>
            <p:cNvSpPr/>
            <p:nvPr/>
          </p:nvSpPr>
          <p:spPr>
            <a:xfrm>
              <a:off x="1477378" y="5624867"/>
              <a:ext cx="2161540" cy="534035"/>
            </a:xfrm>
            <a:custGeom>
              <a:avLst/>
              <a:gdLst/>
              <a:ahLst/>
              <a:cxnLst/>
              <a:rect l="l" t="t" r="r" b="b"/>
              <a:pathLst>
                <a:path w="2161540" h="534035">
                  <a:moveTo>
                    <a:pt x="1898065" y="0"/>
                  </a:moveTo>
                  <a:lnTo>
                    <a:pt x="628650" y="0"/>
                  </a:lnTo>
                  <a:lnTo>
                    <a:pt x="582650" y="2764"/>
                  </a:lnTo>
                  <a:lnTo>
                    <a:pt x="539323" y="13561"/>
                  </a:lnTo>
                  <a:lnTo>
                    <a:pt x="499376" y="31634"/>
                  </a:lnTo>
                  <a:lnTo>
                    <a:pt x="463516" y="56226"/>
                  </a:lnTo>
                  <a:lnTo>
                    <a:pt x="432449" y="86579"/>
                  </a:lnTo>
                  <a:lnTo>
                    <a:pt x="406881" y="121936"/>
                  </a:lnTo>
                  <a:lnTo>
                    <a:pt x="387518" y="161541"/>
                  </a:lnTo>
                  <a:lnTo>
                    <a:pt x="375069" y="204635"/>
                  </a:lnTo>
                  <a:lnTo>
                    <a:pt x="0" y="227901"/>
                  </a:lnTo>
                  <a:lnTo>
                    <a:pt x="370471" y="272313"/>
                  </a:lnTo>
                  <a:lnTo>
                    <a:pt x="370471" y="273799"/>
                  </a:lnTo>
                  <a:lnTo>
                    <a:pt x="374625" y="320365"/>
                  </a:lnTo>
                  <a:lnTo>
                    <a:pt x="386604" y="364278"/>
                  </a:lnTo>
                  <a:lnTo>
                    <a:pt x="405682" y="404783"/>
                  </a:lnTo>
                  <a:lnTo>
                    <a:pt x="431135" y="441126"/>
                  </a:lnTo>
                  <a:lnTo>
                    <a:pt x="462237" y="472553"/>
                  </a:lnTo>
                  <a:lnTo>
                    <a:pt x="498265" y="498308"/>
                  </a:lnTo>
                  <a:lnTo>
                    <a:pt x="538493" y="517639"/>
                  </a:lnTo>
                  <a:lnTo>
                    <a:pt x="582196" y="529791"/>
                  </a:lnTo>
                  <a:lnTo>
                    <a:pt x="628650" y="534009"/>
                  </a:lnTo>
                  <a:lnTo>
                    <a:pt x="1898065" y="534009"/>
                  </a:lnTo>
                  <a:lnTo>
                    <a:pt x="1944691" y="529791"/>
                  </a:lnTo>
                  <a:lnTo>
                    <a:pt x="1988849" y="517639"/>
                  </a:lnTo>
                  <a:lnTo>
                    <a:pt x="2029733" y="498308"/>
                  </a:lnTo>
                  <a:lnTo>
                    <a:pt x="2066537" y="472553"/>
                  </a:lnTo>
                  <a:lnTo>
                    <a:pt x="2098457" y="441126"/>
                  </a:lnTo>
                  <a:lnTo>
                    <a:pt x="2124686" y="404783"/>
                  </a:lnTo>
                  <a:lnTo>
                    <a:pt x="2144418" y="364278"/>
                  </a:lnTo>
                  <a:lnTo>
                    <a:pt x="2156849" y="320365"/>
                  </a:lnTo>
                  <a:lnTo>
                    <a:pt x="2161171" y="273799"/>
                  </a:lnTo>
                  <a:lnTo>
                    <a:pt x="2161171" y="254787"/>
                  </a:lnTo>
                  <a:lnTo>
                    <a:pt x="2156849" y="208406"/>
                  </a:lnTo>
                  <a:lnTo>
                    <a:pt x="2144418" y="164992"/>
                  </a:lnTo>
                  <a:lnTo>
                    <a:pt x="2124686" y="125208"/>
                  </a:lnTo>
                  <a:lnTo>
                    <a:pt x="2098457" y="89721"/>
                  </a:lnTo>
                  <a:lnTo>
                    <a:pt x="2066537" y="59195"/>
                  </a:lnTo>
                  <a:lnTo>
                    <a:pt x="2029733" y="34294"/>
                  </a:lnTo>
                  <a:lnTo>
                    <a:pt x="1988849" y="15685"/>
                  </a:lnTo>
                  <a:lnTo>
                    <a:pt x="1944691" y="4032"/>
                  </a:lnTo>
                  <a:lnTo>
                    <a:pt x="18980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477381" y="5624867"/>
              <a:ext cx="2161540" cy="534035"/>
            </a:xfrm>
            <a:custGeom>
              <a:avLst/>
              <a:gdLst/>
              <a:ahLst/>
              <a:cxnLst/>
              <a:rect l="l" t="t" r="r" b="b"/>
              <a:pathLst>
                <a:path w="2161540" h="534035">
                  <a:moveTo>
                    <a:pt x="628650" y="0"/>
                  </a:moveTo>
                  <a:lnTo>
                    <a:pt x="582650" y="2763"/>
                  </a:lnTo>
                  <a:lnTo>
                    <a:pt x="539322" y="13560"/>
                  </a:lnTo>
                  <a:lnTo>
                    <a:pt x="499374" y="31632"/>
                  </a:lnTo>
                  <a:lnTo>
                    <a:pt x="463512" y="56223"/>
                  </a:lnTo>
                  <a:lnTo>
                    <a:pt x="432443" y="86575"/>
                  </a:lnTo>
                  <a:lnTo>
                    <a:pt x="406874" y="121930"/>
                  </a:lnTo>
                  <a:lnTo>
                    <a:pt x="387511" y="161533"/>
                  </a:lnTo>
                  <a:lnTo>
                    <a:pt x="375062" y="204625"/>
                  </a:lnTo>
                  <a:lnTo>
                    <a:pt x="0" y="227898"/>
                  </a:lnTo>
                  <a:lnTo>
                    <a:pt x="370468" y="272313"/>
                  </a:lnTo>
                  <a:lnTo>
                    <a:pt x="370468" y="273788"/>
                  </a:lnTo>
                  <a:lnTo>
                    <a:pt x="374622" y="320355"/>
                  </a:lnTo>
                  <a:lnTo>
                    <a:pt x="386600" y="364267"/>
                  </a:lnTo>
                  <a:lnTo>
                    <a:pt x="405678" y="404772"/>
                  </a:lnTo>
                  <a:lnTo>
                    <a:pt x="431131" y="441115"/>
                  </a:lnTo>
                  <a:lnTo>
                    <a:pt x="462234" y="472541"/>
                  </a:lnTo>
                  <a:lnTo>
                    <a:pt x="498263" y="498296"/>
                  </a:lnTo>
                  <a:lnTo>
                    <a:pt x="538491" y="517627"/>
                  </a:lnTo>
                  <a:lnTo>
                    <a:pt x="582195" y="529778"/>
                  </a:lnTo>
                  <a:lnTo>
                    <a:pt x="628650" y="533996"/>
                  </a:lnTo>
                  <a:lnTo>
                    <a:pt x="1898063" y="533996"/>
                  </a:lnTo>
                  <a:lnTo>
                    <a:pt x="1944687" y="529778"/>
                  </a:lnTo>
                  <a:lnTo>
                    <a:pt x="1988844" y="517627"/>
                  </a:lnTo>
                  <a:lnTo>
                    <a:pt x="2029727" y="498296"/>
                  </a:lnTo>
                  <a:lnTo>
                    <a:pt x="2066532" y="472541"/>
                  </a:lnTo>
                  <a:lnTo>
                    <a:pt x="2098452" y="441115"/>
                  </a:lnTo>
                  <a:lnTo>
                    <a:pt x="2124682" y="404772"/>
                  </a:lnTo>
                  <a:lnTo>
                    <a:pt x="2144415" y="364267"/>
                  </a:lnTo>
                  <a:lnTo>
                    <a:pt x="2156846" y="320355"/>
                  </a:lnTo>
                  <a:lnTo>
                    <a:pt x="2161169" y="273788"/>
                  </a:lnTo>
                  <a:lnTo>
                    <a:pt x="2161169" y="254776"/>
                  </a:lnTo>
                  <a:lnTo>
                    <a:pt x="2156846" y="208396"/>
                  </a:lnTo>
                  <a:lnTo>
                    <a:pt x="2144415" y="164983"/>
                  </a:lnTo>
                  <a:lnTo>
                    <a:pt x="2124682" y="125201"/>
                  </a:lnTo>
                  <a:lnTo>
                    <a:pt x="2098452" y="89715"/>
                  </a:lnTo>
                  <a:lnTo>
                    <a:pt x="2066532" y="59190"/>
                  </a:lnTo>
                  <a:lnTo>
                    <a:pt x="2029727" y="34292"/>
                  </a:lnTo>
                  <a:lnTo>
                    <a:pt x="1988844" y="15684"/>
                  </a:lnTo>
                  <a:lnTo>
                    <a:pt x="1944687" y="4031"/>
                  </a:lnTo>
                  <a:lnTo>
                    <a:pt x="1898063" y="0"/>
                  </a:lnTo>
                  <a:lnTo>
                    <a:pt x="628650" y="0"/>
                  </a:lnTo>
                  <a:close/>
                </a:path>
              </a:pathLst>
            </a:custGeom>
            <a:ln w="5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958886" y="5702895"/>
            <a:ext cx="1564005" cy="328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latin typeface="Lucida Sans Unicode"/>
                <a:cs typeface="Lucida Sans Unicode"/>
              </a:rPr>
              <a:t>Still,</a:t>
            </a:r>
            <a:r>
              <a:rPr dirty="0" sz="1000" spc="-1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this</a:t>
            </a:r>
            <a:r>
              <a:rPr dirty="0" sz="1000" spc="-1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was</a:t>
            </a:r>
            <a:r>
              <a:rPr dirty="0" sz="1000" spc="-1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even</a:t>
            </a:r>
            <a:r>
              <a:rPr dirty="0" sz="1000" spc="-10">
                <a:latin typeface="Lucida Sans Unicode"/>
                <a:cs typeface="Lucida Sans Unicode"/>
              </a:rPr>
              <a:t> easier </a:t>
            </a:r>
            <a:r>
              <a:rPr dirty="0" sz="1000">
                <a:latin typeface="Lucida Sans Unicode"/>
                <a:cs typeface="Lucida Sans Unicode"/>
              </a:rPr>
              <a:t>than</a:t>
            </a:r>
            <a:r>
              <a:rPr dirty="0" sz="1000" spc="-3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I</a:t>
            </a:r>
            <a:r>
              <a:rPr dirty="0" sz="1000" spc="-30">
                <a:latin typeface="Lucida Sans Unicode"/>
                <a:cs typeface="Lucida Sans Unicode"/>
              </a:rPr>
              <a:t> </a:t>
            </a:r>
            <a:r>
              <a:rPr dirty="0" sz="1000" spc="-10">
                <a:latin typeface="Lucida Sans Unicode"/>
                <a:cs typeface="Lucida Sans Unicode"/>
              </a:rPr>
              <a:t>thought!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172" y="5428126"/>
            <a:ext cx="827722" cy="917809"/>
          </a:xfrm>
          <a:prstGeom prst="rect">
            <a:avLst/>
          </a:prstGeom>
        </p:spPr>
      </p:pic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626173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45">
                <a:latin typeface="Arial"/>
                <a:cs typeface="Arial"/>
              </a:rPr>
              <a:t>Mathematical</a:t>
            </a:r>
            <a:r>
              <a:rPr dirty="0" sz="1700" spc="13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analysis</a:t>
            </a:r>
            <a:r>
              <a:rPr dirty="0" sz="1700" spc="140">
                <a:latin typeface="Arial"/>
                <a:cs typeface="Arial"/>
              </a:rPr>
              <a:t> </a:t>
            </a:r>
            <a:r>
              <a:rPr dirty="0" sz="1700" spc="65">
                <a:latin typeface="Arial"/>
                <a:cs typeface="Arial"/>
              </a:rPr>
              <a:t>of</a:t>
            </a:r>
            <a:r>
              <a:rPr dirty="0" sz="1700" spc="14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whitelist</a:t>
            </a:r>
            <a:r>
              <a:rPr dirty="0" sz="1700" spc="13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filter</a:t>
            </a:r>
            <a:r>
              <a:rPr dirty="0" sz="1700" spc="14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using</a:t>
            </a:r>
            <a:r>
              <a:rPr dirty="0" sz="1700" spc="14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sequential</a:t>
            </a:r>
            <a:r>
              <a:rPr dirty="0" sz="1700" spc="140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search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8426803" y="1817197"/>
          <a:ext cx="838200" cy="4673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119"/>
              </a:tblGrid>
              <a:tr h="233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xwnzb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77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3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lnuqv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77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3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lnuqv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77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3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czpwx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77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3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czpwx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77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3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dqwak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77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3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idhld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77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3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dobqi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77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3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dobqi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77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3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tsirv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77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3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dqwak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77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3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dobqi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77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3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idhld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77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3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dqwak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77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3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dobqi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77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3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lnuqv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77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3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xwnzb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77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3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idhld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77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3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bshla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77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3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xwnzb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77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520700" y="1893239"/>
            <a:ext cx="3848100" cy="13735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318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55"/>
              </a:spcBef>
            </a:pP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Model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5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strings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on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whitelist.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 i="1">
                <a:latin typeface="Lucida Sans Italic"/>
                <a:cs typeface="Lucida Sans Italic"/>
              </a:rPr>
              <a:t>cN</a:t>
            </a:r>
            <a:r>
              <a:rPr dirty="0" sz="1450" spc="100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transactions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constant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spc="-25" i="1">
                <a:latin typeface="Lucida Sans Italic"/>
                <a:cs typeface="Lucida Sans Italic"/>
              </a:rPr>
              <a:t>c</a:t>
            </a:r>
            <a:r>
              <a:rPr dirty="0" sz="1450" spc="-25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String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length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not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long.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0700" y="3673233"/>
            <a:ext cx="4953000" cy="195833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636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80"/>
              </a:spcBef>
            </a:pP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Analysis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random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search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hit</a:t>
            </a:r>
            <a:r>
              <a:rPr dirty="0" sz="1450" spc="7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checks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about</a:t>
            </a:r>
            <a:r>
              <a:rPr dirty="0" sz="1450" spc="75" i="1">
                <a:latin typeface="Lucida Sans Italic"/>
                <a:cs typeface="Lucida Sans Italic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half</a:t>
            </a:r>
            <a:r>
              <a:rPr dirty="0" sz="1450" spc="70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 spc="-50" i="1">
                <a:latin typeface="Lucida Sans Italic"/>
                <a:cs typeface="Lucida Sans Italic"/>
              </a:rPr>
              <a:t>N</a:t>
            </a:r>
            <a:endParaRPr sz="1450">
              <a:latin typeface="Lucida Sans Italic"/>
              <a:cs typeface="Lucida Sans Italic"/>
            </a:endParaRPr>
          </a:p>
          <a:p>
            <a:pPr marL="474345">
              <a:lnSpc>
                <a:spcPct val="100000"/>
              </a:lnSpc>
              <a:spcBef>
                <a:spcPts val="325"/>
              </a:spcBef>
            </a:pPr>
            <a:r>
              <a:rPr dirty="0" sz="1450">
                <a:latin typeface="Lucida Sans Unicode"/>
                <a:cs typeface="Lucida Sans Unicode"/>
              </a:rPr>
              <a:t>strings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on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whitelist,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on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average.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random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search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miss</a:t>
            </a:r>
            <a:r>
              <a:rPr dirty="0" sz="1450" spc="70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checks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all</a:t>
            </a:r>
            <a:r>
              <a:rPr dirty="0" sz="1450" spc="70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 spc="-50" i="1">
                <a:latin typeface="Lucida Sans Italic"/>
                <a:cs typeface="Lucida Sans Italic"/>
              </a:rPr>
              <a:t>N</a:t>
            </a:r>
            <a:endParaRPr sz="1450">
              <a:latin typeface="Lucida Sans Italic"/>
              <a:cs typeface="Lucida Sans Italic"/>
            </a:endParaRPr>
          </a:p>
          <a:p>
            <a:pPr marL="474345">
              <a:lnSpc>
                <a:spcPct val="100000"/>
              </a:lnSpc>
              <a:spcBef>
                <a:spcPts val="325"/>
              </a:spcBef>
            </a:pPr>
            <a:r>
              <a:rPr dirty="0" sz="1450">
                <a:latin typeface="Lucida Sans Unicode"/>
                <a:cs typeface="Lucida Sans Unicode"/>
              </a:rPr>
              <a:t>strings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on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whitelist,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on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average.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Expected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order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growth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running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time: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-200" i="1">
                <a:latin typeface="Lucida Sans Italic"/>
                <a:cs typeface="Lucida Sans Italic"/>
              </a:rPr>
              <a:t> </a:t>
            </a:r>
            <a:r>
              <a:rPr dirty="0" baseline="22222" sz="1500" spc="-37">
                <a:latin typeface="Lucida Sans Unicode"/>
                <a:cs typeface="Lucida Sans Unicode"/>
              </a:rPr>
              <a:t>2</a:t>
            </a:r>
            <a:r>
              <a:rPr dirty="0" sz="1450" spc="-25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6331035" y="1817197"/>
          <a:ext cx="838200" cy="233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119"/>
              </a:tblGrid>
              <a:tr h="233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dobqi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77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3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xwnzb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77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3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dqwak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77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3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lnuqv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77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3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czpwx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77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3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bshla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77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3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idhld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77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3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utfyw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77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3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hafah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77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3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tsirv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77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5581357" y="1814691"/>
            <a:ext cx="70294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35" b="1">
                <a:latin typeface="Trebuchet MS"/>
                <a:cs typeface="Trebuchet MS"/>
              </a:rPr>
              <a:t>whitelist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373632" y="1816989"/>
            <a:ext cx="99441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45" b="1">
                <a:latin typeface="Trebuchet MS"/>
                <a:cs typeface="Trebuchet MS"/>
              </a:rPr>
              <a:t>transactions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Random</a:t>
            </a:r>
            <a:r>
              <a:rPr dirty="0" spc="114"/>
              <a:t> </a:t>
            </a:r>
            <a:r>
              <a:rPr dirty="0"/>
              <a:t>representative</a:t>
            </a:r>
            <a:r>
              <a:rPr dirty="0" spc="120"/>
              <a:t> </a:t>
            </a:r>
            <a:r>
              <a:rPr dirty="0"/>
              <a:t>inputs</a:t>
            </a:r>
            <a:r>
              <a:rPr dirty="0" spc="120"/>
              <a:t> </a:t>
            </a:r>
            <a:r>
              <a:rPr dirty="0" spc="75"/>
              <a:t>for</a:t>
            </a:r>
            <a:r>
              <a:rPr dirty="0" spc="120"/>
              <a:t> </a:t>
            </a:r>
            <a:r>
              <a:rPr dirty="0"/>
              <a:t>searching</a:t>
            </a:r>
            <a:r>
              <a:rPr dirty="0" spc="120"/>
              <a:t> </a:t>
            </a:r>
            <a:r>
              <a:rPr dirty="0" spc="55"/>
              <a:t>and</a:t>
            </a:r>
            <a:r>
              <a:rPr dirty="0" spc="114"/>
              <a:t> </a:t>
            </a:r>
            <a:r>
              <a:rPr dirty="0" spc="-10"/>
              <a:t>sorting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478433" y="2083816"/>
            <a:ext cx="7957820" cy="4059554"/>
            <a:chOff x="478433" y="2083816"/>
            <a:chExt cx="7957820" cy="4059554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433" y="2083816"/>
              <a:ext cx="5233517" cy="405933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08000" y="2109381"/>
              <a:ext cx="5130800" cy="3954145"/>
            </a:xfrm>
            <a:custGeom>
              <a:avLst/>
              <a:gdLst/>
              <a:ahLst/>
              <a:cxnLst/>
              <a:rect l="l" t="t" r="r" b="b"/>
              <a:pathLst>
                <a:path w="5130800" h="3954145">
                  <a:moveTo>
                    <a:pt x="0" y="0"/>
                  </a:moveTo>
                  <a:lnTo>
                    <a:pt x="5130800" y="0"/>
                  </a:lnTo>
                  <a:lnTo>
                    <a:pt x="5130800" y="3954132"/>
                  </a:lnTo>
                  <a:lnTo>
                    <a:pt x="0" y="3954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1535" y="2298344"/>
              <a:ext cx="2504122" cy="212407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5956299" y="2325522"/>
              <a:ext cx="2400300" cy="2021839"/>
            </a:xfrm>
            <a:custGeom>
              <a:avLst/>
              <a:gdLst/>
              <a:ahLst/>
              <a:cxnLst/>
              <a:rect l="l" t="t" r="r" b="b"/>
              <a:pathLst>
                <a:path w="2400300" h="2021839">
                  <a:moveTo>
                    <a:pt x="0" y="0"/>
                  </a:moveTo>
                  <a:lnTo>
                    <a:pt x="2400300" y="0"/>
                  </a:lnTo>
                  <a:lnTo>
                    <a:pt x="2400300" y="2021573"/>
                  </a:lnTo>
                  <a:lnTo>
                    <a:pt x="0" y="20215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501105" y="1835671"/>
            <a:ext cx="482219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b="1">
                <a:latin typeface="Trebuchet MS"/>
                <a:cs typeface="Trebuchet MS"/>
              </a:rPr>
              <a:t>Generate</a:t>
            </a:r>
            <a:r>
              <a:rPr dirty="0" sz="1200" spc="65" b="1">
                <a:latin typeface="Trebuchet MS"/>
                <a:cs typeface="Trebuchet MS"/>
              </a:rPr>
              <a:t> </a:t>
            </a:r>
            <a:r>
              <a:rPr dirty="0" sz="1200" spc="110" b="1">
                <a:latin typeface="Trebuchet MS"/>
                <a:cs typeface="Trebuchet MS"/>
              </a:rPr>
              <a:t>N</a:t>
            </a:r>
            <a:r>
              <a:rPr dirty="0" sz="1200" spc="65" b="1">
                <a:latin typeface="Trebuchet MS"/>
                <a:cs typeface="Trebuchet MS"/>
              </a:rPr>
              <a:t> </a:t>
            </a:r>
            <a:r>
              <a:rPr dirty="0" sz="1200" spc="75" b="1">
                <a:latin typeface="Trebuchet MS"/>
                <a:cs typeface="Trebuchet MS"/>
              </a:rPr>
              <a:t>random</a:t>
            </a:r>
            <a:r>
              <a:rPr dirty="0" sz="1200" spc="65" b="1">
                <a:latin typeface="Trebuchet MS"/>
                <a:cs typeface="Trebuchet MS"/>
              </a:rPr>
              <a:t> </a:t>
            </a:r>
            <a:r>
              <a:rPr dirty="0" sz="1200" spc="90" b="1">
                <a:latin typeface="Trebuchet MS"/>
                <a:cs typeface="Trebuchet MS"/>
              </a:rPr>
              <a:t>strings</a:t>
            </a:r>
            <a:r>
              <a:rPr dirty="0" sz="1200" spc="65" b="1">
                <a:latin typeface="Trebuchet MS"/>
                <a:cs typeface="Trebuchet MS"/>
              </a:rPr>
              <a:t> of</a:t>
            </a:r>
            <a:r>
              <a:rPr dirty="0" sz="1200" spc="70" b="1">
                <a:latin typeface="Trebuchet MS"/>
                <a:cs typeface="Trebuchet MS"/>
              </a:rPr>
              <a:t> </a:t>
            </a:r>
            <a:r>
              <a:rPr dirty="0" sz="1200" spc="60" b="1">
                <a:latin typeface="Trebuchet MS"/>
                <a:cs typeface="Trebuchet MS"/>
              </a:rPr>
              <a:t>length</a:t>
            </a:r>
            <a:r>
              <a:rPr dirty="0" sz="1200" spc="6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L</a:t>
            </a:r>
            <a:r>
              <a:rPr dirty="0" sz="1200" spc="65" b="1">
                <a:latin typeface="Trebuchet MS"/>
                <a:cs typeface="Trebuchet MS"/>
              </a:rPr>
              <a:t> </a:t>
            </a:r>
            <a:r>
              <a:rPr dirty="0" sz="1200" spc="70" b="1">
                <a:latin typeface="Trebuchet MS"/>
                <a:cs typeface="Trebuchet MS"/>
              </a:rPr>
              <a:t>from</a:t>
            </a:r>
            <a:r>
              <a:rPr dirty="0" sz="1200" spc="65" b="1">
                <a:latin typeface="Trebuchet MS"/>
                <a:cs typeface="Trebuchet MS"/>
              </a:rPr>
              <a:t> </a:t>
            </a:r>
            <a:r>
              <a:rPr dirty="0" sz="1200" spc="60" b="1">
                <a:latin typeface="Trebuchet MS"/>
                <a:cs typeface="Trebuchet MS"/>
              </a:rPr>
              <a:t>a</a:t>
            </a:r>
            <a:r>
              <a:rPr dirty="0" sz="1200" spc="65" b="1">
                <a:latin typeface="Trebuchet MS"/>
                <a:cs typeface="Trebuchet MS"/>
              </a:rPr>
              <a:t> </a:t>
            </a:r>
            <a:r>
              <a:rPr dirty="0" sz="1200" spc="70" b="1">
                <a:latin typeface="Trebuchet MS"/>
                <a:cs typeface="Trebuchet MS"/>
              </a:rPr>
              <a:t>given </a:t>
            </a:r>
            <a:r>
              <a:rPr dirty="0" sz="1200" spc="-10" b="1">
                <a:latin typeface="Trebuchet MS"/>
                <a:cs typeface="Trebuchet MS"/>
              </a:rPr>
              <a:t>alphabet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043295" y="2358723"/>
            <a:ext cx="1917700" cy="544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Generator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10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3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abc bab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00" spc="-25">
                <a:latin typeface="Lucida Console"/>
                <a:cs typeface="Lucida Console"/>
              </a:rPr>
              <a:t>bab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043295" y="2877937"/>
            <a:ext cx="252729" cy="141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3599"/>
              </a:lnSpc>
              <a:spcBef>
                <a:spcPts val="100"/>
              </a:spcBef>
            </a:pPr>
            <a:r>
              <a:rPr dirty="0" sz="1000" spc="-25">
                <a:latin typeface="Lucida Console"/>
                <a:cs typeface="Lucida Console"/>
              </a:rPr>
              <a:t>bbb cac aba abb bab ccb cbc bab</a:t>
            </a:r>
            <a:endParaRPr sz="1000">
              <a:latin typeface="Lucida Console"/>
              <a:cs typeface="Lucida Console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832600" y="2728404"/>
            <a:ext cx="2724150" cy="3026410"/>
            <a:chOff x="6832600" y="2728404"/>
            <a:chExt cx="2724150" cy="3026410"/>
          </a:xfrm>
        </p:grpSpPr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32600" y="2728404"/>
              <a:ext cx="2724150" cy="3026155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6858000" y="2757805"/>
              <a:ext cx="2628900" cy="2924810"/>
            </a:xfrm>
            <a:custGeom>
              <a:avLst/>
              <a:gdLst/>
              <a:ahLst/>
              <a:cxnLst/>
              <a:rect l="l" t="t" r="r" b="b"/>
              <a:pathLst>
                <a:path w="2628900" h="2924810">
                  <a:moveTo>
                    <a:pt x="0" y="0"/>
                  </a:moveTo>
                  <a:lnTo>
                    <a:pt x="2628900" y="0"/>
                  </a:lnTo>
                  <a:lnTo>
                    <a:pt x="2628900" y="2924276"/>
                  </a:lnTo>
                  <a:lnTo>
                    <a:pt x="0" y="2924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6944359" y="2794028"/>
            <a:ext cx="2447925" cy="279463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Generator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15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8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0123456789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000" spc="-10">
                <a:latin typeface="Lucida Console"/>
                <a:cs typeface="Lucida Console"/>
              </a:rPr>
              <a:t>62855405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00" spc="-10">
                <a:latin typeface="Lucida Console"/>
                <a:cs typeface="Lucida Console"/>
              </a:rPr>
              <a:t>83179069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000" spc="-10">
                <a:latin typeface="Lucida Console"/>
                <a:cs typeface="Lucida Console"/>
              </a:rPr>
              <a:t>79061047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00" spc="-10">
                <a:latin typeface="Lucida Console"/>
                <a:cs typeface="Lucida Console"/>
              </a:rPr>
              <a:t>27258805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000" spc="-10">
                <a:latin typeface="Lucida Console"/>
                <a:cs typeface="Lucida Console"/>
              </a:rPr>
              <a:t>54441080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00" spc="-10">
                <a:latin typeface="Lucida Console"/>
                <a:cs typeface="Lucida Console"/>
              </a:rPr>
              <a:t>76592141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000" spc="-10">
                <a:latin typeface="Lucida Console"/>
                <a:cs typeface="Lucida Console"/>
              </a:rPr>
              <a:t>95956542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00" spc="-10">
                <a:latin typeface="Lucida Console"/>
                <a:cs typeface="Lucida Console"/>
              </a:rPr>
              <a:t>19442316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00" spc="-10">
                <a:latin typeface="Lucida Console"/>
                <a:cs typeface="Lucida Console"/>
              </a:rPr>
              <a:t>75032539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000" spc="-10">
                <a:latin typeface="Lucida Console"/>
                <a:cs typeface="Lucida Console"/>
              </a:rPr>
              <a:t>10528640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00" spc="-10">
                <a:latin typeface="Lucida Console"/>
                <a:cs typeface="Lucida Console"/>
              </a:rPr>
              <a:t>42496398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000" spc="-10">
                <a:latin typeface="Lucida Console"/>
                <a:cs typeface="Lucida Console"/>
              </a:rPr>
              <a:t>34226197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00" spc="-10">
                <a:latin typeface="Lucida Console"/>
                <a:cs typeface="Lucida Console"/>
              </a:rPr>
              <a:t>10320073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000" spc="-10">
                <a:latin typeface="Lucida Console"/>
                <a:cs typeface="Lucida Console"/>
              </a:rPr>
              <a:t>80072566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00" spc="-10">
                <a:latin typeface="Lucida Console"/>
                <a:cs typeface="Lucida Console"/>
              </a:rPr>
              <a:t>87979201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721997" y="4585298"/>
            <a:ext cx="1010285" cy="37719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 indent="6350">
              <a:lnSpc>
                <a:spcPts val="1280"/>
              </a:lnSpc>
              <a:spcBef>
                <a:spcPts val="315"/>
              </a:spcBef>
            </a:pP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good</a:t>
            </a:r>
            <a:r>
              <a:rPr dirty="0" sz="120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005493"/>
                </a:solidFill>
                <a:latin typeface="Lucida Sans Unicode"/>
                <a:cs typeface="Lucida Sans Unicode"/>
              </a:rPr>
              <a:t>chance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dirty="0" sz="12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005493"/>
                </a:solidFill>
                <a:latin typeface="Lucida Sans Unicode"/>
                <a:cs typeface="Lucida Sans Unicode"/>
              </a:rPr>
              <a:t>duplicates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131280" y="4379315"/>
            <a:ext cx="69215" cy="228600"/>
            <a:chOff x="6131280" y="4379315"/>
            <a:chExt cx="69215" cy="228600"/>
          </a:xfrm>
        </p:grpSpPr>
        <p:sp>
          <p:nvSpPr>
            <p:cNvPr id="18" name="object 18" descr=""/>
            <p:cNvSpPr/>
            <p:nvPr/>
          </p:nvSpPr>
          <p:spPr>
            <a:xfrm>
              <a:off x="6165856" y="442337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w="0" h="178435">
                  <a:moveTo>
                    <a:pt x="0" y="0"/>
                  </a:moveTo>
                  <a:lnTo>
                    <a:pt x="0" y="2279"/>
                  </a:lnTo>
                  <a:lnTo>
                    <a:pt x="0" y="177999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131280" y="4379315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34569" y="0"/>
                  </a:moveTo>
                  <a:lnTo>
                    <a:pt x="0" y="69240"/>
                  </a:lnTo>
                  <a:lnTo>
                    <a:pt x="34569" y="51930"/>
                  </a:lnTo>
                  <a:lnTo>
                    <a:pt x="60505" y="51930"/>
                  </a:lnTo>
                  <a:lnTo>
                    <a:pt x="34569" y="0"/>
                  </a:lnTo>
                  <a:close/>
                </a:path>
                <a:path w="69214" h="69850">
                  <a:moveTo>
                    <a:pt x="60505" y="51930"/>
                  </a:moveTo>
                  <a:lnTo>
                    <a:pt x="34569" y="51930"/>
                  </a:lnTo>
                  <a:lnTo>
                    <a:pt x="69151" y="69240"/>
                  </a:lnTo>
                  <a:lnTo>
                    <a:pt x="60505" y="5193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6648374" y="5928145"/>
            <a:ext cx="1332865" cy="38735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73355" marR="5080" indent="-161290">
              <a:lnSpc>
                <a:spcPts val="1360"/>
              </a:lnSpc>
              <a:spcBef>
                <a:spcPts val="250"/>
              </a:spcBef>
            </a:pP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not</a:t>
            </a:r>
            <a:r>
              <a:rPr dirty="0" sz="120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much</a:t>
            </a:r>
            <a:r>
              <a:rPr dirty="0" sz="120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005493"/>
                </a:solidFill>
                <a:latin typeface="Lucida Sans Unicode"/>
                <a:cs typeface="Lucida Sans Unicode"/>
              </a:rPr>
              <a:t>chance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dirty="0" sz="12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005493"/>
                </a:solidFill>
                <a:latin typeface="Lucida Sans Unicode"/>
                <a:cs typeface="Lucida Sans Unicode"/>
              </a:rPr>
              <a:t>duplicates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1290002" y="5714314"/>
            <a:ext cx="5989955" cy="785495"/>
            <a:chOff x="1290002" y="5714314"/>
            <a:chExt cx="5989955" cy="785495"/>
          </a:xfrm>
        </p:grpSpPr>
        <p:sp>
          <p:nvSpPr>
            <p:cNvPr id="22" name="object 22" descr=""/>
            <p:cNvSpPr/>
            <p:nvPr/>
          </p:nvSpPr>
          <p:spPr>
            <a:xfrm>
              <a:off x="7245356" y="5758373"/>
              <a:ext cx="0" cy="191135"/>
            </a:xfrm>
            <a:custGeom>
              <a:avLst/>
              <a:gdLst/>
              <a:ahLst/>
              <a:cxnLst/>
              <a:rect l="l" t="t" r="r" b="b"/>
              <a:pathLst>
                <a:path w="0" h="191135">
                  <a:moveTo>
                    <a:pt x="0" y="0"/>
                  </a:moveTo>
                  <a:lnTo>
                    <a:pt x="0" y="10123"/>
                  </a:lnTo>
                  <a:lnTo>
                    <a:pt x="0" y="190714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210780" y="5714314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34569" y="0"/>
                  </a:moveTo>
                  <a:lnTo>
                    <a:pt x="0" y="69227"/>
                  </a:lnTo>
                  <a:lnTo>
                    <a:pt x="34569" y="51930"/>
                  </a:lnTo>
                  <a:lnTo>
                    <a:pt x="60510" y="51930"/>
                  </a:lnTo>
                  <a:lnTo>
                    <a:pt x="34569" y="0"/>
                  </a:lnTo>
                  <a:close/>
                </a:path>
                <a:path w="69215" h="69850">
                  <a:moveTo>
                    <a:pt x="60510" y="51930"/>
                  </a:moveTo>
                  <a:lnTo>
                    <a:pt x="34569" y="51930"/>
                  </a:lnTo>
                  <a:lnTo>
                    <a:pt x="69151" y="69227"/>
                  </a:lnTo>
                  <a:lnTo>
                    <a:pt x="60510" y="5193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0002" y="5838478"/>
              <a:ext cx="4961102" cy="660822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1320799" y="5872797"/>
              <a:ext cx="4851400" cy="546735"/>
            </a:xfrm>
            <a:custGeom>
              <a:avLst/>
              <a:gdLst/>
              <a:ahLst/>
              <a:cxnLst/>
              <a:rect l="l" t="t" r="r" b="b"/>
              <a:pathLst>
                <a:path w="4851400" h="546735">
                  <a:moveTo>
                    <a:pt x="0" y="0"/>
                  </a:moveTo>
                  <a:lnTo>
                    <a:pt x="4851400" y="0"/>
                  </a:lnTo>
                  <a:lnTo>
                    <a:pt x="4851400" y="546722"/>
                  </a:lnTo>
                  <a:lnTo>
                    <a:pt x="0" y="546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621624" y="2240546"/>
            <a:ext cx="4879340" cy="3893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class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Generator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randomString(int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L,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alpha)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52324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Lucida Console"/>
                <a:cs typeface="Lucida Console"/>
              </a:rPr>
              <a:t>char[]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new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char[L];</a:t>
            </a:r>
            <a:endParaRPr sz="1100">
              <a:latin typeface="Lucida Console"/>
              <a:cs typeface="Lucida Console"/>
            </a:endParaRPr>
          </a:p>
          <a:p>
            <a:pPr marL="52324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L;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</a:t>
            </a:r>
            <a:endParaRPr sz="1100">
              <a:latin typeface="Lucida Console"/>
              <a:cs typeface="Lucida Console"/>
            </a:endParaRPr>
          </a:p>
          <a:p>
            <a:pPr marL="52324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778510" marR="515620">
              <a:lnSpc>
                <a:spcPct val="103699"/>
              </a:lnSpc>
            </a:pP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StdRandom.uniform(alpha.length()); </a:t>
            </a:r>
            <a:r>
              <a:rPr dirty="0" sz="1100">
                <a:latin typeface="Lucida Console"/>
                <a:cs typeface="Lucida Console"/>
              </a:rPr>
              <a:t>a[i]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alpha.charAt(t);</a:t>
            </a:r>
            <a:endParaRPr sz="1100">
              <a:latin typeface="Lucida Console"/>
              <a:cs typeface="Lucida Console"/>
            </a:endParaRPr>
          </a:p>
          <a:p>
            <a:pPr marL="523240">
              <a:lnSpc>
                <a:spcPct val="100000"/>
              </a:lnSpc>
              <a:spcBef>
                <a:spcPts val="45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52324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Lucida Console"/>
                <a:cs typeface="Lucida Console"/>
              </a:rPr>
              <a:t>return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new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String(a);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main(String[]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args)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algn="just" marL="523240" marR="1452245">
              <a:lnSpc>
                <a:spcPct val="103699"/>
              </a:lnSpc>
            </a:pP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Integer.parseInt(args[0]); </a:t>
            </a: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Integer.parseInt(args[1]);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alpha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args[2];</a:t>
            </a:r>
            <a:endParaRPr sz="1100">
              <a:latin typeface="Lucida Console"/>
              <a:cs typeface="Lucida Console"/>
            </a:endParaRPr>
          </a:p>
          <a:p>
            <a:pPr algn="just" marL="863600" marR="685800" indent="-340995">
              <a:lnSpc>
                <a:spcPct val="103699"/>
              </a:lnSpc>
            </a:pP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N;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 </a:t>
            </a:r>
            <a:r>
              <a:rPr dirty="0" sz="1100">
                <a:latin typeface="Lucida Console"/>
                <a:cs typeface="Lucida Console"/>
              </a:rPr>
              <a:t>StdOut.println(randomString(L,</a:t>
            </a:r>
            <a:r>
              <a:rPr dirty="0" sz="1100" spc="20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alpha));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792480">
              <a:lnSpc>
                <a:spcPct val="100000"/>
              </a:lnSpc>
              <a:spcBef>
                <a:spcPts val="54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Generator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60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actg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7" name="object 27" descr=""/>
          <p:cNvSpPr txBox="1"/>
          <p:nvPr/>
        </p:nvSpPr>
        <p:spPr>
          <a:xfrm>
            <a:off x="1401762" y="6130656"/>
            <a:ext cx="456692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Console"/>
                <a:cs typeface="Lucida Console"/>
              </a:rPr>
              <a:t>tctatagggtcgtttgcgaagcctacacaaaagtagttgttggacaacgattgacaaaca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2022-11-11T19:31:26Z</dcterms:created>
  <dcterms:modified xsi:type="dcterms:W3CDTF">2022-11-11T19:31:26Z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2022-11-11T00:00:00Z</vt:filetime>
  </property>
  <property fmtid="{D5CDD505-2E9C-101B-9397-08002B2CF9AE}" pid="3" name="Producer">
    <vt:lpwstr>3-Heights™ PDF Optimization Shell 6.3.1.5 (http://www.pdf-tools.com)</vt:lpwstr>
  </property>
</Properties>
</file>