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x="10058400" cy="7772400"/>
  <p:notesSz cx="10058400" cy="7772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005493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54100"/>
            <a:ext cx="10058400" cy="5664200"/>
          </a:xfrm>
          <a:custGeom>
            <a:avLst/>
            <a:gdLst/>
            <a:ahLst/>
            <a:cxnLst/>
            <a:rect l="l" t="t" r="r" b="b"/>
            <a:pathLst>
              <a:path w="10058400" h="5664200">
                <a:moveTo>
                  <a:pt x="10058400" y="0"/>
                </a:moveTo>
                <a:lnTo>
                  <a:pt x="0" y="0"/>
                </a:lnTo>
                <a:lnTo>
                  <a:pt x="0" y="5664200"/>
                </a:lnTo>
                <a:lnTo>
                  <a:pt x="10058400" y="5664200"/>
                </a:lnTo>
                <a:lnTo>
                  <a:pt x="10058400" y="0"/>
                </a:lnTo>
                <a:close/>
              </a:path>
            </a:pathLst>
          </a:custGeom>
          <a:solidFill>
            <a:srgbClr val="F3F6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54100"/>
            <a:ext cx="10058400" cy="5664200"/>
          </a:xfrm>
          <a:custGeom>
            <a:avLst/>
            <a:gdLst/>
            <a:ahLst/>
            <a:cxnLst/>
            <a:rect l="l" t="t" r="r" b="b"/>
            <a:pathLst>
              <a:path w="10058400" h="5664200">
                <a:moveTo>
                  <a:pt x="10058400" y="0"/>
                </a:moveTo>
                <a:lnTo>
                  <a:pt x="0" y="0"/>
                </a:lnTo>
                <a:lnTo>
                  <a:pt x="0" y="5664200"/>
                </a:lnTo>
                <a:lnTo>
                  <a:pt x="10058400" y="5664200"/>
                </a:lnTo>
                <a:lnTo>
                  <a:pt x="10058400" y="0"/>
                </a:lnTo>
                <a:close/>
              </a:path>
            </a:pathLst>
          </a:custGeom>
          <a:solidFill>
            <a:srgbClr val="F3F6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2130" y="1250334"/>
            <a:ext cx="6649720" cy="2901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0700" y="1791525"/>
            <a:ext cx="4572000" cy="1627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rgbClr val="005493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756533" y="6455328"/>
            <a:ext cx="214629" cy="17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www.ncbi.nlm.nih.gov/pmc/articles/PMC2789164/#!po%3D30.0000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24.png"/><Relationship Id="rId4" Type="http://schemas.openxmlformats.org/officeDocument/2006/relationships/image" Target="../media/image8.png"/><Relationship Id="rId5" Type="http://schemas.openxmlformats.org/officeDocument/2006/relationships/image" Target="../media/image25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www.sciencecartoonsplus.com/" TargetMode="External"/><Relationship Id="rId4" Type="http://schemas.openxmlformats.org/officeDocument/2006/relationships/hyperlink" Target="http://en.wikipedia.org/wiki/Isaac_Newton" TargetMode="External"/><Relationship Id="rId5" Type="http://schemas.openxmlformats.org/officeDocument/2006/relationships/hyperlink" Target="http://www.onlinemathtutor.org/help/wp-content/uploads/math-cartoon-28112009.jpg" TargetMode="Externa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9.jpg"/><Relationship Id="rId3" Type="http://schemas.openxmlformats.org/officeDocument/2006/relationships/image" Target="../media/image60.jpg"/><Relationship Id="rId4" Type="http://schemas.openxmlformats.org/officeDocument/2006/relationships/image" Target="../media/image13.jpg"/><Relationship Id="rId5" Type="http://schemas.openxmlformats.org/officeDocument/2006/relationships/image" Target="../media/image61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jpg"/><Relationship Id="rId3" Type="http://schemas.openxmlformats.org/officeDocument/2006/relationships/image" Target="../media/image65.png"/><Relationship Id="rId4" Type="http://schemas.openxmlformats.org/officeDocument/2006/relationships/image" Target="../media/image66.jpg"/><Relationship Id="rId5" Type="http://schemas.openxmlformats.org/officeDocument/2006/relationships/image" Target="../media/image67.jp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pixabay.com/en/atlantic-city-ocean-holiday-316301/" TargetMode="Externa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Relationship Id="rId3" Type="http://schemas.openxmlformats.org/officeDocument/2006/relationships/image" Target="../media/image72.jp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jpg"/><Relationship Id="rId7" Type="http://schemas.openxmlformats.org/officeDocument/2006/relationships/image" Target="../media/image76.png"/><Relationship Id="rId8" Type="http://schemas.openxmlformats.org/officeDocument/2006/relationships/image" Target="../media/image77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8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jpg"/><Relationship Id="rId7" Type="http://schemas.openxmlformats.org/officeDocument/2006/relationships/image" Target="../media/image76.png"/><Relationship Id="rId8" Type="http://schemas.openxmlformats.org/officeDocument/2006/relationships/image" Target="../media/image77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76.png"/><Relationship Id="rId6" Type="http://schemas.openxmlformats.org/officeDocument/2006/relationships/image" Target="../media/image77.jpg"/><Relationship Id="rId7" Type="http://schemas.openxmlformats.org/officeDocument/2006/relationships/image" Target="../media/image83.jpg"/><Relationship Id="rId8" Type="http://schemas.openxmlformats.org/officeDocument/2006/relationships/image" Target="../media/image87.jpg"/><Relationship Id="rId9" Type="http://schemas.openxmlformats.org/officeDocument/2006/relationships/image" Target="../media/image88.png"/><Relationship Id="rId10" Type="http://schemas.openxmlformats.org/officeDocument/2006/relationships/image" Target="../media/image89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77.jpg"/><Relationship Id="rId7" Type="http://schemas.openxmlformats.org/officeDocument/2006/relationships/image" Target="../media/image83.jpg"/><Relationship Id="rId8" Type="http://schemas.openxmlformats.org/officeDocument/2006/relationships/image" Target="../media/image87.jpg"/><Relationship Id="rId9" Type="http://schemas.openxmlformats.org/officeDocument/2006/relationships/image" Target="../media/image94.png"/><Relationship Id="rId10" Type="http://schemas.openxmlformats.org/officeDocument/2006/relationships/image" Target="../media/image73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87.jp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87.jpg"/><Relationship Id="rId5" Type="http://schemas.openxmlformats.org/officeDocument/2006/relationships/image" Target="../media/image83.jp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3.png"/><Relationship Id="rId3" Type="http://schemas.openxmlformats.org/officeDocument/2006/relationships/image" Target="../media/image87.jpg"/><Relationship Id="rId4" Type="http://schemas.openxmlformats.org/officeDocument/2006/relationships/image" Target="../media/image104.png"/><Relationship Id="rId5" Type="http://schemas.openxmlformats.org/officeDocument/2006/relationships/image" Target="../media/image105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39.png"/><Relationship Id="rId5" Type="http://schemas.openxmlformats.org/officeDocument/2006/relationships/image" Target="../media/image108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jp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8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79500"/>
            <a:ext cx="5016500" cy="56388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6322936" y="1206000"/>
            <a:ext cx="3098800" cy="775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dirty="0" sz="1850" spc="150" b="1">
                <a:solidFill>
                  <a:srgbClr val="005493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005493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005493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  <a:p>
            <a:pPr marL="72390">
              <a:lnSpc>
                <a:spcPct val="100000"/>
              </a:lnSpc>
              <a:spcBef>
                <a:spcPts val="45"/>
              </a:spcBef>
            </a:pPr>
            <a:r>
              <a:rPr dirty="0" sz="1150" b="1">
                <a:latin typeface="Verdana"/>
                <a:cs typeface="Verdana"/>
              </a:rPr>
              <a:t>S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E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D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G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E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W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spc="-260" b="1">
                <a:latin typeface="Verdana"/>
                <a:cs typeface="Verdana"/>
              </a:rPr>
              <a:t>I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C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K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/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W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A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Y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N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spc="-50" b="1"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29845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PA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R</a:t>
            </a:r>
            <a:r>
              <a:rPr dirty="0" sz="1200" spc="-16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T</a:t>
            </a:r>
            <a:r>
              <a:rPr dirty="0" sz="1200" spc="39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:</a:t>
            </a:r>
            <a:r>
              <a:rPr dirty="0" sz="1200" spc="39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-170">
                <a:solidFill>
                  <a:srgbClr val="005493"/>
                </a:solidFill>
                <a:latin typeface="Arial"/>
                <a:cs typeface="Arial"/>
              </a:rPr>
              <a:t>P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R</a:t>
            </a:r>
            <a:r>
              <a:rPr dirty="0" sz="1200" spc="-17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005493"/>
                </a:solidFill>
                <a:latin typeface="Arial"/>
                <a:cs typeface="Arial"/>
              </a:rPr>
              <a:t>O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005493"/>
                </a:solidFill>
                <a:latin typeface="Arial"/>
                <a:cs typeface="Arial"/>
              </a:rPr>
              <a:t>G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R </a:t>
            </a:r>
            <a:r>
              <a:rPr dirty="0" sz="1200" spc="80">
                <a:solidFill>
                  <a:srgbClr val="005493"/>
                </a:solidFill>
                <a:latin typeface="Arial"/>
                <a:cs typeface="Arial"/>
              </a:rPr>
              <a:t>A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005493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005493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005493"/>
                </a:solidFill>
                <a:latin typeface="Arial"/>
                <a:cs typeface="Arial"/>
              </a:rPr>
              <a:t>N</a:t>
            </a:r>
            <a:r>
              <a:rPr dirty="0" sz="1200" spc="-14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005493"/>
                </a:solidFill>
                <a:latin typeface="Arial"/>
                <a:cs typeface="Arial"/>
              </a:rPr>
              <a:t>G</a:t>
            </a:r>
            <a:r>
              <a:rPr dirty="0" sz="1200" spc="39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005493"/>
                </a:solidFill>
                <a:latin typeface="Arial"/>
                <a:cs typeface="Arial"/>
              </a:rPr>
              <a:t>N</a:t>
            </a:r>
            <a:r>
              <a:rPr dirty="0" sz="1200" spc="39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005493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3370" y="5985064"/>
            <a:ext cx="243522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135" b="1">
                <a:latin typeface="Trebuchet MS"/>
                <a:cs typeface="Trebuchet MS"/>
              </a:rPr>
              <a:t>http://</a:t>
            </a:r>
            <a:r>
              <a:rPr dirty="0" sz="1000" spc="-170" b="1">
                <a:latin typeface="Trebuchet MS"/>
                <a:cs typeface="Trebuchet MS"/>
              </a:rPr>
              <a:t> </a:t>
            </a:r>
            <a:r>
              <a:rPr dirty="0" sz="1000" spc="110" b="1">
                <a:latin typeface="Trebuchet MS"/>
                <a:cs typeface="Trebuchet MS"/>
              </a:rPr>
              <a:t>introcs.cs.princeton.edu 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60400" y="2978873"/>
            <a:ext cx="2367915" cy="2939415"/>
            <a:chOff x="660400" y="2978873"/>
            <a:chExt cx="2367915" cy="2939415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400" y="2978873"/>
              <a:ext cx="2367603" cy="2939326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1678" y="3086836"/>
              <a:ext cx="137642" cy="107251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831344" y="5283786"/>
              <a:ext cx="2197100" cy="182880"/>
            </a:xfrm>
            <a:custGeom>
              <a:avLst/>
              <a:gdLst/>
              <a:ahLst/>
              <a:cxnLst/>
              <a:rect l="l" t="t" r="r" b="b"/>
              <a:pathLst>
                <a:path w="2197100" h="182879">
                  <a:moveTo>
                    <a:pt x="0" y="182369"/>
                  </a:moveTo>
                  <a:lnTo>
                    <a:pt x="2196659" y="182369"/>
                  </a:lnTo>
                  <a:lnTo>
                    <a:pt x="2196659" y="0"/>
                  </a:lnTo>
                  <a:lnTo>
                    <a:pt x="0" y="0"/>
                  </a:lnTo>
                  <a:lnTo>
                    <a:pt x="0" y="182369"/>
                  </a:lnTo>
                  <a:close/>
                </a:path>
              </a:pathLst>
            </a:custGeom>
            <a:solidFill>
              <a:srgbClr val="EC008C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724991" y="5566924"/>
            <a:ext cx="1176020" cy="22923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r" marR="27305">
              <a:lnSpc>
                <a:spcPct val="100000"/>
              </a:lnSpc>
              <a:spcBef>
                <a:spcPts val="180"/>
              </a:spcBef>
            </a:pPr>
            <a:r>
              <a:rPr dirty="0" sz="600" spc="-8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600" spc="-4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65" b="1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9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8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600" spc="35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70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9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60" b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600" spc="-3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9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14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55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50" b="1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endParaRPr sz="60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80"/>
              </a:spcBef>
            </a:pPr>
            <a:r>
              <a:rPr dirty="0" sz="600" spc="90" b="1">
                <a:solidFill>
                  <a:srgbClr val="FFFFFF"/>
                </a:solidFill>
                <a:latin typeface="Verdana"/>
                <a:cs typeface="Verdana"/>
              </a:rPr>
              <a:t>KEVIN</a:t>
            </a:r>
            <a:r>
              <a:rPr dirty="0" sz="600" spc="36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600" spc="-7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1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600" spc="-9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55" b="1">
                <a:solidFill>
                  <a:srgbClr val="FFFFFF"/>
                </a:solidFill>
                <a:latin typeface="Verdana"/>
                <a:cs typeface="Verdana"/>
              </a:rPr>
              <a:t>YNE 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660400" y="5492400"/>
            <a:ext cx="22225" cy="426084"/>
          </a:xfrm>
          <a:custGeom>
            <a:avLst/>
            <a:gdLst/>
            <a:ahLst/>
            <a:cxnLst/>
            <a:rect l="l" t="t" r="r" b="b"/>
            <a:pathLst>
              <a:path w="22225" h="426085">
                <a:moveTo>
                  <a:pt x="0" y="0"/>
                </a:moveTo>
                <a:lnTo>
                  <a:pt x="0" y="425799"/>
                </a:lnTo>
                <a:lnTo>
                  <a:pt x="21828" y="425799"/>
                </a:lnTo>
                <a:lnTo>
                  <a:pt x="21828" y="0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780777" y="4183814"/>
            <a:ext cx="2142490" cy="7664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10309" sz="7275" spc="-15" b="1">
                <a:solidFill>
                  <a:srgbClr val="FFFFFF"/>
                </a:solidFill>
                <a:latin typeface="Brioso Pro Light"/>
                <a:cs typeface="Brioso Pro Light"/>
              </a:rPr>
              <a:t>C</a:t>
            </a:r>
            <a:r>
              <a:rPr dirty="0" sz="4050" spc="-10">
                <a:solidFill>
                  <a:srgbClr val="FFFFFF"/>
                </a:solidFill>
                <a:latin typeface="PMingLiU"/>
                <a:cs typeface="PMingLiU"/>
              </a:rPr>
              <a:t>omputer</a:t>
            </a:r>
            <a:endParaRPr sz="4050">
              <a:latin typeface="PMingLiU"/>
              <a:cs typeface="PMingLiU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116385" y="4515273"/>
            <a:ext cx="1807210" cy="7664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10882" sz="7275" spc="292" b="1">
                <a:solidFill>
                  <a:srgbClr val="FFFFFF"/>
                </a:solidFill>
                <a:latin typeface="Brioso Pro Light"/>
                <a:cs typeface="Brioso Pro Light"/>
              </a:rPr>
              <a:t>S</a:t>
            </a:r>
            <a:r>
              <a:rPr dirty="0" sz="4050" spc="195">
                <a:solidFill>
                  <a:srgbClr val="FFFFFF"/>
                </a:solidFill>
                <a:latin typeface="PMingLiU"/>
                <a:cs typeface="PMingLiU"/>
              </a:rPr>
              <a:t>cience</a:t>
            </a:r>
            <a:endParaRPr sz="4050">
              <a:latin typeface="PMingLiU"/>
              <a:cs typeface="PMingLiU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453933" y="5290909"/>
            <a:ext cx="1435735" cy="1422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 spc="7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75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50" spc="50">
                <a:solidFill>
                  <a:srgbClr val="FFFFFF"/>
                </a:solidFill>
                <a:latin typeface="Calibri"/>
                <a:cs typeface="Calibri"/>
              </a:rPr>
              <a:t>Interdisciplinary</a:t>
            </a:r>
            <a:r>
              <a:rPr dirty="0" sz="75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50" spc="65">
                <a:solidFill>
                  <a:srgbClr val="FFFFFF"/>
                </a:solidFill>
                <a:latin typeface="Calibri"/>
                <a:cs typeface="Calibri"/>
              </a:rPr>
              <a:t>Approach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353968" y="4275361"/>
            <a:ext cx="6022340" cy="642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50" spc="165">
                <a:solidFill>
                  <a:srgbClr val="005493"/>
                </a:solidFill>
                <a:latin typeface="Arial"/>
                <a:cs typeface="Arial"/>
              </a:rPr>
              <a:t>2.</a:t>
            </a:r>
            <a:r>
              <a:rPr dirty="0" sz="4050" spc="22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4050">
                <a:solidFill>
                  <a:srgbClr val="005493"/>
                </a:solidFill>
                <a:latin typeface="Arial"/>
                <a:cs typeface="Arial"/>
              </a:rPr>
              <a:t>Conditionals</a:t>
            </a:r>
            <a:r>
              <a:rPr dirty="0" sz="4050" spc="229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4050" spc="85">
                <a:solidFill>
                  <a:srgbClr val="005493"/>
                </a:solidFill>
                <a:latin typeface="Arial"/>
                <a:cs typeface="Arial"/>
              </a:rPr>
              <a:t>and</a:t>
            </a:r>
            <a:r>
              <a:rPr dirty="0" sz="4050" spc="22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4050" spc="-10">
                <a:solidFill>
                  <a:srgbClr val="005493"/>
                </a:solidFill>
                <a:latin typeface="Arial"/>
                <a:cs typeface="Arial"/>
              </a:rPr>
              <a:t>loops</a:t>
            </a:r>
            <a:endParaRPr sz="405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60832" y="5606556"/>
            <a:ext cx="30480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-25" b="1">
                <a:solidFill>
                  <a:srgbClr val="FFFFFF"/>
                </a:solidFill>
                <a:latin typeface="Meiryo"/>
                <a:cs typeface="Meiryo"/>
              </a:rPr>
              <a:t>1.3</a:t>
            </a:r>
            <a:endParaRPr sz="1250">
              <a:latin typeface="Meiryo"/>
              <a:cs typeface="Meiry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dirty="0" spc="60"/>
              <a:t> </a:t>
            </a:r>
            <a:r>
              <a:rPr dirty="0" spc="65"/>
              <a:t>of</a:t>
            </a:r>
            <a:r>
              <a:rPr dirty="0" spc="60"/>
              <a:t> </a:t>
            </a:r>
            <a:r>
              <a:rPr dirty="0" sz="1450">
                <a:latin typeface="Lucida Console"/>
                <a:cs typeface="Lucida Console"/>
              </a:rPr>
              <a:t>if</a:t>
            </a:r>
            <a:r>
              <a:rPr dirty="0" sz="1450" spc="-340">
                <a:latin typeface="Lucida Console"/>
                <a:cs typeface="Lucida Console"/>
              </a:rPr>
              <a:t> </a:t>
            </a:r>
            <a:r>
              <a:rPr dirty="0"/>
              <a:t>statement</a:t>
            </a:r>
            <a:r>
              <a:rPr dirty="0" spc="60"/>
              <a:t> </a:t>
            </a:r>
            <a:r>
              <a:rPr dirty="0"/>
              <a:t>use:</a:t>
            </a:r>
            <a:r>
              <a:rPr dirty="0" spc="60"/>
              <a:t> </a:t>
            </a:r>
            <a:r>
              <a:rPr dirty="0" spc="65"/>
              <a:t>error</a:t>
            </a:r>
            <a:r>
              <a:rPr dirty="0" spc="60"/>
              <a:t> </a:t>
            </a:r>
            <a:r>
              <a:rPr dirty="0" spc="-10"/>
              <a:t>checks</a:t>
            </a:r>
            <a:endParaRPr sz="1450">
              <a:latin typeface="Lucida Console"/>
              <a:cs typeface="Lucida Console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862" y="1810588"/>
            <a:ext cx="6951827" cy="4033126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764857" y="4258779"/>
            <a:ext cx="6459855" cy="37211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570230">
              <a:lnSpc>
                <a:spcPts val="1180"/>
              </a:lnSpc>
            </a:pP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if</a:t>
            </a:r>
            <a:r>
              <a:rPr dirty="0" sz="1200" spc="15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(b</a:t>
            </a:r>
            <a:r>
              <a:rPr dirty="0" sz="1200" spc="15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==</a:t>
            </a:r>
            <a:r>
              <a:rPr dirty="0" sz="1200" spc="16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0)</a:t>
            </a:r>
            <a:r>
              <a:rPr dirty="0" sz="1200" spc="15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System.out.println("Division</a:t>
            </a:r>
            <a:r>
              <a:rPr dirty="0" sz="1200" spc="16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by</a:t>
            </a:r>
            <a:r>
              <a:rPr dirty="0" sz="1200" spc="15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 spc="-10">
                <a:solidFill>
                  <a:srgbClr val="8D3124"/>
                </a:solidFill>
                <a:latin typeface="Lucida Console"/>
                <a:cs typeface="Lucida Console"/>
              </a:rPr>
              <a:t>zero");</a:t>
            </a:r>
            <a:endParaRPr sz="1200">
              <a:latin typeface="Lucida Console"/>
              <a:cs typeface="Lucida Console"/>
            </a:endParaRPr>
          </a:p>
          <a:p>
            <a:pPr marL="570230">
              <a:lnSpc>
                <a:spcPct val="100000"/>
              </a:lnSpc>
              <a:spcBef>
                <a:spcPts val="310"/>
              </a:spcBef>
              <a:tabLst>
                <a:tab pos="1705610" algn="l"/>
              </a:tabLst>
            </a:pPr>
            <a:r>
              <a:rPr dirty="0" sz="1200" spc="-20">
                <a:solidFill>
                  <a:srgbClr val="8D3124"/>
                </a:solidFill>
                <a:latin typeface="Lucida Console"/>
                <a:cs typeface="Lucida Console"/>
              </a:rPr>
              <a:t>else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	System.out.println(a</a:t>
            </a:r>
            <a:r>
              <a:rPr dirty="0" sz="1200" spc="7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+</a:t>
            </a:r>
            <a:r>
              <a:rPr dirty="0" sz="1200" spc="7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"</a:t>
            </a:r>
            <a:r>
              <a:rPr dirty="0" sz="1200" spc="7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/</a:t>
            </a:r>
            <a:r>
              <a:rPr dirty="0" sz="1200" spc="7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"</a:t>
            </a:r>
            <a:r>
              <a:rPr dirty="0" sz="1200" spc="7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+</a:t>
            </a:r>
            <a:r>
              <a:rPr dirty="0" sz="1200" spc="7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b</a:t>
            </a:r>
            <a:r>
              <a:rPr dirty="0" sz="1200" spc="7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+</a:t>
            </a:r>
            <a:r>
              <a:rPr dirty="0" sz="1200" spc="7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"</a:t>
            </a:r>
            <a:r>
              <a:rPr dirty="0" sz="1200" spc="7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=</a:t>
            </a:r>
            <a:r>
              <a:rPr dirty="0" sz="1200" spc="7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"</a:t>
            </a:r>
            <a:r>
              <a:rPr dirty="0" sz="1200" spc="7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+</a:t>
            </a:r>
            <a:r>
              <a:rPr dirty="0" sz="1200" spc="7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a</a:t>
            </a:r>
            <a:r>
              <a:rPr dirty="0" sz="1200" spc="7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/</a:t>
            </a:r>
            <a:r>
              <a:rPr dirty="0" sz="1200" spc="7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 spc="-25">
                <a:solidFill>
                  <a:srgbClr val="8D3124"/>
                </a:solidFill>
                <a:latin typeface="Lucida Console"/>
                <a:cs typeface="Lucida Console"/>
              </a:rPr>
              <a:t>b);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71500" y="1842389"/>
            <a:ext cx="6845300" cy="3928745"/>
          </a:xfrm>
          <a:prstGeom prst="rect">
            <a:avLst/>
          </a:prstGeom>
          <a:solidFill>
            <a:srgbClr val="EBEBEB"/>
          </a:solidFill>
        </p:spPr>
        <p:txBody>
          <a:bodyPr wrap="square" lIns="0" tIns="158750" rIns="0" bIns="0" rtlCol="0" vert="horz">
            <a:spAutoFit/>
          </a:bodyPr>
          <a:lstStyle/>
          <a:p>
            <a:pPr marL="196215">
              <a:lnSpc>
                <a:spcPct val="100000"/>
              </a:lnSpc>
              <a:spcBef>
                <a:spcPts val="1250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class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IntOps</a:t>
            </a:r>
            <a:endParaRPr sz="1200">
              <a:latin typeface="Lucida Console"/>
              <a:cs typeface="Lucida Console"/>
            </a:endParaRPr>
          </a:p>
          <a:p>
            <a:pPr marL="196215">
              <a:lnSpc>
                <a:spcPct val="100000"/>
              </a:lnSpc>
              <a:spcBef>
                <a:spcPts val="31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480059">
              <a:lnSpc>
                <a:spcPct val="100000"/>
              </a:lnSpc>
              <a:spcBef>
                <a:spcPts val="310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void</a:t>
            </a:r>
            <a:r>
              <a:rPr dirty="0" sz="1200" spc="1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main(String[]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args)</a:t>
            </a:r>
            <a:endParaRPr sz="1200">
              <a:latin typeface="Lucida Console"/>
              <a:cs typeface="Lucida Console"/>
            </a:endParaRPr>
          </a:p>
          <a:p>
            <a:pPr marL="480059">
              <a:lnSpc>
                <a:spcPct val="100000"/>
              </a:lnSpc>
              <a:spcBef>
                <a:spcPts val="310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algn="just" marL="763905" marR="2856865">
              <a:lnSpc>
                <a:spcPct val="121600"/>
              </a:lnSpc>
            </a:pP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Integer.parseInt(args[0]); </a:t>
            </a: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b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Integer.parseInt(args[1]); </a:t>
            </a: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5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sum</a:t>
            </a:r>
            <a:r>
              <a:rPr dirty="0" sz="1200" spc="50">
                <a:latin typeface="Lucida Console"/>
                <a:cs typeface="Lucida Console"/>
              </a:rPr>
              <a:t> 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</a:t>
            </a:r>
            <a:r>
              <a:rPr dirty="0" sz="1200" spc="5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 spc="-35">
                <a:latin typeface="Lucida Console"/>
                <a:cs typeface="Lucida Console"/>
              </a:rPr>
              <a:t>b;</a:t>
            </a:r>
            <a:endParaRPr sz="1200">
              <a:latin typeface="Lucida Console"/>
              <a:cs typeface="Lucida Console"/>
            </a:endParaRPr>
          </a:p>
          <a:p>
            <a:pPr algn="just" marL="763905">
              <a:lnSpc>
                <a:spcPct val="100000"/>
              </a:lnSpc>
              <a:spcBef>
                <a:spcPts val="310"/>
              </a:spcBef>
            </a:pP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prod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*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b;</a:t>
            </a:r>
            <a:endParaRPr sz="1200">
              <a:latin typeface="Lucida Console"/>
              <a:cs typeface="Lucida Console"/>
            </a:endParaRPr>
          </a:p>
          <a:p>
            <a:pPr algn="just" marL="763905" marR="1437640">
              <a:lnSpc>
                <a:spcPct val="121600"/>
              </a:lnSpc>
            </a:pPr>
            <a:r>
              <a:rPr dirty="0" sz="1200">
                <a:latin typeface="Lucida Console"/>
                <a:cs typeface="Lucida Console"/>
              </a:rPr>
              <a:t>System.out.println(a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"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"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b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"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"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sum); </a:t>
            </a:r>
            <a:r>
              <a:rPr dirty="0" sz="1200">
                <a:latin typeface="Lucida Console"/>
                <a:cs typeface="Lucida Console"/>
              </a:rPr>
              <a:t>System.out.println(a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"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*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"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b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"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"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prod);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4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400">
              <a:latin typeface="Lucida Console"/>
              <a:cs typeface="Lucida Console"/>
            </a:endParaRPr>
          </a:p>
          <a:p>
            <a:pPr marL="763905">
              <a:lnSpc>
                <a:spcPct val="100000"/>
              </a:lnSpc>
              <a:spcBef>
                <a:spcPts val="1015"/>
              </a:spcBef>
            </a:pPr>
            <a:r>
              <a:rPr dirty="0" sz="1200">
                <a:latin typeface="Lucida Console"/>
                <a:cs typeface="Lucida Console"/>
              </a:rPr>
              <a:t>if</a:t>
            </a:r>
            <a:r>
              <a:rPr dirty="0" sz="1200" spc="1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(b</a:t>
            </a:r>
            <a:r>
              <a:rPr dirty="0" sz="1200" spc="1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==</a:t>
            </a:r>
            <a:r>
              <a:rPr dirty="0" sz="1200" spc="1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0)</a:t>
            </a:r>
            <a:r>
              <a:rPr dirty="0" sz="1200" spc="1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System.out.println("Division</a:t>
            </a:r>
            <a:r>
              <a:rPr dirty="0" sz="1200" spc="1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by</a:t>
            </a:r>
            <a:r>
              <a:rPr dirty="0" sz="1200" spc="15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zero");</a:t>
            </a:r>
            <a:endParaRPr sz="1200">
              <a:latin typeface="Lucida Console"/>
              <a:cs typeface="Lucida Console"/>
            </a:endParaRPr>
          </a:p>
          <a:p>
            <a:pPr marL="763905">
              <a:lnSpc>
                <a:spcPct val="100000"/>
              </a:lnSpc>
              <a:spcBef>
                <a:spcPts val="310"/>
              </a:spcBef>
              <a:tabLst>
                <a:tab pos="1899285" algn="l"/>
              </a:tabLst>
            </a:pPr>
            <a:r>
              <a:rPr dirty="0" sz="1200" spc="-20">
                <a:latin typeface="Lucida Console"/>
                <a:cs typeface="Lucida Console"/>
              </a:rPr>
              <a:t>else</a:t>
            </a:r>
            <a:r>
              <a:rPr dirty="0" sz="1200">
                <a:latin typeface="Lucida Console"/>
                <a:cs typeface="Lucida Console"/>
              </a:rPr>
              <a:t>	System.out.println(a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"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%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"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b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"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"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%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b);</a:t>
            </a:r>
            <a:endParaRPr sz="1200">
              <a:latin typeface="Lucida Console"/>
              <a:cs typeface="Lucida Console"/>
            </a:endParaRPr>
          </a:p>
          <a:p>
            <a:pPr marL="480059">
              <a:lnSpc>
                <a:spcPct val="100000"/>
              </a:lnSpc>
              <a:spcBef>
                <a:spcPts val="31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 marL="196215">
              <a:lnSpc>
                <a:spcPct val="100000"/>
              </a:lnSpc>
              <a:spcBef>
                <a:spcPts val="310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7531100" y="2503525"/>
            <a:ext cx="2006600" cy="2606675"/>
          </a:xfrm>
          <a:custGeom>
            <a:avLst/>
            <a:gdLst/>
            <a:ahLst/>
            <a:cxnLst/>
            <a:rect l="l" t="t" r="r" b="b"/>
            <a:pathLst>
              <a:path w="2006600" h="2606675">
                <a:moveTo>
                  <a:pt x="0" y="0"/>
                </a:moveTo>
                <a:lnTo>
                  <a:pt x="2006600" y="0"/>
                </a:lnTo>
                <a:lnTo>
                  <a:pt x="2006600" y="2606421"/>
                </a:lnTo>
                <a:lnTo>
                  <a:pt x="0" y="260642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7717434" y="2644789"/>
            <a:ext cx="1633855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Lucida Console"/>
                <a:cs typeface="Lucida Console"/>
              </a:rPr>
              <a:t>%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java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IntOps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5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 spc="-60">
                <a:latin typeface="Lucida Console"/>
                <a:cs typeface="Lucida Console"/>
              </a:rPr>
              <a:t>2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7698384" y="2876259"/>
          <a:ext cx="1009650" cy="806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355"/>
                <a:gridCol w="188595"/>
                <a:gridCol w="188595"/>
                <a:gridCol w="188595"/>
                <a:gridCol w="267334"/>
              </a:tblGrid>
              <a:tr h="196215">
                <a:tc>
                  <a:txBody>
                    <a:bodyPr/>
                    <a:lstStyle/>
                    <a:p>
                      <a:pPr marL="31750">
                        <a:lnSpc>
                          <a:spcPts val="1390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5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+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2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=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1390"/>
                        </a:lnSpc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7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</a:tr>
              <a:tr h="20701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5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444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*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444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2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444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=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444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00" spc="-25">
                          <a:latin typeface="Lucida Console"/>
                          <a:cs typeface="Lucida Console"/>
                        </a:rPr>
                        <a:t>10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4445">
                    <a:solidFill>
                      <a:srgbClr val="FFFFFF"/>
                    </a:solidFill>
                  </a:tcPr>
                </a:tc>
              </a:tr>
              <a:tr h="20701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5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444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/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444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2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444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=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444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2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4445">
                    <a:solidFill>
                      <a:srgbClr val="FFFFFF"/>
                    </a:solidFill>
                  </a:tcPr>
                </a:tc>
              </a:tr>
              <a:tr h="196215">
                <a:tc>
                  <a:txBody>
                    <a:bodyPr/>
                    <a:lstStyle/>
                    <a:p>
                      <a:pPr marL="31750">
                        <a:lnSpc>
                          <a:spcPts val="1410"/>
                        </a:lnSpc>
                        <a:spcBef>
                          <a:spcPts val="3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5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444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  <a:spcBef>
                          <a:spcPts val="3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%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444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  <a:spcBef>
                          <a:spcPts val="3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2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444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  <a:spcBef>
                          <a:spcPts val="3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=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444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1410"/>
                        </a:lnSpc>
                        <a:spcBef>
                          <a:spcPts val="35"/>
                        </a:spcBef>
                      </a:pPr>
                      <a:r>
                        <a:rPr dirty="0" sz="1200">
                          <a:latin typeface="Lucida Console"/>
                          <a:cs typeface="Lucida Console"/>
                        </a:rPr>
                        <a:t>1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B="0" marT="444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 descr=""/>
          <p:cNvSpPr txBox="1"/>
          <p:nvPr/>
        </p:nvSpPr>
        <p:spPr>
          <a:xfrm>
            <a:off x="7717434" y="3870792"/>
            <a:ext cx="1633855" cy="106299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latin typeface="Lucida Console"/>
                <a:cs typeface="Lucida Console"/>
              </a:rPr>
              <a:t>%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java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IntOps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5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 spc="-60">
                <a:latin typeface="Lucida Console"/>
                <a:cs typeface="Lucida Console"/>
              </a:rPr>
              <a:t>0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200">
                <a:latin typeface="Lucida Console"/>
                <a:cs typeface="Lucida Console"/>
              </a:rPr>
              <a:t>5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</a:t>
            </a:r>
            <a:r>
              <a:rPr dirty="0" sz="1200" spc="4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 spc="-60">
                <a:latin typeface="Lucida Console"/>
                <a:cs typeface="Lucida Console"/>
              </a:rPr>
              <a:t>5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200">
                <a:latin typeface="Lucida Console"/>
                <a:cs typeface="Lucida Console"/>
              </a:rPr>
              <a:t>5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*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</a:t>
            </a:r>
            <a:r>
              <a:rPr dirty="0" sz="1200" spc="4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 spc="-60">
                <a:latin typeface="Lucida Console"/>
                <a:cs typeface="Lucida Console"/>
              </a:rPr>
              <a:t>0</a:t>
            </a:r>
            <a:endParaRPr sz="1200">
              <a:latin typeface="Lucida Console"/>
              <a:cs typeface="Lucida Console"/>
            </a:endParaRPr>
          </a:p>
          <a:p>
            <a:pPr marL="12700" marR="100330">
              <a:lnSpc>
                <a:spcPct val="113399"/>
              </a:lnSpc>
            </a:pPr>
            <a:r>
              <a:rPr dirty="0" sz="1200">
                <a:latin typeface="Lucida Console"/>
                <a:cs typeface="Lucida Console"/>
              </a:rPr>
              <a:t>Division</a:t>
            </a:r>
            <a:r>
              <a:rPr dirty="0" sz="1200" spc="12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by</a:t>
            </a:r>
            <a:r>
              <a:rPr dirty="0" sz="1200" spc="130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zero </a:t>
            </a:r>
            <a:r>
              <a:rPr dirty="0" sz="1200">
                <a:latin typeface="Lucida Console"/>
                <a:cs typeface="Lucida Console"/>
              </a:rPr>
              <a:t>Division</a:t>
            </a:r>
            <a:r>
              <a:rPr dirty="0" sz="1200" spc="12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by</a:t>
            </a:r>
            <a:r>
              <a:rPr dirty="0" sz="1200" spc="130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zero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20700" y="5987224"/>
            <a:ext cx="82042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Good</a:t>
            </a:r>
            <a:r>
              <a:rPr dirty="0" sz="1450" spc="10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programming</a:t>
            </a:r>
            <a:r>
              <a:rPr dirty="0" sz="1450" spc="10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practice.</a:t>
            </a:r>
            <a:r>
              <a:rPr dirty="0" sz="1450" spc="10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Use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conditionals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check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for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and</a:t>
            </a:r>
            <a:r>
              <a:rPr dirty="0" sz="1450" spc="100" i="1">
                <a:latin typeface="Lucida Sans Italic"/>
                <a:cs typeface="Lucida Sans Italic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avoid</a:t>
            </a:r>
            <a:r>
              <a:rPr dirty="0" sz="1450" spc="100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runtime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errors.</a:t>
            </a:r>
            <a:endParaRPr sz="1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5364486" cy="5664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22936" y="1206000"/>
            <a:ext cx="3098800" cy="3086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dirty="0" sz="1850" spc="150" b="1">
                <a:solidFill>
                  <a:srgbClr val="BABABA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BABABA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BABABA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40410" y="1394070"/>
            <a:ext cx="3020695" cy="58801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890"/>
              </a:spcBef>
            </a:pP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S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D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G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260" b="1">
                <a:solidFill>
                  <a:srgbClr val="BABABA"/>
                </a:solidFill>
                <a:latin typeface="Verdana"/>
                <a:cs typeface="Verdana"/>
              </a:rPr>
              <a:t>I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C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K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/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A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Y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N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PA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6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T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: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-170">
                <a:solidFill>
                  <a:srgbClr val="BABABA"/>
                </a:solidFill>
                <a:latin typeface="Arial"/>
                <a:cs typeface="Arial"/>
              </a:rPr>
              <a:t>P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7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BABABA"/>
                </a:solidFill>
                <a:latin typeface="Arial"/>
                <a:cs typeface="Arial"/>
              </a:rPr>
              <a:t>O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-14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30200" y="6394081"/>
            <a:ext cx="2870200" cy="203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 sz="1000" spc="75">
                <a:solidFill>
                  <a:srgbClr val="797979"/>
                </a:solidFill>
                <a:latin typeface="Lucida Console"/>
                <a:cs typeface="Lucida Console"/>
              </a:rPr>
              <a:t>CS.2.A.Loops.If 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298700" y="2363673"/>
            <a:ext cx="7137400" cy="10807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090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670"/>
              </a:spcBef>
            </a:pPr>
            <a:r>
              <a:rPr dirty="0" sz="1100" i="1">
                <a:latin typeface="Lucida Sans Italic"/>
                <a:cs typeface="Lucida Sans Italic"/>
              </a:rPr>
              <a:t>Image</a:t>
            </a:r>
            <a:r>
              <a:rPr dirty="0" sz="1100" spc="30" i="1">
                <a:latin typeface="Lucida Sans Italic"/>
                <a:cs typeface="Lucida Sans Italic"/>
              </a:rPr>
              <a:t> </a:t>
            </a:r>
            <a:r>
              <a:rPr dirty="0" sz="1100" spc="-10" i="1">
                <a:latin typeface="Lucida Sans Italic"/>
                <a:cs typeface="Lucida Sans Italic"/>
              </a:rPr>
              <a:t>sources</a:t>
            </a:r>
            <a:endParaRPr sz="1100">
              <a:latin typeface="Lucida Sans Italic"/>
              <a:cs typeface="Lucida Sans Italic"/>
            </a:endParaRPr>
          </a:p>
          <a:p>
            <a:pPr marL="249554" marR="1329055">
              <a:lnSpc>
                <a:spcPct val="156800"/>
              </a:lnSpc>
              <a:spcBef>
                <a:spcPts val="550"/>
              </a:spcBef>
            </a:pPr>
            <a:r>
              <a:rPr dirty="0" sz="900" spc="-10">
                <a:latin typeface="Lucida Console"/>
                <a:cs typeface="Lucida Console"/>
              </a:rPr>
              <a:t>http://commons.wikimedia.org/wiki/File:Calculator_casio.jpg </a:t>
            </a:r>
            <a:r>
              <a:rPr dirty="0" sz="900">
                <a:latin typeface="Lucida Console"/>
                <a:cs typeface="Lucida Console"/>
              </a:rPr>
              <a:t>http://en.wikipedia.org/wiki/File:Buzz-lightyear-toy-story-3-</a:t>
            </a:r>
            <a:r>
              <a:rPr dirty="0" sz="900" spc="-10">
                <a:latin typeface="Lucida Console"/>
                <a:cs typeface="Lucida Console"/>
              </a:rPr>
              <a:t>wallpaper.jpg </a:t>
            </a:r>
            <a:r>
              <a:rPr dirty="0" sz="900">
                <a:latin typeface="Lucida Console"/>
                <a:cs typeface="Lucida Console"/>
                <a:hlinkClick r:id="rId3"/>
              </a:rPr>
              <a:t>http://www.ncbi.nlm.nih.gov/pmc/articles/PMC2789164/#!po=30.0000</a:t>
            </a:r>
            <a:r>
              <a:rPr dirty="0" sz="900">
                <a:latin typeface="Lucida Console"/>
                <a:cs typeface="Lucida Console"/>
              </a:rPr>
              <a:t> </a:t>
            </a:r>
            <a:r>
              <a:rPr dirty="0" sz="900" spc="-10">
                <a:latin typeface="Lucida Console"/>
                <a:cs typeface="Lucida Console"/>
              </a:rPr>
              <a:t>[181e306f1.jpg]</a:t>
            </a:r>
            <a:endParaRPr sz="9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5364486" cy="56642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182937" y="3272819"/>
            <a:ext cx="4476750" cy="26028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26084" indent="-414020">
              <a:lnSpc>
                <a:spcPct val="100000"/>
              </a:lnSpc>
              <a:spcBef>
                <a:spcPts val="90"/>
              </a:spcBef>
              <a:buAutoNum type="arabicPeriod" startAt="2"/>
              <a:tabLst>
                <a:tab pos="426720" algn="l"/>
              </a:tabLst>
            </a:pPr>
            <a:r>
              <a:rPr dirty="0" sz="2650">
                <a:solidFill>
                  <a:srgbClr val="A9A9A9"/>
                </a:solidFill>
                <a:latin typeface="Arial"/>
                <a:cs typeface="Arial"/>
              </a:rPr>
              <a:t>Conditionals</a:t>
            </a:r>
            <a:r>
              <a:rPr dirty="0" sz="2650" spc="16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2650" spc="155">
                <a:solidFill>
                  <a:srgbClr val="A9A9A9"/>
                </a:solidFill>
                <a:latin typeface="Arial"/>
                <a:cs typeface="Arial"/>
              </a:rPr>
              <a:t>&amp;</a:t>
            </a:r>
            <a:r>
              <a:rPr dirty="0" sz="2650" spc="16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2650" spc="-20">
                <a:solidFill>
                  <a:srgbClr val="A9A9A9"/>
                </a:solidFill>
                <a:latin typeface="Arial"/>
                <a:cs typeface="Arial"/>
              </a:rPr>
              <a:t>Loops</a:t>
            </a:r>
            <a:endParaRPr sz="26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2625"/>
              </a:spcBef>
              <a:buChar char="•"/>
              <a:tabLst>
                <a:tab pos="1045210" algn="l"/>
              </a:tabLst>
            </a:pP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Conditionals:</a:t>
            </a:r>
            <a:r>
              <a:rPr dirty="0" sz="1950" spc="22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the</a:t>
            </a:r>
            <a:r>
              <a:rPr dirty="0" sz="1950" spc="22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A9A9A9"/>
                </a:solidFill>
                <a:latin typeface="Lucida Console"/>
                <a:cs typeface="Lucida Console"/>
              </a:rPr>
              <a:t>if</a:t>
            </a:r>
            <a:r>
              <a:rPr dirty="0" sz="1700" spc="-260">
                <a:solidFill>
                  <a:srgbClr val="A9A9A9"/>
                </a:solidFill>
                <a:latin typeface="Lucida Console"/>
                <a:cs typeface="Lucida Console"/>
              </a:rPr>
              <a:t> </a:t>
            </a:r>
            <a:r>
              <a:rPr dirty="0" sz="1950" spc="-10">
                <a:solidFill>
                  <a:srgbClr val="A9A9A9"/>
                </a:solidFill>
                <a:latin typeface="Arial"/>
                <a:cs typeface="Arial"/>
              </a:rPr>
              <a:t>statement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720"/>
              </a:spcBef>
              <a:buChar char="•"/>
              <a:tabLst>
                <a:tab pos="1045210" algn="l"/>
              </a:tabLst>
            </a:pPr>
            <a:r>
              <a:rPr dirty="0" sz="1950">
                <a:latin typeface="Arial"/>
                <a:cs typeface="Arial"/>
              </a:rPr>
              <a:t>Loops:</a:t>
            </a:r>
            <a:r>
              <a:rPr dirty="0" sz="1950" spc="75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the</a:t>
            </a:r>
            <a:r>
              <a:rPr dirty="0" sz="1950" spc="85">
                <a:latin typeface="Arial"/>
                <a:cs typeface="Arial"/>
              </a:rPr>
              <a:t> </a:t>
            </a:r>
            <a:r>
              <a:rPr dirty="0" sz="1700">
                <a:latin typeface="Lucida Console"/>
                <a:cs typeface="Lucida Console"/>
              </a:rPr>
              <a:t>while</a:t>
            </a:r>
            <a:r>
              <a:rPr dirty="0" sz="1700" spc="-400">
                <a:latin typeface="Lucida Console"/>
                <a:cs typeface="Lucida Console"/>
              </a:rPr>
              <a:t> </a:t>
            </a:r>
            <a:r>
              <a:rPr dirty="0" sz="1950" spc="-10">
                <a:latin typeface="Arial"/>
                <a:cs typeface="Arial"/>
              </a:rPr>
              <a:t>statement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720"/>
              </a:spcBef>
              <a:buChar char="•"/>
              <a:tabLst>
                <a:tab pos="1045210" algn="l"/>
              </a:tabLst>
            </a:pPr>
            <a:r>
              <a:rPr dirty="0" sz="1950" spc="75">
                <a:solidFill>
                  <a:srgbClr val="A9A9A9"/>
                </a:solidFill>
                <a:latin typeface="Arial"/>
                <a:cs typeface="Arial"/>
              </a:rPr>
              <a:t>An</a:t>
            </a:r>
            <a:r>
              <a:rPr dirty="0" sz="1950" spc="204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alternative:</a:t>
            </a:r>
            <a:r>
              <a:rPr dirty="0" sz="1950" spc="204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the</a:t>
            </a:r>
            <a:r>
              <a:rPr dirty="0" sz="1950" spc="21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A9A9A9"/>
                </a:solidFill>
                <a:latin typeface="Lucida Console"/>
                <a:cs typeface="Lucida Console"/>
              </a:rPr>
              <a:t>for</a:t>
            </a:r>
            <a:r>
              <a:rPr dirty="0" sz="1700" spc="-275">
                <a:solidFill>
                  <a:srgbClr val="A9A9A9"/>
                </a:solidFill>
                <a:latin typeface="Lucida Console"/>
                <a:cs typeface="Lucida Console"/>
              </a:rPr>
              <a:t> </a:t>
            </a:r>
            <a:r>
              <a:rPr dirty="0" sz="1950" spc="65">
                <a:solidFill>
                  <a:srgbClr val="A9A9A9"/>
                </a:solidFill>
                <a:latin typeface="Arial"/>
                <a:cs typeface="Arial"/>
              </a:rPr>
              <a:t>loop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715"/>
              </a:spcBef>
              <a:buChar char="•"/>
              <a:tabLst>
                <a:tab pos="1045210" algn="l"/>
              </a:tabLst>
            </a:pPr>
            <a:r>
              <a:rPr dirty="0" sz="1950" spc="-10">
                <a:solidFill>
                  <a:srgbClr val="A9A9A9"/>
                </a:solidFill>
                <a:latin typeface="Arial"/>
                <a:cs typeface="Arial"/>
              </a:rPr>
              <a:t>Nesting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dirty="0" sz="1950" spc="40">
                <a:solidFill>
                  <a:srgbClr val="A9A9A9"/>
                </a:solidFill>
                <a:latin typeface="Arial"/>
                <a:cs typeface="Arial"/>
              </a:rPr>
              <a:t>Debugging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22936" y="1206000"/>
            <a:ext cx="3098800" cy="775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dirty="0" sz="1850" spc="150" b="1">
                <a:solidFill>
                  <a:srgbClr val="BABABA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BABABA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BABABA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  <a:p>
            <a:pPr marL="72390">
              <a:lnSpc>
                <a:spcPct val="100000"/>
              </a:lnSpc>
              <a:spcBef>
                <a:spcPts val="45"/>
              </a:spcBef>
            </a:pP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S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D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G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260" b="1">
                <a:solidFill>
                  <a:srgbClr val="BABABA"/>
                </a:solidFill>
                <a:latin typeface="Verdana"/>
                <a:cs typeface="Verdana"/>
              </a:rPr>
              <a:t>I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C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K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/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A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Y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N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29845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PA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6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T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: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-170">
                <a:solidFill>
                  <a:srgbClr val="BABABA"/>
                </a:solidFill>
                <a:latin typeface="Arial"/>
                <a:cs typeface="Arial"/>
              </a:rPr>
              <a:t>P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7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BABABA"/>
                </a:solidFill>
                <a:latin typeface="Arial"/>
                <a:cs typeface="Arial"/>
              </a:rPr>
              <a:t>O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-14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30200" y="6394081"/>
            <a:ext cx="2870200" cy="203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 sz="1000" spc="75">
                <a:solidFill>
                  <a:srgbClr val="797979"/>
                </a:solidFill>
                <a:latin typeface="Lucida Console"/>
                <a:cs typeface="Lucida Console"/>
              </a:rPr>
              <a:t>CS.2.B.Loops.While </a:t>
            </a:r>
            <a:endParaRPr sz="1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/>
              <a:t>The</a:t>
            </a:r>
            <a:r>
              <a:rPr dirty="0" spc="-10"/>
              <a:t> </a:t>
            </a:r>
            <a:r>
              <a:rPr dirty="0" sz="1450">
                <a:latin typeface="Lucida Console"/>
                <a:cs typeface="Lucida Console"/>
              </a:rPr>
              <a:t>while</a:t>
            </a:r>
            <a:r>
              <a:rPr dirty="0" sz="1450" spc="-340">
                <a:latin typeface="Lucida Console"/>
                <a:cs typeface="Lucida Console"/>
              </a:rPr>
              <a:t> </a:t>
            </a:r>
            <a:r>
              <a:rPr dirty="0" spc="60"/>
              <a:t>loop</a:t>
            </a:r>
            <a:endParaRPr sz="1450">
              <a:latin typeface="Lucida Console"/>
              <a:cs typeface="Lucida Console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673100" y="1804238"/>
            <a:ext cx="6794500" cy="1360805"/>
          </a:xfrm>
          <a:custGeom>
            <a:avLst/>
            <a:gdLst/>
            <a:ahLst/>
            <a:cxnLst/>
            <a:rect l="l" t="t" r="r" b="b"/>
            <a:pathLst>
              <a:path w="6794500" h="1360805">
                <a:moveTo>
                  <a:pt x="0" y="0"/>
                </a:moveTo>
                <a:lnTo>
                  <a:pt x="6794500" y="0"/>
                </a:lnTo>
                <a:lnTo>
                  <a:pt x="6794500" y="1360424"/>
                </a:lnTo>
                <a:lnTo>
                  <a:pt x="0" y="13604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820261" y="1815447"/>
            <a:ext cx="6513830" cy="1199515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450">
                <a:latin typeface="Lucida Sans Unicode"/>
                <a:cs typeface="Lucida Sans Unicode"/>
              </a:rPr>
              <a:t>Execute</a:t>
            </a:r>
            <a:r>
              <a:rPr dirty="0" sz="1450" spc="12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certain</a:t>
            </a:r>
            <a:r>
              <a:rPr dirty="0" sz="1450" spc="12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statements</a:t>
            </a:r>
            <a:r>
              <a:rPr dirty="0" sz="1450" spc="12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repeatedly</a:t>
            </a:r>
            <a:r>
              <a:rPr dirty="0" sz="1450" spc="13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until</a:t>
            </a:r>
            <a:r>
              <a:rPr dirty="0" sz="1450" spc="12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certain</a:t>
            </a:r>
            <a:r>
              <a:rPr dirty="0" sz="1450" spc="12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conditions</a:t>
            </a:r>
            <a:r>
              <a:rPr dirty="0" sz="1450" spc="13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are</a:t>
            </a:r>
            <a:r>
              <a:rPr dirty="0" sz="1450" spc="125">
                <a:latin typeface="Lucida Sans Unicode"/>
                <a:cs typeface="Lucida Sans Unicode"/>
              </a:rPr>
              <a:t> </a:t>
            </a:r>
            <a:r>
              <a:rPr dirty="0" sz="1450" spc="-20">
                <a:latin typeface="Lucida Sans Unicode"/>
                <a:cs typeface="Lucida Sans Unicode"/>
              </a:rPr>
              <a:t>met.</a:t>
            </a:r>
            <a:endParaRPr sz="1450">
              <a:latin typeface="Lucida Sans Unicode"/>
              <a:cs typeface="Lucida Sans Unicode"/>
            </a:endParaRPr>
          </a:p>
          <a:p>
            <a:pPr marL="289560" indent="-125730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2901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Evaluate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2136" sz="1950">
                <a:latin typeface="Lucida Console"/>
                <a:cs typeface="Lucida Console"/>
              </a:rPr>
              <a:t>boolean</a:t>
            </a:r>
            <a:r>
              <a:rPr dirty="0" baseline="2136" sz="1950" spc="-345">
                <a:latin typeface="Lucida Console"/>
                <a:cs typeface="Lucida Consol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expression.</a:t>
            </a:r>
            <a:endParaRPr baseline="1915" sz="2175">
              <a:latin typeface="Lucida Sans Unicode"/>
              <a:cs typeface="Lucida Sans Unicode"/>
            </a:endParaRPr>
          </a:p>
          <a:p>
            <a:pPr marL="289560" indent="-125730">
              <a:lnSpc>
                <a:spcPct val="100000"/>
              </a:lnSpc>
              <a:spcBef>
                <a:spcPts val="570"/>
              </a:spcBef>
              <a:buSzPct val="106896"/>
              <a:buFont typeface="Calibri"/>
              <a:buChar char="•"/>
              <a:tabLst>
                <a:tab pos="2901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If</a:t>
            </a:r>
            <a:r>
              <a:rPr dirty="0" baseline="1915" sz="2175" spc="97">
                <a:latin typeface="Lucida Sans Unicode"/>
                <a:cs typeface="Lucida Sans Unicode"/>
              </a:rPr>
              <a:t> </a:t>
            </a:r>
            <a:r>
              <a:rPr dirty="0" baseline="2136" sz="1950">
                <a:latin typeface="Lucida Console"/>
                <a:cs typeface="Lucida Console"/>
              </a:rPr>
              <a:t>true</a:t>
            </a:r>
            <a:r>
              <a:rPr dirty="0" baseline="1915" sz="2175">
                <a:latin typeface="Lucida Sans Unicode"/>
                <a:cs typeface="Lucida Sans Unicode"/>
              </a:rPr>
              <a:t>,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execute</a:t>
            </a:r>
            <a:r>
              <a:rPr dirty="0" baseline="1915" sz="2175" spc="9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sequence</a:t>
            </a:r>
            <a:r>
              <a:rPr dirty="0" baseline="1915" sz="2175" spc="9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of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statements.</a:t>
            </a:r>
            <a:endParaRPr baseline="1915" sz="2175">
              <a:latin typeface="Lucida Sans Unicode"/>
              <a:cs typeface="Lucida Sans Unicode"/>
            </a:endParaRPr>
          </a:p>
          <a:p>
            <a:pPr marL="289560" indent="-125730">
              <a:lnSpc>
                <a:spcPct val="100000"/>
              </a:lnSpc>
              <a:spcBef>
                <a:spcPts val="575"/>
              </a:spcBef>
              <a:buSzPct val="106896"/>
              <a:buFont typeface="Calibri"/>
              <a:buChar char="•"/>
              <a:tabLst>
                <a:tab pos="290195" algn="l"/>
              </a:tabLst>
            </a:pPr>
            <a:r>
              <a:rPr dirty="0" baseline="1915" sz="2175" spc="-15">
                <a:solidFill>
                  <a:srgbClr val="8D3124"/>
                </a:solidFill>
                <a:latin typeface="Lucida Sans Unicode"/>
                <a:cs typeface="Lucida Sans Unicode"/>
              </a:rPr>
              <a:t>Repeat.</a:t>
            </a:r>
            <a:endParaRPr baseline="1915" sz="2175">
              <a:latin typeface="Lucida Sans Unicode"/>
              <a:cs typeface="Lucida Sans Unicode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8116938" y="3533381"/>
            <a:ext cx="1141730" cy="2621280"/>
            <a:chOff x="8116938" y="3533381"/>
            <a:chExt cx="1141730" cy="2621280"/>
          </a:xfrm>
        </p:grpSpPr>
        <p:sp>
          <p:nvSpPr>
            <p:cNvPr id="7" name="object 7" descr=""/>
            <p:cNvSpPr/>
            <p:nvPr/>
          </p:nvSpPr>
          <p:spPr>
            <a:xfrm>
              <a:off x="8123288" y="3628738"/>
              <a:ext cx="1129030" cy="2519045"/>
            </a:xfrm>
            <a:custGeom>
              <a:avLst/>
              <a:gdLst/>
              <a:ahLst/>
              <a:cxnLst/>
              <a:rect l="l" t="t" r="r" b="b"/>
              <a:pathLst>
                <a:path w="1129029" h="2519045">
                  <a:moveTo>
                    <a:pt x="576215" y="0"/>
                  </a:moveTo>
                  <a:lnTo>
                    <a:pt x="1128667" y="0"/>
                  </a:lnTo>
                  <a:lnTo>
                    <a:pt x="1128667" y="2498562"/>
                  </a:lnTo>
                  <a:lnTo>
                    <a:pt x="0" y="2519047"/>
                  </a:lnTo>
                </a:path>
              </a:pathLst>
            </a:custGeom>
            <a:ln w="127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775700" y="3533381"/>
              <a:ext cx="381000" cy="191135"/>
            </a:xfrm>
            <a:custGeom>
              <a:avLst/>
              <a:gdLst/>
              <a:ahLst/>
              <a:cxnLst/>
              <a:rect l="l" t="t" r="r" b="b"/>
              <a:pathLst>
                <a:path w="381000" h="191135">
                  <a:moveTo>
                    <a:pt x="0" y="0"/>
                  </a:moveTo>
                  <a:lnTo>
                    <a:pt x="381000" y="0"/>
                  </a:lnTo>
                  <a:lnTo>
                    <a:pt x="381000" y="190715"/>
                  </a:lnTo>
                  <a:lnTo>
                    <a:pt x="0" y="190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6F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8840254" y="3531766"/>
            <a:ext cx="287655" cy="1644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00" spc="-10">
                <a:solidFill>
                  <a:srgbClr val="0048AA"/>
                </a:solidFill>
                <a:latin typeface="Lucida Sans Unicode"/>
                <a:cs typeface="Lucida Sans Unicode"/>
              </a:rPr>
              <a:t>false</a:t>
            </a:r>
            <a:endParaRPr sz="900">
              <a:latin typeface="Lucida Sans Unicode"/>
              <a:cs typeface="Lucida Sans Unicode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7559357" y="3037535"/>
            <a:ext cx="1148080" cy="3439160"/>
            <a:chOff x="7559357" y="3037535"/>
            <a:chExt cx="1148080" cy="3439160"/>
          </a:xfrm>
        </p:grpSpPr>
        <p:sp>
          <p:nvSpPr>
            <p:cNvPr id="11" name="object 11" descr=""/>
            <p:cNvSpPr/>
            <p:nvPr/>
          </p:nvSpPr>
          <p:spPr>
            <a:xfrm>
              <a:off x="8134349" y="6139798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w="0" h="292735">
                  <a:moveTo>
                    <a:pt x="0" y="292427"/>
                  </a:moveTo>
                  <a:lnTo>
                    <a:pt x="0" y="289826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9780" y="6407048"/>
              <a:ext cx="69151" cy="69240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8134349" y="3889373"/>
              <a:ext cx="0" cy="508634"/>
            </a:xfrm>
            <a:custGeom>
              <a:avLst/>
              <a:gdLst/>
              <a:ahLst/>
              <a:cxnLst/>
              <a:rect l="l" t="t" r="r" b="b"/>
              <a:pathLst>
                <a:path w="0" h="508635">
                  <a:moveTo>
                    <a:pt x="0" y="394145"/>
                  </a:moveTo>
                  <a:lnTo>
                    <a:pt x="0" y="508571"/>
                  </a:lnTo>
                </a:path>
                <a:path w="0" h="508635">
                  <a:moveTo>
                    <a:pt x="0" y="0"/>
                  </a:moveTo>
                  <a:lnTo>
                    <a:pt x="0" y="21614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9780" y="4372775"/>
              <a:ext cx="69151" cy="69227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8134349" y="4722164"/>
              <a:ext cx="0" cy="197485"/>
            </a:xfrm>
            <a:custGeom>
              <a:avLst/>
              <a:gdLst/>
              <a:ahLst/>
              <a:cxnLst/>
              <a:rect l="l" t="t" r="r" b="b"/>
              <a:pathLst>
                <a:path w="0" h="197485">
                  <a:moveTo>
                    <a:pt x="0" y="0"/>
                  </a:moveTo>
                  <a:lnTo>
                    <a:pt x="0" y="19706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99780" y="4894059"/>
              <a:ext cx="69151" cy="69227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8134349" y="5256161"/>
              <a:ext cx="0" cy="197485"/>
            </a:xfrm>
            <a:custGeom>
              <a:avLst/>
              <a:gdLst/>
              <a:ahLst/>
              <a:cxnLst/>
              <a:rect l="l" t="t" r="r" b="b"/>
              <a:pathLst>
                <a:path w="0" h="197485">
                  <a:moveTo>
                    <a:pt x="0" y="0"/>
                  </a:moveTo>
                  <a:lnTo>
                    <a:pt x="0" y="19706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99780" y="5428056"/>
              <a:ext cx="69151" cy="69227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8121656" y="3043885"/>
              <a:ext cx="0" cy="197485"/>
            </a:xfrm>
            <a:custGeom>
              <a:avLst/>
              <a:gdLst/>
              <a:ahLst/>
              <a:cxnLst/>
              <a:rect l="l" t="t" r="r" b="b"/>
              <a:pathLst>
                <a:path w="0" h="197485">
                  <a:moveTo>
                    <a:pt x="0" y="0"/>
                  </a:moveTo>
                  <a:lnTo>
                    <a:pt x="0" y="197069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87080" y="3215779"/>
              <a:ext cx="69151" cy="69227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7564754" y="3277819"/>
              <a:ext cx="1137285" cy="697865"/>
            </a:xfrm>
            <a:custGeom>
              <a:avLst/>
              <a:gdLst/>
              <a:ahLst/>
              <a:cxnLst/>
              <a:rect l="l" t="t" r="r" b="b"/>
              <a:pathLst>
                <a:path w="1137284" h="697864">
                  <a:moveTo>
                    <a:pt x="568401" y="0"/>
                  </a:moveTo>
                  <a:lnTo>
                    <a:pt x="0" y="348767"/>
                  </a:lnTo>
                  <a:lnTo>
                    <a:pt x="568401" y="697534"/>
                  </a:lnTo>
                  <a:lnTo>
                    <a:pt x="1136815" y="348767"/>
                  </a:lnTo>
                  <a:lnTo>
                    <a:pt x="5684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564754" y="3277819"/>
              <a:ext cx="1137285" cy="697865"/>
            </a:xfrm>
            <a:custGeom>
              <a:avLst/>
              <a:gdLst/>
              <a:ahLst/>
              <a:cxnLst/>
              <a:rect l="l" t="t" r="r" b="b"/>
              <a:pathLst>
                <a:path w="1137284" h="697864">
                  <a:moveTo>
                    <a:pt x="568404" y="0"/>
                  </a:moveTo>
                  <a:lnTo>
                    <a:pt x="0" y="348767"/>
                  </a:lnTo>
                  <a:lnTo>
                    <a:pt x="568404" y="697535"/>
                  </a:lnTo>
                  <a:lnTo>
                    <a:pt x="1136808" y="348767"/>
                  </a:lnTo>
                  <a:lnTo>
                    <a:pt x="568404" y="0"/>
                  </a:lnTo>
                  <a:close/>
                </a:path>
              </a:pathLst>
            </a:custGeom>
            <a:ln w="104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1054100" y="3533381"/>
            <a:ext cx="2895600" cy="230187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78105" rIns="0" bIns="0" rtlCol="0" vert="horz">
            <a:spAutoFit/>
          </a:bodyPr>
          <a:lstStyle/>
          <a:p>
            <a:pPr marL="108585">
              <a:lnSpc>
                <a:spcPct val="100000"/>
              </a:lnSpc>
              <a:spcBef>
                <a:spcPts val="615"/>
              </a:spcBef>
            </a:pPr>
            <a:r>
              <a:rPr dirty="0" sz="1200" spc="-10">
                <a:solidFill>
                  <a:srgbClr val="005493"/>
                </a:solidFill>
                <a:latin typeface="Lucida Sans Unicode"/>
                <a:cs typeface="Lucida Sans Unicode"/>
              </a:rPr>
              <a:t>Example:</a:t>
            </a:r>
            <a:endParaRPr sz="1200">
              <a:latin typeface="Lucida Sans Unicode"/>
              <a:cs typeface="Lucida Sans Unicode"/>
            </a:endParaRPr>
          </a:p>
          <a:p>
            <a:pPr marL="392430" marR="1548765">
              <a:lnSpc>
                <a:spcPct val="131900"/>
              </a:lnSpc>
            </a:pP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0; </a:t>
            </a: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v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1;</a:t>
            </a:r>
            <a:endParaRPr sz="1200">
              <a:latin typeface="Lucida Console"/>
              <a:cs typeface="Lucida Console"/>
            </a:endParaRPr>
          </a:p>
          <a:p>
            <a:pPr marL="392430">
              <a:lnSpc>
                <a:spcPct val="100000"/>
              </a:lnSpc>
              <a:spcBef>
                <a:spcPts val="459"/>
              </a:spcBef>
            </a:pPr>
            <a:r>
              <a:rPr dirty="0" sz="1200">
                <a:latin typeface="Lucida Console"/>
                <a:cs typeface="Lucida Console"/>
              </a:rPr>
              <a:t>while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&lt;=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n)</a:t>
            </a:r>
            <a:endParaRPr sz="1200">
              <a:latin typeface="Lucida Console"/>
              <a:cs typeface="Lucida Console"/>
            </a:endParaRPr>
          </a:p>
          <a:p>
            <a:pPr marL="392430">
              <a:lnSpc>
                <a:spcPct val="100000"/>
              </a:lnSpc>
              <a:spcBef>
                <a:spcPts val="459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676275" marR="129539">
              <a:lnSpc>
                <a:spcPct val="131900"/>
              </a:lnSpc>
            </a:pPr>
            <a:r>
              <a:rPr dirty="0" sz="1200" spc="-10">
                <a:latin typeface="Lucida Console"/>
                <a:cs typeface="Lucida Console"/>
              </a:rPr>
              <a:t>System.out.println(v);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4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 spc="-35">
                <a:latin typeface="Lucida Console"/>
                <a:cs typeface="Lucida Console"/>
              </a:rPr>
              <a:t>1;</a:t>
            </a:r>
            <a:endParaRPr sz="1200">
              <a:latin typeface="Lucida Console"/>
              <a:cs typeface="Lucida Console"/>
            </a:endParaRPr>
          </a:p>
          <a:p>
            <a:pPr marL="676275">
              <a:lnSpc>
                <a:spcPct val="100000"/>
              </a:lnSpc>
              <a:spcBef>
                <a:spcPts val="459"/>
              </a:spcBef>
            </a:pPr>
            <a:r>
              <a:rPr dirty="0" sz="1200">
                <a:latin typeface="Lucida Console"/>
                <a:cs typeface="Lucida Console"/>
              </a:rPr>
              <a:t>v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2</a:t>
            </a:r>
            <a:r>
              <a:rPr dirty="0" sz="1200" spc="4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*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 spc="-35">
                <a:latin typeface="Lucida Console"/>
                <a:cs typeface="Lucida Console"/>
              </a:rPr>
              <a:t>v;</a:t>
            </a:r>
            <a:endParaRPr sz="1200">
              <a:latin typeface="Lucida Console"/>
              <a:cs typeface="Lucida Console"/>
            </a:endParaRPr>
          </a:p>
          <a:p>
            <a:pPr marL="392430">
              <a:lnSpc>
                <a:spcPct val="100000"/>
              </a:lnSpc>
              <a:spcBef>
                <a:spcPts val="459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43095" y="5953087"/>
            <a:ext cx="3706495" cy="561975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55"/>
              </a:spcBef>
            </a:pPr>
            <a:r>
              <a:rPr dirty="0" sz="1450">
                <a:latin typeface="Lucida Sans Unicode"/>
                <a:cs typeface="Lucida Sans Unicode"/>
              </a:rPr>
              <a:t>Prints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powers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 spc="50">
                <a:latin typeface="Lucida Sans Unicode"/>
                <a:cs typeface="Lucida Sans Unicode"/>
              </a:rPr>
              <a:t>two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from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2</a:t>
            </a:r>
            <a:r>
              <a:rPr dirty="0" baseline="22222" sz="1500">
                <a:latin typeface="Lucida Sans Unicode"/>
                <a:cs typeface="Lucida Sans Unicode"/>
              </a:rPr>
              <a:t>0</a:t>
            </a:r>
            <a:r>
              <a:rPr dirty="0" baseline="22222" sz="1500" spc="307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2</a:t>
            </a:r>
            <a:r>
              <a:rPr dirty="0" baseline="22222" sz="1500" i="1">
                <a:latin typeface="Lucida Sans Italic"/>
                <a:cs typeface="Lucida Sans Italic"/>
              </a:rPr>
              <a:t>n</a:t>
            </a:r>
            <a:r>
              <a:rPr dirty="0" baseline="22222" sz="1500" spc="300" i="1">
                <a:latin typeface="Lucida Sans Italic"/>
                <a:cs typeface="Lucida Sans Italic"/>
              </a:rPr>
              <a:t> </a:t>
            </a:r>
            <a:r>
              <a:rPr dirty="0" sz="1450" spc="-50">
                <a:latin typeface="Lucida Sans Unicode"/>
                <a:cs typeface="Lucida Sans Unicode"/>
              </a:rPr>
              <a:t>.</a:t>
            </a:r>
            <a:endParaRPr sz="145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dirty="0" sz="1200">
                <a:solidFill>
                  <a:srgbClr val="797979"/>
                </a:solidFill>
                <a:latin typeface="Lucida Sans Unicode"/>
                <a:cs typeface="Lucida Sans Unicode"/>
              </a:rPr>
              <a:t>[stay</a:t>
            </a:r>
            <a:r>
              <a:rPr dirty="0" sz="1200" spc="85">
                <a:solidFill>
                  <a:srgbClr val="797979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797979"/>
                </a:solidFill>
                <a:latin typeface="Lucida Sans Unicode"/>
                <a:cs typeface="Lucida Sans Unicode"/>
              </a:rPr>
              <a:t>tuned</a:t>
            </a:r>
            <a:r>
              <a:rPr dirty="0" sz="1200" spc="85">
                <a:solidFill>
                  <a:srgbClr val="797979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797979"/>
                </a:solidFill>
                <a:latin typeface="Lucida Sans Unicode"/>
                <a:cs typeface="Lucida Sans Unicode"/>
              </a:rPr>
              <a:t>for</a:t>
            </a:r>
            <a:r>
              <a:rPr dirty="0" sz="1200" spc="90">
                <a:solidFill>
                  <a:srgbClr val="797979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797979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85">
                <a:solidFill>
                  <a:srgbClr val="79797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797979"/>
                </a:solidFill>
                <a:latin typeface="Lucida Sans Unicode"/>
                <a:cs typeface="Lucida Sans Unicode"/>
              </a:rPr>
              <a:t>trace]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8087080" y="2560739"/>
            <a:ext cx="69215" cy="190500"/>
            <a:chOff x="8087080" y="2560739"/>
            <a:chExt cx="69215" cy="190500"/>
          </a:xfrm>
        </p:grpSpPr>
        <p:sp>
          <p:nvSpPr>
            <p:cNvPr id="26" name="object 26" descr=""/>
            <p:cNvSpPr/>
            <p:nvPr/>
          </p:nvSpPr>
          <p:spPr>
            <a:xfrm>
              <a:off x="8121656" y="2560739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w="0" h="146685">
                  <a:moveTo>
                    <a:pt x="0" y="0"/>
                  </a:moveTo>
                  <a:lnTo>
                    <a:pt x="0" y="146219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87080" y="2681782"/>
              <a:ext cx="69151" cy="69227"/>
            </a:xfrm>
            <a:prstGeom prst="rect">
              <a:avLst/>
            </a:prstGeom>
          </p:spPr>
        </p:pic>
      </p:grpSp>
      <p:sp>
        <p:nvSpPr>
          <p:cNvPr id="28" name="object 28" descr=""/>
          <p:cNvSpPr txBox="1"/>
          <p:nvPr/>
        </p:nvSpPr>
        <p:spPr>
          <a:xfrm>
            <a:off x="7740815" y="3501518"/>
            <a:ext cx="782320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4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&lt;=</a:t>
            </a:r>
            <a:r>
              <a:rPr dirty="0" sz="1200" spc="5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</a:t>
            </a:r>
            <a:r>
              <a:rPr dirty="0" sz="1200" spc="50">
                <a:latin typeface="Lucida Console"/>
                <a:cs typeface="Lucida Console"/>
              </a:rPr>
              <a:t> </a:t>
            </a:r>
            <a:r>
              <a:rPr dirty="0" sz="1200" spc="-50">
                <a:latin typeface="Lucida Console"/>
                <a:cs typeface="Lucida Console"/>
              </a:rPr>
              <a:t>?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7753354" y="2281025"/>
            <a:ext cx="736600" cy="280035"/>
          </a:xfrm>
          <a:prstGeom prst="rect">
            <a:avLst/>
          </a:prstGeom>
          <a:solidFill>
            <a:srgbClr val="FFFFFF"/>
          </a:solidFill>
          <a:ln w="5243">
            <a:solidFill>
              <a:srgbClr val="000000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104139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solidFill>
                  <a:srgbClr val="010000"/>
                </a:solidFill>
                <a:latin typeface="Lucida Console"/>
                <a:cs typeface="Lucida Console"/>
              </a:rPr>
              <a:t>i</a:t>
            </a:r>
            <a:r>
              <a:rPr dirty="0" sz="1200" spc="40">
                <a:solidFill>
                  <a:srgbClr val="010000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010000"/>
                </a:solidFill>
                <a:latin typeface="Lucida Console"/>
                <a:cs typeface="Lucida Console"/>
              </a:rPr>
              <a:t>=</a:t>
            </a:r>
            <a:r>
              <a:rPr dirty="0" sz="1200" spc="40">
                <a:solidFill>
                  <a:srgbClr val="010000"/>
                </a:solidFill>
                <a:latin typeface="Lucida Console"/>
                <a:cs typeface="Lucida Console"/>
              </a:rPr>
              <a:t> </a:t>
            </a:r>
            <a:r>
              <a:rPr dirty="0" sz="1200" spc="-25">
                <a:solidFill>
                  <a:srgbClr val="010000"/>
                </a:solidFill>
                <a:latin typeface="Lucida Console"/>
                <a:cs typeface="Lucida Console"/>
              </a:rPr>
              <a:t>0;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7962900" y="4105516"/>
            <a:ext cx="342900" cy="178435"/>
          </a:xfrm>
          <a:custGeom>
            <a:avLst/>
            <a:gdLst/>
            <a:ahLst/>
            <a:cxnLst/>
            <a:rect l="l" t="t" r="r" b="b"/>
            <a:pathLst>
              <a:path w="342900" h="178435">
                <a:moveTo>
                  <a:pt x="0" y="0"/>
                </a:moveTo>
                <a:lnTo>
                  <a:pt x="342900" y="0"/>
                </a:lnTo>
                <a:lnTo>
                  <a:pt x="342900" y="178003"/>
                </a:lnTo>
                <a:lnTo>
                  <a:pt x="0" y="178003"/>
                </a:lnTo>
                <a:lnTo>
                  <a:pt x="0" y="0"/>
                </a:lnTo>
                <a:close/>
              </a:path>
            </a:pathLst>
          </a:custGeom>
          <a:solidFill>
            <a:srgbClr val="F3F6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8023008" y="4098186"/>
            <a:ext cx="251460" cy="1644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00" spc="-20">
                <a:solidFill>
                  <a:srgbClr val="0048AA"/>
                </a:solidFill>
                <a:latin typeface="Lucida Sans Unicode"/>
                <a:cs typeface="Lucida Sans Unicode"/>
              </a:rPr>
              <a:t>true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7753354" y="2764172"/>
            <a:ext cx="736600" cy="280035"/>
          </a:xfrm>
          <a:prstGeom prst="rect">
            <a:avLst/>
          </a:prstGeom>
          <a:solidFill>
            <a:srgbClr val="FFFFFF"/>
          </a:solidFill>
          <a:ln w="5243">
            <a:solidFill>
              <a:srgbClr val="000000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marL="104139">
              <a:lnSpc>
                <a:spcPct val="100000"/>
              </a:lnSpc>
              <a:spcBef>
                <a:spcPts val="280"/>
              </a:spcBef>
            </a:pPr>
            <a:r>
              <a:rPr dirty="0" sz="1200">
                <a:solidFill>
                  <a:srgbClr val="010000"/>
                </a:solidFill>
                <a:latin typeface="Lucida Console"/>
                <a:cs typeface="Lucida Console"/>
              </a:rPr>
              <a:t>v</a:t>
            </a:r>
            <a:r>
              <a:rPr dirty="0" sz="1200" spc="40">
                <a:solidFill>
                  <a:srgbClr val="010000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010000"/>
                </a:solidFill>
                <a:latin typeface="Lucida Console"/>
                <a:cs typeface="Lucida Console"/>
              </a:rPr>
              <a:t>=</a:t>
            </a:r>
            <a:r>
              <a:rPr dirty="0" sz="1200" spc="40">
                <a:solidFill>
                  <a:srgbClr val="010000"/>
                </a:solidFill>
                <a:latin typeface="Lucida Console"/>
                <a:cs typeface="Lucida Console"/>
              </a:rPr>
              <a:t> </a:t>
            </a:r>
            <a:r>
              <a:rPr dirty="0" sz="1200" spc="-25">
                <a:solidFill>
                  <a:srgbClr val="010000"/>
                </a:solidFill>
                <a:latin typeface="Lucida Console"/>
                <a:cs typeface="Lucida Console"/>
              </a:rPr>
              <a:t>1;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7004056" y="4442452"/>
            <a:ext cx="2222500" cy="280035"/>
          </a:xfrm>
          <a:prstGeom prst="rect">
            <a:avLst/>
          </a:prstGeom>
          <a:solidFill>
            <a:srgbClr val="FFFFFF"/>
          </a:solidFill>
          <a:ln w="5244">
            <a:solidFill>
              <a:srgbClr val="000000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marL="65405">
              <a:lnSpc>
                <a:spcPct val="100000"/>
              </a:lnSpc>
              <a:spcBef>
                <a:spcPts val="280"/>
              </a:spcBef>
            </a:pPr>
            <a:r>
              <a:rPr dirty="0" sz="1200" spc="-10">
                <a:latin typeface="Lucida Console"/>
                <a:cs typeface="Lucida Console"/>
              </a:rPr>
              <a:t>System.out.println(v);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7639050" y="4976447"/>
            <a:ext cx="1079500" cy="280035"/>
          </a:xfrm>
          <a:prstGeom prst="rect">
            <a:avLst/>
          </a:prstGeom>
          <a:solidFill>
            <a:srgbClr val="FFFFFF"/>
          </a:solidFill>
          <a:ln w="5244">
            <a:solidFill>
              <a:srgbClr val="000000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64135">
              <a:lnSpc>
                <a:spcPct val="100000"/>
              </a:lnSpc>
              <a:spcBef>
                <a:spcPts val="204"/>
              </a:spcBef>
            </a:pP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4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 spc="-35">
                <a:latin typeface="Lucida Console"/>
                <a:cs typeface="Lucida Console"/>
              </a:rPr>
              <a:t>1;</a:t>
            </a:r>
            <a:endParaRPr sz="1200">
              <a:latin typeface="Lucida Console"/>
              <a:cs typeface="Lucida Console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7636192" y="5494870"/>
            <a:ext cx="1085215" cy="285750"/>
            <a:chOff x="7636192" y="5494870"/>
            <a:chExt cx="1085215" cy="285750"/>
          </a:xfrm>
        </p:grpSpPr>
        <p:sp>
          <p:nvSpPr>
            <p:cNvPr id="36" name="object 36" descr=""/>
            <p:cNvSpPr/>
            <p:nvPr/>
          </p:nvSpPr>
          <p:spPr>
            <a:xfrm>
              <a:off x="7639050" y="5497728"/>
              <a:ext cx="1079500" cy="280035"/>
            </a:xfrm>
            <a:custGeom>
              <a:avLst/>
              <a:gdLst/>
              <a:ahLst/>
              <a:cxnLst/>
              <a:rect l="l" t="t" r="r" b="b"/>
              <a:pathLst>
                <a:path w="1079500" h="280035">
                  <a:moveTo>
                    <a:pt x="0" y="0"/>
                  </a:moveTo>
                  <a:lnTo>
                    <a:pt x="1079500" y="0"/>
                  </a:lnTo>
                  <a:lnTo>
                    <a:pt x="1079500" y="279717"/>
                  </a:lnTo>
                  <a:lnTo>
                    <a:pt x="0" y="2797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7639050" y="5497727"/>
              <a:ext cx="1079500" cy="280035"/>
            </a:xfrm>
            <a:custGeom>
              <a:avLst/>
              <a:gdLst/>
              <a:ahLst/>
              <a:cxnLst/>
              <a:rect l="l" t="t" r="r" b="b"/>
              <a:pathLst>
                <a:path w="1079500" h="280035">
                  <a:moveTo>
                    <a:pt x="0" y="0"/>
                  </a:moveTo>
                  <a:lnTo>
                    <a:pt x="1079502" y="0"/>
                  </a:lnTo>
                  <a:lnTo>
                    <a:pt x="1079502" y="279713"/>
                  </a:lnTo>
                  <a:lnTo>
                    <a:pt x="0" y="279713"/>
                  </a:lnTo>
                  <a:lnTo>
                    <a:pt x="0" y="0"/>
                  </a:lnTo>
                  <a:close/>
                </a:path>
              </a:pathLst>
            </a:custGeom>
            <a:ln w="52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7690878" y="5509642"/>
            <a:ext cx="971550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Lucida Console"/>
                <a:cs typeface="Lucida Console"/>
              </a:rPr>
              <a:t>v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2</a:t>
            </a:r>
            <a:r>
              <a:rPr dirty="0" sz="1200" spc="4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*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 spc="-35">
                <a:latin typeface="Lucida Console"/>
                <a:cs typeface="Lucida Console"/>
              </a:rPr>
              <a:t>v;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39" name="object 39" descr=""/>
          <p:cNvSpPr/>
          <p:nvPr/>
        </p:nvSpPr>
        <p:spPr>
          <a:xfrm>
            <a:off x="6565900" y="3635095"/>
            <a:ext cx="1562100" cy="2327275"/>
          </a:xfrm>
          <a:custGeom>
            <a:avLst/>
            <a:gdLst/>
            <a:ahLst/>
            <a:cxnLst/>
            <a:rect l="l" t="t" r="r" b="b"/>
            <a:pathLst>
              <a:path w="1562100" h="2327275">
                <a:moveTo>
                  <a:pt x="1562098" y="2148708"/>
                </a:moveTo>
                <a:lnTo>
                  <a:pt x="1562098" y="2326710"/>
                </a:lnTo>
                <a:lnTo>
                  <a:pt x="0" y="2326710"/>
                </a:lnTo>
                <a:lnTo>
                  <a:pt x="0" y="0"/>
                </a:lnTo>
                <a:lnTo>
                  <a:pt x="839712" y="0"/>
                </a:lnTo>
                <a:lnTo>
                  <a:pt x="863600" y="0"/>
                </a:lnTo>
              </a:path>
            </a:pathLst>
          </a:custGeom>
          <a:ln w="50817">
            <a:solidFill>
              <a:srgbClr val="8D31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7352931" y="3534333"/>
            <a:ext cx="201295" cy="201930"/>
          </a:xfrm>
          <a:custGeom>
            <a:avLst/>
            <a:gdLst/>
            <a:ahLst/>
            <a:cxnLst/>
            <a:rect l="l" t="t" r="r" b="b"/>
            <a:pathLst>
              <a:path w="201295" h="201929">
                <a:moveTo>
                  <a:pt x="165" y="0"/>
                </a:moveTo>
                <a:lnTo>
                  <a:pt x="50380" y="100736"/>
                </a:lnTo>
                <a:lnTo>
                  <a:pt x="0" y="201396"/>
                </a:lnTo>
                <a:lnTo>
                  <a:pt x="201256" y="100863"/>
                </a:lnTo>
                <a:lnTo>
                  <a:pt x="165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1" name="object 41" descr=""/>
          <p:cNvGrpSpPr/>
          <p:nvPr/>
        </p:nvGrpSpPr>
        <p:grpSpPr>
          <a:xfrm>
            <a:off x="429315" y="2283282"/>
            <a:ext cx="439420" cy="635000"/>
            <a:chOff x="429315" y="2283282"/>
            <a:chExt cx="439420" cy="635000"/>
          </a:xfrm>
        </p:grpSpPr>
        <p:sp>
          <p:nvSpPr>
            <p:cNvPr id="42" name="object 42" descr=""/>
            <p:cNvSpPr/>
            <p:nvPr/>
          </p:nvSpPr>
          <p:spPr>
            <a:xfrm>
              <a:off x="442020" y="2325522"/>
              <a:ext cx="414020" cy="580390"/>
            </a:xfrm>
            <a:custGeom>
              <a:avLst/>
              <a:gdLst/>
              <a:ahLst/>
              <a:cxnLst/>
              <a:rect l="l" t="t" r="r" b="b"/>
              <a:pathLst>
                <a:path w="414019" h="580389">
                  <a:moveTo>
                    <a:pt x="413901" y="579886"/>
                  </a:moveTo>
                  <a:lnTo>
                    <a:pt x="367561" y="577827"/>
                  </a:lnTo>
                  <a:lnTo>
                    <a:pt x="323733" y="572716"/>
                  </a:lnTo>
                  <a:lnTo>
                    <a:pt x="282464" y="564752"/>
                  </a:lnTo>
                  <a:lnTo>
                    <a:pt x="243801" y="554138"/>
                  </a:lnTo>
                  <a:lnTo>
                    <a:pt x="207792" y="541074"/>
                  </a:lnTo>
                  <a:lnTo>
                    <a:pt x="143925" y="508400"/>
                  </a:lnTo>
                  <a:lnTo>
                    <a:pt x="91245" y="468339"/>
                  </a:lnTo>
                  <a:lnTo>
                    <a:pt x="50132" y="422498"/>
                  </a:lnTo>
                  <a:lnTo>
                    <a:pt x="20966" y="372487"/>
                  </a:lnTo>
                  <a:lnTo>
                    <a:pt x="4128" y="319912"/>
                  </a:lnTo>
                  <a:lnTo>
                    <a:pt x="0" y="266382"/>
                  </a:lnTo>
                  <a:lnTo>
                    <a:pt x="2820" y="239761"/>
                  </a:lnTo>
                  <a:lnTo>
                    <a:pt x="18468" y="187813"/>
                  </a:lnTo>
                  <a:lnTo>
                    <a:pt x="47776" y="138930"/>
                  </a:lnTo>
                  <a:lnTo>
                    <a:pt x="91125" y="94720"/>
                  </a:lnTo>
                  <a:lnTo>
                    <a:pt x="148896" y="56791"/>
                  </a:lnTo>
                  <a:lnTo>
                    <a:pt x="221469" y="26751"/>
                  </a:lnTo>
                  <a:lnTo>
                    <a:pt x="263425" y="15191"/>
                  </a:lnTo>
                  <a:lnTo>
                    <a:pt x="309224" y="6207"/>
                  </a:lnTo>
                  <a:lnTo>
                    <a:pt x="358915" y="0"/>
                  </a:lnTo>
                  <a:lnTo>
                    <a:pt x="370779" y="0"/>
                  </a:lnTo>
                </a:path>
              </a:pathLst>
            </a:custGeom>
            <a:ln w="25409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778004" y="2283282"/>
              <a:ext cx="90805" cy="88265"/>
            </a:xfrm>
            <a:custGeom>
              <a:avLst/>
              <a:gdLst/>
              <a:ahLst/>
              <a:cxnLst/>
              <a:rect l="l" t="t" r="r" b="b"/>
              <a:pathLst>
                <a:path w="90805" h="88264">
                  <a:moveTo>
                    <a:pt x="0" y="0"/>
                  </a:moveTo>
                  <a:lnTo>
                    <a:pt x="24333" y="42811"/>
                  </a:lnTo>
                  <a:lnTo>
                    <a:pt x="4724" y="87985"/>
                  </a:lnTo>
                  <a:lnTo>
                    <a:pt x="90246" y="39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13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dirty="0" spc="125"/>
              <a:t> </a:t>
            </a:r>
            <a:r>
              <a:rPr dirty="0" spc="65"/>
              <a:t>of</a:t>
            </a:r>
            <a:r>
              <a:rPr dirty="0" spc="125"/>
              <a:t> </a:t>
            </a:r>
            <a:r>
              <a:rPr dirty="0" sz="1450">
                <a:latin typeface="Lucida Console"/>
                <a:cs typeface="Lucida Console"/>
              </a:rPr>
              <a:t>while</a:t>
            </a:r>
            <a:r>
              <a:rPr dirty="0" sz="1450" spc="-275">
                <a:latin typeface="Lucida Console"/>
                <a:cs typeface="Lucida Console"/>
              </a:rPr>
              <a:t> </a:t>
            </a:r>
            <a:r>
              <a:rPr dirty="0" spc="80"/>
              <a:t>loop</a:t>
            </a:r>
            <a:r>
              <a:rPr dirty="0" spc="125"/>
              <a:t> </a:t>
            </a:r>
            <a:r>
              <a:rPr dirty="0"/>
              <a:t>use:</a:t>
            </a:r>
            <a:r>
              <a:rPr dirty="0" spc="130"/>
              <a:t> </a:t>
            </a:r>
            <a:r>
              <a:rPr dirty="0"/>
              <a:t>print</a:t>
            </a:r>
            <a:r>
              <a:rPr dirty="0" spc="125"/>
              <a:t> </a:t>
            </a:r>
            <a:r>
              <a:rPr dirty="0"/>
              <a:t>powers</a:t>
            </a:r>
            <a:r>
              <a:rPr dirty="0" spc="125"/>
              <a:t> </a:t>
            </a:r>
            <a:r>
              <a:rPr dirty="0" spc="65"/>
              <a:t>of</a:t>
            </a:r>
            <a:r>
              <a:rPr dirty="0" spc="125"/>
              <a:t> </a:t>
            </a:r>
            <a:r>
              <a:rPr dirty="0" spc="30"/>
              <a:t>two</a:t>
            </a:r>
            <a:endParaRPr sz="1450">
              <a:latin typeface="Lucida Console"/>
              <a:cs typeface="Lucida Consol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47846" y="1657896"/>
            <a:ext cx="393192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latin typeface="Lucida Sans Unicode"/>
                <a:cs typeface="Lucida Sans Unicode"/>
              </a:rPr>
              <a:t>A</a:t>
            </a:r>
            <a:r>
              <a:rPr dirty="0" sz="1100" spc="30"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trace</a:t>
            </a:r>
            <a:r>
              <a:rPr dirty="0" sz="1100" spc="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is</a:t>
            </a:r>
            <a:r>
              <a:rPr dirty="0" sz="1100" spc="3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</a:t>
            </a:r>
            <a:r>
              <a:rPr dirty="0" sz="1100" spc="3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table</a:t>
            </a:r>
            <a:r>
              <a:rPr dirty="0" sz="1100" spc="3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of</a:t>
            </a:r>
            <a:r>
              <a:rPr dirty="0" sz="1100" spc="3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variable</a:t>
            </a:r>
            <a:r>
              <a:rPr dirty="0" sz="1100" spc="3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values</a:t>
            </a:r>
            <a:r>
              <a:rPr dirty="0" sz="1100" spc="3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after</a:t>
            </a:r>
            <a:r>
              <a:rPr dirty="0" sz="1100" spc="3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each</a:t>
            </a:r>
            <a:r>
              <a:rPr dirty="0" sz="1100" spc="30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statement.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5237883" y="1988816"/>
          <a:ext cx="1870710" cy="3057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675"/>
                <a:gridCol w="587375"/>
                <a:gridCol w="830580"/>
              </a:tblGrid>
              <a:tr h="339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100">
                          <a:latin typeface="Lucida Console"/>
                          <a:cs typeface="Lucida Console"/>
                        </a:rPr>
                        <a:t>i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698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100">
                          <a:latin typeface="Lucida Console"/>
                          <a:cs typeface="Lucida Console"/>
                        </a:rPr>
                        <a:t>v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698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100">
                          <a:latin typeface="Lucida Console"/>
                          <a:cs typeface="Lucida Console"/>
                        </a:rPr>
                        <a:t>i</a:t>
                      </a:r>
                      <a:r>
                        <a:rPr dirty="0" sz="1100" spc="1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&lt;=</a:t>
                      </a:r>
                      <a:r>
                        <a:rPr dirty="0" sz="1100" spc="1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50">
                          <a:latin typeface="Lucida Console"/>
                          <a:cs typeface="Lucida Console"/>
                        </a:rPr>
                        <a:t>n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698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100">
                          <a:latin typeface="Lucida Console"/>
                          <a:cs typeface="Lucida Console"/>
                        </a:rPr>
                        <a:t>0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698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100">
                          <a:latin typeface="Lucida Console"/>
                          <a:cs typeface="Lucida Console"/>
                        </a:rPr>
                        <a:t>1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698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100" spc="-20">
                          <a:latin typeface="Lucida Console"/>
                          <a:cs typeface="Lucida Console"/>
                        </a:rPr>
                        <a:t>true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698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100">
                          <a:latin typeface="Lucida Console"/>
                          <a:cs typeface="Lucida Console"/>
                        </a:rPr>
                        <a:t>1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698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100">
                          <a:latin typeface="Lucida Console"/>
                          <a:cs typeface="Lucida Console"/>
                        </a:rPr>
                        <a:t>2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698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100" spc="-20">
                          <a:latin typeface="Lucida Console"/>
                          <a:cs typeface="Lucida Console"/>
                        </a:rPr>
                        <a:t>true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698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100">
                          <a:latin typeface="Lucida Console"/>
                          <a:cs typeface="Lucida Console"/>
                        </a:rPr>
                        <a:t>2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698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100">
                          <a:latin typeface="Lucida Console"/>
                          <a:cs typeface="Lucida Console"/>
                        </a:rPr>
                        <a:t>4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698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100" spc="-20">
                          <a:latin typeface="Lucida Console"/>
                          <a:cs typeface="Lucida Console"/>
                        </a:rPr>
                        <a:t>true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698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100">
                          <a:latin typeface="Lucida Console"/>
                          <a:cs typeface="Lucida Console"/>
                        </a:rPr>
                        <a:t>3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698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100">
                          <a:latin typeface="Lucida Console"/>
                          <a:cs typeface="Lucida Console"/>
                        </a:rPr>
                        <a:t>8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698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100" spc="-20">
                          <a:latin typeface="Lucida Console"/>
                          <a:cs typeface="Lucida Console"/>
                        </a:rPr>
                        <a:t>true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698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100">
                          <a:latin typeface="Lucida Console"/>
                          <a:cs typeface="Lucida Console"/>
                        </a:rPr>
                        <a:t>4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698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100" spc="-25">
                          <a:latin typeface="Lucida Console"/>
                          <a:cs typeface="Lucida Console"/>
                        </a:rPr>
                        <a:t>16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698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100" spc="-20">
                          <a:latin typeface="Lucida Console"/>
                          <a:cs typeface="Lucida Console"/>
                        </a:rPr>
                        <a:t>true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698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100">
                          <a:latin typeface="Lucida Console"/>
                          <a:cs typeface="Lucida Console"/>
                        </a:rPr>
                        <a:t>5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698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100" spc="-25">
                          <a:latin typeface="Lucida Console"/>
                          <a:cs typeface="Lucida Console"/>
                        </a:rPr>
                        <a:t>32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698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100" spc="-20">
                          <a:latin typeface="Lucida Console"/>
                          <a:cs typeface="Lucida Console"/>
                        </a:rPr>
                        <a:t>true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698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100">
                          <a:latin typeface="Lucida Console"/>
                          <a:cs typeface="Lucida Console"/>
                        </a:rPr>
                        <a:t>6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698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100" spc="-25">
                          <a:latin typeface="Lucida Console"/>
                          <a:cs typeface="Lucida Console"/>
                        </a:rPr>
                        <a:t>64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698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100" spc="-20">
                          <a:latin typeface="Lucida Console"/>
                          <a:cs typeface="Lucida Console"/>
                        </a:rPr>
                        <a:t>true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698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100">
                          <a:latin typeface="Lucida Console"/>
                          <a:cs typeface="Lucida Console"/>
                        </a:rPr>
                        <a:t>7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698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100" spc="-25">
                          <a:latin typeface="Lucida Console"/>
                          <a:cs typeface="Lucida Console"/>
                        </a:rPr>
                        <a:t>128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698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100" spc="-10">
                          <a:latin typeface="Lucida Console"/>
                          <a:cs typeface="Lucida Console"/>
                        </a:rPr>
                        <a:t>false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698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6467" y="4385716"/>
            <a:ext cx="2221229" cy="193001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7277100" y="4410659"/>
            <a:ext cx="2120900" cy="183133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47320" rIns="0" bIns="0" rtlCol="0" vert="horz">
            <a:spAutoFit/>
          </a:bodyPr>
          <a:lstStyle/>
          <a:p>
            <a:pPr marL="196215" marR="213360">
              <a:lnSpc>
                <a:spcPct val="111800"/>
              </a:lnSpc>
              <a:spcBef>
                <a:spcPts val="1160"/>
              </a:spcBef>
            </a:pPr>
            <a:r>
              <a:rPr dirty="0" sz="1100">
                <a:latin typeface="Lucida Console"/>
                <a:cs typeface="Lucida Console"/>
              </a:rPr>
              <a:t>%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java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PowersOfTwo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6 1</a:t>
            </a:r>
            <a:endParaRPr sz="1100">
              <a:latin typeface="Lucida Console"/>
              <a:cs typeface="Lucida Console"/>
            </a:endParaRPr>
          </a:p>
          <a:p>
            <a:pPr marL="196215">
              <a:lnSpc>
                <a:spcPct val="100000"/>
              </a:lnSpc>
              <a:spcBef>
                <a:spcPts val="155"/>
              </a:spcBef>
            </a:pPr>
            <a:r>
              <a:rPr dirty="0" sz="1100" spc="5">
                <a:latin typeface="Lucida Console"/>
                <a:cs typeface="Lucida Console"/>
              </a:rPr>
              <a:t>2</a:t>
            </a:r>
            <a:endParaRPr sz="1100">
              <a:latin typeface="Lucida Console"/>
              <a:cs typeface="Lucida Console"/>
            </a:endParaRPr>
          </a:p>
          <a:p>
            <a:pPr marL="196215">
              <a:lnSpc>
                <a:spcPct val="100000"/>
              </a:lnSpc>
              <a:spcBef>
                <a:spcPts val="155"/>
              </a:spcBef>
            </a:pPr>
            <a:r>
              <a:rPr dirty="0" sz="1100" spc="5">
                <a:latin typeface="Lucida Console"/>
                <a:cs typeface="Lucida Console"/>
              </a:rPr>
              <a:t>4</a:t>
            </a:r>
            <a:endParaRPr sz="1100">
              <a:latin typeface="Lucida Console"/>
              <a:cs typeface="Lucida Console"/>
            </a:endParaRPr>
          </a:p>
          <a:p>
            <a:pPr marL="196215">
              <a:lnSpc>
                <a:spcPct val="100000"/>
              </a:lnSpc>
              <a:spcBef>
                <a:spcPts val="155"/>
              </a:spcBef>
            </a:pPr>
            <a:r>
              <a:rPr dirty="0" sz="1100" spc="5">
                <a:latin typeface="Lucida Console"/>
                <a:cs typeface="Lucida Console"/>
              </a:rPr>
              <a:t>8</a:t>
            </a:r>
            <a:endParaRPr sz="1100">
              <a:latin typeface="Lucida Console"/>
              <a:cs typeface="Lucida Console"/>
            </a:endParaRPr>
          </a:p>
          <a:p>
            <a:pPr marL="196215">
              <a:lnSpc>
                <a:spcPct val="100000"/>
              </a:lnSpc>
              <a:spcBef>
                <a:spcPts val="155"/>
              </a:spcBef>
            </a:pPr>
            <a:r>
              <a:rPr dirty="0" sz="1100" spc="-25">
                <a:latin typeface="Lucida Console"/>
                <a:cs typeface="Lucida Console"/>
              </a:rPr>
              <a:t>16</a:t>
            </a:r>
            <a:endParaRPr sz="1100">
              <a:latin typeface="Lucida Console"/>
              <a:cs typeface="Lucida Console"/>
            </a:endParaRPr>
          </a:p>
          <a:p>
            <a:pPr marL="196215">
              <a:lnSpc>
                <a:spcPct val="100000"/>
              </a:lnSpc>
              <a:spcBef>
                <a:spcPts val="160"/>
              </a:spcBef>
            </a:pPr>
            <a:r>
              <a:rPr dirty="0" sz="1100" spc="-25">
                <a:latin typeface="Lucida Console"/>
                <a:cs typeface="Lucida Console"/>
              </a:rPr>
              <a:t>32</a:t>
            </a:r>
            <a:endParaRPr sz="1100">
              <a:latin typeface="Lucida Console"/>
              <a:cs typeface="Lucida Console"/>
            </a:endParaRPr>
          </a:p>
          <a:p>
            <a:pPr marL="196215">
              <a:lnSpc>
                <a:spcPct val="100000"/>
              </a:lnSpc>
              <a:spcBef>
                <a:spcPts val="155"/>
              </a:spcBef>
            </a:pPr>
            <a:r>
              <a:rPr dirty="0" sz="1100" spc="-25">
                <a:latin typeface="Lucida Console"/>
                <a:cs typeface="Lucida Console"/>
              </a:rPr>
              <a:t>64</a:t>
            </a:r>
            <a:endParaRPr sz="1100">
              <a:latin typeface="Lucida Console"/>
              <a:cs typeface="Lucida Console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530385" y="1905012"/>
            <a:ext cx="4484370" cy="4191000"/>
            <a:chOff x="530385" y="1905012"/>
            <a:chExt cx="4484370" cy="4191000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0385" y="1905012"/>
              <a:ext cx="4484370" cy="4190453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558800" y="1931377"/>
              <a:ext cx="4381500" cy="4094479"/>
            </a:xfrm>
            <a:custGeom>
              <a:avLst/>
              <a:gdLst/>
              <a:ahLst/>
              <a:cxnLst/>
              <a:rect l="l" t="t" r="r" b="b"/>
              <a:pathLst>
                <a:path w="4381500" h="4094479">
                  <a:moveTo>
                    <a:pt x="0" y="0"/>
                  </a:moveTo>
                  <a:lnTo>
                    <a:pt x="4381500" y="0"/>
                  </a:lnTo>
                  <a:lnTo>
                    <a:pt x="4381500" y="4093997"/>
                  </a:lnTo>
                  <a:lnTo>
                    <a:pt x="0" y="40939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54379" y="3390734"/>
              <a:ext cx="3992245" cy="1915795"/>
            </a:xfrm>
            <a:custGeom>
              <a:avLst/>
              <a:gdLst/>
              <a:ahLst/>
              <a:cxnLst/>
              <a:rect l="l" t="t" r="r" b="b"/>
              <a:pathLst>
                <a:path w="3992245" h="1915795">
                  <a:moveTo>
                    <a:pt x="3991927" y="0"/>
                  </a:moveTo>
                  <a:lnTo>
                    <a:pt x="0" y="0"/>
                  </a:lnTo>
                  <a:lnTo>
                    <a:pt x="0" y="1915617"/>
                  </a:lnTo>
                  <a:lnTo>
                    <a:pt x="3991927" y="1915617"/>
                  </a:lnTo>
                  <a:lnTo>
                    <a:pt x="3991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558800" y="1931377"/>
            <a:ext cx="4381500" cy="4094479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98120">
              <a:lnSpc>
                <a:spcPct val="100000"/>
              </a:lnSpc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class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PowersOfTwo</a:t>
            </a:r>
            <a:endParaRPr sz="1200">
              <a:latin typeface="Lucida Console"/>
              <a:cs typeface="Lucida Console"/>
            </a:endParaRPr>
          </a:p>
          <a:p>
            <a:pPr marL="198120">
              <a:lnSpc>
                <a:spcPct val="100000"/>
              </a:lnSpc>
              <a:spcBef>
                <a:spcPts val="54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481965">
              <a:lnSpc>
                <a:spcPct val="100000"/>
              </a:lnSpc>
              <a:spcBef>
                <a:spcPts val="550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void</a:t>
            </a:r>
            <a:r>
              <a:rPr dirty="0" sz="1200" spc="1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main(String[]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args)</a:t>
            </a:r>
            <a:endParaRPr sz="1200">
              <a:latin typeface="Lucida Console"/>
              <a:cs typeface="Lucida Console"/>
            </a:endParaRPr>
          </a:p>
          <a:p>
            <a:pPr marL="481965">
              <a:lnSpc>
                <a:spcPct val="100000"/>
              </a:lnSpc>
              <a:spcBef>
                <a:spcPts val="54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765810" marR="390525">
              <a:lnSpc>
                <a:spcPct val="138000"/>
              </a:lnSpc>
            </a:pP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Integer.parseInt(args[0]); </a:t>
            </a: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0;</a:t>
            </a:r>
            <a:endParaRPr sz="1200">
              <a:latin typeface="Lucida Console"/>
              <a:cs typeface="Lucida Console"/>
            </a:endParaRPr>
          </a:p>
          <a:p>
            <a:pPr marL="765810" marR="2282825">
              <a:lnSpc>
                <a:spcPct val="138000"/>
              </a:lnSpc>
            </a:pP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v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1; </a:t>
            </a:r>
            <a:r>
              <a:rPr dirty="0" sz="1200">
                <a:latin typeface="Lucida Console"/>
                <a:cs typeface="Lucida Console"/>
              </a:rPr>
              <a:t>while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&lt;=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n)</a:t>
            </a:r>
            <a:endParaRPr sz="1200">
              <a:latin typeface="Lucida Console"/>
              <a:cs typeface="Lucida Console"/>
            </a:endParaRPr>
          </a:p>
          <a:p>
            <a:pPr marL="765810">
              <a:lnSpc>
                <a:spcPct val="100000"/>
              </a:lnSpc>
              <a:spcBef>
                <a:spcPts val="54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1049655" marR="1242060">
              <a:lnSpc>
                <a:spcPct val="138000"/>
              </a:lnSpc>
            </a:pPr>
            <a:r>
              <a:rPr dirty="0" sz="1200" spc="-10">
                <a:latin typeface="Lucida Console"/>
                <a:cs typeface="Lucida Console"/>
              </a:rPr>
              <a:t>System.out.println(v);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4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 spc="-35">
                <a:latin typeface="Lucida Console"/>
                <a:cs typeface="Lucida Console"/>
              </a:rPr>
              <a:t>1;</a:t>
            </a:r>
            <a:endParaRPr sz="1200">
              <a:latin typeface="Lucida Console"/>
              <a:cs typeface="Lucida Console"/>
            </a:endParaRPr>
          </a:p>
          <a:p>
            <a:pPr marL="1049655">
              <a:lnSpc>
                <a:spcPct val="100000"/>
              </a:lnSpc>
              <a:spcBef>
                <a:spcPts val="545"/>
              </a:spcBef>
            </a:pPr>
            <a:r>
              <a:rPr dirty="0" sz="1200">
                <a:latin typeface="Lucida Console"/>
                <a:cs typeface="Lucida Console"/>
              </a:rPr>
              <a:t>v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2</a:t>
            </a:r>
            <a:r>
              <a:rPr dirty="0" sz="1200" spc="4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*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 spc="-35">
                <a:latin typeface="Lucida Console"/>
                <a:cs typeface="Lucida Console"/>
              </a:rPr>
              <a:t>v;</a:t>
            </a:r>
            <a:endParaRPr sz="1200">
              <a:latin typeface="Lucida Console"/>
              <a:cs typeface="Lucida Console"/>
            </a:endParaRPr>
          </a:p>
          <a:p>
            <a:pPr marL="765810">
              <a:lnSpc>
                <a:spcPct val="100000"/>
              </a:lnSpc>
              <a:spcBef>
                <a:spcPts val="550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 marL="481965">
              <a:lnSpc>
                <a:spcPct val="100000"/>
              </a:lnSpc>
              <a:spcBef>
                <a:spcPts val="54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 marL="198120">
              <a:lnSpc>
                <a:spcPct val="100000"/>
              </a:lnSpc>
              <a:spcBef>
                <a:spcPts val="54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1250950" y="3336310"/>
            <a:ext cx="2247900" cy="254635"/>
          </a:xfrm>
          <a:custGeom>
            <a:avLst/>
            <a:gdLst/>
            <a:ahLst/>
            <a:cxnLst/>
            <a:rect l="l" t="t" r="r" b="b"/>
            <a:pathLst>
              <a:path w="2247900" h="254635">
                <a:moveTo>
                  <a:pt x="0" y="0"/>
                </a:moveTo>
                <a:lnTo>
                  <a:pt x="2247901" y="0"/>
                </a:lnTo>
                <a:lnTo>
                  <a:pt x="2247901" y="254285"/>
                </a:lnTo>
                <a:lnTo>
                  <a:pt x="0" y="254285"/>
                </a:lnTo>
                <a:lnTo>
                  <a:pt x="0" y="0"/>
                </a:lnTo>
                <a:close/>
              </a:path>
            </a:pathLst>
          </a:custGeom>
          <a:ln w="12714">
            <a:solidFill>
              <a:srgbClr val="0054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648176" y="6160494"/>
            <a:ext cx="370649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450">
                <a:latin typeface="Lucida Sans Unicode"/>
                <a:cs typeface="Lucida Sans Unicode"/>
              </a:rPr>
              <a:t>Prints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powers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 spc="50">
                <a:latin typeface="Lucida Sans Unicode"/>
                <a:cs typeface="Lucida Sans Unicode"/>
              </a:rPr>
              <a:t>two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from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2</a:t>
            </a:r>
            <a:r>
              <a:rPr dirty="0" baseline="22222" sz="1500">
                <a:latin typeface="Lucida Sans Unicode"/>
                <a:cs typeface="Lucida Sans Unicode"/>
              </a:rPr>
              <a:t>0</a:t>
            </a:r>
            <a:r>
              <a:rPr dirty="0" baseline="22222" sz="1500" spc="307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2</a:t>
            </a:r>
            <a:r>
              <a:rPr dirty="0" baseline="22222" sz="1500" i="1">
                <a:latin typeface="Lucida Sans Italic"/>
                <a:cs typeface="Lucida Sans Italic"/>
              </a:rPr>
              <a:t>n</a:t>
            </a:r>
            <a:r>
              <a:rPr dirty="0" baseline="22222" sz="1500" spc="300" i="1">
                <a:latin typeface="Lucida Sans Italic"/>
                <a:cs typeface="Lucida Sans Italic"/>
              </a:rPr>
              <a:t> </a:t>
            </a:r>
            <a:r>
              <a:rPr dirty="0" sz="1450" spc="-50">
                <a:latin typeface="Lucida Sans Unicode"/>
                <a:cs typeface="Lucida Sans Unicode"/>
              </a:rPr>
              <a:t>.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93000" y="1840487"/>
            <a:ext cx="1950879" cy="1946580"/>
          </a:xfrm>
          <a:prstGeom prst="rect">
            <a:avLst/>
          </a:prstGeom>
        </p:spPr>
      </p:pic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13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Pop</a:t>
            </a:r>
            <a:r>
              <a:rPr dirty="0" spc="65"/>
              <a:t> </a:t>
            </a:r>
            <a:r>
              <a:rPr dirty="0" spc="55"/>
              <a:t>quiz</a:t>
            </a:r>
            <a:r>
              <a:rPr dirty="0" spc="65"/>
              <a:t> </a:t>
            </a:r>
            <a:r>
              <a:rPr dirty="0"/>
              <a:t>on</a:t>
            </a:r>
            <a:r>
              <a:rPr dirty="0" spc="65"/>
              <a:t> </a:t>
            </a:r>
            <a:r>
              <a:rPr dirty="0" sz="1600">
                <a:latin typeface="Lucida Console"/>
                <a:cs typeface="Lucida Console"/>
              </a:rPr>
              <a:t>while</a:t>
            </a:r>
            <a:r>
              <a:rPr dirty="0" sz="1600" spc="-420">
                <a:latin typeface="Lucida Console"/>
                <a:cs typeface="Lucida Console"/>
              </a:rPr>
              <a:t> </a:t>
            </a:r>
            <a:r>
              <a:rPr dirty="0" spc="-20"/>
              <a:t>loops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91525"/>
            <a:ext cx="46101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450" spc="1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Anything</a:t>
            </a:r>
            <a:r>
              <a:rPr dirty="0" sz="1450" spc="14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wrong</a:t>
            </a:r>
            <a:r>
              <a:rPr dirty="0" sz="1450" spc="14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with</a:t>
            </a:r>
            <a:r>
              <a:rPr dirty="0" sz="1450" spc="14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14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following</a:t>
            </a:r>
            <a:r>
              <a:rPr dirty="0" sz="1450" spc="14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code?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367" y="2345550"/>
            <a:ext cx="4447705" cy="3120555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800100" y="2376385"/>
            <a:ext cx="4343400" cy="301371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198120">
              <a:lnSpc>
                <a:spcPct val="100000"/>
              </a:lnSpc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class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PQwhile</a:t>
            </a:r>
            <a:endParaRPr sz="1200">
              <a:latin typeface="Lucida Console"/>
              <a:cs typeface="Lucida Console"/>
            </a:endParaRPr>
          </a:p>
          <a:p>
            <a:pPr marL="198120">
              <a:lnSpc>
                <a:spcPct val="100000"/>
              </a:lnSpc>
              <a:spcBef>
                <a:spcPts val="19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481965">
              <a:lnSpc>
                <a:spcPct val="100000"/>
              </a:lnSpc>
              <a:spcBef>
                <a:spcPts val="195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void</a:t>
            </a:r>
            <a:r>
              <a:rPr dirty="0" sz="1200" spc="1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main(String[]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args)</a:t>
            </a:r>
            <a:endParaRPr sz="1200">
              <a:latin typeface="Lucida Console"/>
              <a:cs typeface="Lucida Console"/>
            </a:endParaRPr>
          </a:p>
          <a:p>
            <a:pPr marL="481965">
              <a:lnSpc>
                <a:spcPct val="100000"/>
              </a:lnSpc>
              <a:spcBef>
                <a:spcPts val="19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765810" marR="353060">
              <a:lnSpc>
                <a:spcPct val="113399"/>
              </a:lnSpc>
            </a:pP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Integer.parseInt(args[0]); </a:t>
            </a: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0;</a:t>
            </a:r>
            <a:endParaRPr sz="1200">
              <a:latin typeface="Lucida Console"/>
              <a:cs typeface="Lucida Console"/>
            </a:endParaRPr>
          </a:p>
          <a:p>
            <a:pPr marL="765810" marR="2244725">
              <a:lnSpc>
                <a:spcPct val="113399"/>
              </a:lnSpc>
            </a:pP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v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1; </a:t>
            </a:r>
            <a:r>
              <a:rPr dirty="0" sz="1200">
                <a:latin typeface="Lucida Console"/>
                <a:cs typeface="Lucida Console"/>
              </a:rPr>
              <a:t>while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&lt;=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n)</a:t>
            </a:r>
            <a:endParaRPr sz="1200">
              <a:latin typeface="Lucida Console"/>
              <a:cs typeface="Lucida Console"/>
            </a:endParaRPr>
          </a:p>
          <a:p>
            <a:pPr marL="1049655" marR="1203960">
              <a:lnSpc>
                <a:spcPct val="113399"/>
              </a:lnSpc>
            </a:pPr>
            <a:r>
              <a:rPr dirty="0" sz="1200" spc="-10">
                <a:latin typeface="Lucida Console"/>
                <a:cs typeface="Lucida Console"/>
              </a:rPr>
              <a:t>System.out.println(v);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4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 spc="-35">
                <a:latin typeface="Lucida Console"/>
                <a:cs typeface="Lucida Console"/>
              </a:rPr>
              <a:t>1;</a:t>
            </a:r>
            <a:endParaRPr sz="1200">
              <a:latin typeface="Lucida Console"/>
              <a:cs typeface="Lucida Console"/>
            </a:endParaRPr>
          </a:p>
          <a:p>
            <a:pPr marL="1049655">
              <a:lnSpc>
                <a:spcPct val="100000"/>
              </a:lnSpc>
              <a:spcBef>
                <a:spcPts val="190"/>
              </a:spcBef>
            </a:pPr>
            <a:r>
              <a:rPr dirty="0" sz="1200">
                <a:latin typeface="Lucida Console"/>
                <a:cs typeface="Lucida Console"/>
              </a:rPr>
              <a:t>v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2</a:t>
            </a:r>
            <a:r>
              <a:rPr dirty="0" sz="1200" spc="4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*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 spc="-35">
                <a:latin typeface="Lucida Console"/>
                <a:cs typeface="Lucida Console"/>
              </a:rPr>
              <a:t>v;</a:t>
            </a:r>
            <a:endParaRPr sz="1200">
              <a:latin typeface="Lucida Console"/>
              <a:cs typeface="Lucida Console"/>
            </a:endParaRPr>
          </a:p>
          <a:p>
            <a:pPr marL="481965">
              <a:lnSpc>
                <a:spcPct val="100000"/>
              </a:lnSpc>
              <a:spcBef>
                <a:spcPts val="19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 marL="198120">
              <a:lnSpc>
                <a:spcPct val="100000"/>
              </a:lnSpc>
              <a:spcBef>
                <a:spcPts val="19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13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Pop</a:t>
            </a:r>
            <a:r>
              <a:rPr dirty="0" spc="65"/>
              <a:t> </a:t>
            </a:r>
            <a:r>
              <a:rPr dirty="0" spc="55"/>
              <a:t>quiz</a:t>
            </a:r>
            <a:r>
              <a:rPr dirty="0" spc="65"/>
              <a:t> </a:t>
            </a:r>
            <a:r>
              <a:rPr dirty="0"/>
              <a:t>on</a:t>
            </a:r>
            <a:r>
              <a:rPr dirty="0" spc="65"/>
              <a:t> </a:t>
            </a:r>
            <a:r>
              <a:rPr dirty="0" sz="1600">
                <a:latin typeface="Lucida Console"/>
                <a:cs typeface="Lucida Console"/>
              </a:rPr>
              <a:t>while</a:t>
            </a:r>
            <a:r>
              <a:rPr dirty="0" sz="1600" spc="-420">
                <a:latin typeface="Lucida Console"/>
                <a:cs typeface="Lucida Console"/>
              </a:rPr>
              <a:t> </a:t>
            </a:r>
            <a:r>
              <a:rPr dirty="0" spc="-20"/>
              <a:t>loops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20700" y="1791525"/>
            <a:ext cx="46101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450" spc="1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Anything</a:t>
            </a:r>
            <a:r>
              <a:rPr dirty="0" sz="1450" spc="14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wrong</a:t>
            </a:r>
            <a:r>
              <a:rPr dirty="0" sz="1450" spc="14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with</a:t>
            </a:r>
            <a:r>
              <a:rPr dirty="0" sz="1450" spc="14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14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following</a:t>
            </a:r>
            <a:r>
              <a:rPr dirty="0" sz="1450" spc="14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code?</a:t>
            </a:r>
            <a:endParaRPr sz="1450">
              <a:latin typeface="Lucida Sans Unicode"/>
              <a:cs typeface="Lucida Sans Unicod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771367" y="2345550"/>
            <a:ext cx="4448175" cy="3121025"/>
            <a:chOff x="771367" y="2345550"/>
            <a:chExt cx="4448175" cy="312102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1367" y="2345550"/>
              <a:ext cx="4447705" cy="312055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800099" y="2376385"/>
              <a:ext cx="4343400" cy="3013710"/>
            </a:xfrm>
            <a:custGeom>
              <a:avLst/>
              <a:gdLst/>
              <a:ahLst/>
              <a:cxnLst/>
              <a:rect l="l" t="t" r="r" b="b"/>
              <a:pathLst>
                <a:path w="4343400" h="3013710">
                  <a:moveTo>
                    <a:pt x="0" y="0"/>
                  </a:moveTo>
                  <a:lnTo>
                    <a:pt x="4343400" y="0"/>
                  </a:lnTo>
                  <a:lnTo>
                    <a:pt x="4343400" y="3013278"/>
                  </a:lnTo>
                  <a:lnTo>
                    <a:pt x="0" y="3013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985643" y="2500284"/>
            <a:ext cx="3904615" cy="1685289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class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PQwhile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295910">
              <a:lnSpc>
                <a:spcPct val="100000"/>
              </a:lnSpc>
              <a:spcBef>
                <a:spcPts val="190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void</a:t>
            </a:r>
            <a:r>
              <a:rPr dirty="0" sz="1200" spc="1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main(String[]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args)</a:t>
            </a:r>
            <a:endParaRPr sz="1200">
              <a:latin typeface="Lucida Console"/>
              <a:cs typeface="Lucida Console"/>
            </a:endParaRPr>
          </a:p>
          <a:p>
            <a:pPr marL="295910">
              <a:lnSpc>
                <a:spcPct val="100000"/>
              </a:lnSpc>
              <a:spcBef>
                <a:spcPts val="19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579755" marR="100330">
              <a:lnSpc>
                <a:spcPct val="113399"/>
              </a:lnSpc>
            </a:pP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Integer.parseInt(args[0]); </a:t>
            </a: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0;</a:t>
            </a:r>
            <a:endParaRPr sz="1200">
              <a:latin typeface="Lucida Console"/>
              <a:cs typeface="Lucida Console"/>
            </a:endParaRPr>
          </a:p>
          <a:p>
            <a:pPr marL="579755" marR="1991360">
              <a:lnSpc>
                <a:spcPct val="113399"/>
              </a:lnSpc>
            </a:pP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v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1; </a:t>
            </a:r>
            <a:r>
              <a:rPr dirty="0" sz="1200">
                <a:latin typeface="Lucida Console"/>
                <a:cs typeface="Lucida Console"/>
              </a:rPr>
              <a:t>while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&lt;=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n)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837149" y="4159805"/>
            <a:ext cx="2106930" cy="4406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3399"/>
              </a:lnSpc>
              <a:spcBef>
                <a:spcPts val="90"/>
              </a:spcBef>
            </a:pPr>
            <a:r>
              <a:rPr dirty="0" sz="1200" spc="-10">
                <a:latin typeface="Lucida Console"/>
                <a:cs typeface="Lucida Console"/>
              </a:rPr>
              <a:t>System.out.println(v);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4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 spc="-35">
                <a:latin typeface="Lucida Console"/>
                <a:cs typeface="Lucida Console"/>
              </a:rPr>
              <a:t>1;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837149" y="4593324"/>
            <a:ext cx="971550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Lucida Console"/>
                <a:cs typeface="Lucida Console"/>
              </a:rPr>
              <a:t>v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2</a:t>
            </a:r>
            <a:r>
              <a:rPr dirty="0" sz="1200" spc="4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*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 spc="-35">
                <a:latin typeface="Lucida Console"/>
                <a:cs typeface="Lucida Console"/>
              </a:rPr>
              <a:t>v;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85643" y="4782131"/>
            <a:ext cx="403860" cy="44069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295910">
              <a:lnSpc>
                <a:spcPct val="100000"/>
              </a:lnSpc>
              <a:spcBef>
                <a:spcPts val="28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549900" y="3062947"/>
            <a:ext cx="3937000" cy="4451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398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74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450" spc="7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What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does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it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do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(without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braces)?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549900" y="3609670"/>
            <a:ext cx="3098800" cy="4451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271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73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A.</a:t>
            </a:r>
            <a:r>
              <a:rPr dirty="0" sz="1450" spc="6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Goes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into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infinite</a:t>
            </a:r>
            <a:r>
              <a:rPr dirty="0" sz="1450" spc="70" i="1">
                <a:latin typeface="Lucida Sans Italic"/>
                <a:cs typeface="Lucida Sans Italic"/>
              </a:rPr>
              <a:t> </a:t>
            </a:r>
            <a:r>
              <a:rPr dirty="0" sz="1450" spc="-10" i="1">
                <a:latin typeface="Lucida Sans Italic"/>
                <a:cs typeface="Lucida Sans Italic"/>
              </a:rPr>
              <a:t>loop</a:t>
            </a:r>
            <a:r>
              <a:rPr dirty="0" sz="1450" spc="-10">
                <a:latin typeface="Lucida Sans Unicode"/>
                <a:cs typeface="Lucida Sans Unicode"/>
              </a:rPr>
              <a:t>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82600" y="5783795"/>
            <a:ext cx="22606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4455" rIns="0" bIns="0" rtlCol="0" vert="horz">
            <a:spAutoFit/>
          </a:bodyPr>
          <a:lstStyle/>
          <a:p>
            <a:pPr marL="130175">
              <a:lnSpc>
                <a:spcPct val="100000"/>
              </a:lnSpc>
              <a:spcBef>
                <a:spcPts val="66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A.</a:t>
            </a:r>
            <a:r>
              <a:rPr dirty="0" sz="1450" spc="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Yes!</a:t>
            </a:r>
            <a:r>
              <a:rPr dirty="0" sz="1450" spc="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Needs</a:t>
            </a:r>
            <a:r>
              <a:rPr dirty="0" sz="1450" spc="1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braces.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530477" y="4145465"/>
            <a:ext cx="164465" cy="3028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800" spc="5">
                <a:solidFill>
                  <a:srgbClr val="8D3124"/>
                </a:solidFill>
                <a:latin typeface="Lucida Console"/>
                <a:cs typeface="Lucida Console"/>
              </a:rPr>
              <a:t>{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892551" y="4549300"/>
            <a:ext cx="164465" cy="3028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800" spc="5">
                <a:solidFill>
                  <a:srgbClr val="8D3124"/>
                </a:solidFill>
                <a:latin typeface="Lucida Console"/>
                <a:cs typeface="Lucida Console"/>
              </a:rPr>
              <a:t>}</a:t>
            </a:r>
            <a:endParaRPr sz="1800">
              <a:latin typeface="Lucida Console"/>
              <a:cs typeface="Lucida Console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5648642" y="4191661"/>
            <a:ext cx="1906905" cy="2526665"/>
            <a:chOff x="5648642" y="4191661"/>
            <a:chExt cx="1906905" cy="2526665"/>
          </a:xfrm>
        </p:grpSpPr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48642" y="4191661"/>
              <a:ext cx="1906904" cy="2526638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5676899" y="4219943"/>
              <a:ext cx="1803400" cy="2498725"/>
            </a:xfrm>
            <a:custGeom>
              <a:avLst/>
              <a:gdLst/>
              <a:ahLst/>
              <a:cxnLst/>
              <a:rect l="l" t="t" r="r" b="b"/>
              <a:pathLst>
                <a:path w="1803400" h="2498725">
                  <a:moveTo>
                    <a:pt x="0" y="0"/>
                  </a:moveTo>
                  <a:lnTo>
                    <a:pt x="1803400" y="0"/>
                  </a:lnTo>
                  <a:lnTo>
                    <a:pt x="1803400" y="2498356"/>
                  </a:lnTo>
                  <a:lnTo>
                    <a:pt x="0" y="24983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5862916" y="4351921"/>
            <a:ext cx="1388110" cy="20866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800"/>
              </a:lnSpc>
              <a:spcBef>
                <a:spcPts val="95"/>
              </a:spcBef>
            </a:pPr>
            <a:r>
              <a:rPr dirty="0" sz="1100">
                <a:latin typeface="Lucida Console"/>
                <a:cs typeface="Lucida Console"/>
              </a:rPr>
              <a:t>%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java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PQwhile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6 1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00" spc="5">
                <a:latin typeface="Lucida Console"/>
                <a:cs typeface="Lucida Console"/>
              </a:rPr>
              <a:t>1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00" spc="5">
                <a:latin typeface="Lucida Console"/>
                <a:cs typeface="Lucida Console"/>
              </a:rPr>
              <a:t>1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00" spc="5">
                <a:latin typeface="Lucida Console"/>
                <a:cs typeface="Lucida Console"/>
              </a:rPr>
              <a:t>1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00" spc="5">
                <a:latin typeface="Lucida Console"/>
                <a:cs typeface="Lucida Console"/>
              </a:rPr>
              <a:t>1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00" spc="5">
                <a:latin typeface="Lucida Console"/>
                <a:cs typeface="Lucida Console"/>
              </a:rPr>
              <a:t>1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100" spc="5">
                <a:latin typeface="Lucida Console"/>
                <a:cs typeface="Lucida Console"/>
              </a:rPr>
              <a:t>1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00" spc="5">
                <a:latin typeface="Lucida Console"/>
                <a:cs typeface="Lucida Console"/>
              </a:rPr>
              <a:t>1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00" spc="5">
                <a:latin typeface="Lucida Console"/>
                <a:cs typeface="Lucida Console"/>
              </a:rPr>
              <a:t>1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00" spc="5">
                <a:latin typeface="Lucida Console"/>
                <a:cs typeface="Lucida Console"/>
              </a:rPr>
              <a:t>1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904251" y="4862855"/>
            <a:ext cx="144653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challenge:</a:t>
            </a:r>
            <a:r>
              <a:rPr dirty="0" sz="1100" spc="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figure</a:t>
            </a:r>
            <a:r>
              <a:rPr dirty="0" sz="1100" spc="4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005493"/>
                </a:solidFill>
                <a:latin typeface="Lucida Sans Unicode"/>
                <a:cs typeface="Lucida Sans Unicode"/>
              </a:rPr>
              <a:t>out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997113" y="5023218"/>
            <a:ext cx="1261110" cy="35623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 indent="136525">
              <a:lnSpc>
                <a:spcPts val="1260"/>
              </a:lnSpc>
              <a:spcBef>
                <a:spcPts val="204"/>
              </a:spcBef>
            </a:pP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how</a:t>
            </a:r>
            <a:r>
              <a:rPr dirty="0" sz="1100" spc="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to</a:t>
            </a:r>
            <a:r>
              <a:rPr dirty="0" sz="1100" spc="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stop</a:t>
            </a:r>
            <a:r>
              <a:rPr dirty="0" sz="1100" spc="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005493"/>
                </a:solidFill>
                <a:latin typeface="Lucida Sans Unicode"/>
                <a:cs typeface="Lucida Sans Unicode"/>
              </a:rPr>
              <a:t>it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on</a:t>
            </a:r>
            <a:r>
              <a:rPr dirty="0" sz="1100" spc="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your</a:t>
            </a:r>
            <a:r>
              <a:rPr dirty="0" sz="1100" spc="4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005493"/>
                </a:solidFill>
                <a:latin typeface="Lucida Sans Unicode"/>
                <a:cs typeface="Lucida Sans Unicode"/>
              </a:rPr>
              <a:t>computer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7563294" y="5107114"/>
            <a:ext cx="387350" cy="69850"/>
            <a:chOff x="7563294" y="5107114"/>
            <a:chExt cx="387350" cy="69850"/>
          </a:xfrm>
        </p:grpSpPr>
        <p:sp>
          <p:nvSpPr>
            <p:cNvPr id="23" name="object 23" descr=""/>
            <p:cNvSpPr/>
            <p:nvPr/>
          </p:nvSpPr>
          <p:spPr>
            <a:xfrm>
              <a:off x="7607303" y="5141730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 h="0">
                  <a:moveTo>
                    <a:pt x="342899" y="0"/>
                  </a:moveTo>
                  <a:lnTo>
                    <a:pt x="4450" y="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7563294" y="5107114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5" h="69850">
                  <a:moveTo>
                    <a:pt x="69151" y="0"/>
                  </a:moveTo>
                  <a:lnTo>
                    <a:pt x="0" y="34620"/>
                  </a:lnTo>
                  <a:lnTo>
                    <a:pt x="69151" y="69227"/>
                  </a:lnTo>
                  <a:lnTo>
                    <a:pt x="51866" y="34620"/>
                  </a:lnTo>
                  <a:lnTo>
                    <a:pt x="69151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 descr=""/>
          <p:cNvGrpSpPr/>
          <p:nvPr/>
        </p:nvGrpSpPr>
        <p:grpSpPr>
          <a:xfrm>
            <a:off x="8100339" y="5595734"/>
            <a:ext cx="889635" cy="781050"/>
            <a:chOff x="8100339" y="5595734"/>
            <a:chExt cx="889635" cy="781050"/>
          </a:xfrm>
        </p:grpSpPr>
        <p:pic>
          <p:nvPicPr>
            <p:cNvPr id="26" name="object 2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4146" y="5595734"/>
              <a:ext cx="805554" cy="781050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00339" y="5797664"/>
              <a:ext cx="165436" cy="462280"/>
            </a:xfrm>
            <a:prstGeom prst="rect">
              <a:avLst/>
            </a:prstGeom>
          </p:spPr>
        </p:pic>
      </p:grpSp>
      <p:sp>
        <p:nvSpPr>
          <p:cNvPr id="28" name="object 2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17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dirty="0" spc="95"/>
              <a:t> </a:t>
            </a:r>
            <a:r>
              <a:rPr dirty="0" spc="65"/>
              <a:t>of</a:t>
            </a:r>
            <a:r>
              <a:rPr dirty="0" spc="100"/>
              <a:t> </a:t>
            </a:r>
            <a:r>
              <a:rPr dirty="0" sz="1450">
                <a:latin typeface="Lucida Console"/>
                <a:cs typeface="Lucida Console"/>
              </a:rPr>
              <a:t>while</a:t>
            </a:r>
            <a:r>
              <a:rPr dirty="0" sz="1450" spc="-300">
                <a:latin typeface="Lucida Console"/>
                <a:cs typeface="Lucida Console"/>
              </a:rPr>
              <a:t> </a:t>
            </a:r>
            <a:r>
              <a:rPr dirty="0" spc="80"/>
              <a:t>loop</a:t>
            </a:r>
            <a:r>
              <a:rPr dirty="0" spc="100"/>
              <a:t> </a:t>
            </a:r>
            <a:r>
              <a:rPr dirty="0"/>
              <a:t>use:</a:t>
            </a:r>
            <a:r>
              <a:rPr dirty="0" spc="100"/>
              <a:t> </a:t>
            </a:r>
            <a:r>
              <a:rPr dirty="0"/>
              <a:t>implement</a:t>
            </a:r>
            <a:r>
              <a:rPr dirty="0" spc="100"/>
              <a:t> </a:t>
            </a:r>
            <a:r>
              <a:rPr dirty="0" sz="1450" spc="-10">
                <a:latin typeface="Lucida Console"/>
                <a:cs typeface="Lucida Console"/>
              </a:rPr>
              <a:t>Math.sqrt()</a:t>
            </a:r>
            <a:endParaRPr sz="1450">
              <a:latin typeface="Lucida Console"/>
              <a:cs typeface="Lucida Consol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91525"/>
            <a:ext cx="3835400" cy="4451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Goal.</a:t>
            </a:r>
            <a:r>
              <a:rPr dirty="0" sz="1450" spc="10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Implement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square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root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function.</a:t>
            </a:r>
            <a:endParaRPr sz="1450">
              <a:latin typeface="Lucida Sans Unicode"/>
              <a:cs typeface="Lucida Sans Unicode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736044" y="4447151"/>
          <a:ext cx="4751705" cy="1798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5960"/>
                <a:gridCol w="1261110"/>
                <a:gridCol w="1384934"/>
                <a:gridCol w="1405254"/>
              </a:tblGrid>
              <a:tr h="299720">
                <a:tc>
                  <a:txBody>
                    <a:bodyPr/>
                    <a:lstStyle/>
                    <a:p>
                      <a:pPr marL="32258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350" i="1">
                          <a:latin typeface="Lucida Sans Italic"/>
                          <a:cs typeface="Lucida Sans Italic"/>
                        </a:rPr>
                        <a:t>i</a:t>
                      </a:r>
                      <a:endParaRPr sz="135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247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baseline="4115" sz="2025" spc="-37" i="1">
                          <a:latin typeface="Lucida Sans Italic"/>
                          <a:cs typeface="Lucida Sans Italic"/>
                        </a:rPr>
                        <a:t>t</a:t>
                      </a:r>
                      <a:r>
                        <a:rPr dirty="0" sz="900" spc="-25" i="1">
                          <a:latin typeface="Lucida Sans Italic"/>
                          <a:cs typeface="Lucida Sans Italic"/>
                        </a:rPr>
                        <a:t>i</a:t>
                      </a:r>
                      <a:endParaRPr sz="9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355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baseline="4115" sz="2025" spc="-30">
                          <a:latin typeface="Lucida Sans Unicode"/>
                          <a:cs typeface="Lucida Sans Unicode"/>
                        </a:rPr>
                        <a:t>2/</a:t>
                      </a:r>
                      <a:r>
                        <a:rPr dirty="0" baseline="4115" sz="2025" spc="-30" i="1">
                          <a:latin typeface="Lucida Sans Italic"/>
                          <a:cs typeface="Lucida Sans Italic"/>
                        </a:rPr>
                        <a:t>t</a:t>
                      </a:r>
                      <a:r>
                        <a:rPr dirty="0" sz="900" spc="-20" i="1">
                          <a:latin typeface="Lucida Sans Italic"/>
                          <a:cs typeface="Lucida Sans Italic"/>
                        </a:rPr>
                        <a:t>i</a:t>
                      </a:r>
                      <a:endParaRPr sz="9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355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350" spc="-10" i="1">
                          <a:latin typeface="Lucida Sans Italic"/>
                          <a:cs typeface="Lucida Sans Italic"/>
                        </a:rPr>
                        <a:t>average</a:t>
                      </a:r>
                      <a:endParaRPr sz="135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247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300">
                          <a:latin typeface="Lucida Sans Unicode"/>
                          <a:cs typeface="Lucida Sans Unicode"/>
                        </a:rPr>
                        <a:t>0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2384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300">
                          <a:latin typeface="Lucida Sans Unicode"/>
                          <a:cs typeface="Lucida Sans Unicode"/>
                        </a:rPr>
                        <a:t>2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2384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300">
                          <a:latin typeface="Lucida Sans Unicode"/>
                          <a:cs typeface="Lucida Sans Unicode"/>
                        </a:rPr>
                        <a:t>1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2384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300" spc="-25">
                          <a:latin typeface="Lucida Sans Unicode"/>
                          <a:cs typeface="Lucida Sans Unicode"/>
                        </a:rPr>
                        <a:t>1.5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2384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300">
                          <a:latin typeface="Lucida Sans Unicode"/>
                          <a:cs typeface="Lucida Sans Unicode"/>
                        </a:rPr>
                        <a:t>1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2384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300" spc="-25">
                          <a:latin typeface="Lucida Sans Unicode"/>
                          <a:cs typeface="Lucida Sans Unicode"/>
                        </a:rPr>
                        <a:t>1.5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2384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300" spc="-10">
                          <a:latin typeface="Lucida Sans Unicode"/>
                          <a:cs typeface="Lucida Sans Unicode"/>
                        </a:rPr>
                        <a:t>1.3333333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2384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300" spc="-10">
                          <a:latin typeface="Lucida Sans Unicode"/>
                          <a:cs typeface="Lucida Sans Unicode"/>
                        </a:rPr>
                        <a:t>1.4166667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2384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300">
                          <a:latin typeface="Lucida Sans Unicode"/>
                          <a:cs typeface="Lucida Sans Unicode"/>
                        </a:rPr>
                        <a:t>2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2384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300" spc="-10">
                          <a:latin typeface="Lucida Sans Unicode"/>
                          <a:cs typeface="Lucida Sans Unicode"/>
                        </a:rPr>
                        <a:t>1.4166667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2384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300" spc="-10">
                          <a:latin typeface="Lucida Sans Unicode"/>
                          <a:cs typeface="Lucida Sans Unicode"/>
                        </a:rPr>
                        <a:t>1.4117647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2384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300" spc="-10">
                          <a:latin typeface="Lucida Sans Unicode"/>
                          <a:cs typeface="Lucida Sans Unicode"/>
                        </a:rPr>
                        <a:t>1.4142157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2384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300">
                          <a:latin typeface="Lucida Sans Unicode"/>
                          <a:cs typeface="Lucida Sans Unicode"/>
                        </a:rPr>
                        <a:t>3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2384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300" spc="-10">
                          <a:latin typeface="Lucida Sans Unicode"/>
                          <a:cs typeface="Lucida Sans Unicode"/>
                        </a:rPr>
                        <a:t>1.4142157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2384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300" spc="-10">
                          <a:latin typeface="Lucida Sans Unicode"/>
                          <a:cs typeface="Lucida Sans Unicode"/>
                        </a:rPr>
                        <a:t>1.4142114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2384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300" spc="-10">
                          <a:latin typeface="Lucida Sans Unicode"/>
                          <a:cs typeface="Lucida Sans Unicode"/>
                        </a:rPr>
                        <a:t>1.4142136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2384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300">
                          <a:latin typeface="Lucida Sans Unicode"/>
                          <a:cs typeface="Lucida Sans Unicode"/>
                        </a:rPr>
                        <a:t>4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2384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300" spc="-10">
                          <a:latin typeface="Lucida Sans Unicode"/>
                          <a:cs typeface="Lucida Sans Unicode"/>
                        </a:rPr>
                        <a:t>1.4142136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2384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300" spc="-10">
                          <a:latin typeface="Lucida Sans Unicode"/>
                          <a:cs typeface="Lucida Sans Unicode"/>
                        </a:rPr>
                        <a:t>1.4142136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2384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object 6" descr=""/>
          <p:cNvSpPr txBox="1"/>
          <p:nvPr/>
        </p:nvSpPr>
        <p:spPr>
          <a:xfrm>
            <a:off x="1707146" y="6283655"/>
            <a:ext cx="3288029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computing</a:t>
            </a:r>
            <a:r>
              <a:rPr dirty="0" sz="1100" spc="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the</a:t>
            </a:r>
            <a:r>
              <a:rPr dirty="0" sz="1100" spc="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square</a:t>
            </a:r>
            <a:r>
              <a:rPr dirty="0" sz="1100" spc="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root</a:t>
            </a:r>
            <a:r>
              <a:rPr dirty="0" sz="1100" spc="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of</a:t>
            </a:r>
            <a:r>
              <a:rPr dirty="0" sz="1100" spc="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2</a:t>
            </a:r>
            <a:r>
              <a:rPr dirty="0" sz="1100" spc="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to</a:t>
            </a:r>
            <a:r>
              <a:rPr dirty="0" sz="1100" spc="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seven</a:t>
            </a:r>
            <a:r>
              <a:rPr dirty="0" sz="1100" spc="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005493"/>
                </a:solidFill>
                <a:latin typeface="Lucida Sans Unicode"/>
                <a:cs typeface="Lucida Sans Unicode"/>
              </a:rPr>
              <a:t>places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520700" y="2884957"/>
            <a:ext cx="4927600" cy="1373505"/>
          </a:xfrm>
          <a:custGeom>
            <a:avLst/>
            <a:gdLst/>
            <a:ahLst/>
            <a:cxnLst/>
            <a:rect l="l" t="t" r="r" b="b"/>
            <a:pathLst>
              <a:path w="4927600" h="1373504">
                <a:moveTo>
                  <a:pt x="0" y="0"/>
                </a:moveTo>
                <a:lnTo>
                  <a:pt x="4927600" y="0"/>
                </a:lnTo>
                <a:lnTo>
                  <a:pt x="4927600" y="1373136"/>
                </a:lnTo>
                <a:lnTo>
                  <a:pt x="0" y="13731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520700" y="2884957"/>
            <a:ext cx="4927600" cy="1373505"/>
          </a:xfrm>
          <a:prstGeom prst="rect">
            <a:avLst/>
          </a:prstGeom>
        </p:spPr>
        <p:txBody>
          <a:bodyPr wrap="square" lIns="0" tIns="13208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104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Newton-Raphson</a:t>
            </a:r>
            <a:r>
              <a:rPr dirty="0" sz="1450" spc="7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method</a:t>
            </a:r>
            <a:r>
              <a:rPr dirty="0" sz="145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to</a:t>
            </a:r>
            <a:r>
              <a:rPr dirty="0" sz="145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compute</a:t>
            </a:r>
            <a:r>
              <a:rPr dirty="0" sz="145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 b="0">
                <a:solidFill>
                  <a:srgbClr val="005493"/>
                </a:solidFill>
                <a:latin typeface="Source Han Sans JP Medium"/>
                <a:cs typeface="Source Han Sans JP Medium"/>
              </a:rPr>
              <a:t>√</a:t>
            </a:r>
            <a:r>
              <a:rPr dirty="0" sz="1450" spc="-25" i="1">
                <a:solidFill>
                  <a:srgbClr val="005493"/>
                </a:solidFill>
                <a:latin typeface="Lucida Sans Italic"/>
                <a:cs typeface="Lucida Sans Italic"/>
              </a:rPr>
              <a:t>c</a:t>
            </a:r>
            <a:endParaRPr sz="1450">
              <a:latin typeface="Lucida Sans Italic"/>
              <a:cs typeface="Lucida Sans Italic"/>
            </a:endParaRPr>
          </a:p>
          <a:p>
            <a:pPr marL="290195" indent="-125730">
              <a:lnSpc>
                <a:spcPct val="100000"/>
              </a:lnSpc>
              <a:spcBef>
                <a:spcPts val="700"/>
              </a:spcBef>
              <a:buSzPct val="106896"/>
              <a:buFont typeface="Calibri"/>
              <a:buChar char="•"/>
              <a:tabLst>
                <a:tab pos="290830" algn="l"/>
                <a:tab pos="2531745" algn="l"/>
              </a:tabLst>
            </a:pPr>
            <a:r>
              <a:rPr dirty="0" baseline="3831" sz="2175">
                <a:latin typeface="Lucida Sans Unicode"/>
                <a:cs typeface="Lucida Sans Unicode"/>
              </a:rPr>
              <a:t>Initialize</a:t>
            </a:r>
            <a:r>
              <a:rPr dirty="0" baseline="3831" sz="2175" spc="75">
                <a:latin typeface="Lucida Sans Unicode"/>
                <a:cs typeface="Lucida Sans Unicode"/>
              </a:rPr>
              <a:t> </a:t>
            </a:r>
            <a:r>
              <a:rPr dirty="0" baseline="3831" sz="2175" i="1">
                <a:latin typeface="Lucida Sans Italic"/>
                <a:cs typeface="Lucida Sans Italic"/>
              </a:rPr>
              <a:t>t</a:t>
            </a:r>
            <a:r>
              <a:rPr dirty="0" sz="1000">
                <a:latin typeface="Lucida Sans Unicode"/>
                <a:cs typeface="Lucida Sans Unicode"/>
              </a:rPr>
              <a:t>0</a:t>
            </a:r>
            <a:r>
              <a:rPr dirty="0" sz="1000" spc="195">
                <a:latin typeface="Lucida Sans Unicode"/>
                <a:cs typeface="Lucida Sans Unicode"/>
              </a:rPr>
              <a:t> </a:t>
            </a:r>
            <a:r>
              <a:rPr dirty="0" baseline="3831" sz="2175" spc="-337">
                <a:latin typeface="Lucida Sans Unicode"/>
                <a:cs typeface="Lucida Sans Unicode"/>
              </a:rPr>
              <a:t>=</a:t>
            </a:r>
            <a:r>
              <a:rPr dirty="0" baseline="3831" sz="2175" spc="82">
                <a:latin typeface="Lucida Sans Unicode"/>
                <a:cs typeface="Lucida Sans Unicode"/>
              </a:rPr>
              <a:t> </a:t>
            </a:r>
            <a:r>
              <a:rPr dirty="0" baseline="3831" sz="2175" spc="-37" i="1">
                <a:latin typeface="Lucida Sans Italic"/>
                <a:cs typeface="Lucida Sans Italic"/>
              </a:rPr>
              <a:t>c</a:t>
            </a:r>
            <a:r>
              <a:rPr dirty="0" baseline="3831" sz="2175" spc="-37">
                <a:latin typeface="Lucida Sans Unicode"/>
                <a:cs typeface="Lucida Sans Unicode"/>
              </a:rPr>
              <a:t>.</a:t>
            </a:r>
            <a:r>
              <a:rPr dirty="0" baseline="3831" sz="2175">
                <a:latin typeface="Lucida Sans Unicode"/>
                <a:cs typeface="Lucida Sans Unicode"/>
              </a:rPr>
              <a:t>	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if </a:t>
            </a:r>
            <a:r>
              <a:rPr dirty="0" sz="1100" i="1">
                <a:solidFill>
                  <a:srgbClr val="005493"/>
                </a:solidFill>
                <a:latin typeface="Lucida Sans Italic"/>
                <a:cs typeface="Lucida Sans Italic"/>
              </a:rPr>
              <a:t>t</a:t>
            </a:r>
            <a:r>
              <a:rPr dirty="0" sz="1100" spc="5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100" spc="-180">
                <a:solidFill>
                  <a:srgbClr val="005493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i="1">
                <a:solidFill>
                  <a:srgbClr val="005493"/>
                </a:solidFill>
                <a:latin typeface="Lucida Sans Italic"/>
                <a:cs typeface="Lucida Sans Italic"/>
              </a:rPr>
              <a:t>c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/</a:t>
            </a:r>
            <a:r>
              <a:rPr dirty="0" sz="1100" i="1">
                <a:solidFill>
                  <a:srgbClr val="005493"/>
                </a:solidFill>
                <a:latin typeface="Lucida Sans Italic"/>
                <a:cs typeface="Lucida Sans Italic"/>
              </a:rPr>
              <a:t>t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then</a:t>
            </a:r>
            <a:r>
              <a:rPr dirty="0" sz="1100" spc="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i="1">
                <a:solidFill>
                  <a:srgbClr val="005493"/>
                </a:solidFill>
                <a:latin typeface="Lucida Sans Italic"/>
                <a:cs typeface="Lucida Sans Italic"/>
              </a:rPr>
              <a:t>t</a:t>
            </a:r>
            <a:r>
              <a:rPr dirty="0" baseline="22222" sz="1125">
                <a:solidFill>
                  <a:srgbClr val="005493"/>
                </a:solidFill>
                <a:latin typeface="Lucida Sans Unicode"/>
                <a:cs typeface="Lucida Sans Unicode"/>
              </a:rPr>
              <a:t>2</a:t>
            </a:r>
            <a:r>
              <a:rPr dirty="0" baseline="22222" sz="1125" spc="172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80">
                <a:solidFill>
                  <a:srgbClr val="005493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0" i="1">
                <a:solidFill>
                  <a:srgbClr val="005493"/>
                </a:solidFill>
                <a:latin typeface="Lucida Sans Italic"/>
                <a:cs typeface="Lucida Sans Italic"/>
              </a:rPr>
              <a:t>c</a:t>
            </a:r>
            <a:endParaRPr sz="1100">
              <a:latin typeface="Lucida Sans Italic"/>
              <a:cs typeface="Lucida Sans Italic"/>
            </a:endParaRPr>
          </a:p>
          <a:p>
            <a:pPr marL="290830" marR="295910" indent="-290830">
              <a:lnSpc>
                <a:spcPts val="2310"/>
              </a:lnSpc>
              <a:spcBef>
                <a:spcPts val="170"/>
              </a:spcBef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dirty="0" baseline="3831" sz="2175">
                <a:latin typeface="Lucida Sans Unicode"/>
                <a:cs typeface="Lucida Sans Unicode"/>
              </a:rPr>
              <a:t>Repeat</a:t>
            </a:r>
            <a:r>
              <a:rPr dirty="0" baseline="3831" sz="2175" spc="30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until</a:t>
            </a:r>
            <a:r>
              <a:rPr dirty="0" baseline="3831" sz="2175" spc="30">
                <a:latin typeface="Lucida Sans Unicode"/>
                <a:cs typeface="Lucida Sans Unicode"/>
              </a:rPr>
              <a:t> </a:t>
            </a:r>
            <a:r>
              <a:rPr dirty="0" baseline="3831" sz="2175" i="1">
                <a:latin typeface="Lucida Sans Italic"/>
                <a:cs typeface="Lucida Sans Italic"/>
              </a:rPr>
              <a:t>t</a:t>
            </a:r>
            <a:r>
              <a:rPr dirty="0" sz="1000" i="1">
                <a:latin typeface="Lucida Sans Italic"/>
                <a:cs typeface="Lucida Sans Italic"/>
              </a:rPr>
              <a:t>i</a:t>
            </a:r>
            <a:r>
              <a:rPr dirty="0" sz="1000" spc="160" i="1">
                <a:latin typeface="Lucida Sans Italic"/>
                <a:cs typeface="Lucida Sans Italic"/>
              </a:rPr>
              <a:t>  </a:t>
            </a:r>
            <a:r>
              <a:rPr dirty="0" baseline="3831" sz="2175">
                <a:latin typeface="Lucida Sans Unicode"/>
                <a:cs typeface="Lucida Sans Unicode"/>
              </a:rPr>
              <a:t>=</a:t>
            </a:r>
            <a:r>
              <a:rPr dirty="0" baseline="3831" sz="2175" spc="30">
                <a:latin typeface="Lucida Sans Unicode"/>
                <a:cs typeface="Lucida Sans Unicode"/>
              </a:rPr>
              <a:t>  </a:t>
            </a:r>
            <a:r>
              <a:rPr dirty="0" baseline="3831" sz="2175" i="1">
                <a:latin typeface="Lucida Sans Italic"/>
                <a:cs typeface="Lucida Sans Italic"/>
              </a:rPr>
              <a:t>c</a:t>
            </a:r>
            <a:r>
              <a:rPr dirty="0" baseline="3831" sz="2175">
                <a:latin typeface="Lucida Sans Unicode"/>
                <a:cs typeface="Lucida Sans Unicode"/>
              </a:rPr>
              <a:t>/</a:t>
            </a:r>
            <a:r>
              <a:rPr dirty="0" baseline="3831" sz="2175" i="1">
                <a:latin typeface="Lucida Sans Italic"/>
                <a:cs typeface="Lucida Sans Italic"/>
              </a:rPr>
              <a:t>t</a:t>
            </a:r>
            <a:r>
              <a:rPr dirty="0" sz="1000" i="1">
                <a:latin typeface="Lucida Sans Italic"/>
                <a:cs typeface="Lucida Sans Italic"/>
              </a:rPr>
              <a:t>i</a:t>
            </a:r>
            <a:r>
              <a:rPr dirty="0" sz="1000" spc="165" i="1">
                <a:latin typeface="Lucida Sans Italic"/>
                <a:cs typeface="Lucida Sans Italic"/>
              </a:rPr>
              <a:t>  </a:t>
            </a:r>
            <a:r>
              <a:rPr dirty="0" baseline="3831" sz="2175">
                <a:latin typeface="Lucida Sans Unicode"/>
                <a:cs typeface="Lucida Sans Unicode"/>
              </a:rPr>
              <a:t>(up</a:t>
            </a:r>
            <a:r>
              <a:rPr dirty="0" baseline="3831" sz="2175" spc="30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to</a:t>
            </a:r>
            <a:r>
              <a:rPr dirty="0" baseline="3831" sz="2175" spc="30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desired</a:t>
            </a:r>
            <a:r>
              <a:rPr dirty="0" baseline="3831" sz="2175" spc="30">
                <a:latin typeface="Lucida Sans Unicode"/>
                <a:cs typeface="Lucida Sans Unicode"/>
              </a:rPr>
              <a:t> </a:t>
            </a:r>
            <a:r>
              <a:rPr dirty="0" baseline="3831" sz="2175" spc="-15">
                <a:latin typeface="Lucida Sans Unicode"/>
                <a:cs typeface="Lucida Sans Unicode"/>
              </a:rPr>
              <a:t>precision): </a:t>
            </a:r>
            <a:r>
              <a:rPr dirty="0" baseline="3831" sz="2175">
                <a:latin typeface="Lucida Sans Unicode"/>
                <a:cs typeface="Lucida Sans Unicode"/>
              </a:rPr>
              <a:t>Set</a:t>
            </a:r>
            <a:r>
              <a:rPr dirty="0" baseline="3831" sz="2175" spc="44">
                <a:latin typeface="Lucida Sans Unicode"/>
                <a:cs typeface="Lucida Sans Unicode"/>
              </a:rPr>
              <a:t> </a:t>
            </a:r>
            <a:r>
              <a:rPr dirty="0" baseline="3831" sz="2175" spc="-15" i="1">
                <a:latin typeface="Lucida Sans Italic"/>
                <a:cs typeface="Lucida Sans Italic"/>
              </a:rPr>
              <a:t>t</a:t>
            </a:r>
            <a:r>
              <a:rPr dirty="0" sz="1000" spc="-10" i="1">
                <a:latin typeface="Lucida Sans Italic"/>
                <a:cs typeface="Lucida Sans Italic"/>
              </a:rPr>
              <a:t>i</a:t>
            </a:r>
            <a:r>
              <a:rPr dirty="0" sz="1000" spc="-10">
                <a:latin typeface="Lucida Sans Unicode"/>
                <a:cs typeface="Lucida Sans Unicode"/>
              </a:rPr>
              <a:t>+1</a:t>
            </a:r>
            <a:r>
              <a:rPr dirty="0" sz="1000" spc="175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to</a:t>
            </a:r>
            <a:r>
              <a:rPr dirty="0" baseline="3831" sz="2175" spc="44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be</a:t>
            </a:r>
            <a:r>
              <a:rPr dirty="0" baseline="3831" sz="2175" spc="52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the</a:t>
            </a:r>
            <a:r>
              <a:rPr dirty="0" baseline="3831" sz="2175" spc="44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average</a:t>
            </a:r>
            <a:r>
              <a:rPr dirty="0" baseline="3831" sz="2175" spc="52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of</a:t>
            </a:r>
            <a:r>
              <a:rPr dirty="0" baseline="3831" sz="2175" spc="44">
                <a:latin typeface="Lucida Sans Unicode"/>
                <a:cs typeface="Lucida Sans Unicode"/>
              </a:rPr>
              <a:t> </a:t>
            </a:r>
            <a:r>
              <a:rPr dirty="0" baseline="3831" sz="2175" i="1">
                <a:latin typeface="Lucida Sans Italic"/>
                <a:cs typeface="Lucida Sans Italic"/>
              </a:rPr>
              <a:t>t</a:t>
            </a:r>
            <a:r>
              <a:rPr dirty="0" sz="1000" i="1">
                <a:latin typeface="Lucida Sans Italic"/>
                <a:cs typeface="Lucida Sans Italic"/>
              </a:rPr>
              <a:t>i</a:t>
            </a:r>
            <a:r>
              <a:rPr dirty="0" sz="1000" spc="175" i="1">
                <a:latin typeface="Lucida Sans Italic"/>
                <a:cs typeface="Lucida Sans Italic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and</a:t>
            </a:r>
            <a:r>
              <a:rPr dirty="0" baseline="3831" sz="2175" spc="44">
                <a:latin typeface="Lucida Sans Unicode"/>
                <a:cs typeface="Lucida Sans Unicode"/>
              </a:rPr>
              <a:t> </a:t>
            </a:r>
            <a:r>
              <a:rPr dirty="0" baseline="3831" sz="2175" i="1">
                <a:latin typeface="Lucida Sans Italic"/>
                <a:cs typeface="Lucida Sans Italic"/>
              </a:rPr>
              <a:t>c</a:t>
            </a:r>
            <a:r>
              <a:rPr dirty="0" baseline="3831" sz="2175" spc="52" i="1">
                <a:latin typeface="Lucida Sans Italic"/>
                <a:cs typeface="Lucida Sans Italic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/</a:t>
            </a:r>
            <a:r>
              <a:rPr dirty="0" baseline="3831" sz="2175" spc="52">
                <a:latin typeface="Lucida Sans Unicode"/>
                <a:cs typeface="Lucida Sans Unicode"/>
              </a:rPr>
              <a:t> </a:t>
            </a:r>
            <a:r>
              <a:rPr dirty="0" baseline="3831" sz="2175" spc="-37" i="1">
                <a:latin typeface="Lucida Sans Italic"/>
                <a:cs typeface="Lucida Sans Italic"/>
              </a:rPr>
              <a:t>t</a:t>
            </a:r>
            <a:r>
              <a:rPr dirty="0" sz="1000" spc="-25" i="1">
                <a:latin typeface="Lucida Sans Italic"/>
                <a:cs typeface="Lucida Sans Italic"/>
              </a:rPr>
              <a:t>i</a:t>
            </a:r>
            <a:r>
              <a:rPr dirty="0" baseline="3831" sz="2175" spc="-37">
                <a:latin typeface="Lucida Sans Unicode"/>
                <a:cs typeface="Lucida Sans Unicode"/>
              </a:rPr>
              <a:t>.</a:t>
            </a:r>
            <a:endParaRPr baseline="3831" sz="2175">
              <a:latin typeface="Lucida Sans Unicode"/>
              <a:cs typeface="Lucida Sans Unicode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5925" y="3476848"/>
            <a:ext cx="246909" cy="148531"/>
          </a:xfrm>
          <a:prstGeom prst="rect">
            <a:avLst/>
          </a:prstGeom>
        </p:spPr>
      </p:pic>
      <p:grpSp>
        <p:nvGrpSpPr>
          <p:cNvPr id="10" name="object 10" descr=""/>
          <p:cNvGrpSpPr/>
          <p:nvPr/>
        </p:nvGrpSpPr>
        <p:grpSpPr>
          <a:xfrm>
            <a:off x="4422775" y="1763398"/>
            <a:ext cx="2326005" cy="1033780"/>
            <a:chOff x="4422775" y="1763398"/>
            <a:chExt cx="2326005" cy="1033780"/>
          </a:xfrm>
        </p:grpSpPr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22775" y="1763398"/>
              <a:ext cx="2326004" cy="1033191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457700" y="1791525"/>
              <a:ext cx="2222500" cy="928369"/>
            </a:xfrm>
            <a:custGeom>
              <a:avLst/>
              <a:gdLst/>
              <a:ahLst/>
              <a:cxnLst/>
              <a:rect l="l" t="t" r="r" b="b"/>
              <a:pathLst>
                <a:path w="2222500" h="928369">
                  <a:moveTo>
                    <a:pt x="0" y="0"/>
                  </a:moveTo>
                  <a:lnTo>
                    <a:pt x="2222500" y="0"/>
                  </a:lnTo>
                  <a:lnTo>
                    <a:pt x="2222500" y="928141"/>
                  </a:lnTo>
                  <a:lnTo>
                    <a:pt x="0" y="928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4568952" y="1855457"/>
            <a:ext cx="1899285" cy="7753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800"/>
              </a:lnSpc>
              <a:spcBef>
                <a:spcPts val="95"/>
              </a:spcBef>
            </a:pPr>
            <a:r>
              <a:rPr dirty="0" sz="1100">
                <a:latin typeface="Lucida Console"/>
                <a:cs typeface="Lucida Console"/>
              </a:rPr>
              <a:t>%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java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Sqrt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60481729.0 7777.0</a:t>
            </a:r>
            <a:endParaRPr sz="1100">
              <a:latin typeface="Lucida Console"/>
              <a:cs typeface="Lucida Console"/>
            </a:endParaRPr>
          </a:p>
          <a:p>
            <a:pPr marL="12700" marR="600710">
              <a:lnSpc>
                <a:spcPct val="111800"/>
              </a:lnSpc>
            </a:pPr>
            <a:r>
              <a:rPr dirty="0" sz="1100">
                <a:latin typeface="Lucida Console"/>
                <a:cs typeface="Lucida Console"/>
              </a:rPr>
              <a:t>%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java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Sqrt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2.0 </a:t>
            </a:r>
            <a:r>
              <a:rPr dirty="0" sz="1100" spc="-10">
                <a:latin typeface="Lucida Console"/>
                <a:cs typeface="Lucida Console"/>
              </a:rPr>
              <a:t>1.4142136</a:t>
            </a:r>
            <a:endParaRPr sz="1100">
              <a:latin typeface="Lucida Console"/>
              <a:cs typeface="Lucida Console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76492" y="3136900"/>
            <a:ext cx="3450107" cy="2841904"/>
          </a:xfrm>
          <a:prstGeom prst="rect">
            <a:avLst/>
          </a:prstGeom>
        </p:spPr>
      </p:pic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17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dirty="0" spc="95"/>
              <a:t> </a:t>
            </a:r>
            <a:r>
              <a:rPr dirty="0" spc="65"/>
              <a:t>of</a:t>
            </a:r>
            <a:r>
              <a:rPr dirty="0" spc="100"/>
              <a:t> </a:t>
            </a:r>
            <a:r>
              <a:rPr dirty="0" sz="1450">
                <a:latin typeface="Lucida Console"/>
                <a:cs typeface="Lucida Console"/>
              </a:rPr>
              <a:t>while</a:t>
            </a:r>
            <a:r>
              <a:rPr dirty="0" sz="1450" spc="-300">
                <a:latin typeface="Lucida Console"/>
                <a:cs typeface="Lucida Console"/>
              </a:rPr>
              <a:t> </a:t>
            </a:r>
            <a:r>
              <a:rPr dirty="0" spc="80"/>
              <a:t>loop</a:t>
            </a:r>
            <a:r>
              <a:rPr dirty="0" spc="100"/>
              <a:t> </a:t>
            </a:r>
            <a:r>
              <a:rPr dirty="0"/>
              <a:t>use:</a:t>
            </a:r>
            <a:r>
              <a:rPr dirty="0" spc="100"/>
              <a:t> </a:t>
            </a:r>
            <a:r>
              <a:rPr dirty="0"/>
              <a:t>implement</a:t>
            </a:r>
            <a:r>
              <a:rPr dirty="0" spc="100"/>
              <a:t> </a:t>
            </a:r>
            <a:r>
              <a:rPr dirty="0" sz="1450" spc="-10">
                <a:latin typeface="Lucida Console"/>
                <a:cs typeface="Lucida Console"/>
              </a:rPr>
              <a:t>Math.sqrt()</a:t>
            </a:r>
            <a:endParaRPr sz="1450">
              <a:latin typeface="Lucida Console"/>
              <a:cs typeface="Lucida Consol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40674"/>
            <a:ext cx="5143500" cy="13862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2255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96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Newton-Raphson</a:t>
            </a:r>
            <a:r>
              <a:rPr dirty="0" sz="1450" spc="7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method</a:t>
            </a:r>
            <a:r>
              <a:rPr dirty="0" sz="145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to</a:t>
            </a:r>
            <a:r>
              <a:rPr dirty="0" sz="145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compute</a:t>
            </a:r>
            <a:r>
              <a:rPr dirty="0" sz="145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 b="0">
                <a:solidFill>
                  <a:srgbClr val="005493"/>
                </a:solidFill>
                <a:latin typeface="Source Han Sans JP Medium"/>
                <a:cs typeface="Source Han Sans JP Medium"/>
              </a:rPr>
              <a:t>√</a:t>
            </a:r>
            <a:r>
              <a:rPr dirty="0" sz="1450" spc="-25" i="1">
                <a:solidFill>
                  <a:srgbClr val="005493"/>
                </a:solidFill>
                <a:latin typeface="Lucida Sans Italic"/>
                <a:cs typeface="Lucida Sans Italic"/>
              </a:rPr>
              <a:t>c</a:t>
            </a:r>
            <a:endParaRPr sz="1450">
              <a:latin typeface="Lucida Sans Italic"/>
              <a:cs typeface="Lucida Sans Italic"/>
            </a:endParaRPr>
          </a:p>
          <a:p>
            <a:pPr marL="290195" indent="-125730">
              <a:lnSpc>
                <a:spcPct val="100000"/>
              </a:lnSpc>
              <a:spcBef>
                <a:spcPts val="695"/>
              </a:spcBef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dirty="0" baseline="3831" sz="2175">
                <a:latin typeface="Lucida Sans Unicode"/>
                <a:cs typeface="Lucida Sans Unicode"/>
              </a:rPr>
              <a:t>Initialize</a:t>
            </a:r>
            <a:r>
              <a:rPr dirty="0" baseline="3831" sz="2175" spc="75">
                <a:latin typeface="Lucida Sans Unicode"/>
                <a:cs typeface="Lucida Sans Unicode"/>
              </a:rPr>
              <a:t> </a:t>
            </a:r>
            <a:r>
              <a:rPr dirty="0" baseline="3831" sz="2175" i="1">
                <a:latin typeface="Lucida Sans Italic"/>
                <a:cs typeface="Lucida Sans Italic"/>
              </a:rPr>
              <a:t>t</a:t>
            </a:r>
            <a:r>
              <a:rPr dirty="0" sz="1000">
                <a:latin typeface="Lucida Sans Unicode"/>
                <a:cs typeface="Lucida Sans Unicode"/>
              </a:rPr>
              <a:t>0</a:t>
            </a:r>
            <a:r>
              <a:rPr dirty="0" sz="1000" spc="195">
                <a:latin typeface="Lucida Sans Unicode"/>
                <a:cs typeface="Lucida Sans Unicode"/>
              </a:rPr>
              <a:t> </a:t>
            </a:r>
            <a:r>
              <a:rPr dirty="0" baseline="3831" sz="2175" spc="-337">
                <a:latin typeface="Lucida Sans Unicode"/>
                <a:cs typeface="Lucida Sans Unicode"/>
              </a:rPr>
              <a:t>=</a:t>
            </a:r>
            <a:r>
              <a:rPr dirty="0" baseline="3831" sz="2175" spc="82">
                <a:latin typeface="Lucida Sans Unicode"/>
                <a:cs typeface="Lucida Sans Unicode"/>
              </a:rPr>
              <a:t> </a:t>
            </a:r>
            <a:r>
              <a:rPr dirty="0" baseline="3831" sz="2175" spc="-37" i="1">
                <a:latin typeface="Lucida Sans Italic"/>
                <a:cs typeface="Lucida Sans Italic"/>
              </a:rPr>
              <a:t>c</a:t>
            </a:r>
            <a:r>
              <a:rPr dirty="0" baseline="3831" sz="2175" spc="-37">
                <a:latin typeface="Lucida Sans Unicode"/>
                <a:cs typeface="Lucida Sans Unicode"/>
              </a:rPr>
              <a:t>.</a:t>
            </a:r>
            <a:endParaRPr baseline="3831" sz="2175">
              <a:latin typeface="Lucida Sans Unicode"/>
              <a:cs typeface="Lucida Sans Unicode"/>
            </a:endParaRPr>
          </a:p>
          <a:p>
            <a:pPr marL="290830" marR="511809" indent="-290830">
              <a:lnSpc>
                <a:spcPct val="132900"/>
              </a:lnSpc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dirty="0" baseline="3831" sz="2175">
                <a:latin typeface="Lucida Sans Unicode"/>
                <a:cs typeface="Lucida Sans Unicode"/>
              </a:rPr>
              <a:t>Repeat</a:t>
            </a:r>
            <a:r>
              <a:rPr dirty="0" baseline="3831" sz="2175" spc="30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until</a:t>
            </a:r>
            <a:r>
              <a:rPr dirty="0" baseline="3831" sz="2175" spc="30">
                <a:latin typeface="Lucida Sans Unicode"/>
                <a:cs typeface="Lucida Sans Unicode"/>
              </a:rPr>
              <a:t> </a:t>
            </a:r>
            <a:r>
              <a:rPr dirty="0" baseline="3831" sz="2175" i="1">
                <a:latin typeface="Lucida Sans Italic"/>
                <a:cs typeface="Lucida Sans Italic"/>
              </a:rPr>
              <a:t>t</a:t>
            </a:r>
            <a:r>
              <a:rPr dirty="0" sz="1000" i="1">
                <a:latin typeface="Lucida Sans Italic"/>
                <a:cs typeface="Lucida Sans Italic"/>
              </a:rPr>
              <a:t>i</a:t>
            </a:r>
            <a:r>
              <a:rPr dirty="0" sz="1000" spc="160" i="1">
                <a:latin typeface="Lucida Sans Italic"/>
                <a:cs typeface="Lucida Sans Italic"/>
              </a:rPr>
              <a:t>  </a:t>
            </a:r>
            <a:r>
              <a:rPr dirty="0" baseline="3831" sz="2175">
                <a:latin typeface="Lucida Sans Unicode"/>
                <a:cs typeface="Lucida Sans Unicode"/>
              </a:rPr>
              <a:t>=</a:t>
            </a:r>
            <a:r>
              <a:rPr dirty="0" baseline="3831" sz="2175" spc="30">
                <a:latin typeface="Lucida Sans Unicode"/>
                <a:cs typeface="Lucida Sans Unicode"/>
              </a:rPr>
              <a:t>  </a:t>
            </a:r>
            <a:r>
              <a:rPr dirty="0" baseline="3831" sz="2175" i="1">
                <a:latin typeface="Lucida Sans Italic"/>
                <a:cs typeface="Lucida Sans Italic"/>
              </a:rPr>
              <a:t>c</a:t>
            </a:r>
            <a:r>
              <a:rPr dirty="0" baseline="3831" sz="2175">
                <a:latin typeface="Lucida Sans Unicode"/>
                <a:cs typeface="Lucida Sans Unicode"/>
              </a:rPr>
              <a:t>/</a:t>
            </a:r>
            <a:r>
              <a:rPr dirty="0" baseline="3831" sz="2175" i="1">
                <a:latin typeface="Lucida Sans Italic"/>
                <a:cs typeface="Lucida Sans Italic"/>
              </a:rPr>
              <a:t>t</a:t>
            </a:r>
            <a:r>
              <a:rPr dirty="0" sz="1000" i="1">
                <a:latin typeface="Lucida Sans Italic"/>
                <a:cs typeface="Lucida Sans Italic"/>
              </a:rPr>
              <a:t>i</a:t>
            </a:r>
            <a:r>
              <a:rPr dirty="0" sz="1000" spc="165" i="1">
                <a:latin typeface="Lucida Sans Italic"/>
                <a:cs typeface="Lucida Sans Italic"/>
              </a:rPr>
              <a:t>  </a:t>
            </a:r>
            <a:r>
              <a:rPr dirty="0" baseline="3831" sz="2175">
                <a:latin typeface="Lucida Sans Unicode"/>
                <a:cs typeface="Lucida Sans Unicode"/>
              </a:rPr>
              <a:t>(up</a:t>
            </a:r>
            <a:r>
              <a:rPr dirty="0" baseline="3831" sz="2175" spc="30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to</a:t>
            </a:r>
            <a:r>
              <a:rPr dirty="0" baseline="3831" sz="2175" spc="30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desired</a:t>
            </a:r>
            <a:r>
              <a:rPr dirty="0" baseline="3831" sz="2175" spc="30">
                <a:latin typeface="Lucida Sans Unicode"/>
                <a:cs typeface="Lucida Sans Unicode"/>
              </a:rPr>
              <a:t> </a:t>
            </a:r>
            <a:r>
              <a:rPr dirty="0" baseline="3831" sz="2175" spc="-15">
                <a:latin typeface="Lucida Sans Unicode"/>
                <a:cs typeface="Lucida Sans Unicode"/>
              </a:rPr>
              <a:t>precision): </a:t>
            </a:r>
            <a:r>
              <a:rPr dirty="0" baseline="3831" sz="2175">
                <a:latin typeface="Lucida Sans Unicode"/>
                <a:cs typeface="Lucida Sans Unicode"/>
              </a:rPr>
              <a:t>Set</a:t>
            </a:r>
            <a:r>
              <a:rPr dirty="0" baseline="3831" sz="2175" spc="44">
                <a:latin typeface="Lucida Sans Unicode"/>
                <a:cs typeface="Lucida Sans Unicode"/>
              </a:rPr>
              <a:t> </a:t>
            </a:r>
            <a:r>
              <a:rPr dirty="0" baseline="3831" sz="2175" spc="-15" i="1">
                <a:latin typeface="Lucida Sans Italic"/>
                <a:cs typeface="Lucida Sans Italic"/>
              </a:rPr>
              <a:t>t</a:t>
            </a:r>
            <a:r>
              <a:rPr dirty="0" sz="1000" spc="-10" i="1">
                <a:latin typeface="Lucida Sans Italic"/>
                <a:cs typeface="Lucida Sans Italic"/>
              </a:rPr>
              <a:t>i</a:t>
            </a:r>
            <a:r>
              <a:rPr dirty="0" sz="1000" spc="-10">
                <a:latin typeface="Lucida Sans Unicode"/>
                <a:cs typeface="Lucida Sans Unicode"/>
              </a:rPr>
              <a:t>+1</a:t>
            </a:r>
            <a:r>
              <a:rPr dirty="0" sz="1000" spc="175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to</a:t>
            </a:r>
            <a:r>
              <a:rPr dirty="0" baseline="3831" sz="2175" spc="44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be</a:t>
            </a:r>
            <a:r>
              <a:rPr dirty="0" baseline="3831" sz="2175" spc="52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the</a:t>
            </a:r>
            <a:r>
              <a:rPr dirty="0" baseline="3831" sz="2175" spc="44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average</a:t>
            </a:r>
            <a:r>
              <a:rPr dirty="0" baseline="3831" sz="2175" spc="52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of</a:t>
            </a:r>
            <a:r>
              <a:rPr dirty="0" baseline="3831" sz="2175" spc="44">
                <a:latin typeface="Lucida Sans Unicode"/>
                <a:cs typeface="Lucida Sans Unicode"/>
              </a:rPr>
              <a:t> </a:t>
            </a:r>
            <a:r>
              <a:rPr dirty="0" baseline="3831" sz="2175" i="1">
                <a:latin typeface="Lucida Sans Italic"/>
                <a:cs typeface="Lucida Sans Italic"/>
              </a:rPr>
              <a:t>t</a:t>
            </a:r>
            <a:r>
              <a:rPr dirty="0" sz="1000" i="1">
                <a:latin typeface="Lucida Sans Italic"/>
                <a:cs typeface="Lucida Sans Italic"/>
              </a:rPr>
              <a:t>i</a:t>
            </a:r>
            <a:r>
              <a:rPr dirty="0" sz="1000" spc="175" i="1">
                <a:latin typeface="Lucida Sans Italic"/>
                <a:cs typeface="Lucida Sans Italic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and</a:t>
            </a:r>
            <a:r>
              <a:rPr dirty="0" baseline="3831" sz="2175" spc="44">
                <a:latin typeface="Lucida Sans Unicode"/>
                <a:cs typeface="Lucida Sans Unicode"/>
              </a:rPr>
              <a:t> </a:t>
            </a:r>
            <a:r>
              <a:rPr dirty="0" baseline="3831" sz="2175" i="1">
                <a:latin typeface="Lucida Sans Italic"/>
                <a:cs typeface="Lucida Sans Italic"/>
              </a:rPr>
              <a:t>c</a:t>
            </a:r>
            <a:r>
              <a:rPr dirty="0" baseline="3831" sz="2175" spc="52" i="1">
                <a:latin typeface="Lucida Sans Italic"/>
                <a:cs typeface="Lucida Sans Italic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/</a:t>
            </a:r>
            <a:r>
              <a:rPr dirty="0" baseline="3831" sz="2175" spc="52">
                <a:latin typeface="Lucida Sans Unicode"/>
                <a:cs typeface="Lucida Sans Unicode"/>
              </a:rPr>
              <a:t> </a:t>
            </a:r>
            <a:r>
              <a:rPr dirty="0" baseline="3831" sz="2175" spc="-37" i="1">
                <a:latin typeface="Lucida Sans Italic"/>
                <a:cs typeface="Lucida Sans Italic"/>
              </a:rPr>
              <a:t>t</a:t>
            </a:r>
            <a:r>
              <a:rPr dirty="0" sz="1000" spc="-25" i="1">
                <a:latin typeface="Lucida Sans Italic"/>
                <a:cs typeface="Lucida Sans Italic"/>
              </a:rPr>
              <a:t>i</a:t>
            </a:r>
            <a:r>
              <a:rPr dirty="0" baseline="3831" sz="2175" spc="-37">
                <a:latin typeface="Lucida Sans Unicode"/>
                <a:cs typeface="Lucida Sans Unicode"/>
              </a:rPr>
              <a:t>.</a:t>
            </a:r>
            <a:endParaRPr baseline="3831" sz="2175">
              <a:latin typeface="Lucida Sans Unicode"/>
              <a:cs typeface="Lucida Sans Unicode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755651" y="3373501"/>
            <a:ext cx="4982210" cy="2921635"/>
            <a:chOff x="755651" y="3373501"/>
            <a:chExt cx="4982210" cy="292163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5651" y="3373501"/>
              <a:ext cx="4982057" cy="2921254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787399" y="3406241"/>
              <a:ext cx="4876800" cy="2809875"/>
            </a:xfrm>
            <a:custGeom>
              <a:avLst/>
              <a:gdLst/>
              <a:ahLst/>
              <a:cxnLst/>
              <a:rect l="l" t="t" r="r" b="b"/>
              <a:pathLst>
                <a:path w="4876800" h="2809875">
                  <a:moveTo>
                    <a:pt x="0" y="0"/>
                  </a:moveTo>
                  <a:lnTo>
                    <a:pt x="4876800" y="0"/>
                  </a:lnTo>
                  <a:lnTo>
                    <a:pt x="4876800" y="2809849"/>
                  </a:lnTo>
                  <a:lnTo>
                    <a:pt x="0" y="2809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979646" y="5049824"/>
            <a:ext cx="4490085" cy="3575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R="218440">
              <a:lnSpc>
                <a:spcPts val="1180"/>
              </a:lnSpc>
            </a:pPr>
            <a:r>
              <a:rPr dirty="0" sz="1200">
                <a:latin typeface="Lucida Console"/>
                <a:cs typeface="Lucida Console"/>
              </a:rPr>
              <a:t>while</a:t>
            </a:r>
            <a:r>
              <a:rPr dirty="0" sz="1200" spc="114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(Math.abs(t</a:t>
            </a:r>
            <a:r>
              <a:rPr dirty="0" sz="1200" spc="114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-</a:t>
            </a:r>
            <a:r>
              <a:rPr dirty="0" sz="1200" spc="114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c/t)</a:t>
            </a:r>
            <a:r>
              <a:rPr dirty="0" sz="1200" spc="114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&gt;</a:t>
            </a:r>
            <a:r>
              <a:rPr dirty="0" sz="1200" spc="114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t*EPS)</a:t>
            </a:r>
            <a:endParaRPr sz="1200">
              <a:latin typeface="Lucida Console"/>
              <a:cs typeface="Lucida Console"/>
            </a:endParaRPr>
          </a:p>
          <a:p>
            <a:pPr algn="ctr" marR="880744">
              <a:lnSpc>
                <a:spcPct val="100000"/>
              </a:lnSpc>
              <a:spcBef>
                <a:spcPts val="190"/>
              </a:spcBef>
            </a:pPr>
            <a:r>
              <a:rPr dirty="0" sz="1200">
                <a:latin typeface="Lucida Console"/>
                <a:cs typeface="Lucida Console"/>
              </a:rPr>
              <a:t>t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(c/t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t)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/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2.0;</a:t>
            </a:r>
            <a:endParaRPr sz="1200">
              <a:latin typeface="Lucida Console"/>
              <a:cs typeface="Lucida Console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21527" y="4149712"/>
            <a:ext cx="2399347" cy="1368844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5854700" y="4181805"/>
            <a:ext cx="2286000" cy="12592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40335" rIns="0" bIns="0" rtlCol="0" vert="horz">
            <a:spAutoFit/>
          </a:bodyPr>
          <a:lstStyle/>
          <a:p>
            <a:pPr marL="193675" marR="210820">
              <a:lnSpc>
                <a:spcPct val="111800"/>
              </a:lnSpc>
              <a:spcBef>
                <a:spcPts val="1105"/>
              </a:spcBef>
            </a:pPr>
            <a:r>
              <a:rPr dirty="0" sz="1100">
                <a:latin typeface="Lucida Console"/>
                <a:cs typeface="Lucida Console"/>
              </a:rPr>
              <a:t>%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java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Sqrt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60481729.0 7777.0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Lucida Console"/>
              <a:cs typeface="Lucida Console"/>
            </a:endParaRPr>
          </a:p>
          <a:p>
            <a:pPr marL="193675" marR="636905">
              <a:lnSpc>
                <a:spcPct val="111800"/>
              </a:lnSpc>
            </a:pPr>
            <a:r>
              <a:rPr dirty="0" sz="1100">
                <a:latin typeface="Lucida Console"/>
                <a:cs typeface="Lucida Console"/>
              </a:rPr>
              <a:t>%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java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Sqrt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2.0 </a:t>
            </a:r>
            <a:r>
              <a:rPr dirty="0" sz="1100" spc="-10">
                <a:latin typeface="Lucida Console"/>
                <a:cs typeface="Lucida Console"/>
              </a:rPr>
              <a:t>1.414213562373095</a:t>
            </a:r>
            <a:endParaRPr sz="1100">
              <a:latin typeface="Lucida Console"/>
              <a:cs typeface="Lucida Console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06997" y="1835556"/>
            <a:ext cx="1055519" cy="1183030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6462242" y="3026486"/>
            <a:ext cx="942340" cy="35623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89535" marR="5080" indent="-77470">
              <a:lnSpc>
                <a:spcPts val="1260"/>
              </a:lnSpc>
              <a:spcBef>
                <a:spcPts val="204"/>
              </a:spcBef>
            </a:pP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Isaac</a:t>
            </a:r>
            <a:r>
              <a:rPr dirty="0" sz="1100" spc="25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0048AA"/>
                </a:solidFill>
                <a:latin typeface="Lucida Sans Unicode"/>
                <a:cs typeface="Lucida Sans Unicode"/>
              </a:rPr>
              <a:t>Newton </a:t>
            </a:r>
            <a:r>
              <a:rPr dirty="0" sz="1100" spc="-35">
                <a:solidFill>
                  <a:srgbClr val="0048AA"/>
                </a:solidFill>
                <a:latin typeface="Lucida Sans Unicode"/>
                <a:cs typeface="Lucida Sans Unicode"/>
              </a:rPr>
              <a:t>1642-</a:t>
            </a:r>
            <a:r>
              <a:rPr dirty="0" sz="1100" spc="-20">
                <a:solidFill>
                  <a:srgbClr val="0048AA"/>
                </a:solidFill>
                <a:latin typeface="Lucida Sans Unicode"/>
                <a:cs typeface="Lucida Sans Unicode"/>
              </a:rPr>
              <a:t>1727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581900" y="2071242"/>
            <a:ext cx="1955800" cy="6997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6510" rIns="0" bIns="0" rtlCol="0" vert="horz">
            <a:spAutoFit/>
          </a:bodyPr>
          <a:lstStyle/>
          <a:p>
            <a:pPr marL="56515" marR="57785">
              <a:lnSpc>
                <a:spcPct val="109500"/>
              </a:lnSpc>
              <a:spcBef>
                <a:spcPts val="130"/>
              </a:spcBef>
            </a:pPr>
            <a:r>
              <a:rPr dirty="0" sz="1100">
                <a:latin typeface="Lucida Sans Unicode"/>
                <a:cs typeface="Lucida Sans Unicode"/>
              </a:rPr>
              <a:t>Scientists</a:t>
            </a:r>
            <a:r>
              <a:rPr dirty="0" sz="1100" spc="50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studied </a:t>
            </a:r>
            <a:r>
              <a:rPr dirty="0" sz="1100" i="1">
                <a:latin typeface="Lucida Sans Italic"/>
                <a:cs typeface="Lucida Sans Italic"/>
              </a:rPr>
              <a:t>computation</a:t>
            </a:r>
            <a:r>
              <a:rPr dirty="0" sz="1100" spc="75" i="1">
                <a:latin typeface="Lucida Sans Italic"/>
                <a:cs typeface="Lucida Sans Italic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well</a:t>
            </a:r>
            <a:r>
              <a:rPr dirty="0" sz="1100" spc="75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before </a:t>
            </a:r>
            <a:r>
              <a:rPr dirty="0" sz="1100">
                <a:latin typeface="Lucida Sans Unicode"/>
                <a:cs typeface="Lucida Sans Unicode"/>
              </a:rPr>
              <a:t>the</a:t>
            </a:r>
            <a:r>
              <a:rPr dirty="0" sz="1100" spc="1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onset</a:t>
            </a:r>
            <a:r>
              <a:rPr dirty="0" sz="1100" spc="2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of</a:t>
            </a:r>
            <a:r>
              <a:rPr dirty="0" sz="1100" spc="2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the</a:t>
            </a:r>
            <a:r>
              <a:rPr dirty="0" sz="1100" spc="15">
                <a:latin typeface="Lucida Sans Unicode"/>
                <a:cs typeface="Lucida Sans Unicode"/>
              </a:rPr>
              <a:t> </a:t>
            </a:r>
            <a:r>
              <a:rPr dirty="0" sz="1100" spc="-10" i="1">
                <a:latin typeface="Lucida Sans Italic"/>
                <a:cs typeface="Lucida Sans Italic"/>
              </a:rPr>
              <a:t>computer.</a:t>
            </a:r>
            <a:endParaRPr sz="1100">
              <a:latin typeface="Lucida Sans Italic"/>
              <a:cs typeface="Lucida Sans Italic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87400" y="3406241"/>
            <a:ext cx="4876800" cy="2809875"/>
          </a:xfrm>
          <a:prstGeom prst="rect">
            <a:avLst/>
          </a:prstGeom>
        </p:spPr>
        <p:txBody>
          <a:bodyPr wrap="square" lIns="0" tIns="158115" rIns="0" bIns="0" rtlCol="0" vert="horz">
            <a:spAutoFit/>
          </a:bodyPr>
          <a:lstStyle/>
          <a:p>
            <a:pPr marL="194945">
              <a:lnSpc>
                <a:spcPct val="100000"/>
              </a:lnSpc>
              <a:spcBef>
                <a:spcPts val="1245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class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Sqrt</a:t>
            </a:r>
            <a:endParaRPr sz="1200">
              <a:latin typeface="Lucida Console"/>
              <a:cs typeface="Lucida Console"/>
            </a:endParaRPr>
          </a:p>
          <a:p>
            <a:pPr marL="194945">
              <a:lnSpc>
                <a:spcPct val="100000"/>
              </a:lnSpc>
              <a:spcBef>
                <a:spcPts val="19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478790">
              <a:lnSpc>
                <a:spcPct val="100000"/>
              </a:lnSpc>
              <a:spcBef>
                <a:spcPts val="190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void</a:t>
            </a:r>
            <a:r>
              <a:rPr dirty="0" sz="1200" spc="1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main(String[]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args)</a:t>
            </a:r>
            <a:endParaRPr sz="1200">
              <a:latin typeface="Lucida Console"/>
              <a:cs typeface="Lucida Console"/>
            </a:endParaRPr>
          </a:p>
          <a:p>
            <a:pPr marL="478790">
              <a:lnSpc>
                <a:spcPct val="100000"/>
              </a:lnSpc>
              <a:spcBef>
                <a:spcPts val="19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762635" marR="147320">
              <a:lnSpc>
                <a:spcPct val="113399"/>
              </a:lnSpc>
              <a:tabLst>
                <a:tab pos="2909570" algn="l"/>
              </a:tabLst>
            </a:pPr>
            <a:r>
              <a:rPr dirty="0" sz="1200">
                <a:latin typeface="Lucida Console"/>
                <a:cs typeface="Lucida Console"/>
              </a:rPr>
              <a:t>double</a:t>
            </a:r>
            <a:r>
              <a:rPr dirty="0" sz="1200" spc="11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EPS</a:t>
            </a:r>
            <a:r>
              <a:rPr dirty="0" sz="1200" spc="114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114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1E-</a:t>
            </a:r>
            <a:r>
              <a:rPr dirty="0" sz="1200" spc="-25">
                <a:latin typeface="Lucida Console"/>
                <a:cs typeface="Lucida Console"/>
              </a:rPr>
              <a:t>15;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error</a:t>
            </a:r>
            <a:r>
              <a:rPr dirty="0" sz="1100" spc="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tolerance</a:t>
            </a:r>
            <a:r>
              <a:rPr dirty="0" sz="1100" spc="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(15</a:t>
            </a:r>
            <a:r>
              <a:rPr dirty="0" sz="1100" spc="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005493"/>
                </a:solidFill>
                <a:latin typeface="Lucida Sans Unicode"/>
                <a:cs typeface="Lucida Sans Unicode"/>
              </a:rPr>
              <a:t>places) </a:t>
            </a:r>
            <a:r>
              <a:rPr dirty="0" sz="1200">
                <a:latin typeface="Lucida Console"/>
                <a:cs typeface="Lucida Console"/>
              </a:rPr>
              <a:t>double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Double.parseDouble(args[0]); </a:t>
            </a:r>
            <a:r>
              <a:rPr dirty="0" sz="1200">
                <a:latin typeface="Lucida Console"/>
                <a:cs typeface="Lucida Console"/>
              </a:rPr>
              <a:t>double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t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c;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4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Lucida Console"/>
              <a:cs typeface="Lucida Console"/>
            </a:endParaRPr>
          </a:p>
          <a:p>
            <a:pPr marL="762635">
              <a:lnSpc>
                <a:spcPct val="100000"/>
              </a:lnSpc>
            </a:pPr>
            <a:r>
              <a:rPr dirty="0" sz="1200" spc="-10">
                <a:latin typeface="Lucida Console"/>
                <a:cs typeface="Lucida Console"/>
              </a:rPr>
              <a:t>System.out.println(t);</a:t>
            </a:r>
            <a:endParaRPr sz="1200">
              <a:latin typeface="Lucida Console"/>
              <a:cs typeface="Lucida Console"/>
            </a:endParaRPr>
          </a:p>
          <a:p>
            <a:pPr marL="478790">
              <a:lnSpc>
                <a:spcPct val="100000"/>
              </a:lnSpc>
              <a:spcBef>
                <a:spcPts val="19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 marL="194945">
              <a:lnSpc>
                <a:spcPct val="100000"/>
              </a:lnSpc>
              <a:spcBef>
                <a:spcPts val="190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3397694" y="4484115"/>
            <a:ext cx="260350" cy="69850"/>
            <a:chOff x="3397694" y="4484115"/>
            <a:chExt cx="260350" cy="69850"/>
          </a:xfrm>
        </p:grpSpPr>
        <p:sp>
          <p:nvSpPr>
            <p:cNvPr id="16" name="object 16" descr=""/>
            <p:cNvSpPr/>
            <p:nvPr/>
          </p:nvSpPr>
          <p:spPr>
            <a:xfrm>
              <a:off x="3441696" y="4518732"/>
              <a:ext cx="215900" cy="0"/>
            </a:xfrm>
            <a:custGeom>
              <a:avLst/>
              <a:gdLst/>
              <a:ahLst/>
              <a:cxnLst/>
              <a:rect l="l" t="t" r="r" b="b"/>
              <a:pathLst>
                <a:path w="215900" h="0">
                  <a:moveTo>
                    <a:pt x="0" y="0"/>
                  </a:moveTo>
                  <a:lnTo>
                    <a:pt x="13170" y="0"/>
                  </a:lnTo>
                  <a:lnTo>
                    <a:pt x="215899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397694" y="4484115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4" h="69850">
                  <a:moveTo>
                    <a:pt x="69151" y="0"/>
                  </a:moveTo>
                  <a:lnTo>
                    <a:pt x="0" y="34620"/>
                  </a:lnTo>
                  <a:lnTo>
                    <a:pt x="69151" y="69227"/>
                  </a:lnTo>
                  <a:lnTo>
                    <a:pt x="51866" y="34620"/>
                  </a:lnTo>
                  <a:lnTo>
                    <a:pt x="69151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17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32130" y="1250334"/>
            <a:ext cx="2535555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>
                <a:latin typeface="Arial"/>
                <a:cs typeface="Arial"/>
              </a:rPr>
              <a:t>Newton-Raphson</a:t>
            </a:r>
            <a:r>
              <a:rPr dirty="0" sz="1700" spc="185">
                <a:latin typeface="Arial"/>
                <a:cs typeface="Arial"/>
              </a:rPr>
              <a:t> </a:t>
            </a:r>
            <a:r>
              <a:rPr dirty="0" sz="1700" spc="-10">
                <a:latin typeface="Arial"/>
                <a:cs typeface="Arial"/>
              </a:rPr>
              <a:t>method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520700" y="1791525"/>
            <a:ext cx="6146800" cy="2098040"/>
          </a:xfrm>
          <a:custGeom>
            <a:avLst/>
            <a:gdLst/>
            <a:ahLst/>
            <a:cxnLst/>
            <a:rect l="l" t="t" r="r" b="b"/>
            <a:pathLst>
              <a:path w="6146800" h="2098040">
                <a:moveTo>
                  <a:pt x="0" y="0"/>
                </a:moveTo>
                <a:lnTo>
                  <a:pt x="6146800" y="0"/>
                </a:lnTo>
                <a:lnTo>
                  <a:pt x="6146800" y="2097849"/>
                </a:lnTo>
                <a:lnTo>
                  <a:pt x="0" y="2097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20700" y="1791525"/>
            <a:ext cx="6146800" cy="209804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Explanation</a:t>
            </a:r>
            <a:r>
              <a:rPr dirty="0" sz="1450" spc="114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(some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math</a:t>
            </a:r>
            <a:r>
              <a:rPr dirty="0" sz="1450" spc="12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omitted)</a:t>
            </a:r>
            <a:endParaRPr sz="1450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Goal: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find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 i="1">
                <a:latin typeface="Lucida Sans Italic"/>
                <a:cs typeface="Lucida Sans Italic"/>
              </a:rPr>
              <a:t>root</a:t>
            </a:r>
            <a:r>
              <a:rPr dirty="0" baseline="1915" sz="2175" spc="112" i="1">
                <a:latin typeface="Lucida Sans Italic"/>
                <a:cs typeface="Lucida Sans Italic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of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function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 i="1">
                <a:latin typeface="Lucida Sans Italic"/>
                <a:cs typeface="Lucida Sans Italic"/>
              </a:rPr>
              <a:t>f</a:t>
            </a:r>
            <a:r>
              <a:rPr dirty="0" baseline="1915" sz="2175" spc="-412" i="1">
                <a:latin typeface="Lucida Sans Italic"/>
                <a:cs typeface="Lucida Sans Italic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(</a:t>
            </a:r>
            <a:r>
              <a:rPr dirty="0" baseline="1915" sz="2175" i="1">
                <a:latin typeface="Lucida Sans Italic"/>
                <a:cs typeface="Lucida Sans Italic"/>
              </a:rPr>
              <a:t>x</a:t>
            </a:r>
            <a:r>
              <a:rPr dirty="0" baseline="1915" sz="2175">
                <a:latin typeface="Lucida Sans Unicode"/>
                <a:cs typeface="Lucida Sans Unicode"/>
              </a:rPr>
              <a:t>)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(value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of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 i="1">
                <a:latin typeface="Lucida Sans Italic"/>
                <a:cs typeface="Lucida Sans Italic"/>
              </a:rPr>
              <a:t>x</a:t>
            </a:r>
            <a:r>
              <a:rPr dirty="0" baseline="1915" sz="2175" spc="112" i="1">
                <a:latin typeface="Lucida Sans Italic"/>
                <a:cs typeface="Lucida Sans Italic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for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which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 i="1">
                <a:latin typeface="Lucida Sans Italic"/>
                <a:cs typeface="Lucida Sans Italic"/>
              </a:rPr>
              <a:t>f</a:t>
            </a:r>
            <a:r>
              <a:rPr dirty="0" baseline="1915" sz="2175" spc="-412" i="1">
                <a:latin typeface="Lucida Sans Italic"/>
                <a:cs typeface="Lucida Sans Italic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(</a:t>
            </a:r>
            <a:r>
              <a:rPr dirty="0" baseline="1915" sz="2175" i="1">
                <a:latin typeface="Lucida Sans Italic"/>
                <a:cs typeface="Lucida Sans Italic"/>
              </a:rPr>
              <a:t>x</a:t>
            </a:r>
            <a:r>
              <a:rPr dirty="0" baseline="1915" sz="2175">
                <a:latin typeface="Lucida Sans Unicode"/>
                <a:cs typeface="Lucida Sans Unicode"/>
              </a:rPr>
              <a:t>)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 spc="-337">
                <a:latin typeface="Lucida Sans Unicode"/>
                <a:cs typeface="Lucida Sans Unicode"/>
              </a:rPr>
              <a:t>=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 spc="-37">
                <a:latin typeface="Lucida Sans Unicode"/>
                <a:cs typeface="Lucida Sans Unicode"/>
              </a:rPr>
              <a:t>0).</a:t>
            </a:r>
            <a:endParaRPr baseline="1915" sz="2175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540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sz="1450">
                <a:latin typeface="Lucida Sans Unicode"/>
                <a:cs typeface="Lucida Sans Unicode"/>
              </a:rPr>
              <a:t>Start</a:t>
            </a:r>
            <a:r>
              <a:rPr dirty="0" sz="1450" spc="12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with</a:t>
            </a:r>
            <a:r>
              <a:rPr dirty="0" sz="1450" spc="12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estimate</a:t>
            </a:r>
            <a:r>
              <a:rPr dirty="0" sz="1450" spc="120">
                <a:latin typeface="Lucida Sans Unicode"/>
                <a:cs typeface="Lucida Sans Unicode"/>
              </a:rPr>
              <a:t> </a:t>
            </a:r>
            <a:r>
              <a:rPr dirty="0" sz="1450" spc="-25">
                <a:latin typeface="Lucida Sans Unicode"/>
                <a:cs typeface="Lucida Sans Unicode"/>
              </a:rPr>
              <a:t>t</a:t>
            </a:r>
            <a:r>
              <a:rPr dirty="0" baseline="-13888" sz="1500" spc="-37">
                <a:latin typeface="Lucida Sans Unicode"/>
                <a:cs typeface="Lucida Sans Unicode"/>
              </a:rPr>
              <a:t>0</a:t>
            </a:r>
            <a:r>
              <a:rPr dirty="0" sz="1450" spc="-25">
                <a:latin typeface="Lucida Sans Unicode"/>
                <a:cs typeface="Lucida Sans Unicode"/>
              </a:rPr>
              <a:t>.</a:t>
            </a:r>
            <a:endParaRPr sz="1450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715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sz="1450">
                <a:latin typeface="Lucida Sans Unicode"/>
                <a:cs typeface="Lucida Sans Unicode"/>
              </a:rPr>
              <a:t>Draw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line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tangent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curve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at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x</a:t>
            </a:r>
            <a:r>
              <a:rPr dirty="0" sz="1450" spc="80" i="1">
                <a:latin typeface="Lucida Sans Italic"/>
                <a:cs typeface="Lucida Sans Italic"/>
              </a:rPr>
              <a:t> </a:t>
            </a:r>
            <a:r>
              <a:rPr dirty="0" sz="1450" spc="-225">
                <a:latin typeface="Lucida Sans Unicode"/>
                <a:cs typeface="Lucida Sans Unicode"/>
              </a:rPr>
              <a:t>=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t</a:t>
            </a:r>
            <a:r>
              <a:rPr dirty="0" baseline="-13888" sz="1500" i="1">
                <a:latin typeface="Lucida Sans Italic"/>
                <a:cs typeface="Lucida Sans Italic"/>
              </a:rPr>
              <a:t>i</a:t>
            </a:r>
            <a:r>
              <a:rPr dirty="0" baseline="-13888" sz="1500" spc="60" i="1">
                <a:latin typeface="Lucida Sans Italic"/>
                <a:cs typeface="Lucida Sans Italic"/>
              </a:rPr>
              <a:t> </a:t>
            </a:r>
            <a:r>
              <a:rPr dirty="0" sz="1450" spc="-50">
                <a:latin typeface="Lucida Sans Unicode"/>
                <a:cs typeface="Lucida Sans Unicode"/>
              </a:rPr>
              <a:t>.</a:t>
            </a:r>
            <a:endParaRPr sz="1450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710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sz="1450">
                <a:latin typeface="Lucida Sans Unicode"/>
                <a:cs typeface="Lucida Sans Unicode"/>
              </a:rPr>
              <a:t>Set</a:t>
            </a:r>
            <a:r>
              <a:rPr dirty="0" sz="1450" spc="40">
                <a:latin typeface="Lucida Sans Unicode"/>
                <a:cs typeface="Lucida Sans Unicode"/>
              </a:rPr>
              <a:t> </a:t>
            </a:r>
            <a:r>
              <a:rPr dirty="0" sz="1450" spc="-10" i="1">
                <a:latin typeface="Lucida Sans Italic"/>
                <a:cs typeface="Lucida Sans Italic"/>
              </a:rPr>
              <a:t>t</a:t>
            </a:r>
            <a:r>
              <a:rPr dirty="0" baseline="-13888" sz="1500" spc="-15" i="1">
                <a:latin typeface="Lucida Sans Italic"/>
                <a:cs typeface="Lucida Sans Italic"/>
              </a:rPr>
              <a:t>i</a:t>
            </a:r>
            <a:r>
              <a:rPr dirty="0" baseline="-13888" sz="1500" spc="-15">
                <a:latin typeface="Lucida Sans Unicode"/>
                <a:cs typeface="Lucida Sans Unicode"/>
              </a:rPr>
              <a:t>+1</a:t>
            </a:r>
            <a:r>
              <a:rPr dirty="0" baseline="-13888" sz="1500" spc="2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4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be</a:t>
            </a:r>
            <a:r>
              <a:rPr dirty="0" sz="1450" spc="40">
                <a:latin typeface="Lucida Sans Unicode"/>
                <a:cs typeface="Lucida Sans Unicode"/>
              </a:rPr>
              <a:t> </a:t>
            </a:r>
            <a:r>
              <a:rPr dirty="0" sz="1450" spc="-10" i="1">
                <a:latin typeface="Lucida Sans Italic"/>
                <a:cs typeface="Lucida Sans Italic"/>
              </a:rPr>
              <a:t>x</a:t>
            </a:r>
            <a:r>
              <a:rPr dirty="0" sz="1450" spc="-10">
                <a:latin typeface="Lucida Sans Unicode"/>
                <a:cs typeface="Lucida Sans Unicode"/>
              </a:rPr>
              <a:t>-</a:t>
            </a:r>
            <a:r>
              <a:rPr dirty="0" sz="1450" spc="-20">
                <a:latin typeface="Lucida Sans Unicode"/>
                <a:cs typeface="Lucida Sans Unicode"/>
              </a:rPr>
              <a:t>coordinate</a:t>
            </a:r>
            <a:r>
              <a:rPr dirty="0" sz="1450" spc="4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where</a:t>
            </a:r>
            <a:r>
              <a:rPr dirty="0" sz="1450" spc="4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line</a:t>
            </a:r>
            <a:r>
              <a:rPr dirty="0" sz="1450" spc="4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hits</a:t>
            </a:r>
            <a:r>
              <a:rPr dirty="0" sz="1450" spc="40">
                <a:latin typeface="Lucida Sans Unicode"/>
                <a:cs typeface="Lucida Sans Unicode"/>
              </a:rPr>
              <a:t> </a:t>
            </a:r>
            <a:r>
              <a:rPr dirty="0" sz="1450" spc="-30" i="1">
                <a:latin typeface="Lucida Sans Italic"/>
                <a:cs typeface="Lucida Sans Italic"/>
              </a:rPr>
              <a:t>x</a:t>
            </a:r>
            <a:r>
              <a:rPr dirty="0" sz="1450" spc="-30">
                <a:latin typeface="Lucida Sans Unicode"/>
                <a:cs typeface="Lucida Sans Unicode"/>
              </a:rPr>
              <a:t>-</a:t>
            </a:r>
            <a:r>
              <a:rPr dirty="0" sz="1450" spc="-10">
                <a:latin typeface="Lucida Sans Unicode"/>
                <a:cs typeface="Lucida Sans Unicode"/>
              </a:rPr>
              <a:t>axis.</a:t>
            </a:r>
            <a:endParaRPr sz="1450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745"/>
              </a:spcBef>
              <a:buClr>
                <a:srgbClr val="000000"/>
              </a:buClr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>
                <a:solidFill>
                  <a:srgbClr val="8D3124"/>
                </a:solidFill>
                <a:latin typeface="Lucida Sans Unicode"/>
                <a:cs typeface="Lucida Sans Unicode"/>
              </a:rPr>
              <a:t>Repeat</a:t>
            </a:r>
            <a:r>
              <a:rPr dirty="0" baseline="1915" sz="2175" spc="142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until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desired</a:t>
            </a:r>
            <a:r>
              <a:rPr dirty="0" baseline="1915" sz="2175" spc="142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precision.</a:t>
            </a:r>
            <a:endParaRPr baseline="1915" sz="2175">
              <a:latin typeface="Lucida Sans Unicode"/>
              <a:cs typeface="Lucida Sans Unicode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324228" y="2880855"/>
            <a:ext cx="442595" cy="635635"/>
            <a:chOff x="324228" y="2880855"/>
            <a:chExt cx="442595" cy="635635"/>
          </a:xfrm>
        </p:grpSpPr>
        <p:sp>
          <p:nvSpPr>
            <p:cNvPr id="7" name="object 7" descr=""/>
            <p:cNvSpPr/>
            <p:nvPr/>
          </p:nvSpPr>
          <p:spPr>
            <a:xfrm>
              <a:off x="337245" y="2923095"/>
              <a:ext cx="414020" cy="580390"/>
            </a:xfrm>
            <a:custGeom>
              <a:avLst/>
              <a:gdLst/>
              <a:ahLst/>
              <a:cxnLst/>
              <a:rect l="l" t="t" r="r" b="b"/>
              <a:pathLst>
                <a:path w="414020" h="580389">
                  <a:moveTo>
                    <a:pt x="413901" y="580204"/>
                  </a:moveTo>
                  <a:lnTo>
                    <a:pt x="367561" y="578144"/>
                  </a:lnTo>
                  <a:lnTo>
                    <a:pt x="323733" y="573030"/>
                  </a:lnTo>
                  <a:lnTo>
                    <a:pt x="282464" y="565062"/>
                  </a:lnTo>
                  <a:lnTo>
                    <a:pt x="243801" y="554441"/>
                  </a:lnTo>
                  <a:lnTo>
                    <a:pt x="207792" y="541369"/>
                  </a:lnTo>
                  <a:lnTo>
                    <a:pt x="143925" y="508676"/>
                  </a:lnTo>
                  <a:lnTo>
                    <a:pt x="91245" y="468592"/>
                  </a:lnTo>
                  <a:lnTo>
                    <a:pt x="50132" y="422724"/>
                  </a:lnTo>
                  <a:lnTo>
                    <a:pt x="20966" y="372684"/>
                  </a:lnTo>
                  <a:lnTo>
                    <a:pt x="4128" y="320078"/>
                  </a:lnTo>
                  <a:lnTo>
                    <a:pt x="0" y="266518"/>
                  </a:lnTo>
                  <a:lnTo>
                    <a:pt x="2820" y="239882"/>
                  </a:lnTo>
                  <a:lnTo>
                    <a:pt x="18468" y="187905"/>
                  </a:lnTo>
                  <a:lnTo>
                    <a:pt x="47776" y="138995"/>
                  </a:lnTo>
                  <a:lnTo>
                    <a:pt x="91125" y="94761"/>
                  </a:lnTo>
                  <a:lnTo>
                    <a:pt x="148896" y="56813"/>
                  </a:lnTo>
                  <a:lnTo>
                    <a:pt x="221469" y="26759"/>
                  </a:lnTo>
                  <a:lnTo>
                    <a:pt x="263425" y="15195"/>
                  </a:lnTo>
                  <a:lnTo>
                    <a:pt x="309224" y="6208"/>
                  </a:lnTo>
                  <a:lnTo>
                    <a:pt x="358915" y="0"/>
                  </a:lnTo>
                  <a:lnTo>
                    <a:pt x="373954" y="0"/>
                  </a:lnTo>
                </a:path>
              </a:pathLst>
            </a:custGeom>
            <a:ln w="25409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76404" y="2880855"/>
              <a:ext cx="90805" cy="88265"/>
            </a:xfrm>
            <a:custGeom>
              <a:avLst/>
              <a:gdLst/>
              <a:ahLst/>
              <a:cxnLst/>
              <a:rect l="l" t="t" r="r" b="b"/>
              <a:pathLst>
                <a:path w="90804" h="88264">
                  <a:moveTo>
                    <a:pt x="0" y="0"/>
                  </a:moveTo>
                  <a:lnTo>
                    <a:pt x="24333" y="42799"/>
                  </a:lnTo>
                  <a:lnTo>
                    <a:pt x="4724" y="87972"/>
                  </a:lnTo>
                  <a:lnTo>
                    <a:pt x="90246" y="39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7018946" y="2181085"/>
            <a:ext cx="163322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use</a:t>
            </a:r>
            <a:r>
              <a:rPr dirty="0" sz="1100" spc="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i="1">
                <a:solidFill>
                  <a:srgbClr val="005493"/>
                </a:solidFill>
                <a:latin typeface="Lucida Sans Italic"/>
                <a:cs typeface="Lucida Sans Italic"/>
              </a:rPr>
              <a:t>f</a:t>
            </a:r>
            <a:r>
              <a:rPr dirty="0" sz="1100" spc="-235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(</a:t>
            </a:r>
            <a:r>
              <a:rPr dirty="0" sz="1100" i="1">
                <a:solidFill>
                  <a:srgbClr val="005493"/>
                </a:solidFill>
                <a:latin typeface="Lucida Sans Italic"/>
                <a:cs typeface="Lucida Sans Italic"/>
              </a:rPr>
              <a:t>x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)</a:t>
            </a:r>
            <a:r>
              <a:rPr dirty="0" sz="1100" spc="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80">
                <a:solidFill>
                  <a:srgbClr val="005493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i="1">
                <a:solidFill>
                  <a:srgbClr val="005493"/>
                </a:solidFill>
                <a:latin typeface="Lucida Sans Italic"/>
                <a:cs typeface="Lucida Sans Italic"/>
              </a:rPr>
              <a:t>x</a:t>
            </a:r>
            <a:r>
              <a:rPr dirty="0" baseline="22222" sz="1125">
                <a:solidFill>
                  <a:srgbClr val="005493"/>
                </a:solidFill>
                <a:latin typeface="Lucida Sans Unicode"/>
                <a:cs typeface="Lucida Sans Unicode"/>
              </a:rPr>
              <a:t>2</a:t>
            </a:r>
            <a:r>
              <a:rPr dirty="0" baseline="22222" sz="1125" spc="179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50" b="0">
                <a:solidFill>
                  <a:srgbClr val="005493"/>
                </a:solidFill>
                <a:latin typeface="Brush Script Std"/>
                <a:cs typeface="Brush Script Std"/>
              </a:rPr>
              <a:t>−</a:t>
            </a:r>
            <a:r>
              <a:rPr dirty="0" sz="1100" spc="-15" b="0">
                <a:solidFill>
                  <a:srgbClr val="005493"/>
                </a:solidFill>
                <a:latin typeface="Brush Script Std"/>
                <a:cs typeface="Brush Script Std"/>
              </a:rPr>
              <a:t> </a:t>
            </a:r>
            <a:r>
              <a:rPr dirty="0" sz="1100" i="1">
                <a:solidFill>
                  <a:srgbClr val="005493"/>
                </a:solidFill>
                <a:latin typeface="Lucida Sans Italic"/>
                <a:cs typeface="Lucida Sans Italic"/>
              </a:rPr>
              <a:t>c</a:t>
            </a:r>
            <a:r>
              <a:rPr dirty="0" sz="1100" spc="10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for</a:t>
            </a:r>
            <a:r>
              <a:rPr dirty="0" sz="1100" spc="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 b="0">
                <a:solidFill>
                  <a:srgbClr val="005493"/>
                </a:solidFill>
                <a:latin typeface="Source Han Sans JP Medium"/>
                <a:cs typeface="Source Han Sans JP Medium"/>
              </a:rPr>
              <a:t>√</a:t>
            </a:r>
            <a:r>
              <a:rPr dirty="0" sz="1100" spc="-25" i="1">
                <a:solidFill>
                  <a:srgbClr val="005493"/>
                </a:solidFill>
                <a:latin typeface="Lucida Sans Italic"/>
                <a:cs typeface="Lucida Sans Italic"/>
              </a:rPr>
              <a:t>c</a:t>
            </a:r>
            <a:endParaRPr sz="1100">
              <a:latin typeface="Lucida Sans Italic"/>
              <a:cs typeface="Lucida Sans Italic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1698459" y="2246414"/>
            <a:ext cx="6546215" cy="3931285"/>
            <a:chOff x="1698459" y="2246414"/>
            <a:chExt cx="6546215" cy="3931285"/>
          </a:xfrm>
        </p:grpSpPr>
        <p:sp>
          <p:nvSpPr>
            <p:cNvPr id="11" name="object 11" descr=""/>
            <p:cNvSpPr/>
            <p:nvPr/>
          </p:nvSpPr>
          <p:spPr>
            <a:xfrm>
              <a:off x="6680202" y="2281025"/>
              <a:ext cx="330200" cy="0"/>
            </a:xfrm>
            <a:custGeom>
              <a:avLst/>
              <a:gdLst/>
              <a:ahLst/>
              <a:cxnLst/>
              <a:rect l="l" t="t" r="r" b="b"/>
              <a:pathLst>
                <a:path w="330200" h="0">
                  <a:moveTo>
                    <a:pt x="0" y="0"/>
                  </a:moveTo>
                  <a:lnTo>
                    <a:pt x="6979" y="0"/>
                  </a:lnTo>
                  <a:lnTo>
                    <a:pt x="330199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636194" y="2246414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5" h="69850">
                  <a:moveTo>
                    <a:pt x="69151" y="0"/>
                  </a:moveTo>
                  <a:lnTo>
                    <a:pt x="0" y="34607"/>
                  </a:lnTo>
                  <a:lnTo>
                    <a:pt x="69151" y="69227"/>
                  </a:lnTo>
                  <a:lnTo>
                    <a:pt x="51866" y="34607"/>
                  </a:lnTo>
                  <a:lnTo>
                    <a:pt x="69151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711477" y="2921190"/>
              <a:ext cx="6520180" cy="3243580"/>
            </a:xfrm>
            <a:custGeom>
              <a:avLst/>
              <a:gdLst/>
              <a:ahLst/>
              <a:cxnLst/>
              <a:rect l="l" t="t" r="r" b="b"/>
              <a:pathLst>
                <a:path w="6520180" h="3243579">
                  <a:moveTo>
                    <a:pt x="0" y="3243053"/>
                  </a:moveTo>
                  <a:lnTo>
                    <a:pt x="41372" y="3235010"/>
                  </a:lnTo>
                  <a:lnTo>
                    <a:pt x="81048" y="3229522"/>
                  </a:lnTo>
                  <a:lnTo>
                    <a:pt x="127857" y="3224387"/>
                  </a:lnTo>
                  <a:lnTo>
                    <a:pt x="181550" y="3219504"/>
                  </a:lnTo>
                  <a:lnTo>
                    <a:pt x="221047" y="3216338"/>
                  </a:lnTo>
                  <a:lnTo>
                    <a:pt x="263418" y="3213210"/>
                  </a:lnTo>
                  <a:lnTo>
                    <a:pt x="308590" y="3210087"/>
                  </a:lnTo>
                  <a:lnTo>
                    <a:pt x="356489" y="3206941"/>
                  </a:lnTo>
                  <a:lnTo>
                    <a:pt x="407041" y="3203742"/>
                  </a:lnTo>
                  <a:lnTo>
                    <a:pt x="460172" y="3200458"/>
                  </a:lnTo>
                  <a:lnTo>
                    <a:pt x="515808" y="3197061"/>
                  </a:lnTo>
                  <a:lnTo>
                    <a:pt x="544543" y="3195310"/>
                  </a:lnTo>
                  <a:lnTo>
                    <a:pt x="573876" y="3193520"/>
                  </a:lnTo>
                  <a:lnTo>
                    <a:pt x="634300" y="3189805"/>
                  </a:lnTo>
                  <a:lnTo>
                    <a:pt x="697008" y="3185885"/>
                  </a:lnTo>
                  <a:lnTo>
                    <a:pt x="761925" y="3181731"/>
                  </a:lnTo>
                  <a:lnTo>
                    <a:pt x="828978" y="3177313"/>
                  </a:lnTo>
                  <a:lnTo>
                    <a:pt x="898092" y="3172600"/>
                  </a:lnTo>
                  <a:lnTo>
                    <a:pt x="969194" y="3167563"/>
                  </a:lnTo>
                  <a:lnTo>
                    <a:pt x="1042210" y="3162171"/>
                  </a:lnTo>
                  <a:lnTo>
                    <a:pt x="1117065" y="3156393"/>
                  </a:lnTo>
                  <a:lnTo>
                    <a:pt x="1155160" y="3153351"/>
                  </a:lnTo>
                  <a:lnTo>
                    <a:pt x="1193686" y="3150202"/>
                  </a:lnTo>
                  <a:lnTo>
                    <a:pt x="1232636" y="3146941"/>
                  </a:lnTo>
                  <a:lnTo>
                    <a:pt x="1272000" y="3143564"/>
                  </a:lnTo>
                  <a:lnTo>
                    <a:pt x="1311767" y="3140070"/>
                  </a:lnTo>
                  <a:lnTo>
                    <a:pt x="1351931" y="3136452"/>
                  </a:lnTo>
                  <a:lnTo>
                    <a:pt x="1392480" y="3132709"/>
                  </a:lnTo>
                  <a:lnTo>
                    <a:pt x="1433406" y="3128835"/>
                  </a:lnTo>
                  <a:lnTo>
                    <a:pt x="1474699" y="3124827"/>
                  </a:lnTo>
                  <a:lnTo>
                    <a:pt x="1516351" y="3120682"/>
                  </a:lnTo>
                  <a:lnTo>
                    <a:pt x="1558352" y="3116395"/>
                  </a:lnTo>
                  <a:lnTo>
                    <a:pt x="1600693" y="3111963"/>
                  </a:lnTo>
                  <a:lnTo>
                    <a:pt x="1643364" y="3107383"/>
                  </a:lnTo>
                  <a:lnTo>
                    <a:pt x="1686356" y="3102649"/>
                  </a:lnTo>
                  <a:lnTo>
                    <a:pt x="1729661" y="3097760"/>
                  </a:lnTo>
                  <a:lnTo>
                    <a:pt x="1773269" y="3092710"/>
                  </a:lnTo>
                  <a:lnTo>
                    <a:pt x="1817170" y="3087496"/>
                  </a:lnTo>
                  <a:lnTo>
                    <a:pt x="1861355" y="3082114"/>
                  </a:lnTo>
                  <a:lnTo>
                    <a:pt x="1905816" y="3076561"/>
                  </a:lnTo>
                  <a:lnTo>
                    <a:pt x="1950542" y="3070833"/>
                  </a:lnTo>
                  <a:lnTo>
                    <a:pt x="1995525" y="3064925"/>
                  </a:lnTo>
                  <a:lnTo>
                    <a:pt x="2040756" y="3058835"/>
                  </a:lnTo>
                  <a:lnTo>
                    <a:pt x="2086225" y="3052558"/>
                  </a:lnTo>
                  <a:lnTo>
                    <a:pt x="2131922" y="3046091"/>
                  </a:lnTo>
                  <a:lnTo>
                    <a:pt x="2177839" y="3039430"/>
                  </a:lnTo>
                  <a:lnTo>
                    <a:pt x="2223967" y="3032571"/>
                  </a:lnTo>
                  <a:lnTo>
                    <a:pt x="2270296" y="3025511"/>
                  </a:lnTo>
                  <a:lnTo>
                    <a:pt x="2316817" y="3018245"/>
                  </a:lnTo>
                  <a:lnTo>
                    <a:pt x="2363521" y="3010770"/>
                  </a:lnTo>
                  <a:lnTo>
                    <a:pt x="2410398" y="3003082"/>
                  </a:lnTo>
                  <a:lnTo>
                    <a:pt x="2457439" y="2995178"/>
                  </a:lnTo>
                  <a:lnTo>
                    <a:pt x="2504635" y="2987053"/>
                  </a:lnTo>
                  <a:lnTo>
                    <a:pt x="2551977" y="2978704"/>
                  </a:lnTo>
                  <a:lnTo>
                    <a:pt x="2599456" y="2970127"/>
                  </a:lnTo>
                  <a:lnTo>
                    <a:pt x="2647062" y="2961318"/>
                  </a:lnTo>
                  <a:lnTo>
                    <a:pt x="2694786" y="2952274"/>
                  </a:lnTo>
                  <a:lnTo>
                    <a:pt x="2742618" y="2942991"/>
                  </a:lnTo>
                  <a:lnTo>
                    <a:pt x="2790551" y="2933464"/>
                  </a:lnTo>
                  <a:lnTo>
                    <a:pt x="2838573" y="2923691"/>
                  </a:lnTo>
                  <a:lnTo>
                    <a:pt x="2886677" y="2913668"/>
                  </a:lnTo>
                  <a:lnTo>
                    <a:pt x="2934852" y="2903390"/>
                  </a:lnTo>
                  <a:lnTo>
                    <a:pt x="2983090" y="2892854"/>
                  </a:lnTo>
                  <a:lnTo>
                    <a:pt x="3031381" y="2882056"/>
                  </a:lnTo>
                  <a:lnTo>
                    <a:pt x="3079717" y="2870993"/>
                  </a:lnTo>
                  <a:lnTo>
                    <a:pt x="3128087" y="2859660"/>
                  </a:lnTo>
                  <a:lnTo>
                    <a:pt x="3176483" y="2848054"/>
                  </a:lnTo>
                  <a:lnTo>
                    <a:pt x="3224896" y="2836171"/>
                  </a:lnTo>
                  <a:lnTo>
                    <a:pt x="3273315" y="2824008"/>
                  </a:lnTo>
                  <a:lnTo>
                    <a:pt x="3321732" y="2811561"/>
                  </a:lnTo>
                  <a:lnTo>
                    <a:pt x="3370138" y="2798825"/>
                  </a:lnTo>
                  <a:lnTo>
                    <a:pt x="3418524" y="2785797"/>
                  </a:lnTo>
                  <a:lnTo>
                    <a:pt x="3466879" y="2772474"/>
                  </a:lnTo>
                  <a:lnTo>
                    <a:pt x="3515196" y="2758851"/>
                  </a:lnTo>
                  <a:lnTo>
                    <a:pt x="3563464" y="2744925"/>
                  </a:lnTo>
                  <a:lnTo>
                    <a:pt x="3611675" y="2730692"/>
                  </a:lnTo>
                  <a:lnTo>
                    <a:pt x="3659819" y="2716148"/>
                  </a:lnTo>
                  <a:lnTo>
                    <a:pt x="3707887" y="2701290"/>
                  </a:lnTo>
                  <a:lnTo>
                    <a:pt x="3755869" y="2686113"/>
                  </a:lnTo>
                  <a:lnTo>
                    <a:pt x="3803758" y="2670615"/>
                  </a:lnTo>
                  <a:lnTo>
                    <a:pt x="3851542" y="2654790"/>
                  </a:lnTo>
                  <a:lnTo>
                    <a:pt x="3899213" y="2638637"/>
                  </a:lnTo>
                  <a:lnTo>
                    <a:pt x="3946763" y="2622149"/>
                  </a:lnTo>
                  <a:lnTo>
                    <a:pt x="3994180" y="2605325"/>
                  </a:lnTo>
                  <a:lnTo>
                    <a:pt x="4041457" y="2588160"/>
                  </a:lnTo>
                  <a:lnTo>
                    <a:pt x="4088584" y="2570650"/>
                  </a:lnTo>
                  <a:lnTo>
                    <a:pt x="4135552" y="2552792"/>
                  </a:lnTo>
                  <a:lnTo>
                    <a:pt x="4182351" y="2534582"/>
                  </a:lnTo>
                  <a:lnTo>
                    <a:pt x="4228973" y="2516016"/>
                  </a:lnTo>
                  <a:lnTo>
                    <a:pt x="4275408" y="2497090"/>
                  </a:lnTo>
                  <a:lnTo>
                    <a:pt x="4321647" y="2477801"/>
                  </a:lnTo>
                  <a:lnTo>
                    <a:pt x="4367680" y="2458145"/>
                  </a:lnTo>
                  <a:lnTo>
                    <a:pt x="4413499" y="2438117"/>
                  </a:lnTo>
                  <a:lnTo>
                    <a:pt x="4459093" y="2417715"/>
                  </a:lnTo>
                  <a:lnTo>
                    <a:pt x="4504455" y="2396935"/>
                  </a:lnTo>
                  <a:lnTo>
                    <a:pt x="4549574" y="2375772"/>
                  </a:lnTo>
                  <a:lnTo>
                    <a:pt x="4594442" y="2354223"/>
                  </a:lnTo>
                  <a:lnTo>
                    <a:pt x="4639049" y="2332285"/>
                  </a:lnTo>
                  <a:lnTo>
                    <a:pt x="4683385" y="2309953"/>
                  </a:lnTo>
                  <a:lnTo>
                    <a:pt x="4727443" y="2287223"/>
                  </a:lnTo>
                  <a:lnTo>
                    <a:pt x="4771212" y="2264093"/>
                  </a:lnTo>
                  <a:lnTo>
                    <a:pt x="4814683" y="2240558"/>
                  </a:lnTo>
                  <a:lnTo>
                    <a:pt x="4857847" y="2216614"/>
                  </a:lnTo>
                  <a:lnTo>
                    <a:pt x="4900694" y="2192258"/>
                  </a:lnTo>
                  <a:lnTo>
                    <a:pt x="4943217" y="2167486"/>
                  </a:lnTo>
                  <a:lnTo>
                    <a:pt x="4985404" y="2142294"/>
                  </a:lnTo>
                  <a:lnTo>
                    <a:pt x="5027247" y="2116678"/>
                  </a:lnTo>
                  <a:lnTo>
                    <a:pt x="5068737" y="2090635"/>
                  </a:lnTo>
                  <a:lnTo>
                    <a:pt x="5109865" y="2064160"/>
                  </a:lnTo>
                  <a:lnTo>
                    <a:pt x="5150621" y="2037251"/>
                  </a:lnTo>
                  <a:lnTo>
                    <a:pt x="5190996" y="2009903"/>
                  </a:lnTo>
                  <a:lnTo>
                    <a:pt x="5230981" y="1982113"/>
                  </a:lnTo>
                  <a:lnTo>
                    <a:pt x="5270566" y="1953876"/>
                  </a:lnTo>
                  <a:lnTo>
                    <a:pt x="5309743" y="1925189"/>
                  </a:lnTo>
                  <a:lnTo>
                    <a:pt x="5348501" y="1896049"/>
                  </a:lnTo>
                  <a:lnTo>
                    <a:pt x="5386833" y="1866451"/>
                  </a:lnTo>
                  <a:lnTo>
                    <a:pt x="5424728" y="1836392"/>
                  </a:lnTo>
                  <a:lnTo>
                    <a:pt x="5462177" y="1805868"/>
                  </a:lnTo>
                  <a:lnTo>
                    <a:pt x="5499172" y="1774875"/>
                  </a:lnTo>
                  <a:lnTo>
                    <a:pt x="5535702" y="1743409"/>
                  </a:lnTo>
                  <a:lnTo>
                    <a:pt x="5571759" y="1711468"/>
                  </a:lnTo>
                  <a:lnTo>
                    <a:pt x="5607333" y="1679046"/>
                  </a:lnTo>
                  <a:lnTo>
                    <a:pt x="5642416" y="1646140"/>
                  </a:lnTo>
                  <a:lnTo>
                    <a:pt x="5676997" y="1612746"/>
                  </a:lnTo>
                  <a:lnTo>
                    <a:pt x="5711068" y="1578861"/>
                  </a:lnTo>
                  <a:lnTo>
                    <a:pt x="5744620" y="1544482"/>
                  </a:lnTo>
                  <a:lnTo>
                    <a:pt x="5777642" y="1509603"/>
                  </a:lnTo>
                  <a:lnTo>
                    <a:pt x="5810127" y="1474221"/>
                  </a:lnTo>
                  <a:lnTo>
                    <a:pt x="5842064" y="1438333"/>
                  </a:lnTo>
                  <a:lnTo>
                    <a:pt x="5873445" y="1401935"/>
                  </a:lnTo>
                  <a:lnTo>
                    <a:pt x="5904260" y="1365023"/>
                  </a:lnTo>
                  <a:lnTo>
                    <a:pt x="5934500" y="1327593"/>
                  </a:lnTo>
                  <a:lnTo>
                    <a:pt x="5964155" y="1289642"/>
                  </a:lnTo>
                  <a:lnTo>
                    <a:pt x="5993217" y="1251165"/>
                  </a:lnTo>
                  <a:lnTo>
                    <a:pt x="6021677" y="1212159"/>
                  </a:lnTo>
                  <a:lnTo>
                    <a:pt x="6049524" y="1172621"/>
                  </a:lnTo>
                  <a:lnTo>
                    <a:pt x="6076750" y="1132546"/>
                  </a:lnTo>
                  <a:lnTo>
                    <a:pt x="6103346" y="1091931"/>
                  </a:lnTo>
                  <a:lnTo>
                    <a:pt x="6129302" y="1050772"/>
                  </a:lnTo>
                  <a:lnTo>
                    <a:pt x="6154609" y="1009064"/>
                  </a:lnTo>
                  <a:lnTo>
                    <a:pt x="6179258" y="966806"/>
                  </a:lnTo>
                  <a:lnTo>
                    <a:pt x="6203239" y="923992"/>
                  </a:lnTo>
                  <a:lnTo>
                    <a:pt x="6226544" y="880618"/>
                  </a:lnTo>
                  <a:lnTo>
                    <a:pt x="6249162" y="836682"/>
                  </a:lnTo>
                  <a:lnTo>
                    <a:pt x="6271086" y="792179"/>
                  </a:lnTo>
                  <a:lnTo>
                    <a:pt x="6292305" y="747106"/>
                  </a:lnTo>
                  <a:lnTo>
                    <a:pt x="6312811" y="701459"/>
                  </a:lnTo>
                  <a:lnTo>
                    <a:pt x="6332593" y="655234"/>
                  </a:lnTo>
                  <a:lnTo>
                    <a:pt x="6351644" y="608427"/>
                  </a:lnTo>
                  <a:lnTo>
                    <a:pt x="6369953" y="561034"/>
                  </a:lnTo>
                  <a:lnTo>
                    <a:pt x="6387512" y="513052"/>
                  </a:lnTo>
                  <a:lnTo>
                    <a:pt x="6404310" y="464478"/>
                  </a:lnTo>
                  <a:lnTo>
                    <a:pt x="6420340" y="415306"/>
                  </a:lnTo>
                  <a:lnTo>
                    <a:pt x="6435591" y="365534"/>
                  </a:lnTo>
                  <a:lnTo>
                    <a:pt x="6450055" y="315158"/>
                  </a:lnTo>
                  <a:lnTo>
                    <a:pt x="6463722" y="264174"/>
                  </a:lnTo>
                  <a:lnTo>
                    <a:pt x="6476583" y="212577"/>
                  </a:lnTo>
                  <a:lnTo>
                    <a:pt x="6488628" y="160366"/>
                  </a:lnTo>
                  <a:lnTo>
                    <a:pt x="6499849" y="107535"/>
                  </a:lnTo>
                  <a:lnTo>
                    <a:pt x="6510237" y="54081"/>
                  </a:lnTo>
                  <a:lnTo>
                    <a:pt x="6519781" y="0"/>
                  </a:lnTo>
                </a:path>
              </a:pathLst>
            </a:custGeom>
            <a:ln w="25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8639391" y="3071509"/>
            <a:ext cx="582930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i="1">
                <a:solidFill>
                  <a:srgbClr val="005493"/>
                </a:solidFill>
                <a:latin typeface="Lucida Sans Italic"/>
                <a:cs typeface="Lucida Sans Italic"/>
              </a:rPr>
              <a:t>y</a:t>
            </a:r>
            <a:r>
              <a:rPr dirty="0" sz="1200" spc="25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200" spc="-180">
                <a:solidFill>
                  <a:srgbClr val="005493"/>
                </a:solidFill>
                <a:latin typeface="Lucida Sans Unicode"/>
                <a:cs typeface="Lucida Sans Unicode"/>
              </a:rPr>
              <a:t>=</a:t>
            </a:r>
            <a:r>
              <a:rPr dirty="0" sz="1200" spc="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 i="1">
                <a:solidFill>
                  <a:srgbClr val="005493"/>
                </a:solidFill>
                <a:latin typeface="Lucida Sans Italic"/>
                <a:cs typeface="Lucida Sans Italic"/>
              </a:rPr>
              <a:t>f</a:t>
            </a:r>
            <a:r>
              <a:rPr dirty="0" sz="1200" spc="-229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200" spc="-25">
                <a:solidFill>
                  <a:srgbClr val="005493"/>
                </a:solidFill>
                <a:latin typeface="Lucida Sans Unicode"/>
                <a:cs typeface="Lucida Sans Unicode"/>
              </a:rPr>
              <a:t>(</a:t>
            </a:r>
            <a:r>
              <a:rPr dirty="0" sz="1200" spc="-25" i="1">
                <a:solidFill>
                  <a:srgbClr val="005493"/>
                </a:solidFill>
                <a:latin typeface="Lucida Sans Italic"/>
                <a:cs typeface="Lucida Sans Italic"/>
              </a:rPr>
              <a:t>x</a:t>
            </a:r>
            <a:r>
              <a:rPr dirty="0" sz="1200" spc="-25">
                <a:solidFill>
                  <a:srgbClr val="005493"/>
                </a:solidFill>
                <a:latin typeface="Lucida Sans Unicode"/>
                <a:cs typeface="Lucida Sans Unicode"/>
              </a:rPr>
              <a:t>)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934402" y="3187268"/>
            <a:ext cx="7695565" cy="2799080"/>
            <a:chOff x="934402" y="3187268"/>
            <a:chExt cx="7695565" cy="2799080"/>
          </a:xfrm>
        </p:grpSpPr>
        <p:sp>
          <p:nvSpPr>
            <p:cNvPr id="16" name="object 16" descr=""/>
            <p:cNvSpPr/>
            <p:nvPr/>
          </p:nvSpPr>
          <p:spPr>
            <a:xfrm>
              <a:off x="8229603" y="3221882"/>
              <a:ext cx="393700" cy="0"/>
            </a:xfrm>
            <a:custGeom>
              <a:avLst/>
              <a:gdLst/>
              <a:ahLst/>
              <a:cxnLst/>
              <a:rect l="l" t="t" r="r" b="b"/>
              <a:pathLst>
                <a:path w="393700" h="0">
                  <a:moveTo>
                    <a:pt x="0" y="0"/>
                  </a:moveTo>
                  <a:lnTo>
                    <a:pt x="13569" y="0"/>
                  </a:lnTo>
                  <a:lnTo>
                    <a:pt x="39370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8185594" y="3187268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5" h="69850">
                  <a:moveTo>
                    <a:pt x="69151" y="0"/>
                  </a:moveTo>
                  <a:lnTo>
                    <a:pt x="0" y="34607"/>
                  </a:lnTo>
                  <a:lnTo>
                    <a:pt x="69151" y="69227"/>
                  </a:lnTo>
                  <a:lnTo>
                    <a:pt x="51866" y="34607"/>
                  </a:lnTo>
                  <a:lnTo>
                    <a:pt x="69151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939799" y="5980873"/>
              <a:ext cx="7302500" cy="0"/>
            </a:xfrm>
            <a:custGeom>
              <a:avLst/>
              <a:gdLst/>
              <a:ahLst/>
              <a:cxnLst/>
              <a:rect l="l" t="t" r="r" b="b"/>
              <a:pathLst>
                <a:path w="7302500" h="0">
                  <a:moveTo>
                    <a:pt x="0" y="0"/>
                  </a:moveTo>
                  <a:lnTo>
                    <a:pt x="7302497" y="0"/>
                  </a:lnTo>
                </a:path>
              </a:pathLst>
            </a:custGeom>
            <a:ln w="10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994654" y="3711379"/>
              <a:ext cx="0" cy="2263140"/>
            </a:xfrm>
            <a:custGeom>
              <a:avLst/>
              <a:gdLst/>
              <a:ahLst/>
              <a:cxnLst/>
              <a:rect l="l" t="t" r="r" b="b"/>
              <a:pathLst>
                <a:path w="0" h="2263140">
                  <a:moveTo>
                    <a:pt x="0" y="0"/>
                  </a:moveTo>
                  <a:lnTo>
                    <a:pt x="0" y="2263137"/>
                  </a:lnTo>
                </a:path>
              </a:pathLst>
            </a:custGeom>
            <a:ln w="12699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7930642" y="5984770"/>
            <a:ext cx="13398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baseline="3831" sz="2175" spc="-37" i="1">
                <a:solidFill>
                  <a:srgbClr val="005493"/>
                </a:solidFill>
                <a:latin typeface="Lucida Sans Italic"/>
                <a:cs typeface="Lucida Sans Italic"/>
              </a:rPr>
              <a:t>t</a:t>
            </a:r>
            <a:r>
              <a:rPr dirty="0" sz="1000" spc="-25" i="1">
                <a:solidFill>
                  <a:srgbClr val="005493"/>
                </a:solidFill>
                <a:latin typeface="Lucida Sans Italic"/>
                <a:cs typeface="Lucida Sans Italic"/>
              </a:rPr>
              <a:t>i</a:t>
            </a:r>
            <a:endParaRPr sz="1000">
              <a:latin typeface="Lucida Sans Italic"/>
              <a:cs typeface="Lucida Sans Italic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6951865" y="3710000"/>
            <a:ext cx="1040130" cy="2266315"/>
          </a:xfrm>
          <a:custGeom>
            <a:avLst/>
            <a:gdLst/>
            <a:ahLst/>
            <a:cxnLst/>
            <a:rect l="l" t="t" r="r" b="b"/>
            <a:pathLst>
              <a:path w="1040129" h="2266315">
                <a:moveTo>
                  <a:pt x="1039692" y="0"/>
                </a:moveTo>
                <a:lnTo>
                  <a:pt x="0" y="2266042"/>
                </a:lnTo>
              </a:path>
            </a:pathLst>
          </a:custGeom>
          <a:ln w="12702">
            <a:solidFill>
              <a:srgbClr val="8D31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6785495" y="5984770"/>
            <a:ext cx="31877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baseline="3831" sz="2175" i="1">
                <a:solidFill>
                  <a:srgbClr val="005493"/>
                </a:solidFill>
                <a:latin typeface="Lucida Sans Italic"/>
                <a:cs typeface="Lucida Sans Italic"/>
              </a:rPr>
              <a:t>t</a:t>
            </a:r>
            <a:r>
              <a:rPr dirty="0" sz="1000" i="1">
                <a:solidFill>
                  <a:srgbClr val="005493"/>
                </a:solidFill>
                <a:latin typeface="Lucida Sans Italic"/>
                <a:cs typeface="Lucida Sans Italic"/>
              </a:rPr>
              <a:t>i</a:t>
            </a:r>
            <a:r>
              <a:rPr dirty="0" sz="1000" spc="-215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000" spc="-180">
                <a:solidFill>
                  <a:srgbClr val="005493"/>
                </a:solidFill>
                <a:latin typeface="Lucida Sans Unicode"/>
                <a:cs typeface="Lucida Sans Unicode"/>
              </a:rPr>
              <a:t>+</a:t>
            </a:r>
            <a:r>
              <a:rPr dirty="0" sz="1000" spc="-2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50">
                <a:solidFill>
                  <a:srgbClr val="005493"/>
                </a:solidFill>
                <a:latin typeface="Lucida Sans Unicode"/>
                <a:cs typeface="Lucida Sans Unicode"/>
              </a:rPr>
              <a:t>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6953254" y="4881085"/>
            <a:ext cx="0" cy="1093470"/>
          </a:xfrm>
          <a:custGeom>
            <a:avLst/>
            <a:gdLst/>
            <a:ahLst/>
            <a:cxnLst/>
            <a:rect l="l" t="t" r="r" b="b"/>
            <a:pathLst>
              <a:path w="0" h="1093470">
                <a:moveTo>
                  <a:pt x="0" y="0"/>
                </a:moveTo>
                <a:lnTo>
                  <a:pt x="0" y="1093428"/>
                </a:lnTo>
              </a:path>
            </a:pathLst>
          </a:custGeom>
          <a:ln w="12714">
            <a:solidFill>
              <a:srgbClr val="0054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5185841" y="5984770"/>
            <a:ext cx="31877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baseline="3831" sz="2175" i="1">
                <a:solidFill>
                  <a:srgbClr val="005493"/>
                </a:solidFill>
                <a:latin typeface="Lucida Sans Italic"/>
                <a:cs typeface="Lucida Sans Italic"/>
              </a:rPr>
              <a:t>t</a:t>
            </a:r>
            <a:r>
              <a:rPr dirty="0" sz="1000" i="1">
                <a:solidFill>
                  <a:srgbClr val="005493"/>
                </a:solidFill>
                <a:latin typeface="Lucida Sans Italic"/>
                <a:cs typeface="Lucida Sans Italic"/>
              </a:rPr>
              <a:t>i</a:t>
            </a:r>
            <a:r>
              <a:rPr dirty="0" sz="1000" spc="-215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000" spc="-180">
                <a:solidFill>
                  <a:srgbClr val="005493"/>
                </a:solidFill>
                <a:latin typeface="Lucida Sans Unicode"/>
                <a:cs typeface="Lucida Sans Unicode"/>
              </a:rPr>
              <a:t>+</a:t>
            </a:r>
            <a:r>
              <a:rPr dirty="0" sz="1000" spc="-2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50">
                <a:solidFill>
                  <a:srgbClr val="005493"/>
                </a:solidFill>
                <a:latin typeface="Lucida Sans Unicode"/>
                <a:cs typeface="Lucida Sans Unicode"/>
              </a:rPr>
              <a:t>2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3769080" y="4901648"/>
            <a:ext cx="3197860" cy="1079500"/>
            <a:chOff x="3769080" y="4901648"/>
            <a:chExt cx="3197860" cy="1079500"/>
          </a:xfrm>
        </p:grpSpPr>
        <p:sp>
          <p:nvSpPr>
            <p:cNvPr id="26" name="object 26" descr=""/>
            <p:cNvSpPr/>
            <p:nvPr/>
          </p:nvSpPr>
          <p:spPr>
            <a:xfrm>
              <a:off x="5337670" y="4908003"/>
              <a:ext cx="1623060" cy="1065530"/>
            </a:xfrm>
            <a:custGeom>
              <a:avLst/>
              <a:gdLst/>
              <a:ahLst/>
              <a:cxnLst/>
              <a:rect l="l" t="t" r="r" b="b"/>
              <a:pathLst>
                <a:path w="1623059" h="1065529">
                  <a:moveTo>
                    <a:pt x="1622886" y="0"/>
                  </a:moveTo>
                  <a:lnTo>
                    <a:pt x="0" y="1064927"/>
                  </a:lnTo>
                </a:path>
              </a:pathLst>
            </a:custGeom>
            <a:ln w="12709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803650" y="5631226"/>
              <a:ext cx="0" cy="280035"/>
            </a:xfrm>
            <a:custGeom>
              <a:avLst/>
              <a:gdLst/>
              <a:ahLst/>
              <a:cxnLst/>
              <a:rect l="l" t="t" r="r" b="b"/>
              <a:pathLst>
                <a:path w="0" h="280035">
                  <a:moveTo>
                    <a:pt x="0" y="279713"/>
                  </a:moveTo>
                  <a:lnTo>
                    <a:pt x="0" y="26943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69080" y="5885764"/>
              <a:ext cx="69151" cy="69240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5340354" y="5656653"/>
              <a:ext cx="0" cy="318135"/>
            </a:xfrm>
            <a:custGeom>
              <a:avLst/>
              <a:gdLst/>
              <a:ahLst/>
              <a:cxnLst/>
              <a:rect l="l" t="t" r="r" b="b"/>
              <a:pathLst>
                <a:path w="0" h="318135">
                  <a:moveTo>
                    <a:pt x="0" y="0"/>
                  </a:moveTo>
                  <a:lnTo>
                    <a:pt x="0" y="317856"/>
                  </a:lnTo>
                </a:path>
              </a:pathLst>
            </a:custGeom>
            <a:ln w="12699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4275150" y="5664123"/>
              <a:ext cx="1069975" cy="311150"/>
            </a:xfrm>
            <a:custGeom>
              <a:avLst/>
              <a:gdLst/>
              <a:ahLst/>
              <a:cxnLst/>
              <a:rect l="l" t="t" r="r" b="b"/>
              <a:pathLst>
                <a:path w="1069975" h="311150">
                  <a:moveTo>
                    <a:pt x="1069826" y="0"/>
                  </a:moveTo>
                  <a:lnTo>
                    <a:pt x="0" y="310553"/>
                  </a:lnTo>
                </a:path>
              </a:pathLst>
            </a:custGeom>
            <a:ln w="12713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3297529" y="5355007"/>
            <a:ext cx="1012190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root:</a:t>
            </a:r>
            <a:r>
              <a:rPr dirty="0" sz="1200" spc="6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 i="1">
                <a:solidFill>
                  <a:srgbClr val="005493"/>
                </a:solidFill>
                <a:latin typeface="Lucida Sans Italic"/>
                <a:cs typeface="Lucida Sans Italic"/>
              </a:rPr>
              <a:t>f</a:t>
            </a:r>
            <a:r>
              <a:rPr dirty="0" sz="1200" spc="-215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(</a:t>
            </a:r>
            <a:r>
              <a:rPr dirty="0" sz="1200" i="1">
                <a:solidFill>
                  <a:srgbClr val="005493"/>
                </a:solidFill>
                <a:latin typeface="Lucida Sans Italic"/>
                <a:cs typeface="Lucida Sans Italic"/>
              </a:rPr>
              <a:t>x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)</a:t>
            </a:r>
            <a:r>
              <a:rPr dirty="0" sz="1200" spc="6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80">
                <a:solidFill>
                  <a:srgbClr val="005493"/>
                </a:solidFill>
                <a:latin typeface="Lucida Sans Unicode"/>
                <a:cs typeface="Lucida Sans Unicode"/>
              </a:rPr>
              <a:t>=</a:t>
            </a:r>
            <a:r>
              <a:rPr dirty="0" sz="1200" spc="6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50">
                <a:solidFill>
                  <a:srgbClr val="005493"/>
                </a:solidFill>
                <a:latin typeface="Lucida Sans Unicode"/>
                <a:cs typeface="Lucida Sans Unicode"/>
              </a:rPr>
              <a:t>0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33" name="object 3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17</a:t>
            </a:fld>
          </a:p>
        </p:txBody>
      </p:sp>
      <p:sp>
        <p:nvSpPr>
          <p:cNvPr id="32" name="object 32" descr=""/>
          <p:cNvSpPr txBox="1"/>
          <p:nvPr/>
        </p:nvSpPr>
        <p:spPr>
          <a:xfrm>
            <a:off x="4072864" y="5983830"/>
            <a:ext cx="31877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baseline="3831" sz="2175" i="1">
                <a:solidFill>
                  <a:srgbClr val="005493"/>
                </a:solidFill>
                <a:latin typeface="Lucida Sans Italic"/>
                <a:cs typeface="Lucida Sans Italic"/>
              </a:rPr>
              <a:t>t</a:t>
            </a:r>
            <a:r>
              <a:rPr dirty="0" sz="1000" i="1">
                <a:solidFill>
                  <a:srgbClr val="005493"/>
                </a:solidFill>
                <a:latin typeface="Lucida Sans Italic"/>
                <a:cs typeface="Lucida Sans Italic"/>
              </a:rPr>
              <a:t>i</a:t>
            </a:r>
            <a:r>
              <a:rPr dirty="0" sz="1000" spc="-215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000" spc="-180">
                <a:solidFill>
                  <a:srgbClr val="005493"/>
                </a:solidFill>
                <a:latin typeface="Lucida Sans Unicode"/>
                <a:cs typeface="Lucida Sans Unicode"/>
              </a:rPr>
              <a:t>+</a:t>
            </a:r>
            <a:r>
              <a:rPr dirty="0" sz="1000" spc="-2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50">
                <a:solidFill>
                  <a:srgbClr val="005493"/>
                </a:solidFill>
                <a:latin typeface="Lucida Sans Unicode"/>
                <a:cs typeface="Lucida Sans Unicode"/>
              </a:rPr>
              <a:t>3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5364486" cy="56642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182937" y="3272819"/>
            <a:ext cx="4476750" cy="26028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26084" indent="-414020">
              <a:lnSpc>
                <a:spcPct val="100000"/>
              </a:lnSpc>
              <a:spcBef>
                <a:spcPts val="90"/>
              </a:spcBef>
              <a:buAutoNum type="arabicPeriod" startAt="2"/>
              <a:tabLst>
                <a:tab pos="426720" algn="l"/>
              </a:tabLst>
            </a:pPr>
            <a:r>
              <a:rPr dirty="0" sz="2650">
                <a:solidFill>
                  <a:srgbClr val="A9A9A9"/>
                </a:solidFill>
                <a:latin typeface="Arial"/>
                <a:cs typeface="Arial"/>
              </a:rPr>
              <a:t>Conditionals</a:t>
            </a:r>
            <a:r>
              <a:rPr dirty="0" sz="2650" spc="16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2650" spc="155">
                <a:solidFill>
                  <a:srgbClr val="A9A9A9"/>
                </a:solidFill>
                <a:latin typeface="Arial"/>
                <a:cs typeface="Arial"/>
              </a:rPr>
              <a:t>&amp;</a:t>
            </a:r>
            <a:r>
              <a:rPr dirty="0" sz="2650" spc="16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2650" spc="-20">
                <a:solidFill>
                  <a:srgbClr val="A9A9A9"/>
                </a:solidFill>
                <a:latin typeface="Arial"/>
                <a:cs typeface="Arial"/>
              </a:rPr>
              <a:t>Loops</a:t>
            </a:r>
            <a:endParaRPr sz="26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2625"/>
              </a:spcBef>
              <a:buChar char="•"/>
              <a:tabLst>
                <a:tab pos="1045210" algn="l"/>
              </a:tabLst>
            </a:pPr>
            <a:r>
              <a:rPr dirty="0" sz="1950">
                <a:solidFill>
                  <a:srgbClr val="212121"/>
                </a:solidFill>
                <a:latin typeface="Arial"/>
                <a:cs typeface="Arial"/>
              </a:rPr>
              <a:t>Conditionals:</a:t>
            </a:r>
            <a:r>
              <a:rPr dirty="0" sz="1950" spc="22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dirty="0" sz="1950" spc="22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212121"/>
                </a:solidFill>
                <a:latin typeface="Lucida Console"/>
                <a:cs typeface="Lucida Console"/>
              </a:rPr>
              <a:t>if</a:t>
            </a:r>
            <a:r>
              <a:rPr dirty="0" sz="1700" spc="-260">
                <a:solidFill>
                  <a:srgbClr val="212121"/>
                </a:solidFill>
                <a:latin typeface="Lucida Console"/>
                <a:cs typeface="Lucida Console"/>
              </a:rPr>
              <a:t> </a:t>
            </a:r>
            <a:r>
              <a:rPr dirty="0" sz="1950" spc="-10">
                <a:solidFill>
                  <a:srgbClr val="212121"/>
                </a:solidFill>
                <a:latin typeface="Arial"/>
                <a:cs typeface="Arial"/>
              </a:rPr>
              <a:t>statement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720"/>
              </a:spcBef>
              <a:buChar char="•"/>
              <a:tabLst>
                <a:tab pos="1045210" algn="l"/>
              </a:tabLst>
            </a:pP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Loops:</a:t>
            </a:r>
            <a:r>
              <a:rPr dirty="0" sz="1950" spc="75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the</a:t>
            </a:r>
            <a:r>
              <a:rPr dirty="0" sz="1950" spc="85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A9A9A9"/>
                </a:solidFill>
                <a:latin typeface="Lucida Console"/>
                <a:cs typeface="Lucida Console"/>
              </a:rPr>
              <a:t>while</a:t>
            </a:r>
            <a:r>
              <a:rPr dirty="0" sz="1700" spc="-400">
                <a:solidFill>
                  <a:srgbClr val="A9A9A9"/>
                </a:solidFill>
                <a:latin typeface="Lucida Console"/>
                <a:cs typeface="Lucida Console"/>
              </a:rPr>
              <a:t> </a:t>
            </a:r>
            <a:r>
              <a:rPr dirty="0" sz="1950" spc="-10">
                <a:solidFill>
                  <a:srgbClr val="A9A9A9"/>
                </a:solidFill>
                <a:latin typeface="Arial"/>
                <a:cs typeface="Arial"/>
              </a:rPr>
              <a:t>statement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720"/>
              </a:spcBef>
              <a:buChar char="•"/>
              <a:tabLst>
                <a:tab pos="1045210" algn="l"/>
              </a:tabLst>
            </a:pPr>
            <a:r>
              <a:rPr dirty="0" sz="1950" spc="75">
                <a:solidFill>
                  <a:srgbClr val="A9A9A9"/>
                </a:solidFill>
                <a:latin typeface="Arial"/>
                <a:cs typeface="Arial"/>
              </a:rPr>
              <a:t>An</a:t>
            </a:r>
            <a:r>
              <a:rPr dirty="0" sz="1950" spc="204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alternative:</a:t>
            </a:r>
            <a:r>
              <a:rPr dirty="0" sz="1950" spc="204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the</a:t>
            </a:r>
            <a:r>
              <a:rPr dirty="0" sz="1950" spc="21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A9A9A9"/>
                </a:solidFill>
                <a:latin typeface="Lucida Console"/>
                <a:cs typeface="Lucida Console"/>
              </a:rPr>
              <a:t>for</a:t>
            </a:r>
            <a:r>
              <a:rPr dirty="0" sz="1700" spc="-275">
                <a:solidFill>
                  <a:srgbClr val="A9A9A9"/>
                </a:solidFill>
                <a:latin typeface="Lucida Console"/>
                <a:cs typeface="Lucida Console"/>
              </a:rPr>
              <a:t> </a:t>
            </a:r>
            <a:r>
              <a:rPr dirty="0" sz="1950" spc="65">
                <a:solidFill>
                  <a:srgbClr val="A9A9A9"/>
                </a:solidFill>
                <a:latin typeface="Arial"/>
                <a:cs typeface="Arial"/>
              </a:rPr>
              <a:t>loop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715"/>
              </a:spcBef>
              <a:buChar char="•"/>
              <a:tabLst>
                <a:tab pos="1045210" algn="l"/>
              </a:tabLst>
            </a:pPr>
            <a:r>
              <a:rPr dirty="0" sz="1950" spc="-10">
                <a:solidFill>
                  <a:srgbClr val="A9A9A9"/>
                </a:solidFill>
                <a:latin typeface="Arial"/>
                <a:cs typeface="Arial"/>
              </a:rPr>
              <a:t>Nesting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dirty="0" sz="1950" spc="40">
                <a:solidFill>
                  <a:srgbClr val="A9A9A9"/>
                </a:solidFill>
                <a:latin typeface="Arial"/>
                <a:cs typeface="Arial"/>
              </a:rPr>
              <a:t>Debugging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22936" y="1206000"/>
            <a:ext cx="3098800" cy="775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dirty="0" sz="1850" spc="150" b="1">
                <a:solidFill>
                  <a:srgbClr val="BABABA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BABABA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BABABA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  <a:p>
            <a:pPr marL="72390">
              <a:lnSpc>
                <a:spcPct val="100000"/>
              </a:lnSpc>
              <a:spcBef>
                <a:spcPts val="45"/>
              </a:spcBef>
            </a:pP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S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D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G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260" b="1">
                <a:solidFill>
                  <a:srgbClr val="BABABA"/>
                </a:solidFill>
                <a:latin typeface="Verdana"/>
                <a:cs typeface="Verdana"/>
              </a:rPr>
              <a:t>I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C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K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/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A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Y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N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29845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PA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6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T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: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-170">
                <a:solidFill>
                  <a:srgbClr val="BABABA"/>
                </a:solidFill>
                <a:latin typeface="Arial"/>
                <a:cs typeface="Arial"/>
              </a:rPr>
              <a:t>P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7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BABABA"/>
                </a:solidFill>
                <a:latin typeface="Arial"/>
                <a:cs typeface="Arial"/>
              </a:rPr>
              <a:t>O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-14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30200" y="6394081"/>
            <a:ext cx="2870200" cy="203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 sz="1000" spc="75">
                <a:solidFill>
                  <a:srgbClr val="797979"/>
                </a:solidFill>
                <a:latin typeface="Lucida Console"/>
                <a:cs typeface="Lucida Console"/>
              </a:rPr>
              <a:t>CS.2.A.Loops.If </a:t>
            </a:r>
            <a:endParaRPr sz="1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5364486" cy="5664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22936" y="1206000"/>
            <a:ext cx="3098800" cy="3086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dirty="0" sz="1850" spc="150" b="1">
                <a:solidFill>
                  <a:srgbClr val="BABABA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BABABA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BABABA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40410" y="1394070"/>
            <a:ext cx="3020695" cy="58801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890"/>
              </a:spcBef>
            </a:pP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S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D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G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260" b="1">
                <a:solidFill>
                  <a:srgbClr val="BABABA"/>
                </a:solidFill>
                <a:latin typeface="Verdana"/>
                <a:cs typeface="Verdana"/>
              </a:rPr>
              <a:t>I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C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K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/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A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Y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N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PA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6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T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: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-170">
                <a:solidFill>
                  <a:srgbClr val="BABABA"/>
                </a:solidFill>
                <a:latin typeface="Arial"/>
                <a:cs typeface="Arial"/>
              </a:rPr>
              <a:t>P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7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BABABA"/>
                </a:solidFill>
                <a:latin typeface="Arial"/>
                <a:cs typeface="Arial"/>
              </a:rPr>
              <a:t>O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-14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298700" y="2363673"/>
            <a:ext cx="7137400" cy="10807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090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670"/>
              </a:spcBef>
            </a:pPr>
            <a:r>
              <a:rPr dirty="0" sz="1100" i="1">
                <a:latin typeface="Lucida Sans Italic"/>
                <a:cs typeface="Lucida Sans Italic"/>
              </a:rPr>
              <a:t>Image</a:t>
            </a:r>
            <a:r>
              <a:rPr dirty="0" sz="1100" spc="30" i="1">
                <a:latin typeface="Lucida Sans Italic"/>
                <a:cs typeface="Lucida Sans Italic"/>
              </a:rPr>
              <a:t> </a:t>
            </a:r>
            <a:r>
              <a:rPr dirty="0" sz="1100" spc="-10" i="1">
                <a:latin typeface="Lucida Sans Italic"/>
                <a:cs typeface="Lucida Sans Italic"/>
              </a:rPr>
              <a:t>sources</a:t>
            </a:r>
            <a:endParaRPr sz="1100">
              <a:latin typeface="Lucida Sans Italic"/>
              <a:cs typeface="Lucida Sans Italic"/>
            </a:endParaRPr>
          </a:p>
          <a:p>
            <a:pPr marL="318770" marR="3965575">
              <a:lnSpc>
                <a:spcPct val="156800"/>
              </a:lnSpc>
              <a:spcBef>
                <a:spcPts val="550"/>
              </a:spcBef>
            </a:pPr>
            <a:r>
              <a:rPr dirty="0" sz="900" spc="-10">
                <a:latin typeface="Lucida Console"/>
                <a:cs typeface="Lucida Console"/>
                <a:hlinkClick r:id="rId3"/>
              </a:rPr>
              <a:t>http://www.sciencecartoonsplus.com</a:t>
            </a:r>
            <a:r>
              <a:rPr dirty="0" sz="900" spc="-10">
                <a:latin typeface="Lucida Console"/>
                <a:cs typeface="Lucida Console"/>
              </a:rPr>
              <a:t> </a:t>
            </a:r>
            <a:r>
              <a:rPr dirty="0" sz="900" spc="-10">
                <a:latin typeface="Lucida Console"/>
                <a:cs typeface="Lucida Console"/>
                <a:hlinkClick r:id="rId4"/>
              </a:rPr>
              <a:t>http://en.wikipedia.org/wiki/Isaac_Newton</a:t>
            </a:r>
            <a:endParaRPr sz="900">
              <a:latin typeface="Lucida Console"/>
              <a:cs typeface="Lucida Console"/>
            </a:endParaRPr>
          </a:p>
          <a:p>
            <a:pPr marL="318770">
              <a:lnSpc>
                <a:spcPct val="100000"/>
              </a:lnSpc>
              <a:spcBef>
                <a:spcPts val="615"/>
              </a:spcBef>
            </a:pPr>
            <a:r>
              <a:rPr dirty="0" sz="900">
                <a:latin typeface="Lucida Console"/>
                <a:cs typeface="Lucida Console"/>
                <a:hlinkClick r:id="rId5"/>
              </a:rPr>
              <a:t>http://www.onlinemathtutor.org/help/wp-content/uploads/math-cartoon-</a:t>
            </a:r>
            <a:r>
              <a:rPr dirty="0" sz="900" spc="-10">
                <a:latin typeface="Lucida Console"/>
                <a:cs typeface="Lucida Console"/>
                <a:hlinkClick r:id="rId5"/>
              </a:rPr>
              <a:t>28112009.jpg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30200" y="6394081"/>
            <a:ext cx="2870200" cy="203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 sz="1000" spc="75">
                <a:solidFill>
                  <a:srgbClr val="797979"/>
                </a:solidFill>
                <a:latin typeface="Lucida Console"/>
                <a:cs typeface="Lucida Console"/>
              </a:rPr>
              <a:t>CS.2.B.Loops.While </a:t>
            </a:r>
            <a:endParaRPr sz="1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5364486" cy="56642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182937" y="3272819"/>
            <a:ext cx="4476750" cy="26028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26084" indent="-414020">
              <a:lnSpc>
                <a:spcPct val="100000"/>
              </a:lnSpc>
              <a:spcBef>
                <a:spcPts val="90"/>
              </a:spcBef>
              <a:buAutoNum type="arabicPeriod" startAt="2"/>
              <a:tabLst>
                <a:tab pos="426720" algn="l"/>
              </a:tabLst>
            </a:pPr>
            <a:r>
              <a:rPr dirty="0" sz="2650">
                <a:solidFill>
                  <a:srgbClr val="A9A9A9"/>
                </a:solidFill>
                <a:latin typeface="Arial"/>
                <a:cs typeface="Arial"/>
              </a:rPr>
              <a:t>Conditionals</a:t>
            </a:r>
            <a:r>
              <a:rPr dirty="0" sz="2650" spc="16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2650" spc="155">
                <a:solidFill>
                  <a:srgbClr val="A9A9A9"/>
                </a:solidFill>
                <a:latin typeface="Arial"/>
                <a:cs typeface="Arial"/>
              </a:rPr>
              <a:t>&amp;</a:t>
            </a:r>
            <a:r>
              <a:rPr dirty="0" sz="2650" spc="16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2650" spc="-20">
                <a:solidFill>
                  <a:srgbClr val="A9A9A9"/>
                </a:solidFill>
                <a:latin typeface="Arial"/>
                <a:cs typeface="Arial"/>
              </a:rPr>
              <a:t>Loops</a:t>
            </a:r>
            <a:endParaRPr sz="26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2625"/>
              </a:spcBef>
              <a:buChar char="•"/>
              <a:tabLst>
                <a:tab pos="1045210" algn="l"/>
              </a:tabLst>
            </a:pP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Conditionals:</a:t>
            </a:r>
            <a:r>
              <a:rPr dirty="0" sz="1950" spc="22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the</a:t>
            </a:r>
            <a:r>
              <a:rPr dirty="0" sz="1950" spc="22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A9A9A9"/>
                </a:solidFill>
                <a:latin typeface="Lucida Console"/>
                <a:cs typeface="Lucida Console"/>
              </a:rPr>
              <a:t>if</a:t>
            </a:r>
            <a:r>
              <a:rPr dirty="0" sz="1700" spc="-260">
                <a:solidFill>
                  <a:srgbClr val="A9A9A9"/>
                </a:solidFill>
                <a:latin typeface="Lucida Console"/>
                <a:cs typeface="Lucida Console"/>
              </a:rPr>
              <a:t> </a:t>
            </a:r>
            <a:r>
              <a:rPr dirty="0" sz="1950" spc="-10">
                <a:solidFill>
                  <a:srgbClr val="A9A9A9"/>
                </a:solidFill>
                <a:latin typeface="Arial"/>
                <a:cs typeface="Arial"/>
              </a:rPr>
              <a:t>statement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720"/>
              </a:spcBef>
              <a:buChar char="•"/>
              <a:tabLst>
                <a:tab pos="1045210" algn="l"/>
              </a:tabLst>
            </a:pP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Loops:</a:t>
            </a:r>
            <a:r>
              <a:rPr dirty="0" sz="1950" spc="75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the</a:t>
            </a:r>
            <a:r>
              <a:rPr dirty="0" sz="1950" spc="85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A9A9A9"/>
                </a:solidFill>
                <a:latin typeface="Lucida Console"/>
                <a:cs typeface="Lucida Console"/>
              </a:rPr>
              <a:t>while</a:t>
            </a:r>
            <a:r>
              <a:rPr dirty="0" sz="1700" spc="-400">
                <a:solidFill>
                  <a:srgbClr val="A9A9A9"/>
                </a:solidFill>
                <a:latin typeface="Lucida Console"/>
                <a:cs typeface="Lucida Console"/>
              </a:rPr>
              <a:t> </a:t>
            </a:r>
            <a:r>
              <a:rPr dirty="0" sz="1950" spc="-10">
                <a:solidFill>
                  <a:srgbClr val="A9A9A9"/>
                </a:solidFill>
                <a:latin typeface="Arial"/>
                <a:cs typeface="Arial"/>
              </a:rPr>
              <a:t>statement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720"/>
              </a:spcBef>
              <a:buChar char="•"/>
              <a:tabLst>
                <a:tab pos="1045210" algn="l"/>
              </a:tabLst>
            </a:pPr>
            <a:r>
              <a:rPr dirty="0" sz="1950" spc="75">
                <a:latin typeface="Arial"/>
                <a:cs typeface="Arial"/>
              </a:rPr>
              <a:t>An</a:t>
            </a:r>
            <a:r>
              <a:rPr dirty="0" sz="1950" spc="204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alternative:</a:t>
            </a:r>
            <a:r>
              <a:rPr dirty="0" sz="1950" spc="204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the</a:t>
            </a:r>
            <a:r>
              <a:rPr dirty="0" sz="1950" spc="210">
                <a:latin typeface="Arial"/>
                <a:cs typeface="Arial"/>
              </a:rPr>
              <a:t> </a:t>
            </a:r>
            <a:r>
              <a:rPr dirty="0" sz="1700">
                <a:latin typeface="Lucida Console"/>
                <a:cs typeface="Lucida Console"/>
              </a:rPr>
              <a:t>for</a:t>
            </a:r>
            <a:r>
              <a:rPr dirty="0" sz="1700" spc="-275">
                <a:latin typeface="Lucida Console"/>
                <a:cs typeface="Lucida Console"/>
              </a:rPr>
              <a:t> </a:t>
            </a:r>
            <a:r>
              <a:rPr dirty="0" sz="1950" spc="65">
                <a:latin typeface="Arial"/>
                <a:cs typeface="Arial"/>
              </a:rPr>
              <a:t>loop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715"/>
              </a:spcBef>
              <a:buChar char="•"/>
              <a:tabLst>
                <a:tab pos="1045210" algn="l"/>
              </a:tabLst>
            </a:pPr>
            <a:r>
              <a:rPr dirty="0" sz="1950" spc="-10">
                <a:solidFill>
                  <a:srgbClr val="A9A9A9"/>
                </a:solidFill>
                <a:latin typeface="Arial"/>
                <a:cs typeface="Arial"/>
              </a:rPr>
              <a:t>Nesting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dirty="0" sz="1950" spc="40">
                <a:solidFill>
                  <a:srgbClr val="A9A9A9"/>
                </a:solidFill>
                <a:latin typeface="Arial"/>
                <a:cs typeface="Arial"/>
              </a:rPr>
              <a:t>Debugging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22936" y="1206000"/>
            <a:ext cx="3098800" cy="775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dirty="0" sz="1850" spc="150" b="1">
                <a:solidFill>
                  <a:srgbClr val="BABABA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BABABA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BABABA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  <a:p>
            <a:pPr marL="72390">
              <a:lnSpc>
                <a:spcPct val="100000"/>
              </a:lnSpc>
              <a:spcBef>
                <a:spcPts val="45"/>
              </a:spcBef>
            </a:pP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S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D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G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260" b="1">
                <a:solidFill>
                  <a:srgbClr val="BABABA"/>
                </a:solidFill>
                <a:latin typeface="Verdana"/>
                <a:cs typeface="Verdana"/>
              </a:rPr>
              <a:t>I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C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K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/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A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Y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N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29845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PA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6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T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: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-170">
                <a:solidFill>
                  <a:srgbClr val="BABABA"/>
                </a:solidFill>
                <a:latin typeface="Arial"/>
                <a:cs typeface="Arial"/>
              </a:rPr>
              <a:t>P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7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BABABA"/>
                </a:solidFill>
                <a:latin typeface="Arial"/>
                <a:cs typeface="Arial"/>
              </a:rPr>
              <a:t>O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-14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30200" y="6394081"/>
            <a:ext cx="1651000" cy="203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 sz="1000" spc="75">
                <a:solidFill>
                  <a:srgbClr val="797979"/>
                </a:solidFill>
                <a:latin typeface="Lucida Console"/>
                <a:cs typeface="Lucida Console"/>
              </a:rPr>
              <a:t>CS.2.C.Loops.For </a:t>
            </a:r>
            <a:endParaRPr sz="1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/>
              <a:t>The</a:t>
            </a:r>
            <a:r>
              <a:rPr dirty="0" spc="-45"/>
              <a:t> </a:t>
            </a:r>
            <a:r>
              <a:rPr dirty="0" sz="1450">
                <a:latin typeface="Lucida Console"/>
                <a:cs typeface="Lucida Console"/>
              </a:rPr>
              <a:t>for</a:t>
            </a:r>
            <a:r>
              <a:rPr dirty="0" sz="1450" spc="-340">
                <a:latin typeface="Lucida Console"/>
                <a:cs typeface="Lucida Console"/>
              </a:rPr>
              <a:t> </a:t>
            </a:r>
            <a:r>
              <a:rPr dirty="0" spc="60"/>
              <a:t>loop</a:t>
            </a:r>
            <a:endParaRPr sz="1450">
              <a:latin typeface="Lucida Console"/>
              <a:cs typeface="Lucida Console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673100" y="1804238"/>
            <a:ext cx="5918200" cy="1856739"/>
          </a:xfrm>
          <a:custGeom>
            <a:avLst/>
            <a:gdLst/>
            <a:ahLst/>
            <a:cxnLst/>
            <a:rect l="l" t="t" r="r" b="b"/>
            <a:pathLst>
              <a:path w="5918200" h="1856739">
                <a:moveTo>
                  <a:pt x="0" y="0"/>
                </a:moveTo>
                <a:lnTo>
                  <a:pt x="5918200" y="0"/>
                </a:lnTo>
                <a:lnTo>
                  <a:pt x="5918200" y="1856282"/>
                </a:lnTo>
                <a:lnTo>
                  <a:pt x="0" y="18562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820261" y="1875628"/>
            <a:ext cx="319849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>
                <a:latin typeface="Lucida Sans Unicode"/>
                <a:cs typeface="Lucida Sans Unicode"/>
              </a:rPr>
              <a:t>An</a:t>
            </a:r>
            <a:r>
              <a:rPr dirty="0" sz="1450" spc="14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alternative</a:t>
            </a:r>
            <a:r>
              <a:rPr dirty="0" sz="1450" spc="14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repetition</a:t>
            </a:r>
            <a:r>
              <a:rPr dirty="0" sz="1450" spc="14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structure.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73100" y="2122093"/>
            <a:ext cx="5918200" cy="1538605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436245" indent="-125730">
              <a:lnSpc>
                <a:spcPct val="100000"/>
              </a:lnSpc>
              <a:spcBef>
                <a:spcPts val="540"/>
              </a:spcBef>
              <a:buSzPct val="106896"/>
              <a:buFont typeface="Calibri"/>
              <a:buChar char="•"/>
              <a:tabLst>
                <a:tab pos="43688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Evaluate</a:t>
            </a:r>
            <a:r>
              <a:rPr dirty="0" baseline="1915" sz="2175" spc="20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an</a:t>
            </a:r>
            <a:r>
              <a:rPr dirty="0" baseline="1915" sz="2175" spc="209">
                <a:latin typeface="Lucida Sans Unicode"/>
                <a:cs typeface="Lucida Sans Unicode"/>
              </a:rPr>
              <a:t> </a:t>
            </a:r>
            <a:r>
              <a:rPr dirty="0" baseline="1915" sz="2175" i="1">
                <a:latin typeface="Lucida Sans Italic"/>
                <a:cs typeface="Lucida Sans Italic"/>
              </a:rPr>
              <a:t>initialization</a:t>
            </a:r>
            <a:r>
              <a:rPr dirty="0" baseline="1915" sz="2175" spc="202" i="1">
                <a:latin typeface="Lucida Sans Italic"/>
                <a:cs typeface="Lucida Sans Italic"/>
              </a:rPr>
              <a:t> </a:t>
            </a:r>
            <a:r>
              <a:rPr dirty="0" baseline="1915" sz="2175" spc="-15" i="1">
                <a:latin typeface="Lucida Sans Italic"/>
                <a:cs typeface="Lucida Sans Italic"/>
              </a:rPr>
              <a:t>statement</a:t>
            </a:r>
            <a:r>
              <a:rPr dirty="0" baseline="1915" sz="2175" spc="-15">
                <a:latin typeface="Lucida Sans Unicode"/>
                <a:cs typeface="Lucida Sans Unicode"/>
              </a:rPr>
              <a:t>.</a:t>
            </a:r>
            <a:endParaRPr baseline="1915" sz="2175">
              <a:latin typeface="Lucida Sans Unicode"/>
              <a:cs typeface="Lucida Sans Unicode"/>
            </a:endParaRPr>
          </a:p>
          <a:p>
            <a:pPr marL="436245" indent="-125730">
              <a:lnSpc>
                <a:spcPct val="100000"/>
              </a:lnSpc>
              <a:spcBef>
                <a:spcPts val="570"/>
              </a:spcBef>
              <a:buSzPct val="106896"/>
              <a:buFont typeface="Calibri"/>
              <a:buChar char="•"/>
              <a:tabLst>
                <a:tab pos="43688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Evaluate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2136" sz="1950" i="1">
                <a:latin typeface="Courier New"/>
                <a:cs typeface="Courier New"/>
              </a:rPr>
              <a:t>boolean</a:t>
            </a:r>
            <a:r>
              <a:rPr dirty="0" baseline="2136" sz="1950" spc="-352" i="1">
                <a:latin typeface="Courier New"/>
                <a:cs typeface="Courier New"/>
              </a:rPr>
              <a:t> </a:t>
            </a:r>
            <a:r>
              <a:rPr dirty="0" baseline="1915" sz="2175" spc="-15" i="1">
                <a:latin typeface="Lucida Sans Italic"/>
                <a:cs typeface="Lucida Sans Italic"/>
              </a:rPr>
              <a:t>expression</a:t>
            </a:r>
            <a:r>
              <a:rPr dirty="0" baseline="1915" sz="2175" spc="-15">
                <a:latin typeface="Lucida Sans Unicode"/>
                <a:cs typeface="Lucida Sans Unicode"/>
              </a:rPr>
              <a:t>.</a:t>
            </a:r>
            <a:endParaRPr baseline="1915" sz="2175">
              <a:latin typeface="Lucida Sans Unicode"/>
              <a:cs typeface="Lucida Sans Unicode"/>
            </a:endParaRPr>
          </a:p>
          <a:p>
            <a:pPr marL="436245" marR="1661160" indent="-125095">
              <a:lnSpc>
                <a:spcPct val="109700"/>
              </a:lnSpc>
              <a:spcBef>
                <a:spcPts val="405"/>
              </a:spcBef>
              <a:buSzPct val="106896"/>
              <a:buFont typeface="Calibri"/>
              <a:buChar char="•"/>
              <a:tabLst>
                <a:tab pos="43688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If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true,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execute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1915" sz="2175" i="1">
                <a:latin typeface="Lucida Sans Italic"/>
                <a:cs typeface="Lucida Sans Italic"/>
              </a:rPr>
              <a:t>sequence</a:t>
            </a:r>
            <a:r>
              <a:rPr dirty="0" baseline="1915" sz="2175" spc="112" i="1">
                <a:latin typeface="Lucida Sans Italic"/>
                <a:cs typeface="Lucida Sans Italic"/>
              </a:rPr>
              <a:t> </a:t>
            </a:r>
            <a:r>
              <a:rPr dirty="0" baseline="1915" sz="2175" i="1">
                <a:latin typeface="Lucida Sans Italic"/>
                <a:cs typeface="Lucida Sans Italic"/>
              </a:rPr>
              <a:t>of</a:t>
            </a:r>
            <a:r>
              <a:rPr dirty="0" baseline="1915" sz="2175" spc="104" i="1">
                <a:latin typeface="Lucida Sans Italic"/>
                <a:cs typeface="Lucida Sans Italic"/>
              </a:rPr>
              <a:t> </a:t>
            </a:r>
            <a:r>
              <a:rPr dirty="0" baseline="1915" sz="2175" spc="-15" i="1">
                <a:latin typeface="Lucida Sans Italic"/>
                <a:cs typeface="Lucida Sans Italic"/>
              </a:rPr>
              <a:t>statements</a:t>
            </a:r>
            <a:r>
              <a:rPr dirty="0" baseline="1915" sz="2175" spc="-15">
                <a:latin typeface="Lucida Sans Unicode"/>
                <a:cs typeface="Lucida Sans Unicode"/>
              </a:rPr>
              <a:t>, </a:t>
            </a:r>
            <a:r>
              <a:rPr dirty="0" sz="1450">
                <a:latin typeface="Lucida Sans Unicode"/>
                <a:cs typeface="Lucida Sans Unicode"/>
              </a:rPr>
              <a:t>then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execute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increment</a:t>
            </a:r>
            <a:r>
              <a:rPr dirty="0" sz="1450" spc="95" i="1">
                <a:latin typeface="Lucida Sans Italic"/>
                <a:cs typeface="Lucida Sans Italic"/>
              </a:rPr>
              <a:t> </a:t>
            </a:r>
            <a:r>
              <a:rPr dirty="0" sz="1450" spc="-10" i="1">
                <a:latin typeface="Lucida Sans Italic"/>
                <a:cs typeface="Lucida Sans Italic"/>
              </a:rPr>
              <a:t>statement</a:t>
            </a:r>
            <a:r>
              <a:rPr dirty="0" sz="1450" spc="-10">
                <a:latin typeface="Lucida Sans Unicode"/>
                <a:cs typeface="Lucida Sans Unicode"/>
              </a:rPr>
              <a:t>.</a:t>
            </a:r>
            <a:endParaRPr sz="1450">
              <a:latin typeface="Lucida Sans Unicode"/>
              <a:cs typeface="Lucida Sans Unicode"/>
            </a:endParaRPr>
          </a:p>
          <a:p>
            <a:pPr marL="436245" indent="-125730">
              <a:lnSpc>
                <a:spcPct val="100000"/>
              </a:lnSpc>
              <a:spcBef>
                <a:spcPts val="235"/>
              </a:spcBef>
              <a:buSzPct val="106896"/>
              <a:buFont typeface="Calibri"/>
              <a:buChar char="•"/>
              <a:tabLst>
                <a:tab pos="436880" algn="l"/>
              </a:tabLst>
            </a:pPr>
            <a:r>
              <a:rPr dirty="0" baseline="1915" sz="2175" spc="-15">
                <a:solidFill>
                  <a:srgbClr val="8D3124"/>
                </a:solidFill>
                <a:latin typeface="Lucida Sans Unicode"/>
                <a:cs typeface="Lucida Sans Unicode"/>
              </a:rPr>
              <a:t>Repeat.</a:t>
            </a:r>
            <a:endParaRPr baseline="1915" sz="2175">
              <a:latin typeface="Lucida Sans Unicode"/>
              <a:cs typeface="Lucida Sans Unicode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685800" y="4016514"/>
            <a:ext cx="4191000" cy="1831339"/>
          </a:xfrm>
          <a:custGeom>
            <a:avLst/>
            <a:gdLst/>
            <a:ahLst/>
            <a:cxnLst/>
            <a:rect l="l" t="t" r="r" b="b"/>
            <a:pathLst>
              <a:path w="4191000" h="1831339">
                <a:moveTo>
                  <a:pt x="0" y="0"/>
                </a:moveTo>
                <a:lnTo>
                  <a:pt x="4191000" y="0"/>
                </a:lnTo>
                <a:lnTo>
                  <a:pt x="4191000" y="1830857"/>
                </a:lnTo>
                <a:lnTo>
                  <a:pt x="0" y="183085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783590" y="4034621"/>
            <a:ext cx="3147695" cy="749300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1200" spc="-10">
                <a:solidFill>
                  <a:srgbClr val="005493"/>
                </a:solidFill>
                <a:latin typeface="Lucida Sans Unicode"/>
                <a:cs typeface="Lucida Sans Unicode"/>
              </a:rPr>
              <a:t>Example:</a:t>
            </a:r>
            <a:endParaRPr sz="1200">
              <a:latin typeface="Lucida Sans Unicode"/>
              <a:cs typeface="Lucida Sans Unicode"/>
            </a:endParaRPr>
          </a:p>
          <a:p>
            <a:pPr marL="295910">
              <a:lnSpc>
                <a:spcPct val="100000"/>
              </a:lnSpc>
              <a:spcBef>
                <a:spcPts val="459"/>
              </a:spcBef>
            </a:pP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v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1;</a:t>
            </a:r>
            <a:endParaRPr sz="1200">
              <a:latin typeface="Lucida Console"/>
              <a:cs typeface="Lucida Console"/>
            </a:endParaRPr>
          </a:p>
          <a:p>
            <a:pPr marL="295910">
              <a:lnSpc>
                <a:spcPct val="100000"/>
              </a:lnSpc>
              <a:spcBef>
                <a:spcPts val="459"/>
              </a:spcBef>
            </a:pPr>
            <a:r>
              <a:rPr dirty="0" sz="1200">
                <a:latin typeface="Lucida Console"/>
                <a:cs typeface="Lucida Console"/>
              </a:rPr>
              <a:t>for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0;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&lt;=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n;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i++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 spc="-50">
                <a:latin typeface="Lucida Console"/>
                <a:cs typeface="Lucida Console"/>
              </a:rPr>
              <a:t>)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67425" y="4810824"/>
            <a:ext cx="120014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351260" y="4999631"/>
            <a:ext cx="3242310" cy="5080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1900"/>
              </a:lnSpc>
              <a:spcBef>
                <a:spcPts val="90"/>
              </a:spcBef>
            </a:pPr>
            <a:r>
              <a:rPr dirty="0" sz="1200">
                <a:latin typeface="Lucida Console"/>
                <a:cs typeface="Lucida Console"/>
              </a:rPr>
              <a:t>System.out.println(</a:t>
            </a:r>
            <a:r>
              <a:rPr dirty="0" sz="1200" spc="9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9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"</a:t>
            </a:r>
            <a:r>
              <a:rPr dirty="0" sz="1200" spc="9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"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9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v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); </a:t>
            </a:r>
            <a:r>
              <a:rPr dirty="0" sz="1200">
                <a:latin typeface="Lucida Console"/>
                <a:cs typeface="Lucida Console"/>
              </a:rPr>
              <a:t>v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2*v;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067425" y="5534572"/>
            <a:ext cx="120014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140618" y="6021784"/>
            <a:ext cx="339217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Lucida Sans Unicode"/>
                <a:cs typeface="Lucida Sans Unicode"/>
              </a:rPr>
              <a:t>Prints</a:t>
            </a:r>
            <a:r>
              <a:rPr dirty="0" sz="1400" spc="25">
                <a:latin typeface="Lucida Sans Unicode"/>
                <a:cs typeface="Lucida Sans Unicode"/>
              </a:rPr>
              <a:t> </a:t>
            </a:r>
            <a:r>
              <a:rPr dirty="0" sz="1400">
                <a:latin typeface="Lucida Sans Unicode"/>
                <a:cs typeface="Lucida Sans Unicode"/>
              </a:rPr>
              <a:t>the</a:t>
            </a:r>
            <a:r>
              <a:rPr dirty="0" sz="1400" spc="25">
                <a:latin typeface="Lucida Sans Unicode"/>
                <a:cs typeface="Lucida Sans Unicode"/>
              </a:rPr>
              <a:t> </a:t>
            </a:r>
            <a:r>
              <a:rPr dirty="0" sz="1400">
                <a:latin typeface="Lucida Sans Unicode"/>
                <a:cs typeface="Lucida Sans Unicode"/>
              </a:rPr>
              <a:t>powers</a:t>
            </a:r>
            <a:r>
              <a:rPr dirty="0" sz="1400" spc="30">
                <a:latin typeface="Lucida Sans Unicode"/>
                <a:cs typeface="Lucida Sans Unicode"/>
              </a:rPr>
              <a:t> </a:t>
            </a:r>
            <a:r>
              <a:rPr dirty="0" sz="1400">
                <a:latin typeface="Lucida Sans Unicode"/>
                <a:cs typeface="Lucida Sans Unicode"/>
              </a:rPr>
              <a:t>of</a:t>
            </a:r>
            <a:r>
              <a:rPr dirty="0" sz="1400" spc="25">
                <a:latin typeface="Lucida Sans Unicode"/>
                <a:cs typeface="Lucida Sans Unicode"/>
              </a:rPr>
              <a:t> </a:t>
            </a:r>
            <a:r>
              <a:rPr dirty="0" sz="1400">
                <a:latin typeface="Lucida Sans Unicode"/>
                <a:cs typeface="Lucida Sans Unicode"/>
              </a:rPr>
              <a:t>two</a:t>
            </a:r>
            <a:r>
              <a:rPr dirty="0" sz="1400" spc="30">
                <a:latin typeface="Lucida Sans Unicode"/>
                <a:cs typeface="Lucida Sans Unicode"/>
              </a:rPr>
              <a:t> </a:t>
            </a:r>
            <a:r>
              <a:rPr dirty="0" sz="1400">
                <a:latin typeface="Lucida Sans Unicode"/>
                <a:cs typeface="Lucida Sans Unicode"/>
              </a:rPr>
              <a:t>from</a:t>
            </a:r>
            <a:r>
              <a:rPr dirty="0" sz="1400" spc="25">
                <a:latin typeface="Lucida Sans Unicode"/>
                <a:cs typeface="Lucida Sans Unicode"/>
              </a:rPr>
              <a:t> </a:t>
            </a:r>
            <a:r>
              <a:rPr dirty="0" sz="1400">
                <a:latin typeface="Lucida Sans Unicode"/>
                <a:cs typeface="Lucida Sans Unicode"/>
              </a:rPr>
              <a:t>2</a:t>
            </a:r>
            <a:r>
              <a:rPr dirty="0" baseline="21604" sz="1350">
                <a:latin typeface="Lucida Sans Unicode"/>
                <a:cs typeface="Lucida Sans Unicode"/>
              </a:rPr>
              <a:t>0</a:t>
            </a:r>
            <a:r>
              <a:rPr dirty="0" baseline="21604" sz="1350" spc="270">
                <a:latin typeface="Lucida Sans Unicode"/>
                <a:cs typeface="Lucida Sans Unicode"/>
              </a:rPr>
              <a:t> </a:t>
            </a:r>
            <a:r>
              <a:rPr dirty="0" sz="1400">
                <a:latin typeface="Lucida Sans Unicode"/>
                <a:cs typeface="Lucida Sans Unicode"/>
              </a:rPr>
              <a:t>to</a:t>
            </a:r>
            <a:r>
              <a:rPr dirty="0" sz="1400" spc="25">
                <a:latin typeface="Lucida Sans Unicode"/>
                <a:cs typeface="Lucida Sans Unicode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2</a:t>
            </a:r>
            <a:r>
              <a:rPr dirty="0" baseline="21604" sz="1350" spc="-37" i="1">
                <a:latin typeface="Lucida Sans Italic"/>
                <a:cs typeface="Lucida Sans Italic"/>
              </a:rPr>
              <a:t>n</a:t>
            </a:r>
            <a:endParaRPr baseline="21604" sz="1350">
              <a:latin typeface="Lucida Sans Italic"/>
              <a:cs typeface="Lucida Sans Italic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5334000" y="4016514"/>
            <a:ext cx="4203700" cy="2314575"/>
          </a:xfrm>
          <a:custGeom>
            <a:avLst/>
            <a:gdLst/>
            <a:ahLst/>
            <a:cxnLst/>
            <a:rect l="l" t="t" r="r" b="b"/>
            <a:pathLst>
              <a:path w="4203700" h="2314575">
                <a:moveTo>
                  <a:pt x="0" y="0"/>
                </a:moveTo>
                <a:lnTo>
                  <a:pt x="4203700" y="0"/>
                </a:lnTo>
                <a:lnTo>
                  <a:pt x="4203700" y="2314003"/>
                </a:lnTo>
                <a:lnTo>
                  <a:pt x="0" y="231400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 descr=""/>
          <p:cNvGrpSpPr/>
          <p:nvPr/>
        </p:nvGrpSpPr>
        <p:grpSpPr>
          <a:xfrm>
            <a:off x="429167" y="1905952"/>
            <a:ext cx="8791575" cy="1497965"/>
            <a:chOff x="429167" y="1905952"/>
            <a:chExt cx="8791575" cy="1497965"/>
          </a:xfrm>
        </p:grpSpPr>
        <p:sp>
          <p:nvSpPr>
            <p:cNvPr id="15" name="object 15" descr=""/>
            <p:cNvSpPr/>
            <p:nvPr/>
          </p:nvSpPr>
          <p:spPr>
            <a:xfrm>
              <a:off x="441867" y="2592519"/>
              <a:ext cx="414655" cy="798830"/>
            </a:xfrm>
            <a:custGeom>
              <a:avLst/>
              <a:gdLst/>
              <a:ahLst/>
              <a:cxnLst/>
              <a:rect l="l" t="t" r="r" b="b"/>
              <a:pathLst>
                <a:path w="414655" h="798829">
                  <a:moveTo>
                    <a:pt x="414054" y="798356"/>
                  </a:moveTo>
                  <a:lnTo>
                    <a:pt x="372883" y="796203"/>
                  </a:lnTo>
                  <a:lnTo>
                    <a:pt x="333678" y="790698"/>
                  </a:lnTo>
                  <a:lnTo>
                    <a:pt x="296472" y="782035"/>
                  </a:lnTo>
                  <a:lnTo>
                    <a:pt x="228189" y="756014"/>
                  </a:lnTo>
                  <a:lnTo>
                    <a:pt x="168297" y="719692"/>
                  </a:lnTo>
                  <a:lnTo>
                    <a:pt x="117063" y="674625"/>
                  </a:lnTo>
                  <a:lnTo>
                    <a:pt x="74750" y="622366"/>
                  </a:lnTo>
                  <a:lnTo>
                    <a:pt x="41623" y="564469"/>
                  </a:lnTo>
                  <a:lnTo>
                    <a:pt x="17945" y="502489"/>
                  </a:lnTo>
                  <a:lnTo>
                    <a:pt x="3983" y="437980"/>
                  </a:lnTo>
                  <a:lnTo>
                    <a:pt x="0" y="372495"/>
                  </a:lnTo>
                  <a:lnTo>
                    <a:pt x="1833" y="339873"/>
                  </a:lnTo>
                  <a:lnTo>
                    <a:pt x="13314" y="275839"/>
                  </a:lnTo>
                  <a:lnTo>
                    <a:pt x="35436" y="214715"/>
                  </a:lnTo>
                  <a:lnTo>
                    <a:pt x="68463" y="158056"/>
                  </a:lnTo>
                  <a:lnTo>
                    <a:pt x="112659" y="107414"/>
                  </a:lnTo>
                  <a:lnTo>
                    <a:pt x="168289" y="64345"/>
                  </a:lnTo>
                  <a:lnTo>
                    <a:pt x="235618" y="30402"/>
                  </a:lnTo>
                  <a:lnTo>
                    <a:pt x="273752" y="17339"/>
                  </a:lnTo>
                  <a:lnTo>
                    <a:pt x="314909" y="7140"/>
                  </a:lnTo>
                  <a:lnTo>
                    <a:pt x="359124" y="0"/>
                  </a:lnTo>
                  <a:lnTo>
                    <a:pt x="370932" y="0"/>
                  </a:lnTo>
                </a:path>
              </a:pathLst>
            </a:custGeom>
            <a:ln w="25406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77414" y="2550769"/>
              <a:ext cx="90805" cy="88265"/>
            </a:xfrm>
            <a:custGeom>
              <a:avLst/>
              <a:gdLst/>
              <a:ahLst/>
              <a:cxnLst/>
              <a:rect l="l" t="t" r="r" b="b"/>
              <a:pathLst>
                <a:path w="90805" h="88264">
                  <a:moveTo>
                    <a:pt x="0" y="0"/>
                  </a:moveTo>
                  <a:lnTo>
                    <a:pt x="24932" y="42468"/>
                  </a:lnTo>
                  <a:lnTo>
                    <a:pt x="5961" y="87909"/>
                  </a:lnTo>
                  <a:lnTo>
                    <a:pt x="90789" y="379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572000" y="1905952"/>
              <a:ext cx="4648200" cy="216535"/>
            </a:xfrm>
            <a:custGeom>
              <a:avLst/>
              <a:gdLst/>
              <a:ahLst/>
              <a:cxnLst/>
              <a:rect l="l" t="t" r="r" b="b"/>
              <a:pathLst>
                <a:path w="4648200" h="216535">
                  <a:moveTo>
                    <a:pt x="0" y="0"/>
                  </a:moveTo>
                  <a:lnTo>
                    <a:pt x="4648200" y="0"/>
                  </a:lnTo>
                  <a:lnTo>
                    <a:pt x="4648200" y="216141"/>
                  </a:lnTo>
                  <a:lnTo>
                    <a:pt x="0" y="216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5441950" y="4034621"/>
            <a:ext cx="3810000" cy="2197100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Every</a:t>
            </a:r>
            <a:r>
              <a:rPr dirty="0" sz="1200" spc="1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Console"/>
                <a:cs typeface="Lucida Console"/>
              </a:rPr>
              <a:t>for</a:t>
            </a:r>
            <a:r>
              <a:rPr dirty="0" sz="1200" spc="-22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loop</a:t>
            </a:r>
            <a:r>
              <a:rPr dirty="0" sz="1200" spc="1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has</a:t>
            </a:r>
            <a:r>
              <a:rPr dirty="0" sz="1200" spc="1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an</a:t>
            </a:r>
            <a:r>
              <a:rPr dirty="0" sz="1200" spc="1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equivalent</a:t>
            </a:r>
            <a:r>
              <a:rPr dirty="0" sz="1200" spc="1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Console"/>
                <a:cs typeface="Lucida Console"/>
              </a:rPr>
              <a:t>while</a:t>
            </a:r>
            <a:r>
              <a:rPr dirty="0" sz="1200" spc="-22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200" spc="-10">
                <a:solidFill>
                  <a:srgbClr val="005493"/>
                </a:solidFill>
                <a:latin typeface="Lucida Sans Unicode"/>
                <a:cs typeface="Lucida Sans Unicode"/>
              </a:rPr>
              <a:t>loop:</a:t>
            </a:r>
            <a:endParaRPr sz="1200">
              <a:latin typeface="Lucida Sans Unicode"/>
              <a:cs typeface="Lucida Sans Unicode"/>
            </a:endParaRPr>
          </a:p>
          <a:p>
            <a:pPr marL="295910" marR="2559050">
              <a:lnSpc>
                <a:spcPct val="131900"/>
              </a:lnSpc>
            </a:pP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v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1; </a:t>
            </a: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0;</a:t>
            </a:r>
            <a:endParaRPr sz="1200">
              <a:latin typeface="Lucida Console"/>
              <a:cs typeface="Lucida Console"/>
            </a:endParaRPr>
          </a:p>
          <a:p>
            <a:pPr marL="295910">
              <a:lnSpc>
                <a:spcPct val="100000"/>
              </a:lnSpc>
              <a:spcBef>
                <a:spcPts val="459"/>
              </a:spcBef>
            </a:pPr>
            <a:r>
              <a:rPr dirty="0" sz="1200">
                <a:latin typeface="Lucida Console"/>
                <a:cs typeface="Lucida Console"/>
              </a:rPr>
              <a:t>while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&lt;=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n;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 spc="-60">
                <a:latin typeface="Lucida Console"/>
                <a:cs typeface="Lucida Console"/>
              </a:rPr>
              <a:t>)</a:t>
            </a:r>
            <a:endParaRPr sz="1200">
              <a:latin typeface="Lucida Console"/>
              <a:cs typeface="Lucida Console"/>
            </a:endParaRPr>
          </a:p>
          <a:p>
            <a:pPr marL="295910">
              <a:lnSpc>
                <a:spcPct val="100000"/>
              </a:lnSpc>
              <a:spcBef>
                <a:spcPts val="459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579755" marR="5080">
              <a:lnSpc>
                <a:spcPct val="131900"/>
              </a:lnSpc>
            </a:pPr>
            <a:r>
              <a:rPr dirty="0" sz="1200">
                <a:latin typeface="Lucida Console"/>
                <a:cs typeface="Lucida Console"/>
              </a:rPr>
              <a:t>System.out.println(</a:t>
            </a:r>
            <a:r>
              <a:rPr dirty="0" sz="1200" spc="9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9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"</a:t>
            </a:r>
            <a:r>
              <a:rPr dirty="0" sz="1200" spc="9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"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9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v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); </a:t>
            </a:r>
            <a:r>
              <a:rPr dirty="0" sz="1200">
                <a:latin typeface="Lucida Console"/>
                <a:cs typeface="Lucida Console"/>
              </a:rPr>
              <a:t>v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2*v;</a:t>
            </a:r>
            <a:endParaRPr sz="1200">
              <a:latin typeface="Lucida Console"/>
              <a:cs typeface="Lucida Console"/>
            </a:endParaRPr>
          </a:p>
          <a:p>
            <a:pPr marL="579755">
              <a:lnSpc>
                <a:spcPct val="100000"/>
              </a:lnSpc>
              <a:spcBef>
                <a:spcPts val="459"/>
              </a:spcBef>
            </a:pPr>
            <a:r>
              <a:rPr dirty="0" sz="1200" spc="-20">
                <a:latin typeface="Lucida Console"/>
                <a:cs typeface="Lucida Console"/>
              </a:rPr>
              <a:t>i++;</a:t>
            </a:r>
            <a:endParaRPr sz="1200">
              <a:latin typeface="Lucida Console"/>
              <a:cs typeface="Lucida Console"/>
            </a:endParaRPr>
          </a:p>
          <a:p>
            <a:pPr marL="295910">
              <a:lnSpc>
                <a:spcPct val="100000"/>
              </a:lnSpc>
              <a:spcBef>
                <a:spcPts val="459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572000" y="1905952"/>
            <a:ext cx="4648200" cy="216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72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Why?</a:t>
            </a:r>
            <a:r>
              <a:rPr dirty="0" sz="1100" spc="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Can</a:t>
            </a:r>
            <a:r>
              <a:rPr dirty="0" sz="1100" spc="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provide</a:t>
            </a:r>
            <a:r>
              <a:rPr dirty="0" sz="1100" spc="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code</a:t>
            </a:r>
            <a:r>
              <a:rPr dirty="0" sz="1100" spc="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that</a:t>
            </a:r>
            <a:r>
              <a:rPr dirty="0" sz="1100" spc="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is</a:t>
            </a:r>
            <a:r>
              <a:rPr dirty="0" sz="1100" spc="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more</a:t>
            </a:r>
            <a:r>
              <a:rPr dirty="0" sz="1100" spc="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compact</a:t>
            </a:r>
            <a:r>
              <a:rPr dirty="0" sz="1100" spc="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and</a:t>
            </a:r>
            <a:r>
              <a:rPr dirty="0" sz="1100" spc="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005493"/>
                </a:solidFill>
                <a:latin typeface="Lucida Sans Unicode"/>
                <a:cs typeface="Lucida Sans Unicode"/>
              </a:rPr>
              <a:t>understandable.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4185094" y="1992122"/>
            <a:ext cx="374650" cy="69850"/>
            <a:chOff x="4185094" y="1992122"/>
            <a:chExt cx="374650" cy="69850"/>
          </a:xfrm>
        </p:grpSpPr>
        <p:sp>
          <p:nvSpPr>
            <p:cNvPr id="21" name="object 21" descr=""/>
            <p:cNvSpPr/>
            <p:nvPr/>
          </p:nvSpPr>
          <p:spPr>
            <a:xfrm>
              <a:off x="4229102" y="2026743"/>
              <a:ext cx="330200" cy="0"/>
            </a:xfrm>
            <a:custGeom>
              <a:avLst/>
              <a:gdLst/>
              <a:ahLst/>
              <a:cxnLst/>
              <a:rect l="l" t="t" r="r" b="b"/>
              <a:pathLst>
                <a:path w="330200" h="0">
                  <a:moveTo>
                    <a:pt x="0" y="0"/>
                  </a:moveTo>
                  <a:lnTo>
                    <a:pt x="6344" y="0"/>
                  </a:lnTo>
                  <a:lnTo>
                    <a:pt x="330199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185094" y="1992122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4" h="69850">
                  <a:moveTo>
                    <a:pt x="69151" y="0"/>
                  </a:moveTo>
                  <a:lnTo>
                    <a:pt x="0" y="34620"/>
                  </a:lnTo>
                  <a:lnTo>
                    <a:pt x="69151" y="69227"/>
                  </a:lnTo>
                  <a:lnTo>
                    <a:pt x="51866" y="34620"/>
                  </a:lnTo>
                  <a:lnTo>
                    <a:pt x="69151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3675672" y="4107141"/>
            <a:ext cx="160718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initialization</a:t>
            </a:r>
            <a:r>
              <a:rPr dirty="0" sz="1100" spc="6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statement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1580680" y="4208805"/>
            <a:ext cx="2061845" cy="635000"/>
            <a:chOff x="1580680" y="4208805"/>
            <a:chExt cx="2061845" cy="635000"/>
          </a:xfrm>
        </p:grpSpPr>
        <p:sp>
          <p:nvSpPr>
            <p:cNvPr id="25" name="object 25" descr=""/>
            <p:cNvSpPr/>
            <p:nvPr/>
          </p:nvSpPr>
          <p:spPr>
            <a:xfrm>
              <a:off x="1587347" y="4556873"/>
              <a:ext cx="1037590" cy="280035"/>
            </a:xfrm>
            <a:custGeom>
              <a:avLst/>
              <a:gdLst/>
              <a:ahLst/>
              <a:cxnLst/>
              <a:rect l="l" t="t" r="r" b="b"/>
              <a:pathLst>
                <a:path w="1037589" h="280035">
                  <a:moveTo>
                    <a:pt x="0" y="139618"/>
                  </a:moveTo>
                  <a:lnTo>
                    <a:pt x="7077" y="95623"/>
                  </a:lnTo>
                  <a:lnTo>
                    <a:pt x="26785" y="57313"/>
                  </a:lnTo>
                  <a:lnTo>
                    <a:pt x="56837" y="27039"/>
                  </a:lnTo>
                  <a:lnTo>
                    <a:pt x="94946" y="7151"/>
                  </a:lnTo>
                  <a:lnTo>
                    <a:pt x="138826" y="0"/>
                  </a:lnTo>
                  <a:lnTo>
                    <a:pt x="898445" y="0"/>
                  </a:lnTo>
                  <a:lnTo>
                    <a:pt x="942326" y="7151"/>
                  </a:lnTo>
                  <a:lnTo>
                    <a:pt x="980435" y="27039"/>
                  </a:lnTo>
                  <a:lnTo>
                    <a:pt x="1010487" y="57313"/>
                  </a:lnTo>
                  <a:lnTo>
                    <a:pt x="1030195" y="95623"/>
                  </a:lnTo>
                  <a:lnTo>
                    <a:pt x="1037272" y="139618"/>
                  </a:lnTo>
                  <a:lnTo>
                    <a:pt x="1030195" y="183663"/>
                  </a:lnTo>
                  <a:lnTo>
                    <a:pt x="1010487" y="222091"/>
                  </a:lnTo>
                  <a:lnTo>
                    <a:pt x="980435" y="252506"/>
                  </a:lnTo>
                  <a:lnTo>
                    <a:pt x="942326" y="272512"/>
                  </a:lnTo>
                  <a:lnTo>
                    <a:pt x="898445" y="279713"/>
                  </a:lnTo>
                  <a:lnTo>
                    <a:pt x="138826" y="279713"/>
                  </a:lnTo>
                  <a:lnTo>
                    <a:pt x="94946" y="272512"/>
                  </a:lnTo>
                  <a:lnTo>
                    <a:pt x="56837" y="252506"/>
                  </a:lnTo>
                  <a:lnTo>
                    <a:pt x="26785" y="222091"/>
                  </a:lnTo>
                  <a:lnTo>
                    <a:pt x="7077" y="183663"/>
                  </a:lnTo>
                  <a:lnTo>
                    <a:pt x="0" y="139618"/>
                  </a:lnTo>
                  <a:close/>
                </a:path>
              </a:pathLst>
            </a:custGeom>
            <a:ln w="12713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152647" y="4215473"/>
              <a:ext cx="1483360" cy="309880"/>
            </a:xfrm>
            <a:custGeom>
              <a:avLst/>
              <a:gdLst/>
              <a:ahLst/>
              <a:cxnLst/>
              <a:rect l="l" t="t" r="r" b="b"/>
              <a:pathLst>
                <a:path w="1483360" h="309879">
                  <a:moveTo>
                    <a:pt x="1483040" y="6388"/>
                  </a:moveTo>
                  <a:lnTo>
                    <a:pt x="1446895" y="5696"/>
                  </a:lnTo>
                  <a:lnTo>
                    <a:pt x="1408092" y="4857"/>
                  </a:lnTo>
                  <a:lnTo>
                    <a:pt x="1366841" y="3931"/>
                  </a:lnTo>
                  <a:lnTo>
                    <a:pt x="1323350" y="2981"/>
                  </a:lnTo>
                  <a:lnTo>
                    <a:pt x="1277826" y="2066"/>
                  </a:lnTo>
                  <a:lnTo>
                    <a:pt x="1230479" y="1250"/>
                  </a:lnTo>
                  <a:lnTo>
                    <a:pt x="1181516" y="592"/>
                  </a:lnTo>
                  <a:lnTo>
                    <a:pt x="1131145" y="155"/>
                  </a:lnTo>
                  <a:lnTo>
                    <a:pt x="1079575" y="0"/>
                  </a:lnTo>
                  <a:lnTo>
                    <a:pt x="1027015" y="187"/>
                  </a:lnTo>
                  <a:lnTo>
                    <a:pt x="973671" y="779"/>
                  </a:lnTo>
                  <a:lnTo>
                    <a:pt x="919753" y="1837"/>
                  </a:lnTo>
                  <a:lnTo>
                    <a:pt x="865469" y="3423"/>
                  </a:lnTo>
                  <a:lnTo>
                    <a:pt x="811026" y="5597"/>
                  </a:lnTo>
                  <a:lnTo>
                    <a:pt x="756634" y="8421"/>
                  </a:lnTo>
                  <a:lnTo>
                    <a:pt x="702500" y="11956"/>
                  </a:lnTo>
                  <a:lnTo>
                    <a:pt x="648833" y="16264"/>
                  </a:lnTo>
                  <a:lnTo>
                    <a:pt x="595840" y="21406"/>
                  </a:lnTo>
                  <a:lnTo>
                    <a:pt x="543731" y="27443"/>
                  </a:lnTo>
                  <a:lnTo>
                    <a:pt x="492713" y="34437"/>
                  </a:lnTo>
                  <a:lnTo>
                    <a:pt x="442995" y="42449"/>
                  </a:lnTo>
                  <a:lnTo>
                    <a:pt x="394784" y="51541"/>
                  </a:lnTo>
                  <a:lnTo>
                    <a:pt x="348289" y="61774"/>
                  </a:lnTo>
                  <a:lnTo>
                    <a:pt x="303719" y="73209"/>
                  </a:lnTo>
                  <a:lnTo>
                    <a:pt x="261281" y="85908"/>
                  </a:lnTo>
                  <a:lnTo>
                    <a:pt x="221184" y="99931"/>
                  </a:lnTo>
                  <a:lnTo>
                    <a:pt x="183636" y="115341"/>
                  </a:lnTo>
                  <a:lnTo>
                    <a:pt x="148845" y="132199"/>
                  </a:lnTo>
                  <a:lnTo>
                    <a:pt x="88367" y="170502"/>
                  </a:lnTo>
                  <a:lnTo>
                    <a:pt x="41417" y="215334"/>
                  </a:lnTo>
                  <a:lnTo>
                    <a:pt x="9660" y="267183"/>
                  </a:lnTo>
                  <a:lnTo>
                    <a:pt x="0" y="295893"/>
                  </a:lnTo>
                  <a:lnTo>
                    <a:pt x="0" y="309622"/>
                  </a:lnTo>
                </a:path>
              </a:pathLst>
            </a:custGeom>
            <a:ln w="12713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21293" y="4495990"/>
              <a:ext cx="68668" cy="72847"/>
            </a:xfrm>
            <a:prstGeom prst="rect">
              <a:avLst/>
            </a:prstGeom>
          </p:spPr>
        </p:pic>
      </p:grpSp>
      <p:grpSp>
        <p:nvGrpSpPr>
          <p:cNvPr id="28" name="object 28" descr=""/>
          <p:cNvGrpSpPr/>
          <p:nvPr/>
        </p:nvGrpSpPr>
        <p:grpSpPr>
          <a:xfrm>
            <a:off x="5053749" y="4278147"/>
            <a:ext cx="1653539" cy="539750"/>
            <a:chOff x="5053749" y="4278147"/>
            <a:chExt cx="1653539" cy="539750"/>
          </a:xfrm>
        </p:grpSpPr>
        <p:sp>
          <p:nvSpPr>
            <p:cNvPr id="29" name="object 29" descr=""/>
            <p:cNvSpPr/>
            <p:nvPr/>
          </p:nvSpPr>
          <p:spPr>
            <a:xfrm>
              <a:off x="5663095" y="4556873"/>
              <a:ext cx="1037590" cy="254635"/>
            </a:xfrm>
            <a:custGeom>
              <a:avLst/>
              <a:gdLst/>
              <a:ahLst/>
              <a:cxnLst/>
              <a:rect l="l" t="t" r="r" b="b"/>
              <a:pathLst>
                <a:path w="1037590" h="254635">
                  <a:moveTo>
                    <a:pt x="0" y="129129"/>
                  </a:moveTo>
                  <a:lnTo>
                    <a:pt x="10086" y="79014"/>
                  </a:lnTo>
                  <a:lnTo>
                    <a:pt x="37592" y="37952"/>
                  </a:lnTo>
                  <a:lnTo>
                    <a:pt x="78389" y="10196"/>
                  </a:lnTo>
                  <a:lnTo>
                    <a:pt x="128349" y="0"/>
                  </a:lnTo>
                  <a:lnTo>
                    <a:pt x="908923" y="0"/>
                  </a:lnTo>
                  <a:lnTo>
                    <a:pt x="958882" y="10196"/>
                  </a:lnTo>
                  <a:lnTo>
                    <a:pt x="999679" y="37952"/>
                  </a:lnTo>
                  <a:lnTo>
                    <a:pt x="1027186" y="79014"/>
                  </a:lnTo>
                  <a:lnTo>
                    <a:pt x="1037272" y="129129"/>
                  </a:lnTo>
                  <a:lnTo>
                    <a:pt x="1027186" y="178623"/>
                  </a:lnTo>
                  <a:lnTo>
                    <a:pt x="999679" y="218319"/>
                  </a:lnTo>
                  <a:lnTo>
                    <a:pt x="958882" y="244709"/>
                  </a:lnTo>
                  <a:lnTo>
                    <a:pt x="908923" y="254285"/>
                  </a:lnTo>
                  <a:lnTo>
                    <a:pt x="128349" y="254285"/>
                  </a:lnTo>
                  <a:lnTo>
                    <a:pt x="78389" y="244709"/>
                  </a:lnTo>
                  <a:lnTo>
                    <a:pt x="37592" y="218319"/>
                  </a:lnTo>
                  <a:lnTo>
                    <a:pt x="10086" y="178623"/>
                  </a:lnTo>
                  <a:lnTo>
                    <a:pt x="0" y="129129"/>
                  </a:lnTo>
                  <a:close/>
                </a:path>
              </a:pathLst>
            </a:custGeom>
            <a:ln w="12713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060416" y="4284814"/>
              <a:ext cx="565785" cy="424815"/>
            </a:xfrm>
            <a:custGeom>
              <a:avLst/>
              <a:gdLst/>
              <a:ahLst/>
              <a:cxnLst/>
              <a:rect l="l" t="t" r="r" b="b"/>
              <a:pathLst>
                <a:path w="565785" h="424814">
                  <a:moveTo>
                    <a:pt x="0" y="0"/>
                  </a:moveTo>
                  <a:lnTo>
                    <a:pt x="766" y="42985"/>
                  </a:lnTo>
                  <a:lnTo>
                    <a:pt x="3289" y="83830"/>
                  </a:lnTo>
                  <a:lnTo>
                    <a:pt x="7902" y="122507"/>
                  </a:lnTo>
                  <a:lnTo>
                    <a:pt x="24731" y="193253"/>
                  </a:lnTo>
                  <a:lnTo>
                    <a:pt x="53924" y="255012"/>
                  </a:lnTo>
                  <a:lnTo>
                    <a:pt x="98150" y="307574"/>
                  </a:lnTo>
                  <a:lnTo>
                    <a:pt x="160081" y="350727"/>
                  </a:lnTo>
                  <a:lnTo>
                    <a:pt x="198519" y="368710"/>
                  </a:lnTo>
                  <a:lnTo>
                    <a:pt x="242384" y="384261"/>
                  </a:lnTo>
                  <a:lnTo>
                    <a:pt x="292011" y="397355"/>
                  </a:lnTo>
                  <a:lnTo>
                    <a:pt x="347732" y="407965"/>
                  </a:lnTo>
                  <a:lnTo>
                    <a:pt x="409881" y="416065"/>
                  </a:lnTo>
                  <a:lnTo>
                    <a:pt x="478792" y="421628"/>
                  </a:lnTo>
                  <a:lnTo>
                    <a:pt x="554799" y="424628"/>
                  </a:lnTo>
                  <a:lnTo>
                    <a:pt x="565685" y="424628"/>
                  </a:lnTo>
                </a:path>
              </a:pathLst>
            </a:custGeom>
            <a:ln w="12709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5600585" y="4674565"/>
              <a:ext cx="69850" cy="69850"/>
            </a:xfrm>
            <a:custGeom>
              <a:avLst/>
              <a:gdLst/>
              <a:ahLst/>
              <a:cxnLst/>
              <a:rect l="l" t="t" r="r" b="b"/>
              <a:pathLst>
                <a:path w="69850" h="69850">
                  <a:moveTo>
                    <a:pt x="736" y="0"/>
                  </a:moveTo>
                  <a:lnTo>
                    <a:pt x="17652" y="34797"/>
                  </a:lnTo>
                  <a:lnTo>
                    <a:pt x="0" y="69227"/>
                  </a:lnTo>
                  <a:lnTo>
                    <a:pt x="69519" y="35356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3791572" y="4794186"/>
            <a:ext cx="136969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boolean</a:t>
            </a:r>
            <a:r>
              <a:rPr dirty="0" sz="1100" spc="4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expression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2638907" y="4550206"/>
            <a:ext cx="1160780" cy="403225"/>
            <a:chOff x="2638907" y="4550206"/>
            <a:chExt cx="1160780" cy="403225"/>
          </a:xfrm>
        </p:grpSpPr>
        <p:sp>
          <p:nvSpPr>
            <p:cNvPr id="34" name="object 34" descr=""/>
            <p:cNvSpPr/>
            <p:nvPr/>
          </p:nvSpPr>
          <p:spPr>
            <a:xfrm>
              <a:off x="2645575" y="4556873"/>
              <a:ext cx="718185" cy="280035"/>
            </a:xfrm>
            <a:custGeom>
              <a:avLst/>
              <a:gdLst/>
              <a:ahLst/>
              <a:cxnLst/>
              <a:rect l="l" t="t" r="r" b="b"/>
              <a:pathLst>
                <a:path w="718185" h="280035">
                  <a:moveTo>
                    <a:pt x="0" y="139618"/>
                  </a:moveTo>
                  <a:lnTo>
                    <a:pt x="7077" y="95623"/>
                  </a:lnTo>
                  <a:lnTo>
                    <a:pt x="26785" y="57313"/>
                  </a:lnTo>
                  <a:lnTo>
                    <a:pt x="56837" y="27039"/>
                  </a:lnTo>
                  <a:lnTo>
                    <a:pt x="94946" y="7151"/>
                  </a:lnTo>
                  <a:lnTo>
                    <a:pt x="138826" y="0"/>
                  </a:lnTo>
                  <a:lnTo>
                    <a:pt x="578881" y="0"/>
                  </a:lnTo>
                  <a:lnTo>
                    <a:pt x="622762" y="7151"/>
                  </a:lnTo>
                  <a:lnTo>
                    <a:pt x="660872" y="27039"/>
                  </a:lnTo>
                  <a:lnTo>
                    <a:pt x="690923" y="57313"/>
                  </a:lnTo>
                  <a:lnTo>
                    <a:pt x="710631" y="95623"/>
                  </a:lnTo>
                  <a:lnTo>
                    <a:pt x="717708" y="139618"/>
                  </a:lnTo>
                  <a:lnTo>
                    <a:pt x="710631" y="183663"/>
                  </a:lnTo>
                  <a:lnTo>
                    <a:pt x="690923" y="222091"/>
                  </a:lnTo>
                  <a:lnTo>
                    <a:pt x="660872" y="252506"/>
                  </a:lnTo>
                  <a:lnTo>
                    <a:pt x="622762" y="272512"/>
                  </a:lnTo>
                  <a:lnTo>
                    <a:pt x="578881" y="279713"/>
                  </a:lnTo>
                  <a:lnTo>
                    <a:pt x="138826" y="279713"/>
                  </a:lnTo>
                  <a:lnTo>
                    <a:pt x="94946" y="272512"/>
                  </a:lnTo>
                  <a:lnTo>
                    <a:pt x="56837" y="252506"/>
                  </a:lnTo>
                  <a:lnTo>
                    <a:pt x="26785" y="222091"/>
                  </a:lnTo>
                  <a:lnTo>
                    <a:pt x="7077" y="183663"/>
                  </a:lnTo>
                  <a:lnTo>
                    <a:pt x="0" y="139618"/>
                  </a:lnTo>
                  <a:close/>
                </a:path>
              </a:pathLst>
            </a:custGeom>
            <a:ln w="12712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3041645" y="4881090"/>
              <a:ext cx="751840" cy="66040"/>
            </a:xfrm>
            <a:custGeom>
              <a:avLst/>
              <a:gdLst/>
              <a:ahLst/>
              <a:cxnLst/>
              <a:rect l="l" t="t" r="r" b="b"/>
              <a:pathLst>
                <a:path w="751839" h="66039">
                  <a:moveTo>
                    <a:pt x="751231" y="59170"/>
                  </a:moveTo>
                  <a:lnTo>
                    <a:pt x="652135" y="58644"/>
                  </a:lnTo>
                  <a:lnTo>
                    <a:pt x="561838" y="59066"/>
                  </a:lnTo>
                  <a:lnTo>
                    <a:pt x="479943" y="60151"/>
                  </a:lnTo>
                  <a:lnTo>
                    <a:pt x="406055" y="61615"/>
                  </a:lnTo>
                  <a:lnTo>
                    <a:pt x="339779" y="63172"/>
                  </a:lnTo>
                  <a:lnTo>
                    <a:pt x="280720" y="64537"/>
                  </a:lnTo>
                  <a:lnTo>
                    <a:pt x="228481" y="65425"/>
                  </a:lnTo>
                  <a:lnTo>
                    <a:pt x="182667" y="65551"/>
                  </a:lnTo>
                  <a:lnTo>
                    <a:pt x="142883" y="64630"/>
                  </a:lnTo>
                  <a:lnTo>
                    <a:pt x="79822" y="58505"/>
                  </a:lnTo>
                  <a:lnTo>
                    <a:pt x="36132" y="44770"/>
                  </a:lnTo>
                  <a:lnTo>
                    <a:pt x="0" y="4908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12643" y="4837874"/>
              <a:ext cx="67818" cy="74650"/>
            </a:xfrm>
            <a:prstGeom prst="rect">
              <a:avLst/>
            </a:prstGeom>
          </p:spPr>
        </p:pic>
      </p:grpSp>
      <p:grpSp>
        <p:nvGrpSpPr>
          <p:cNvPr id="37" name="object 37" descr=""/>
          <p:cNvGrpSpPr/>
          <p:nvPr/>
        </p:nvGrpSpPr>
        <p:grpSpPr>
          <a:xfrm>
            <a:off x="4986820" y="4817204"/>
            <a:ext cx="2181225" cy="375285"/>
            <a:chOff x="4986820" y="4817204"/>
            <a:chExt cx="2181225" cy="375285"/>
          </a:xfrm>
        </p:grpSpPr>
        <p:sp>
          <p:nvSpPr>
            <p:cNvPr id="38" name="object 38" descr=""/>
            <p:cNvSpPr/>
            <p:nvPr/>
          </p:nvSpPr>
          <p:spPr>
            <a:xfrm>
              <a:off x="6443662" y="4823871"/>
              <a:ext cx="718185" cy="229235"/>
            </a:xfrm>
            <a:custGeom>
              <a:avLst/>
              <a:gdLst/>
              <a:ahLst/>
              <a:cxnLst/>
              <a:rect l="l" t="t" r="r" b="b"/>
              <a:pathLst>
                <a:path w="718184" h="229235">
                  <a:moveTo>
                    <a:pt x="0" y="116494"/>
                  </a:moveTo>
                  <a:lnTo>
                    <a:pt x="9057" y="71408"/>
                  </a:lnTo>
                  <a:lnTo>
                    <a:pt x="33756" y="34350"/>
                  </a:lnTo>
                  <a:lnTo>
                    <a:pt x="70391" y="9241"/>
                  </a:lnTo>
                  <a:lnTo>
                    <a:pt x="115252" y="0"/>
                  </a:lnTo>
                  <a:lnTo>
                    <a:pt x="602456" y="0"/>
                  </a:lnTo>
                  <a:lnTo>
                    <a:pt x="647317" y="9241"/>
                  </a:lnTo>
                  <a:lnTo>
                    <a:pt x="683951" y="34350"/>
                  </a:lnTo>
                  <a:lnTo>
                    <a:pt x="708651" y="71408"/>
                  </a:lnTo>
                  <a:lnTo>
                    <a:pt x="717708" y="116494"/>
                  </a:lnTo>
                  <a:lnTo>
                    <a:pt x="708651" y="160934"/>
                  </a:lnTo>
                  <a:lnTo>
                    <a:pt x="683951" y="196571"/>
                  </a:lnTo>
                  <a:lnTo>
                    <a:pt x="647317" y="220261"/>
                  </a:lnTo>
                  <a:lnTo>
                    <a:pt x="602456" y="228856"/>
                  </a:lnTo>
                  <a:lnTo>
                    <a:pt x="115252" y="228856"/>
                  </a:lnTo>
                  <a:lnTo>
                    <a:pt x="70391" y="220261"/>
                  </a:lnTo>
                  <a:lnTo>
                    <a:pt x="33756" y="196571"/>
                  </a:lnTo>
                  <a:lnTo>
                    <a:pt x="9057" y="160934"/>
                  </a:lnTo>
                  <a:lnTo>
                    <a:pt x="0" y="116494"/>
                  </a:lnTo>
                  <a:close/>
                </a:path>
              </a:pathLst>
            </a:custGeom>
            <a:ln w="12712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4993487" y="4979517"/>
              <a:ext cx="1820545" cy="206375"/>
            </a:xfrm>
            <a:custGeom>
              <a:avLst/>
              <a:gdLst/>
              <a:ahLst/>
              <a:cxnLst/>
              <a:rect l="l" t="t" r="r" b="b"/>
              <a:pathLst>
                <a:path w="1820545" h="206375">
                  <a:moveTo>
                    <a:pt x="0" y="0"/>
                  </a:moveTo>
                  <a:lnTo>
                    <a:pt x="16382" y="46033"/>
                  </a:lnTo>
                  <a:lnTo>
                    <a:pt x="47690" y="76919"/>
                  </a:lnTo>
                  <a:lnTo>
                    <a:pt x="97749" y="106682"/>
                  </a:lnTo>
                  <a:lnTo>
                    <a:pt x="168656" y="134223"/>
                  </a:lnTo>
                  <a:lnTo>
                    <a:pt x="212582" y="146817"/>
                  </a:lnTo>
                  <a:lnTo>
                    <a:pt x="262504" y="158443"/>
                  </a:lnTo>
                  <a:lnTo>
                    <a:pt x="318686" y="168965"/>
                  </a:lnTo>
                  <a:lnTo>
                    <a:pt x="381390" y="178245"/>
                  </a:lnTo>
                  <a:lnTo>
                    <a:pt x="450875" y="186145"/>
                  </a:lnTo>
                  <a:lnTo>
                    <a:pt x="527406" y="192529"/>
                  </a:lnTo>
                  <a:lnTo>
                    <a:pt x="611243" y="197259"/>
                  </a:lnTo>
                  <a:lnTo>
                    <a:pt x="702649" y="200198"/>
                  </a:lnTo>
                  <a:lnTo>
                    <a:pt x="801884" y="201208"/>
                  </a:lnTo>
                  <a:lnTo>
                    <a:pt x="878649" y="201405"/>
                  </a:lnTo>
                  <a:lnTo>
                    <a:pt x="953067" y="201928"/>
                  </a:lnTo>
                  <a:lnTo>
                    <a:pt x="1025063" y="202674"/>
                  </a:lnTo>
                  <a:lnTo>
                    <a:pt x="1094560" y="203538"/>
                  </a:lnTo>
                  <a:lnTo>
                    <a:pt x="1161483" y="204418"/>
                  </a:lnTo>
                  <a:lnTo>
                    <a:pt x="1225756" y="205210"/>
                  </a:lnTo>
                  <a:lnTo>
                    <a:pt x="1287302" y="205811"/>
                  </a:lnTo>
                  <a:lnTo>
                    <a:pt x="1346045" y="206116"/>
                  </a:lnTo>
                  <a:lnTo>
                    <a:pt x="1401910" y="206023"/>
                  </a:lnTo>
                  <a:lnTo>
                    <a:pt x="1454820" y="205428"/>
                  </a:lnTo>
                  <a:lnTo>
                    <a:pt x="1504699" y="204228"/>
                  </a:lnTo>
                  <a:lnTo>
                    <a:pt x="1551472" y="202319"/>
                  </a:lnTo>
                  <a:lnTo>
                    <a:pt x="1595061" y="199598"/>
                  </a:lnTo>
                  <a:lnTo>
                    <a:pt x="1635392" y="195961"/>
                  </a:lnTo>
                  <a:lnTo>
                    <a:pt x="1705972" y="185526"/>
                  </a:lnTo>
                  <a:lnTo>
                    <a:pt x="1762604" y="170187"/>
                  </a:lnTo>
                  <a:lnTo>
                    <a:pt x="1804679" y="149116"/>
                  </a:lnTo>
                  <a:lnTo>
                    <a:pt x="1820067" y="136172"/>
                  </a:lnTo>
                  <a:lnTo>
                    <a:pt x="1820067" y="130432"/>
                  </a:lnTo>
                </a:path>
              </a:pathLst>
            </a:custGeom>
            <a:ln w="12714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6771500" y="5070233"/>
              <a:ext cx="62865" cy="77470"/>
            </a:xfrm>
            <a:custGeom>
              <a:avLst/>
              <a:gdLst/>
              <a:ahLst/>
              <a:cxnLst/>
              <a:rect l="l" t="t" r="r" b="b"/>
              <a:pathLst>
                <a:path w="62865" h="77470">
                  <a:moveTo>
                    <a:pt x="61847" y="46799"/>
                  </a:moveTo>
                  <a:lnTo>
                    <a:pt x="38646" y="46799"/>
                  </a:lnTo>
                  <a:lnTo>
                    <a:pt x="62344" y="77381"/>
                  </a:lnTo>
                  <a:lnTo>
                    <a:pt x="61847" y="46799"/>
                  </a:lnTo>
                  <a:close/>
                </a:path>
                <a:path w="62865" h="77470">
                  <a:moveTo>
                    <a:pt x="61087" y="0"/>
                  </a:moveTo>
                  <a:lnTo>
                    <a:pt x="0" y="47434"/>
                  </a:lnTo>
                  <a:lnTo>
                    <a:pt x="38646" y="46799"/>
                  </a:lnTo>
                  <a:lnTo>
                    <a:pt x="61847" y="46799"/>
                  </a:lnTo>
                  <a:lnTo>
                    <a:pt x="61087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4009987" y="5481230"/>
            <a:ext cx="144653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increment</a:t>
            </a:r>
            <a:r>
              <a:rPr dirty="0" sz="1100" spc="5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statement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3383122" y="4550519"/>
            <a:ext cx="633730" cy="1062990"/>
            <a:chOff x="3383122" y="4550519"/>
            <a:chExt cx="633730" cy="1062990"/>
          </a:xfrm>
        </p:grpSpPr>
        <p:sp>
          <p:nvSpPr>
            <p:cNvPr id="43" name="object 43" descr=""/>
            <p:cNvSpPr/>
            <p:nvPr/>
          </p:nvSpPr>
          <p:spPr>
            <a:xfrm>
              <a:off x="3389477" y="4556873"/>
              <a:ext cx="382905" cy="280035"/>
            </a:xfrm>
            <a:custGeom>
              <a:avLst/>
              <a:gdLst/>
              <a:ahLst/>
              <a:cxnLst/>
              <a:rect l="l" t="t" r="r" b="b"/>
              <a:pathLst>
                <a:path w="382904" h="280035">
                  <a:moveTo>
                    <a:pt x="0" y="139618"/>
                  </a:moveTo>
                  <a:lnTo>
                    <a:pt x="7077" y="95623"/>
                  </a:lnTo>
                  <a:lnTo>
                    <a:pt x="26785" y="57313"/>
                  </a:lnTo>
                  <a:lnTo>
                    <a:pt x="56837" y="27039"/>
                  </a:lnTo>
                  <a:lnTo>
                    <a:pt x="94946" y="7151"/>
                  </a:lnTo>
                  <a:lnTo>
                    <a:pt x="138826" y="0"/>
                  </a:lnTo>
                  <a:lnTo>
                    <a:pt x="243601" y="0"/>
                  </a:lnTo>
                  <a:lnTo>
                    <a:pt x="287482" y="7151"/>
                  </a:lnTo>
                  <a:lnTo>
                    <a:pt x="325591" y="27039"/>
                  </a:lnTo>
                  <a:lnTo>
                    <a:pt x="355643" y="57313"/>
                  </a:lnTo>
                  <a:lnTo>
                    <a:pt x="375351" y="95623"/>
                  </a:lnTo>
                  <a:lnTo>
                    <a:pt x="382428" y="139618"/>
                  </a:lnTo>
                  <a:lnTo>
                    <a:pt x="375351" y="183663"/>
                  </a:lnTo>
                  <a:lnTo>
                    <a:pt x="355643" y="222091"/>
                  </a:lnTo>
                  <a:lnTo>
                    <a:pt x="325591" y="252506"/>
                  </a:lnTo>
                  <a:lnTo>
                    <a:pt x="287482" y="272512"/>
                  </a:lnTo>
                  <a:lnTo>
                    <a:pt x="243601" y="279713"/>
                  </a:lnTo>
                  <a:lnTo>
                    <a:pt x="138826" y="279713"/>
                  </a:lnTo>
                  <a:lnTo>
                    <a:pt x="94946" y="272512"/>
                  </a:lnTo>
                  <a:lnTo>
                    <a:pt x="56837" y="252506"/>
                  </a:lnTo>
                  <a:lnTo>
                    <a:pt x="26785" y="222091"/>
                  </a:lnTo>
                  <a:lnTo>
                    <a:pt x="7077" y="183663"/>
                  </a:lnTo>
                  <a:lnTo>
                    <a:pt x="0" y="139618"/>
                  </a:lnTo>
                  <a:close/>
                </a:path>
              </a:pathLst>
            </a:custGeom>
            <a:ln w="12709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3600444" y="4893808"/>
              <a:ext cx="410209" cy="713740"/>
            </a:xfrm>
            <a:custGeom>
              <a:avLst/>
              <a:gdLst/>
              <a:ahLst/>
              <a:cxnLst/>
              <a:rect l="l" t="t" r="r" b="b"/>
              <a:pathLst>
                <a:path w="410210" h="713739">
                  <a:moveTo>
                    <a:pt x="409867" y="713290"/>
                  </a:moveTo>
                  <a:lnTo>
                    <a:pt x="343839" y="706843"/>
                  </a:lnTo>
                  <a:lnTo>
                    <a:pt x="281585" y="690354"/>
                  </a:lnTo>
                  <a:lnTo>
                    <a:pt x="223776" y="662259"/>
                  </a:lnTo>
                  <a:lnTo>
                    <a:pt x="171083" y="620993"/>
                  </a:lnTo>
                  <a:lnTo>
                    <a:pt x="124179" y="564994"/>
                  </a:lnTo>
                  <a:lnTo>
                    <a:pt x="103107" y="530980"/>
                  </a:lnTo>
                  <a:lnTo>
                    <a:pt x="83735" y="492697"/>
                  </a:lnTo>
                  <a:lnTo>
                    <a:pt x="66145" y="449947"/>
                  </a:lnTo>
                  <a:lnTo>
                    <a:pt x="50423" y="402537"/>
                  </a:lnTo>
                  <a:lnTo>
                    <a:pt x="36652" y="350270"/>
                  </a:lnTo>
                  <a:lnTo>
                    <a:pt x="24916" y="292951"/>
                  </a:lnTo>
                  <a:lnTo>
                    <a:pt x="15298" y="230384"/>
                  </a:lnTo>
                  <a:lnTo>
                    <a:pt x="7884" y="162375"/>
                  </a:lnTo>
                  <a:lnTo>
                    <a:pt x="2756" y="88726"/>
                  </a:lnTo>
                  <a:lnTo>
                    <a:pt x="0" y="9244"/>
                  </a:lnTo>
                  <a:lnTo>
                    <a:pt x="0" y="0"/>
                  </a:lnTo>
                </a:path>
              </a:pathLst>
            </a:custGeom>
            <a:ln w="12703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66109" y="4849749"/>
              <a:ext cx="69151" cy="69545"/>
            </a:xfrm>
            <a:prstGeom prst="rect">
              <a:avLst/>
            </a:prstGeom>
          </p:spPr>
        </p:pic>
      </p:grpSp>
      <p:grpSp>
        <p:nvGrpSpPr>
          <p:cNvPr id="46" name="object 46" descr=""/>
          <p:cNvGrpSpPr/>
          <p:nvPr/>
        </p:nvGrpSpPr>
        <p:grpSpPr>
          <a:xfrm>
            <a:off x="5172589" y="5657805"/>
            <a:ext cx="1267460" cy="393065"/>
            <a:chOff x="5172589" y="5657805"/>
            <a:chExt cx="1267460" cy="393065"/>
          </a:xfrm>
        </p:grpSpPr>
        <p:sp>
          <p:nvSpPr>
            <p:cNvPr id="47" name="object 47" descr=""/>
            <p:cNvSpPr/>
            <p:nvPr/>
          </p:nvSpPr>
          <p:spPr>
            <a:xfrm>
              <a:off x="5993130" y="5764734"/>
              <a:ext cx="440055" cy="280035"/>
            </a:xfrm>
            <a:custGeom>
              <a:avLst/>
              <a:gdLst/>
              <a:ahLst/>
              <a:cxnLst/>
              <a:rect l="l" t="t" r="r" b="b"/>
              <a:pathLst>
                <a:path w="440054" h="280035">
                  <a:moveTo>
                    <a:pt x="0" y="143273"/>
                  </a:moveTo>
                  <a:lnTo>
                    <a:pt x="7077" y="98898"/>
                  </a:lnTo>
                  <a:lnTo>
                    <a:pt x="26785" y="59681"/>
                  </a:lnTo>
                  <a:lnTo>
                    <a:pt x="56837" y="28326"/>
                  </a:lnTo>
                  <a:lnTo>
                    <a:pt x="94946" y="7531"/>
                  </a:lnTo>
                  <a:lnTo>
                    <a:pt x="138826" y="0"/>
                  </a:lnTo>
                  <a:lnTo>
                    <a:pt x="301228" y="0"/>
                  </a:lnTo>
                  <a:lnTo>
                    <a:pt x="345108" y="7531"/>
                  </a:lnTo>
                  <a:lnTo>
                    <a:pt x="383217" y="28326"/>
                  </a:lnTo>
                  <a:lnTo>
                    <a:pt x="413269" y="59681"/>
                  </a:lnTo>
                  <a:lnTo>
                    <a:pt x="432977" y="98898"/>
                  </a:lnTo>
                  <a:lnTo>
                    <a:pt x="440054" y="143273"/>
                  </a:lnTo>
                  <a:lnTo>
                    <a:pt x="432977" y="186938"/>
                  </a:lnTo>
                  <a:lnTo>
                    <a:pt x="413269" y="224460"/>
                  </a:lnTo>
                  <a:lnTo>
                    <a:pt x="383217" y="253793"/>
                  </a:lnTo>
                  <a:lnTo>
                    <a:pt x="345108" y="272892"/>
                  </a:lnTo>
                  <a:lnTo>
                    <a:pt x="301228" y="279713"/>
                  </a:lnTo>
                  <a:lnTo>
                    <a:pt x="138826" y="279713"/>
                  </a:lnTo>
                  <a:lnTo>
                    <a:pt x="94946" y="272892"/>
                  </a:lnTo>
                  <a:lnTo>
                    <a:pt x="56837" y="253793"/>
                  </a:lnTo>
                  <a:lnTo>
                    <a:pt x="26785" y="224460"/>
                  </a:lnTo>
                  <a:lnTo>
                    <a:pt x="7077" y="186938"/>
                  </a:lnTo>
                  <a:lnTo>
                    <a:pt x="0" y="143273"/>
                  </a:lnTo>
                  <a:close/>
                </a:path>
              </a:pathLst>
            </a:custGeom>
            <a:ln w="12710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5178945" y="5664161"/>
              <a:ext cx="790575" cy="240665"/>
            </a:xfrm>
            <a:custGeom>
              <a:avLst/>
              <a:gdLst/>
              <a:ahLst/>
              <a:cxnLst/>
              <a:rect l="l" t="t" r="r" b="b"/>
              <a:pathLst>
                <a:path w="790575" h="240664">
                  <a:moveTo>
                    <a:pt x="0" y="0"/>
                  </a:moveTo>
                  <a:lnTo>
                    <a:pt x="9256" y="50940"/>
                  </a:lnTo>
                  <a:lnTo>
                    <a:pt x="35687" y="94339"/>
                  </a:lnTo>
                  <a:lnTo>
                    <a:pt x="79239" y="130801"/>
                  </a:lnTo>
                  <a:lnTo>
                    <a:pt x="139858" y="160930"/>
                  </a:lnTo>
                  <a:lnTo>
                    <a:pt x="176550" y="173809"/>
                  </a:lnTo>
                  <a:lnTo>
                    <a:pt x="217488" y="185331"/>
                  </a:lnTo>
                  <a:lnTo>
                    <a:pt x="262665" y="195571"/>
                  </a:lnTo>
                  <a:lnTo>
                    <a:pt x="312075" y="204606"/>
                  </a:lnTo>
                  <a:lnTo>
                    <a:pt x="365710" y="212511"/>
                  </a:lnTo>
                  <a:lnTo>
                    <a:pt x="423564" y="219360"/>
                  </a:lnTo>
                  <a:lnTo>
                    <a:pt x="485631" y="225231"/>
                  </a:lnTo>
                  <a:lnTo>
                    <a:pt x="551902" y="230198"/>
                  </a:lnTo>
                  <a:lnTo>
                    <a:pt x="622372" y="234336"/>
                  </a:lnTo>
                  <a:lnTo>
                    <a:pt x="697033" y="237722"/>
                  </a:lnTo>
                  <a:lnTo>
                    <a:pt x="775879" y="240431"/>
                  </a:lnTo>
                  <a:lnTo>
                    <a:pt x="790061" y="240431"/>
                  </a:lnTo>
                </a:path>
              </a:pathLst>
            </a:custGeom>
            <a:ln w="12713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5942939" y="5869317"/>
              <a:ext cx="70485" cy="69215"/>
            </a:xfrm>
            <a:custGeom>
              <a:avLst/>
              <a:gdLst/>
              <a:ahLst/>
              <a:cxnLst/>
              <a:rect l="l" t="t" r="r" b="b"/>
              <a:pathLst>
                <a:path w="70485" h="69214">
                  <a:moveTo>
                    <a:pt x="1841" y="0"/>
                  </a:moveTo>
                  <a:lnTo>
                    <a:pt x="18211" y="35064"/>
                  </a:lnTo>
                  <a:lnTo>
                    <a:pt x="0" y="69202"/>
                  </a:lnTo>
                  <a:lnTo>
                    <a:pt x="70053" y="36448"/>
                  </a:lnTo>
                  <a:lnTo>
                    <a:pt x="1841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22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Examples</a:t>
            </a:r>
            <a:r>
              <a:rPr dirty="0" spc="65"/>
              <a:t> of </a:t>
            </a:r>
            <a:r>
              <a:rPr dirty="0" sz="1450">
                <a:latin typeface="Lucida Console"/>
                <a:cs typeface="Lucida Console"/>
              </a:rPr>
              <a:t>for</a:t>
            </a:r>
            <a:r>
              <a:rPr dirty="0" sz="1450" spc="-335">
                <a:latin typeface="Lucida Console"/>
                <a:cs typeface="Lucida Console"/>
              </a:rPr>
              <a:t> </a:t>
            </a:r>
            <a:r>
              <a:rPr dirty="0" spc="80"/>
              <a:t>loop</a:t>
            </a:r>
            <a:r>
              <a:rPr dirty="0" spc="65"/>
              <a:t> </a:t>
            </a:r>
            <a:r>
              <a:rPr dirty="0" spc="-25"/>
              <a:t>use</a:t>
            </a:r>
            <a:endParaRPr sz="1450">
              <a:latin typeface="Lucida Console"/>
              <a:cs typeface="Lucida Console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161" y="1853083"/>
            <a:ext cx="2572232" cy="860118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723900" y="1880527"/>
            <a:ext cx="2476500" cy="7505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6195" rIns="0" bIns="0" rtlCol="0" vert="horz">
            <a:spAutoFit/>
          </a:bodyPr>
          <a:lstStyle/>
          <a:p>
            <a:pPr marL="80010">
              <a:lnSpc>
                <a:spcPct val="100000"/>
              </a:lnSpc>
              <a:spcBef>
                <a:spcPts val="285"/>
              </a:spcBef>
            </a:pPr>
            <a:r>
              <a:rPr dirty="0" sz="1000">
                <a:latin typeface="Lucida Console"/>
                <a:cs typeface="Lucida Console"/>
              </a:rPr>
              <a:t>int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sum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0;</a:t>
            </a:r>
            <a:endParaRPr sz="1000">
              <a:latin typeface="Lucida Console"/>
              <a:cs typeface="Lucida Console"/>
            </a:endParaRPr>
          </a:p>
          <a:p>
            <a:pPr marL="306705" marR="269240" indent="-227329">
              <a:lnSpc>
                <a:spcPct val="106700"/>
              </a:lnSpc>
            </a:pPr>
            <a:r>
              <a:rPr dirty="0" sz="1000">
                <a:latin typeface="Lucida Console"/>
                <a:cs typeface="Lucida Console"/>
              </a:rPr>
              <a:t>for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(int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i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1;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i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&lt;=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N;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 spc="-20">
                <a:latin typeface="Lucida Console"/>
                <a:cs typeface="Lucida Console"/>
              </a:rPr>
              <a:t>i++) </a:t>
            </a:r>
            <a:r>
              <a:rPr dirty="0" sz="1000">
                <a:latin typeface="Lucida Console"/>
                <a:cs typeface="Lucida Console"/>
              </a:rPr>
              <a:t>sum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+=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i;</a:t>
            </a:r>
            <a:endParaRPr sz="1000">
              <a:latin typeface="Lucida Console"/>
              <a:cs typeface="Lucida Console"/>
            </a:endParaRPr>
          </a:p>
          <a:p>
            <a:pPr marL="80010">
              <a:lnSpc>
                <a:spcPct val="100000"/>
              </a:lnSpc>
              <a:spcBef>
                <a:spcPts val="80"/>
              </a:spcBef>
            </a:pPr>
            <a:r>
              <a:rPr dirty="0" sz="1000" spc="-10">
                <a:latin typeface="Lucida Console"/>
                <a:cs typeface="Lucida Console"/>
              </a:rPr>
              <a:t>System.out.println(sum);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38132" y="2690188"/>
            <a:ext cx="216916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Compute</a:t>
            </a:r>
            <a:r>
              <a:rPr dirty="0" sz="1000" spc="-4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sum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(1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80">
                <a:solidFill>
                  <a:srgbClr val="005493"/>
                </a:solidFill>
                <a:latin typeface="Lucida Sans Unicode"/>
                <a:cs typeface="Lucida Sans Unicode"/>
              </a:rPr>
              <a:t>+</a:t>
            </a:r>
            <a:r>
              <a:rPr dirty="0" sz="1000" spc="-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2</a:t>
            </a:r>
            <a:r>
              <a:rPr dirty="0" sz="1000" spc="-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80">
                <a:solidFill>
                  <a:srgbClr val="005493"/>
                </a:solidFill>
                <a:latin typeface="Lucida Sans Unicode"/>
                <a:cs typeface="Lucida Sans Unicode"/>
              </a:rPr>
              <a:t>+</a:t>
            </a:r>
            <a:r>
              <a:rPr dirty="0" sz="1000" spc="-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3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80">
                <a:solidFill>
                  <a:srgbClr val="005493"/>
                </a:solidFill>
                <a:latin typeface="Lucida Sans Unicode"/>
                <a:cs typeface="Lucida Sans Unicode"/>
              </a:rPr>
              <a:t>+</a:t>
            </a:r>
            <a:r>
              <a:rPr dirty="0" sz="1000" spc="-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.</a:t>
            </a:r>
            <a:r>
              <a:rPr dirty="0" sz="1000" spc="-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.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.</a:t>
            </a:r>
            <a:r>
              <a:rPr dirty="0" sz="1000" spc="-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80">
                <a:solidFill>
                  <a:srgbClr val="005493"/>
                </a:solidFill>
                <a:latin typeface="Lucida Sans Unicode"/>
                <a:cs typeface="Lucida Sans Unicode"/>
              </a:rPr>
              <a:t>+</a:t>
            </a:r>
            <a:r>
              <a:rPr dirty="0" sz="1000" spc="-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N)</a:t>
            </a:r>
            <a:endParaRPr sz="1000">
              <a:latin typeface="Lucida Sans Unicode"/>
              <a:cs typeface="Lucida Sans Unicode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3523065" y="1765597"/>
          <a:ext cx="565785" cy="958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545"/>
                <a:gridCol w="264160"/>
              </a:tblGrid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25">
                          <a:latin typeface="Lucida Console"/>
                          <a:cs typeface="Lucida Console"/>
                        </a:rPr>
                        <a:t>sum</a:t>
                      </a:r>
                      <a:endParaRPr sz="800">
                        <a:latin typeface="Lucida Console"/>
                        <a:cs typeface="Lucida Console"/>
                      </a:endParaRPr>
                    </a:p>
                  </a:txBody>
                  <a:tcPr marL="0" marR="0" marB="0" marT="241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Lucida Console"/>
                          <a:cs typeface="Lucida Console"/>
                        </a:rPr>
                        <a:t>i</a:t>
                      </a:r>
                      <a:endParaRPr sz="800">
                        <a:latin typeface="Lucida Console"/>
                        <a:cs typeface="Lucida Console"/>
                      </a:endParaRPr>
                    </a:p>
                  </a:txBody>
                  <a:tcPr marL="0" marR="0" marB="0" marT="241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Lucida Console"/>
                          <a:cs typeface="Lucida Console"/>
                        </a:rPr>
                        <a:t>1</a:t>
                      </a:r>
                      <a:endParaRPr sz="800">
                        <a:latin typeface="Lucida Console"/>
                        <a:cs typeface="Lucida Console"/>
                      </a:endParaRPr>
                    </a:p>
                  </a:txBody>
                  <a:tcPr marL="0" marR="0" marB="0" marT="241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Lucida Console"/>
                          <a:cs typeface="Lucida Console"/>
                        </a:rPr>
                        <a:t>1</a:t>
                      </a:r>
                      <a:endParaRPr sz="800">
                        <a:latin typeface="Lucida Console"/>
                        <a:cs typeface="Lucida Console"/>
                      </a:endParaRPr>
                    </a:p>
                  </a:txBody>
                  <a:tcPr marL="0" marR="0" marB="0" marT="241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Lucida Console"/>
                          <a:cs typeface="Lucida Console"/>
                        </a:rPr>
                        <a:t>3</a:t>
                      </a:r>
                      <a:endParaRPr sz="800">
                        <a:latin typeface="Lucida Console"/>
                        <a:cs typeface="Lucida Console"/>
                      </a:endParaRPr>
                    </a:p>
                  </a:txBody>
                  <a:tcPr marL="0" marR="0" marB="0" marT="241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Lucida Console"/>
                          <a:cs typeface="Lucida Console"/>
                        </a:rPr>
                        <a:t>2</a:t>
                      </a:r>
                      <a:endParaRPr sz="800">
                        <a:latin typeface="Lucida Console"/>
                        <a:cs typeface="Lucida Console"/>
                      </a:endParaRPr>
                    </a:p>
                  </a:txBody>
                  <a:tcPr marL="0" marR="0" marB="0" marT="241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Lucida Console"/>
                          <a:cs typeface="Lucida Console"/>
                        </a:rPr>
                        <a:t>6</a:t>
                      </a:r>
                      <a:endParaRPr sz="800">
                        <a:latin typeface="Lucida Console"/>
                        <a:cs typeface="Lucida Console"/>
                      </a:endParaRPr>
                    </a:p>
                  </a:txBody>
                  <a:tcPr marL="0" marR="0" marB="0" marT="241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Lucida Console"/>
                          <a:cs typeface="Lucida Console"/>
                        </a:rPr>
                        <a:t>3</a:t>
                      </a:r>
                      <a:endParaRPr sz="800">
                        <a:latin typeface="Lucida Console"/>
                        <a:cs typeface="Lucida Console"/>
                      </a:endParaRPr>
                    </a:p>
                  </a:txBody>
                  <a:tcPr marL="0" marR="0" marB="0" marT="241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25">
                          <a:latin typeface="Lucida Console"/>
                          <a:cs typeface="Lucida Console"/>
                        </a:rPr>
                        <a:t>10</a:t>
                      </a:r>
                      <a:endParaRPr sz="800">
                        <a:latin typeface="Lucida Console"/>
                        <a:cs typeface="Lucida Console"/>
                      </a:endParaRPr>
                    </a:p>
                  </a:txBody>
                  <a:tcPr marL="0" marR="0" marB="0" marT="241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Lucida Console"/>
                          <a:cs typeface="Lucida Console"/>
                        </a:rPr>
                        <a:t>4</a:t>
                      </a:r>
                      <a:endParaRPr sz="800">
                        <a:latin typeface="Lucida Console"/>
                        <a:cs typeface="Lucida Console"/>
                      </a:endParaRPr>
                    </a:p>
                  </a:txBody>
                  <a:tcPr marL="0" marR="0" marB="0" marT="241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object 8" descr=""/>
          <p:cNvSpPr txBox="1"/>
          <p:nvPr/>
        </p:nvSpPr>
        <p:spPr>
          <a:xfrm>
            <a:off x="4639652" y="2236797"/>
            <a:ext cx="1661795" cy="1644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00">
                <a:solidFill>
                  <a:srgbClr val="005493"/>
                </a:solidFill>
                <a:latin typeface="Lucida Sans Unicode"/>
                <a:cs typeface="Lucida Sans Unicode"/>
              </a:rPr>
              <a:t>trace at</a:t>
            </a:r>
            <a:r>
              <a:rPr dirty="0" sz="900" spc="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900">
                <a:solidFill>
                  <a:srgbClr val="005493"/>
                </a:solidFill>
                <a:latin typeface="Lucida Sans Unicode"/>
                <a:cs typeface="Lucida Sans Unicode"/>
              </a:rPr>
              <a:t>end</a:t>
            </a:r>
            <a:r>
              <a:rPr dirty="0" sz="900" spc="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900">
                <a:solidFill>
                  <a:srgbClr val="005493"/>
                </a:solidFill>
                <a:latin typeface="Lucida Sans Unicode"/>
                <a:cs typeface="Lucida Sans Unicode"/>
              </a:rPr>
              <a:t>of loop</a:t>
            </a:r>
            <a:r>
              <a:rPr dirty="0" sz="900" spc="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900">
                <a:solidFill>
                  <a:srgbClr val="005493"/>
                </a:solidFill>
                <a:latin typeface="Lucida Sans Unicode"/>
                <a:cs typeface="Lucida Sans Unicode"/>
              </a:rPr>
              <a:t>for</a:t>
            </a:r>
            <a:r>
              <a:rPr dirty="0" sz="900" spc="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900" i="1">
                <a:solidFill>
                  <a:srgbClr val="005493"/>
                </a:solidFill>
                <a:latin typeface="Lucida Sans Italic"/>
                <a:cs typeface="Lucida Sans Italic"/>
              </a:rPr>
              <a:t>N</a:t>
            </a:r>
            <a:r>
              <a:rPr dirty="0" sz="900" spc="5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900" spc="-150">
                <a:solidFill>
                  <a:srgbClr val="005493"/>
                </a:solidFill>
                <a:latin typeface="Lucida Sans Unicode"/>
                <a:cs typeface="Lucida Sans Unicode"/>
              </a:rPr>
              <a:t>=</a:t>
            </a:r>
            <a:r>
              <a:rPr dirty="0" sz="90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-60">
                <a:solidFill>
                  <a:srgbClr val="005493"/>
                </a:solidFill>
                <a:latin typeface="Lucida Sans Unicode"/>
                <a:cs typeface="Lucida Sans Unicode"/>
              </a:rPr>
              <a:t>4</a:t>
            </a:r>
            <a:endParaRPr sz="900">
              <a:latin typeface="Lucida Sans Unicode"/>
              <a:cs typeface="Lucida Sans Unicode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4096207" y="2297671"/>
            <a:ext cx="476250" cy="69850"/>
            <a:chOff x="4096207" y="2297671"/>
            <a:chExt cx="476250" cy="69850"/>
          </a:xfrm>
        </p:grpSpPr>
        <p:sp>
          <p:nvSpPr>
            <p:cNvPr id="10" name="object 10" descr=""/>
            <p:cNvSpPr/>
            <p:nvPr/>
          </p:nvSpPr>
          <p:spPr>
            <a:xfrm>
              <a:off x="4140200" y="2331880"/>
              <a:ext cx="431800" cy="0"/>
            </a:xfrm>
            <a:custGeom>
              <a:avLst/>
              <a:gdLst/>
              <a:ahLst/>
              <a:cxnLst/>
              <a:rect l="l" t="t" r="r" b="b"/>
              <a:pathLst>
                <a:path w="431800" h="0">
                  <a:moveTo>
                    <a:pt x="431800" y="0"/>
                  </a:moveTo>
                  <a:lnTo>
                    <a:pt x="8359" y="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096207" y="2297671"/>
              <a:ext cx="69850" cy="69850"/>
            </a:xfrm>
            <a:custGeom>
              <a:avLst/>
              <a:gdLst/>
              <a:ahLst/>
              <a:cxnLst/>
              <a:rect l="l" t="t" r="r" b="b"/>
              <a:pathLst>
                <a:path w="69850" h="69850">
                  <a:moveTo>
                    <a:pt x="69684" y="0"/>
                  </a:moveTo>
                  <a:lnTo>
                    <a:pt x="0" y="33502"/>
                  </a:lnTo>
                  <a:lnTo>
                    <a:pt x="68579" y="69227"/>
                  </a:lnTo>
                  <a:lnTo>
                    <a:pt x="51854" y="34340"/>
                  </a:lnTo>
                  <a:lnTo>
                    <a:pt x="69684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5228" y="3056230"/>
            <a:ext cx="2572232" cy="860118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2108200" y="3075660"/>
            <a:ext cx="2463800" cy="7632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4450" rIns="0" bIns="0" rtlCol="0" vert="horz">
            <a:spAutoFit/>
          </a:bodyPr>
          <a:lstStyle/>
          <a:p>
            <a:pPr marL="76835">
              <a:lnSpc>
                <a:spcPct val="100000"/>
              </a:lnSpc>
              <a:spcBef>
                <a:spcPts val="350"/>
              </a:spcBef>
            </a:pPr>
            <a:r>
              <a:rPr dirty="0" sz="1000">
                <a:latin typeface="Lucida Console"/>
                <a:cs typeface="Lucida Console"/>
              </a:rPr>
              <a:t>long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product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1;</a:t>
            </a:r>
            <a:endParaRPr sz="1000">
              <a:latin typeface="Lucida Console"/>
              <a:cs typeface="Lucida Console"/>
            </a:endParaRPr>
          </a:p>
          <a:p>
            <a:pPr marL="303530" marR="259715" indent="-227329">
              <a:lnSpc>
                <a:spcPct val="106700"/>
              </a:lnSpc>
            </a:pPr>
            <a:r>
              <a:rPr dirty="0" sz="1000">
                <a:latin typeface="Lucida Console"/>
                <a:cs typeface="Lucida Console"/>
              </a:rPr>
              <a:t>for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(int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i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1;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i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&lt;=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N;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 spc="-20">
                <a:latin typeface="Lucida Console"/>
                <a:cs typeface="Lucida Console"/>
              </a:rPr>
              <a:t>i++) </a:t>
            </a:r>
            <a:r>
              <a:rPr dirty="0" sz="1000">
                <a:latin typeface="Lucida Console"/>
                <a:cs typeface="Lucida Console"/>
              </a:rPr>
              <a:t>product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*=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i;</a:t>
            </a:r>
            <a:endParaRPr sz="1000">
              <a:latin typeface="Lucida Console"/>
              <a:cs typeface="Lucida Console"/>
            </a:endParaRPr>
          </a:p>
          <a:p>
            <a:pPr marL="76835">
              <a:lnSpc>
                <a:spcPct val="100000"/>
              </a:lnSpc>
              <a:spcBef>
                <a:spcPts val="80"/>
              </a:spcBef>
            </a:pPr>
            <a:r>
              <a:rPr dirty="0" sz="1000" spc="-10">
                <a:latin typeface="Lucida Console"/>
                <a:cs typeface="Lucida Console"/>
              </a:rPr>
              <a:t>System.out.println(product);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087803" y="3880712"/>
            <a:ext cx="1990089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Compute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55">
                <a:solidFill>
                  <a:srgbClr val="005493"/>
                </a:solidFill>
                <a:latin typeface="Lucida Sans Unicode"/>
                <a:cs typeface="Lucida Sans Unicode"/>
              </a:rPr>
              <a:t>N!</a:t>
            </a:r>
            <a:r>
              <a:rPr dirty="0" sz="1000" spc="-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80">
                <a:solidFill>
                  <a:srgbClr val="005493"/>
                </a:solidFill>
                <a:latin typeface="Lucida Sans Unicode"/>
                <a:cs typeface="Lucida Sans Unicode"/>
              </a:rPr>
              <a:t>=</a:t>
            </a:r>
            <a:r>
              <a:rPr dirty="0" sz="1000" spc="-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1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*</a:t>
            </a:r>
            <a:r>
              <a:rPr dirty="0" sz="1000" spc="-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2</a:t>
            </a:r>
            <a:r>
              <a:rPr dirty="0" sz="1000" spc="-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*</a:t>
            </a:r>
            <a:r>
              <a:rPr dirty="0" sz="1000" spc="-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3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*</a:t>
            </a:r>
            <a:r>
              <a:rPr dirty="0" sz="1000" spc="-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.</a:t>
            </a:r>
            <a:r>
              <a:rPr dirty="0" sz="1000" spc="-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.</a:t>
            </a:r>
            <a:r>
              <a:rPr dirty="0" sz="1000" spc="-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.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*</a:t>
            </a:r>
            <a:r>
              <a:rPr dirty="0" sz="1000" spc="-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50">
                <a:solidFill>
                  <a:srgbClr val="005493"/>
                </a:solidFill>
                <a:latin typeface="Lucida Sans Unicode"/>
                <a:cs typeface="Lucida Sans Unicode"/>
              </a:rPr>
              <a:t>N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80334" y="4413285"/>
            <a:ext cx="3845242" cy="534951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2933700" y="4436084"/>
            <a:ext cx="37338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0480" rIns="0" bIns="0" rtlCol="0" vert="horz">
            <a:spAutoFit/>
          </a:bodyPr>
          <a:lstStyle/>
          <a:p>
            <a:pPr marL="303530" marR="92075" indent="-227329">
              <a:lnSpc>
                <a:spcPct val="106700"/>
              </a:lnSpc>
              <a:spcBef>
                <a:spcPts val="240"/>
              </a:spcBef>
            </a:pPr>
            <a:r>
              <a:rPr dirty="0" sz="1000">
                <a:latin typeface="Lucida Console"/>
                <a:cs typeface="Lucida Console"/>
              </a:rPr>
              <a:t>for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(int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k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0;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k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&lt;=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N;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 spc="-20">
                <a:latin typeface="Lucida Console"/>
                <a:cs typeface="Lucida Console"/>
              </a:rPr>
              <a:t>k++) </a:t>
            </a:r>
            <a:r>
              <a:rPr dirty="0" sz="1000" spc="-10">
                <a:latin typeface="Lucida Console"/>
                <a:cs typeface="Lucida Console"/>
              </a:rPr>
              <a:t>System.out.println(k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+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"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"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+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2*Math.PI*k/N);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959226" y="4913907"/>
            <a:ext cx="189674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Print</a:t>
            </a:r>
            <a:r>
              <a:rPr dirty="0" sz="1000" spc="-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a</a:t>
            </a:r>
            <a:r>
              <a:rPr dirty="0" sz="1000" spc="-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table</a:t>
            </a:r>
            <a:r>
              <a:rPr dirty="0" sz="1000" spc="-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of</a:t>
            </a:r>
            <a:r>
              <a:rPr dirty="0" sz="1000" spc="-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function</a:t>
            </a:r>
            <a:r>
              <a:rPr dirty="0" sz="1000" spc="-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values</a:t>
            </a:r>
            <a:endParaRPr sz="1000">
              <a:latin typeface="Lucida Sans Unicode"/>
              <a:cs typeface="Lucida Sans Unicode"/>
            </a:endParaRPr>
          </a:p>
        </p:txBody>
      </p:sp>
      <p:graphicFrame>
        <p:nvGraphicFramePr>
          <p:cNvPr id="18" name="object 18" descr=""/>
          <p:cNvGraphicFramePr>
            <a:graphicFrameLocks noGrp="1"/>
          </p:cNvGraphicFramePr>
          <p:nvPr/>
        </p:nvGraphicFramePr>
        <p:xfrm>
          <a:off x="4790843" y="2896469"/>
          <a:ext cx="1037590" cy="958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100"/>
                <a:gridCol w="486409"/>
              </a:tblGrid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10">
                          <a:latin typeface="Lucida Console"/>
                          <a:cs typeface="Lucida Console"/>
                        </a:rPr>
                        <a:t>product</a:t>
                      </a:r>
                      <a:endParaRPr sz="800">
                        <a:latin typeface="Lucida Console"/>
                        <a:cs typeface="Lucida Console"/>
                      </a:endParaRPr>
                    </a:p>
                  </a:txBody>
                  <a:tcPr marL="0" marR="0" marB="0" marT="241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Lucida Console"/>
                          <a:cs typeface="Lucida Console"/>
                        </a:rPr>
                        <a:t>i</a:t>
                      </a:r>
                      <a:endParaRPr sz="800">
                        <a:latin typeface="Lucida Console"/>
                        <a:cs typeface="Lucida Console"/>
                      </a:endParaRPr>
                    </a:p>
                  </a:txBody>
                  <a:tcPr marL="0" marR="0" marB="0" marT="241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Lucida Console"/>
                          <a:cs typeface="Lucida Console"/>
                        </a:rPr>
                        <a:t>1</a:t>
                      </a:r>
                      <a:endParaRPr sz="800">
                        <a:latin typeface="Lucida Console"/>
                        <a:cs typeface="Lucida Console"/>
                      </a:endParaRPr>
                    </a:p>
                  </a:txBody>
                  <a:tcPr marL="0" marR="0" marB="0" marT="241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Lucida Console"/>
                          <a:cs typeface="Lucida Console"/>
                        </a:rPr>
                        <a:t>1</a:t>
                      </a:r>
                      <a:endParaRPr sz="800">
                        <a:latin typeface="Lucida Console"/>
                        <a:cs typeface="Lucida Console"/>
                      </a:endParaRPr>
                    </a:p>
                  </a:txBody>
                  <a:tcPr marL="0" marR="0" marB="0" marT="241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Lucida Console"/>
                          <a:cs typeface="Lucida Console"/>
                        </a:rPr>
                        <a:t>2</a:t>
                      </a:r>
                      <a:endParaRPr sz="800">
                        <a:latin typeface="Lucida Console"/>
                        <a:cs typeface="Lucida Console"/>
                      </a:endParaRPr>
                    </a:p>
                  </a:txBody>
                  <a:tcPr marL="0" marR="0" marB="0" marT="241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Lucida Console"/>
                          <a:cs typeface="Lucida Console"/>
                        </a:rPr>
                        <a:t>2</a:t>
                      </a:r>
                      <a:endParaRPr sz="800">
                        <a:latin typeface="Lucida Console"/>
                        <a:cs typeface="Lucida Console"/>
                      </a:endParaRPr>
                    </a:p>
                  </a:txBody>
                  <a:tcPr marL="0" marR="0" marB="0" marT="241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Lucida Console"/>
                          <a:cs typeface="Lucida Console"/>
                        </a:rPr>
                        <a:t>6</a:t>
                      </a:r>
                      <a:endParaRPr sz="800">
                        <a:latin typeface="Lucida Console"/>
                        <a:cs typeface="Lucida Console"/>
                      </a:endParaRPr>
                    </a:p>
                  </a:txBody>
                  <a:tcPr marL="0" marR="0" marB="0" marT="241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Lucida Console"/>
                          <a:cs typeface="Lucida Console"/>
                        </a:rPr>
                        <a:t>3</a:t>
                      </a:r>
                      <a:endParaRPr sz="800">
                        <a:latin typeface="Lucida Console"/>
                        <a:cs typeface="Lucida Console"/>
                      </a:endParaRPr>
                    </a:p>
                  </a:txBody>
                  <a:tcPr marL="0" marR="0" marB="0" marT="241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25">
                          <a:latin typeface="Lucida Console"/>
                          <a:cs typeface="Lucida Console"/>
                        </a:rPr>
                        <a:t>24</a:t>
                      </a:r>
                      <a:endParaRPr sz="800">
                        <a:latin typeface="Lucida Console"/>
                        <a:cs typeface="Lucida Console"/>
                      </a:endParaRPr>
                    </a:p>
                  </a:txBody>
                  <a:tcPr marL="0" marR="0" marB="0" marT="241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Lucida Console"/>
                          <a:cs typeface="Lucida Console"/>
                        </a:rPr>
                        <a:t>4</a:t>
                      </a:r>
                      <a:endParaRPr sz="800">
                        <a:latin typeface="Lucida Console"/>
                        <a:cs typeface="Lucida Console"/>
                      </a:endParaRPr>
                    </a:p>
                  </a:txBody>
                  <a:tcPr marL="0" marR="0" marB="0" marT="241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9" name="object 19" descr=""/>
          <p:cNvGrpSpPr/>
          <p:nvPr/>
        </p:nvGrpSpPr>
        <p:grpSpPr>
          <a:xfrm>
            <a:off x="5356580" y="2439956"/>
            <a:ext cx="69215" cy="438784"/>
            <a:chOff x="5356580" y="2439956"/>
            <a:chExt cx="69215" cy="438784"/>
          </a:xfrm>
        </p:grpSpPr>
        <p:sp>
          <p:nvSpPr>
            <p:cNvPr id="20" name="object 20" descr=""/>
            <p:cNvSpPr/>
            <p:nvPr/>
          </p:nvSpPr>
          <p:spPr>
            <a:xfrm>
              <a:off x="5391151" y="2439956"/>
              <a:ext cx="0" cy="394335"/>
            </a:xfrm>
            <a:custGeom>
              <a:avLst/>
              <a:gdLst/>
              <a:ahLst/>
              <a:cxnLst/>
              <a:rect l="l" t="t" r="r" b="b"/>
              <a:pathLst>
                <a:path w="0" h="394335">
                  <a:moveTo>
                    <a:pt x="0" y="0"/>
                  </a:moveTo>
                  <a:lnTo>
                    <a:pt x="0" y="387065"/>
                  </a:lnTo>
                  <a:lnTo>
                    <a:pt x="0" y="394141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6580" y="2808922"/>
              <a:ext cx="69151" cy="69227"/>
            </a:xfrm>
            <a:prstGeom prst="rect">
              <a:avLst/>
            </a:prstGeom>
          </p:spPr>
        </p:pic>
      </p:grpSp>
      <p:sp>
        <p:nvSpPr>
          <p:cNvPr id="22" name="object 22" descr=""/>
          <p:cNvSpPr txBox="1"/>
          <p:nvPr/>
        </p:nvSpPr>
        <p:spPr>
          <a:xfrm>
            <a:off x="7125296" y="5614337"/>
            <a:ext cx="1734820" cy="1644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00">
                <a:solidFill>
                  <a:srgbClr val="005493"/>
                </a:solidFill>
                <a:latin typeface="Lucida Sans Unicode"/>
                <a:cs typeface="Lucida Sans Unicode"/>
              </a:rPr>
              <a:t>trace at</a:t>
            </a:r>
            <a:r>
              <a:rPr dirty="0" sz="900" spc="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900">
                <a:solidFill>
                  <a:srgbClr val="005493"/>
                </a:solidFill>
                <a:latin typeface="Lucida Sans Unicode"/>
                <a:cs typeface="Lucida Sans Unicode"/>
              </a:rPr>
              <a:t>end</a:t>
            </a:r>
            <a:r>
              <a:rPr dirty="0" sz="900" spc="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900">
                <a:solidFill>
                  <a:srgbClr val="005493"/>
                </a:solidFill>
                <a:latin typeface="Lucida Sans Unicode"/>
                <a:cs typeface="Lucida Sans Unicode"/>
              </a:rPr>
              <a:t>of loop</a:t>
            </a:r>
            <a:r>
              <a:rPr dirty="0" sz="900" spc="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900">
                <a:solidFill>
                  <a:srgbClr val="005493"/>
                </a:solidFill>
                <a:latin typeface="Lucida Sans Unicode"/>
                <a:cs typeface="Lucida Sans Unicode"/>
              </a:rPr>
              <a:t>for</a:t>
            </a:r>
            <a:r>
              <a:rPr dirty="0" sz="900" spc="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900" i="1">
                <a:solidFill>
                  <a:srgbClr val="005493"/>
                </a:solidFill>
                <a:latin typeface="Lucida Sans Italic"/>
                <a:cs typeface="Lucida Sans Italic"/>
              </a:rPr>
              <a:t>N</a:t>
            </a:r>
            <a:r>
              <a:rPr dirty="0" sz="900" spc="5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900" spc="-150">
                <a:solidFill>
                  <a:srgbClr val="005493"/>
                </a:solidFill>
                <a:latin typeface="Lucida Sans Unicode"/>
                <a:cs typeface="Lucida Sans Unicode"/>
              </a:rPr>
              <a:t>=</a:t>
            </a:r>
            <a:r>
              <a:rPr dirty="0" sz="90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-25">
                <a:solidFill>
                  <a:srgbClr val="005493"/>
                </a:solidFill>
                <a:latin typeface="Lucida Sans Unicode"/>
                <a:cs typeface="Lucida Sans Unicode"/>
              </a:rPr>
              <a:t>23</a:t>
            </a:r>
            <a:endParaRPr sz="900">
              <a:latin typeface="Lucida Sans Unicode"/>
              <a:cs typeface="Lucida Sans Unicode"/>
            </a:endParaRPr>
          </a:p>
        </p:txBody>
      </p:sp>
      <p:pic>
        <p:nvPicPr>
          <p:cNvPr id="23" name="object 2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80334" y="5379441"/>
            <a:ext cx="2158365" cy="860118"/>
          </a:xfrm>
          <a:prstGeom prst="rect">
            <a:avLst/>
          </a:prstGeom>
        </p:spPr>
      </p:pic>
      <p:sp>
        <p:nvSpPr>
          <p:cNvPr id="24" name="object 24" descr=""/>
          <p:cNvSpPr txBox="1"/>
          <p:nvPr/>
        </p:nvSpPr>
        <p:spPr>
          <a:xfrm>
            <a:off x="2933700" y="5402376"/>
            <a:ext cx="2057400" cy="7505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064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320"/>
              </a:spcBef>
            </a:pPr>
            <a:r>
              <a:rPr dirty="0" sz="1000">
                <a:latin typeface="Lucida Console"/>
                <a:cs typeface="Lucida Console"/>
              </a:rPr>
              <a:t>int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v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1;</a:t>
            </a:r>
            <a:endParaRPr sz="1000">
              <a:latin typeface="Lucida Console"/>
              <a:cs typeface="Lucida Console"/>
            </a:endParaRPr>
          </a:p>
          <a:p>
            <a:pPr marL="303530" marR="762000" indent="-227329">
              <a:lnSpc>
                <a:spcPct val="106700"/>
              </a:lnSpc>
            </a:pPr>
            <a:r>
              <a:rPr dirty="0" sz="1000">
                <a:latin typeface="Lucida Console"/>
                <a:cs typeface="Lucida Console"/>
              </a:rPr>
              <a:t>while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(v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&lt;=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 spc="-20">
                <a:latin typeface="Lucida Console"/>
                <a:cs typeface="Lucida Console"/>
              </a:rPr>
              <a:t>N/2) </a:t>
            </a:r>
            <a:r>
              <a:rPr dirty="0" sz="1000">
                <a:latin typeface="Lucida Console"/>
                <a:cs typeface="Lucida Console"/>
              </a:rPr>
              <a:t>v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-20">
                <a:latin typeface="Lucida Console"/>
                <a:cs typeface="Lucida Console"/>
              </a:rPr>
              <a:t> 2*v;</a:t>
            </a:r>
            <a:endParaRPr sz="1000">
              <a:latin typeface="Lucida Console"/>
              <a:cs typeface="Lucida Console"/>
            </a:endParaRPr>
          </a:p>
          <a:p>
            <a:pPr marL="76200">
              <a:lnSpc>
                <a:spcPct val="100000"/>
              </a:lnSpc>
              <a:spcBef>
                <a:spcPts val="80"/>
              </a:spcBef>
            </a:pPr>
            <a:r>
              <a:rPr dirty="0" sz="1000" spc="-10">
                <a:latin typeface="Lucida Console"/>
                <a:cs typeface="Lucida Console"/>
              </a:rPr>
              <a:t>System.out.println(v);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955747" y="6204088"/>
            <a:ext cx="28943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Print</a:t>
            </a:r>
            <a:r>
              <a:rPr dirty="0" sz="1000" spc="-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largest</a:t>
            </a:r>
            <a:r>
              <a:rPr dirty="0" sz="1000" spc="-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power</a:t>
            </a:r>
            <a:r>
              <a:rPr dirty="0" sz="1000" spc="-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of</a:t>
            </a:r>
            <a:r>
              <a:rPr dirty="0" sz="1000" spc="-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2</a:t>
            </a:r>
            <a:r>
              <a:rPr dirty="0" sz="1000" spc="-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less</a:t>
            </a:r>
            <a:r>
              <a:rPr dirty="0" sz="1000" spc="-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than</a:t>
            </a:r>
            <a:r>
              <a:rPr dirty="0" sz="1000" spc="-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or</a:t>
            </a:r>
            <a:r>
              <a:rPr dirty="0" sz="1000" spc="-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equal</a:t>
            </a:r>
            <a:r>
              <a:rPr dirty="0" sz="1000" spc="-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to</a:t>
            </a:r>
            <a:r>
              <a:rPr dirty="0" sz="1000" spc="-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50">
                <a:solidFill>
                  <a:srgbClr val="005493"/>
                </a:solidFill>
                <a:latin typeface="Lucida Sans Unicode"/>
                <a:cs typeface="Lucida Sans Unicode"/>
              </a:rPr>
              <a:t>N</a:t>
            </a:r>
            <a:endParaRPr sz="1000">
              <a:latin typeface="Lucida Sans Unicode"/>
              <a:cs typeface="Lucida Sans Unicode"/>
            </a:endParaRPr>
          </a:p>
        </p:txBody>
      </p:sp>
      <p:graphicFrame>
        <p:nvGraphicFramePr>
          <p:cNvPr id="26" name="object 26" descr=""/>
          <p:cNvGraphicFramePr>
            <a:graphicFrameLocks noGrp="1"/>
          </p:cNvGraphicFramePr>
          <p:nvPr/>
        </p:nvGraphicFramePr>
        <p:xfrm>
          <a:off x="6231493" y="5227058"/>
          <a:ext cx="335280" cy="958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200"/>
              </a:tblGrid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Lucida Console"/>
                          <a:cs typeface="Lucida Console"/>
                        </a:rPr>
                        <a:t>v</a:t>
                      </a:r>
                      <a:endParaRPr sz="800">
                        <a:latin typeface="Lucida Console"/>
                        <a:cs typeface="Lucida Console"/>
                      </a:endParaRPr>
                    </a:p>
                  </a:txBody>
                  <a:tcPr marL="0" marR="0" marB="0" marT="241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Lucida Console"/>
                          <a:cs typeface="Lucida Console"/>
                        </a:rPr>
                        <a:t>2</a:t>
                      </a:r>
                      <a:endParaRPr sz="800">
                        <a:latin typeface="Lucida Console"/>
                        <a:cs typeface="Lucida Console"/>
                      </a:endParaRPr>
                    </a:p>
                  </a:txBody>
                  <a:tcPr marL="0" marR="0" marB="0" marT="241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Lucida Console"/>
                          <a:cs typeface="Lucida Console"/>
                        </a:rPr>
                        <a:t>4</a:t>
                      </a:r>
                      <a:endParaRPr sz="800">
                        <a:latin typeface="Lucida Console"/>
                        <a:cs typeface="Lucida Console"/>
                      </a:endParaRPr>
                    </a:p>
                  </a:txBody>
                  <a:tcPr marL="0" marR="0" marB="0" marT="241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Lucida Console"/>
                          <a:cs typeface="Lucida Console"/>
                        </a:rPr>
                        <a:t>8</a:t>
                      </a:r>
                      <a:endParaRPr sz="800">
                        <a:latin typeface="Lucida Console"/>
                        <a:cs typeface="Lucida Console"/>
                      </a:endParaRPr>
                    </a:p>
                  </a:txBody>
                  <a:tcPr marL="0" marR="0" marB="0" marT="241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25">
                          <a:latin typeface="Lucida Console"/>
                          <a:cs typeface="Lucida Console"/>
                        </a:rPr>
                        <a:t>16</a:t>
                      </a:r>
                      <a:endParaRPr sz="800">
                        <a:latin typeface="Lucida Console"/>
                        <a:cs typeface="Lucida Console"/>
                      </a:endParaRPr>
                    </a:p>
                  </a:txBody>
                  <a:tcPr marL="0" marR="0" marB="0" marT="241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7" name="object 27" descr=""/>
          <p:cNvGrpSpPr/>
          <p:nvPr/>
        </p:nvGrpSpPr>
        <p:grpSpPr>
          <a:xfrm>
            <a:off x="6610807" y="5666956"/>
            <a:ext cx="495300" cy="69215"/>
            <a:chOff x="6610807" y="5666956"/>
            <a:chExt cx="495300" cy="69215"/>
          </a:xfrm>
        </p:grpSpPr>
        <p:sp>
          <p:nvSpPr>
            <p:cNvPr id="28" name="object 28" descr=""/>
            <p:cNvSpPr/>
            <p:nvPr/>
          </p:nvSpPr>
          <p:spPr>
            <a:xfrm>
              <a:off x="6654806" y="5701158"/>
              <a:ext cx="444500" cy="13335"/>
            </a:xfrm>
            <a:custGeom>
              <a:avLst/>
              <a:gdLst/>
              <a:ahLst/>
              <a:cxnLst/>
              <a:rect l="l" t="t" r="r" b="b"/>
              <a:pathLst>
                <a:path w="444500" h="13335">
                  <a:moveTo>
                    <a:pt x="444500" y="12714"/>
                  </a:moveTo>
                  <a:lnTo>
                    <a:pt x="13598" y="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6610807" y="5666956"/>
              <a:ext cx="69850" cy="69215"/>
            </a:xfrm>
            <a:custGeom>
              <a:avLst/>
              <a:gdLst/>
              <a:ahLst/>
              <a:cxnLst/>
              <a:rect l="l" t="t" r="r" b="b"/>
              <a:pathLst>
                <a:path w="69850" h="69214">
                  <a:moveTo>
                    <a:pt x="69684" y="0"/>
                  </a:moveTo>
                  <a:lnTo>
                    <a:pt x="0" y="33502"/>
                  </a:lnTo>
                  <a:lnTo>
                    <a:pt x="68580" y="69215"/>
                  </a:lnTo>
                  <a:lnTo>
                    <a:pt x="51854" y="34328"/>
                  </a:lnTo>
                  <a:lnTo>
                    <a:pt x="69684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30" name="object 30" descr=""/>
          <p:cNvGraphicFramePr>
            <a:graphicFrameLocks noGrp="1"/>
          </p:cNvGraphicFramePr>
          <p:nvPr/>
        </p:nvGraphicFramePr>
        <p:xfrm>
          <a:off x="7017305" y="3706437"/>
          <a:ext cx="2011680" cy="1444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159"/>
                <a:gridCol w="1487805"/>
              </a:tblGrid>
              <a:tr h="473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219710">
                        <a:lnSpc>
                          <a:spcPct val="100000"/>
                        </a:lnSpc>
                      </a:pPr>
                      <a:r>
                        <a:rPr dirty="0" sz="800" i="1">
                          <a:latin typeface="Courier New"/>
                          <a:cs typeface="Courier New"/>
                        </a:rPr>
                        <a:t>k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50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65785" marR="685800">
                        <a:lnSpc>
                          <a:spcPct val="115700"/>
                        </a:lnSpc>
                        <a:spcBef>
                          <a:spcPts val="165"/>
                        </a:spcBef>
                      </a:pPr>
                      <a:r>
                        <a:rPr dirty="0" sz="1100" spc="-2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100" spc="-25" i="1">
                          <a:latin typeface="Trebuchet MS"/>
                          <a:cs typeface="Trebuchet MS"/>
                        </a:rPr>
                        <a:t>nk</a:t>
                      </a:r>
                      <a:r>
                        <a:rPr dirty="0" sz="1100" spc="-25" i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100" i="1">
                          <a:latin typeface="Trebuchet MS"/>
                          <a:cs typeface="Trebuchet MS"/>
                        </a:rPr>
                        <a:t>N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209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algn="r" marR="21971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Lucida Console"/>
                          <a:cs typeface="Lucida Console"/>
                        </a:rPr>
                        <a:t>0</a:t>
                      </a:r>
                      <a:endParaRPr sz="800">
                        <a:latin typeface="Lucida Console"/>
                        <a:cs typeface="Lucida Console"/>
                      </a:endParaRPr>
                    </a:p>
                  </a:txBody>
                  <a:tcPr marL="0" marR="0" marB="0" marT="241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Lucida Console"/>
                          <a:cs typeface="Lucida Console"/>
                        </a:rPr>
                        <a:t>0</a:t>
                      </a:r>
                      <a:endParaRPr sz="800">
                        <a:latin typeface="Lucida Console"/>
                        <a:cs typeface="Lucida Console"/>
                      </a:endParaRPr>
                    </a:p>
                  </a:txBody>
                  <a:tcPr marL="0" marR="0" marB="0" marT="241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algn="r" marR="21971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Lucida Console"/>
                          <a:cs typeface="Lucida Console"/>
                        </a:rPr>
                        <a:t>1</a:t>
                      </a:r>
                      <a:endParaRPr sz="800">
                        <a:latin typeface="Lucida Console"/>
                        <a:cs typeface="Lucida Console"/>
                      </a:endParaRPr>
                    </a:p>
                  </a:txBody>
                  <a:tcPr marL="0" marR="0" marB="0" marT="241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10">
                          <a:latin typeface="Lucida Console"/>
                          <a:cs typeface="Lucida Console"/>
                        </a:rPr>
                        <a:t>1.57079632...</a:t>
                      </a:r>
                      <a:endParaRPr sz="800">
                        <a:latin typeface="Lucida Console"/>
                        <a:cs typeface="Lucida Console"/>
                      </a:endParaRPr>
                    </a:p>
                  </a:txBody>
                  <a:tcPr marL="0" marR="0" marB="0" marT="241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algn="r" marR="21971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Lucida Console"/>
                          <a:cs typeface="Lucida Console"/>
                        </a:rPr>
                        <a:t>2</a:t>
                      </a:r>
                      <a:endParaRPr sz="800">
                        <a:latin typeface="Lucida Console"/>
                        <a:cs typeface="Lucida Console"/>
                      </a:endParaRPr>
                    </a:p>
                  </a:txBody>
                  <a:tcPr marL="0" marR="0" marB="0" marT="241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10">
                          <a:latin typeface="Lucida Console"/>
                          <a:cs typeface="Lucida Console"/>
                        </a:rPr>
                        <a:t>3.14159265...</a:t>
                      </a:r>
                      <a:endParaRPr sz="800">
                        <a:latin typeface="Lucida Console"/>
                        <a:cs typeface="Lucida Console"/>
                      </a:endParaRPr>
                    </a:p>
                  </a:txBody>
                  <a:tcPr marL="0" marR="0" marB="0" marT="241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algn="r" marR="21971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Lucida Console"/>
                          <a:cs typeface="Lucida Console"/>
                        </a:rPr>
                        <a:t>3</a:t>
                      </a:r>
                      <a:endParaRPr sz="800">
                        <a:latin typeface="Lucida Console"/>
                        <a:cs typeface="Lucida Console"/>
                      </a:endParaRPr>
                    </a:p>
                  </a:txBody>
                  <a:tcPr marL="0" marR="0" marB="0" marT="241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10">
                          <a:latin typeface="Lucida Console"/>
                          <a:cs typeface="Lucida Console"/>
                        </a:rPr>
                        <a:t>4.71238898...</a:t>
                      </a:r>
                      <a:endParaRPr sz="800">
                        <a:latin typeface="Lucida Console"/>
                        <a:cs typeface="Lucida Console"/>
                      </a:endParaRPr>
                    </a:p>
                  </a:txBody>
                  <a:tcPr marL="0" marR="0" marB="0" marT="241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algn="r" marR="21971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Lucida Console"/>
                          <a:cs typeface="Lucida Console"/>
                        </a:rPr>
                        <a:t>4</a:t>
                      </a:r>
                      <a:endParaRPr sz="800">
                        <a:latin typeface="Lucida Console"/>
                        <a:cs typeface="Lucida Console"/>
                      </a:endParaRPr>
                    </a:p>
                  </a:txBody>
                  <a:tcPr marL="0" marR="0" marB="0" marT="241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10">
                          <a:latin typeface="Lucida Console"/>
                          <a:cs typeface="Lucida Console"/>
                        </a:rPr>
                        <a:t>6.28318530...</a:t>
                      </a:r>
                      <a:endParaRPr sz="800">
                        <a:latin typeface="Lucida Console"/>
                        <a:cs typeface="Lucida Console"/>
                      </a:endParaRPr>
                    </a:p>
                  </a:txBody>
                  <a:tcPr marL="0" marR="0" marB="0" marT="241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" name="object 31" descr=""/>
          <p:cNvSpPr/>
          <p:nvPr/>
        </p:nvSpPr>
        <p:spPr>
          <a:xfrm>
            <a:off x="6186970" y="2412453"/>
            <a:ext cx="1610995" cy="1407160"/>
          </a:xfrm>
          <a:custGeom>
            <a:avLst/>
            <a:gdLst/>
            <a:ahLst/>
            <a:cxnLst/>
            <a:rect l="l" t="t" r="r" b="b"/>
            <a:pathLst>
              <a:path w="1610995" h="1407160">
                <a:moveTo>
                  <a:pt x="0" y="0"/>
                </a:moveTo>
                <a:lnTo>
                  <a:pt x="1602785" y="1406992"/>
                </a:lnTo>
                <a:lnTo>
                  <a:pt x="1610837" y="1406992"/>
                </a:lnTo>
              </a:path>
            </a:pathLst>
          </a:custGeom>
          <a:ln w="12708">
            <a:solidFill>
              <a:srgbClr val="0054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7756105" y="3776827"/>
            <a:ext cx="74930" cy="71755"/>
          </a:xfrm>
          <a:custGeom>
            <a:avLst/>
            <a:gdLst/>
            <a:ahLst/>
            <a:cxnLst/>
            <a:rect l="l" t="t" r="r" b="b"/>
            <a:pathLst>
              <a:path w="74929" h="71754">
                <a:moveTo>
                  <a:pt x="45554" y="0"/>
                </a:moveTo>
                <a:lnTo>
                  <a:pt x="35788" y="37439"/>
                </a:lnTo>
                <a:lnTo>
                  <a:pt x="0" y="52082"/>
                </a:lnTo>
                <a:lnTo>
                  <a:pt x="74802" y="71640"/>
                </a:lnTo>
                <a:lnTo>
                  <a:pt x="45554" y="0"/>
                </a:lnTo>
                <a:close/>
              </a:path>
            </a:pathLst>
          </a:custGeom>
          <a:solidFill>
            <a:srgbClr val="0054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8103984" y="3956883"/>
            <a:ext cx="226695" cy="0"/>
          </a:xfrm>
          <a:custGeom>
            <a:avLst/>
            <a:gdLst/>
            <a:ahLst/>
            <a:cxnLst/>
            <a:rect l="l" t="t" r="r" b="b"/>
            <a:pathLst>
              <a:path w="226695" h="0">
                <a:moveTo>
                  <a:pt x="0" y="0"/>
                </a:moveTo>
                <a:lnTo>
                  <a:pt x="226376" y="0"/>
                </a:lnTo>
              </a:path>
            </a:pathLst>
          </a:custGeom>
          <a:ln w="56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22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781933" y="6445003"/>
            <a:ext cx="1511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5">
                <a:latin typeface="Calibri"/>
                <a:cs typeface="Calibri"/>
              </a:rPr>
              <a:t>24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2130" y="1250334"/>
            <a:ext cx="4859020" cy="29019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668270" algn="l"/>
              </a:tabLst>
            </a:pPr>
            <a:r>
              <a:rPr dirty="0"/>
              <a:t>Example</a:t>
            </a:r>
            <a:r>
              <a:rPr dirty="0" spc="100"/>
              <a:t> </a:t>
            </a:r>
            <a:r>
              <a:rPr dirty="0" spc="65"/>
              <a:t>of</a:t>
            </a:r>
            <a:r>
              <a:rPr dirty="0" spc="105"/>
              <a:t> </a:t>
            </a:r>
            <a:r>
              <a:rPr dirty="0" sz="1450">
                <a:latin typeface="Lucida Console"/>
                <a:cs typeface="Lucida Console"/>
              </a:rPr>
              <a:t>for</a:t>
            </a:r>
            <a:r>
              <a:rPr dirty="0" sz="1450" spc="-295">
                <a:latin typeface="Lucida Console"/>
                <a:cs typeface="Lucida Console"/>
              </a:rPr>
              <a:t> </a:t>
            </a:r>
            <a:r>
              <a:rPr dirty="0" spc="80"/>
              <a:t>loop</a:t>
            </a:r>
            <a:r>
              <a:rPr dirty="0" spc="105"/>
              <a:t> </a:t>
            </a:r>
            <a:r>
              <a:rPr dirty="0" spc="-20"/>
              <a:t>use:</a:t>
            </a:r>
            <a:r>
              <a:rPr dirty="0"/>
              <a:t>	subdivisions</a:t>
            </a:r>
            <a:r>
              <a:rPr dirty="0" spc="45"/>
              <a:t> </a:t>
            </a:r>
            <a:r>
              <a:rPr dirty="0" spc="65"/>
              <a:t>of</a:t>
            </a:r>
            <a:r>
              <a:rPr dirty="0" spc="50"/>
              <a:t> </a:t>
            </a:r>
            <a:r>
              <a:rPr dirty="0" spc="85"/>
              <a:t>a</a:t>
            </a:r>
            <a:r>
              <a:rPr dirty="0" spc="50"/>
              <a:t> </a:t>
            </a:r>
            <a:r>
              <a:rPr dirty="0" spc="-10"/>
              <a:t>ruler</a:t>
            </a:r>
            <a:endParaRPr sz="1450">
              <a:latin typeface="Lucida Console"/>
              <a:cs typeface="Lucida Consol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20700" y="1791525"/>
            <a:ext cx="5194300" cy="13989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latin typeface="Lucida Sans Unicode"/>
                <a:cs typeface="Lucida Sans Unicode"/>
              </a:rPr>
              <a:t>Create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subdivisions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ruler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1/</a:t>
            </a:r>
            <a:r>
              <a:rPr dirty="0" sz="1450" i="1">
                <a:latin typeface="Lucida Sans Italic"/>
                <a:cs typeface="Lucida Sans Italic"/>
              </a:rPr>
              <a:t>N</a:t>
            </a:r>
            <a:r>
              <a:rPr dirty="0" sz="1450" spc="80" i="1">
                <a:latin typeface="Lucida Sans Italic"/>
                <a:cs typeface="Lucida Sans Italic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inches.</a:t>
            </a:r>
            <a:endParaRPr sz="1450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935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Initialize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2314" sz="1800">
                <a:latin typeface="Lucida Console"/>
                <a:cs typeface="Lucida Console"/>
              </a:rPr>
              <a:t>ruler</a:t>
            </a:r>
            <a:r>
              <a:rPr dirty="0" baseline="2314" sz="1800" spc="-270">
                <a:latin typeface="Lucida Console"/>
                <a:cs typeface="Lucida Consol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to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one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space.</a:t>
            </a:r>
            <a:endParaRPr baseline="1915" sz="2175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900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For</a:t>
            </a:r>
            <a:r>
              <a:rPr dirty="0" baseline="1915" sz="2175" spc="9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each</a:t>
            </a:r>
            <a:r>
              <a:rPr dirty="0" baseline="1915" sz="2175" spc="9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value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2314" sz="1800">
                <a:latin typeface="Lucida Console"/>
                <a:cs typeface="Lucida Console"/>
              </a:rPr>
              <a:t>i</a:t>
            </a:r>
            <a:r>
              <a:rPr dirty="0" baseline="2314" sz="1800" spc="-300">
                <a:latin typeface="Lucida Console"/>
                <a:cs typeface="Lucida Consol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from</a:t>
            </a:r>
            <a:r>
              <a:rPr dirty="0" baseline="1915" sz="2175" spc="97">
                <a:latin typeface="Lucida Sans Unicode"/>
                <a:cs typeface="Lucida Sans Unicode"/>
              </a:rPr>
              <a:t> </a:t>
            </a:r>
            <a:r>
              <a:rPr dirty="0" baseline="2314" sz="1800">
                <a:latin typeface="Lucida Console"/>
                <a:cs typeface="Lucida Console"/>
              </a:rPr>
              <a:t>1</a:t>
            </a:r>
            <a:r>
              <a:rPr dirty="0" baseline="2314" sz="1800" spc="-292">
                <a:latin typeface="Lucida Console"/>
                <a:cs typeface="Lucida Consol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to</a:t>
            </a:r>
            <a:r>
              <a:rPr dirty="0" baseline="1915" sz="2175" spc="97">
                <a:latin typeface="Lucida Sans Unicode"/>
                <a:cs typeface="Lucida Sans Unicode"/>
              </a:rPr>
              <a:t> </a:t>
            </a:r>
            <a:r>
              <a:rPr dirty="0" baseline="2314" sz="1800" spc="-37">
                <a:latin typeface="Lucida Console"/>
                <a:cs typeface="Lucida Console"/>
              </a:rPr>
              <a:t>N</a:t>
            </a:r>
            <a:r>
              <a:rPr dirty="0" baseline="1915" sz="2175" spc="-37">
                <a:latin typeface="Lucida Sans Unicode"/>
                <a:cs typeface="Lucida Sans Unicode"/>
              </a:rPr>
              <a:t>:</a:t>
            </a:r>
            <a:endParaRPr baseline="1915" sz="2175">
              <a:latin typeface="Lucida Sans Unicode"/>
              <a:cs typeface="Lucida Sans Unicode"/>
            </a:endParaRPr>
          </a:p>
          <a:p>
            <a:pPr marL="441959">
              <a:lnSpc>
                <a:spcPct val="100000"/>
              </a:lnSpc>
              <a:spcBef>
                <a:spcPts val="295"/>
              </a:spcBef>
            </a:pPr>
            <a:r>
              <a:rPr dirty="0" sz="1450">
                <a:latin typeface="Lucida Sans Unicode"/>
                <a:cs typeface="Lucida Sans Unicode"/>
              </a:rPr>
              <a:t>sandwich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-150">
                <a:latin typeface="Lucida Console"/>
                <a:cs typeface="Lucida Consol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between</a:t>
            </a:r>
            <a:r>
              <a:rPr dirty="0" sz="1450" spc="120">
                <a:latin typeface="Lucida Sans Unicode"/>
                <a:cs typeface="Lucida Sans Unicode"/>
              </a:rPr>
              <a:t> </a:t>
            </a:r>
            <a:r>
              <a:rPr dirty="0" sz="1450" spc="50">
                <a:latin typeface="Lucida Sans Unicode"/>
                <a:cs typeface="Lucida Sans Unicode"/>
              </a:rPr>
              <a:t>two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copies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120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ruler</a:t>
            </a:r>
            <a:r>
              <a:rPr dirty="0" sz="1450" spc="-10">
                <a:latin typeface="Lucida Sans Unicode"/>
                <a:cs typeface="Lucida Sans Unicode"/>
              </a:rPr>
              <a:t>.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182" y="3348621"/>
            <a:ext cx="4416272" cy="243875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257300" y="4650409"/>
            <a:ext cx="4060190" cy="34226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R="799465">
              <a:lnSpc>
                <a:spcPts val="1180"/>
              </a:lnSpc>
            </a:pPr>
            <a:r>
              <a:rPr dirty="0" sz="1200">
                <a:latin typeface="Lucida Console"/>
                <a:cs typeface="Lucida Console"/>
              </a:rPr>
              <a:t>for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(int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1;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&lt;=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N;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i++)</a:t>
            </a:r>
            <a:endParaRPr sz="1200">
              <a:latin typeface="Lucida Console"/>
              <a:cs typeface="Lucida Console"/>
            </a:endParaRPr>
          </a:p>
          <a:p>
            <a:pPr algn="r" marR="799465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latin typeface="Lucida Console"/>
                <a:cs typeface="Lucida Console"/>
              </a:rPr>
              <a:t>ruler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ruler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ruler;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30300" y="3368090"/>
            <a:ext cx="4318000" cy="2339975"/>
          </a:xfrm>
          <a:prstGeom prst="rect">
            <a:avLst/>
          </a:prstGeom>
          <a:solidFill>
            <a:srgbClr val="EBEBEB"/>
          </a:solidFill>
        </p:spPr>
        <p:txBody>
          <a:bodyPr wrap="square" lIns="0" tIns="93980" rIns="0" bIns="0" rtlCol="0" vert="horz">
            <a:spAutoFit/>
          </a:bodyPr>
          <a:lstStyle/>
          <a:p>
            <a:pPr marL="162560">
              <a:lnSpc>
                <a:spcPct val="100000"/>
              </a:lnSpc>
              <a:spcBef>
                <a:spcPts val="740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class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Ruler</a:t>
            </a:r>
            <a:endParaRPr sz="1200">
              <a:latin typeface="Lucida Console"/>
              <a:cs typeface="Lucida Console"/>
            </a:endParaRPr>
          </a:p>
          <a:p>
            <a:pPr marL="162560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446405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void</a:t>
            </a:r>
            <a:r>
              <a:rPr dirty="0" sz="1200" spc="1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main(String[]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args)</a:t>
            </a:r>
            <a:endParaRPr sz="1200">
              <a:latin typeface="Lucida Console"/>
              <a:cs typeface="Lucida Console"/>
            </a:endParaRPr>
          </a:p>
          <a:p>
            <a:pPr marL="446405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730250" marR="363220">
              <a:lnSpc>
                <a:spcPct val="105300"/>
              </a:lnSpc>
            </a:pP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Integer.parseInt(args[0]); </a:t>
            </a:r>
            <a:r>
              <a:rPr dirty="0" sz="1200">
                <a:latin typeface="Lucida Console"/>
                <a:cs typeface="Lucida Console"/>
              </a:rPr>
              <a:t>String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ruler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"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";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4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Lucida Console"/>
              <a:cs typeface="Lucida Console"/>
            </a:endParaRPr>
          </a:p>
          <a:p>
            <a:pPr marL="730250">
              <a:lnSpc>
                <a:spcPct val="100000"/>
              </a:lnSpc>
              <a:spcBef>
                <a:spcPts val="5"/>
              </a:spcBef>
            </a:pPr>
            <a:r>
              <a:rPr dirty="0" sz="1200" spc="-10">
                <a:latin typeface="Lucida Console"/>
                <a:cs typeface="Lucida Console"/>
              </a:rPr>
              <a:t>System.out.println(ruler);</a:t>
            </a:r>
            <a:endParaRPr sz="1200">
              <a:latin typeface="Lucida Console"/>
              <a:cs typeface="Lucida Console"/>
            </a:endParaRPr>
          </a:p>
          <a:p>
            <a:pPr marL="446405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 marL="162560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688137" y="6393796"/>
            <a:ext cx="205613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2</a:t>
            </a:r>
            <a:r>
              <a:rPr dirty="0" baseline="22222" sz="1125">
                <a:solidFill>
                  <a:srgbClr val="005493"/>
                </a:solidFill>
                <a:latin typeface="Lucida Sans Unicode"/>
                <a:cs typeface="Lucida Sans Unicode"/>
              </a:rPr>
              <a:t>100</a:t>
            </a:r>
            <a:r>
              <a:rPr dirty="0" baseline="22222" sz="1125" spc="187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50" b="0">
                <a:solidFill>
                  <a:srgbClr val="005493"/>
                </a:solidFill>
                <a:latin typeface="Brush Script Std"/>
                <a:cs typeface="Brush Script Std"/>
              </a:rPr>
              <a:t>−</a:t>
            </a:r>
            <a:r>
              <a:rPr dirty="0" sz="1100" spc="-10" b="0">
                <a:solidFill>
                  <a:srgbClr val="005493"/>
                </a:solidFill>
                <a:latin typeface="Brush Script Std"/>
                <a:cs typeface="Brush Script Std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integers</a:t>
            </a:r>
            <a:r>
              <a:rPr dirty="0" sz="1100" spc="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in</a:t>
            </a:r>
            <a:r>
              <a:rPr dirty="0" sz="1100" spc="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output</a:t>
            </a:r>
            <a:r>
              <a:rPr dirty="0" sz="1100" spc="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005493"/>
                </a:solidFill>
                <a:latin typeface="Lucida Sans Unicode"/>
                <a:cs typeface="Lucida Sans Unicode"/>
              </a:rPr>
              <a:t>(!)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6219672" y="5287784"/>
            <a:ext cx="3133090" cy="1132205"/>
            <a:chOff x="6219672" y="5287784"/>
            <a:chExt cx="3133090" cy="1132205"/>
          </a:xfrm>
        </p:grpSpPr>
        <p:sp>
          <p:nvSpPr>
            <p:cNvPr id="11" name="object 11" descr=""/>
            <p:cNvSpPr/>
            <p:nvPr/>
          </p:nvSpPr>
          <p:spPr>
            <a:xfrm>
              <a:off x="7715252" y="6279660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w="0" h="140335">
                  <a:moveTo>
                    <a:pt x="0" y="139856"/>
                  </a:moveTo>
                  <a:lnTo>
                    <a:pt x="0" y="13301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680680" y="6235598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5" h="69850">
                  <a:moveTo>
                    <a:pt x="34569" y="0"/>
                  </a:moveTo>
                  <a:lnTo>
                    <a:pt x="0" y="69227"/>
                  </a:lnTo>
                  <a:lnTo>
                    <a:pt x="34569" y="51930"/>
                  </a:lnTo>
                  <a:lnTo>
                    <a:pt x="60510" y="51930"/>
                  </a:lnTo>
                  <a:lnTo>
                    <a:pt x="34569" y="0"/>
                  </a:lnTo>
                  <a:close/>
                </a:path>
                <a:path w="69215" h="69850">
                  <a:moveTo>
                    <a:pt x="60510" y="51930"/>
                  </a:moveTo>
                  <a:lnTo>
                    <a:pt x="34569" y="51930"/>
                  </a:lnTo>
                  <a:lnTo>
                    <a:pt x="69151" y="69227"/>
                  </a:lnTo>
                  <a:lnTo>
                    <a:pt x="60510" y="5193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9672" y="5287784"/>
              <a:ext cx="3132772" cy="985989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6248400" y="5313375"/>
            <a:ext cx="3035300" cy="89026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98120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%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java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Ruler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100</a:t>
            </a:r>
            <a:endParaRPr sz="1100">
              <a:latin typeface="Lucida Console"/>
              <a:cs typeface="Lucida Console"/>
            </a:endParaRPr>
          </a:p>
          <a:p>
            <a:pPr marL="198120" marR="615315">
              <a:lnSpc>
                <a:spcPct val="111800"/>
              </a:lnSpc>
            </a:pPr>
            <a:r>
              <a:rPr dirty="0" sz="1100">
                <a:latin typeface="Lucida Console"/>
                <a:cs typeface="Lucida Console"/>
              </a:rPr>
              <a:t>Exception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in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thread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"main" java.lang.OutOfMemoryError</a:t>
            </a:r>
            <a:endParaRPr sz="1100">
              <a:latin typeface="Lucida Console"/>
              <a:cs typeface="Lucida Console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24904" y="4390957"/>
            <a:ext cx="3022765" cy="812918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6261100" y="4423371"/>
            <a:ext cx="2908300" cy="7124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java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Ruler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4</a:t>
            </a:r>
            <a:endParaRPr sz="1100">
              <a:latin typeface="Lucida Console"/>
              <a:cs typeface="Lucida Console"/>
            </a:endParaRPr>
          </a:p>
          <a:p>
            <a:pPr marL="190500">
              <a:lnSpc>
                <a:spcPct val="100000"/>
              </a:lnSpc>
              <a:spcBef>
                <a:spcPts val="155"/>
              </a:spcBef>
            </a:pP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2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3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2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4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2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3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2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1</a:t>
            </a:r>
            <a:endParaRPr sz="1100">
              <a:latin typeface="Lucida Console"/>
              <a:cs typeface="Lucida Console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35700" y="1819813"/>
            <a:ext cx="2958312" cy="770961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6470612" y="2601925"/>
            <a:ext cx="249491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2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3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2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4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2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3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2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1</a:t>
            </a:r>
            <a:endParaRPr sz="1100">
              <a:latin typeface="Lucida Console"/>
              <a:cs typeface="Lucida Console"/>
            </a:endParaRPr>
          </a:p>
        </p:txBody>
      </p:sp>
      <p:graphicFrame>
        <p:nvGraphicFramePr>
          <p:cNvPr id="19" name="object 19" descr=""/>
          <p:cNvGraphicFramePr>
            <a:graphicFrameLocks noGrp="1"/>
          </p:cNvGraphicFramePr>
          <p:nvPr/>
        </p:nvGraphicFramePr>
        <p:xfrm>
          <a:off x="6252449" y="3058843"/>
          <a:ext cx="2690495" cy="1016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940"/>
                <a:gridCol w="2275840"/>
              </a:tblGrid>
              <a:tr h="2216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100">
                          <a:latin typeface="Lucida Console"/>
                          <a:cs typeface="Lucida Console"/>
                        </a:rPr>
                        <a:t>i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100" spc="-10">
                          <a:latin typeface="Lucida Console"/>
                          <a:cs typeface="Lucida Console"/>
                        </a:rPr>
                        <a:t>ruler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"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"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"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"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"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"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"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"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9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" name="object 20" descr=""/>
          <p:cNvSpPr txBox="1"/>
          <p:nvPr/>
        </p:nvSpPr>
        <p:spPr>
          <a:xfrm>
            <a:off x="7457490" y="4116728"/>
            <a:ext cx="106870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65">
                <a:solidFill>
                  <a:srgbClr val="005493"/>
                </a:solidFill>
                <a:latin typeface="Lucida Sans Unicode"/>
                <a:cs typeface="Lucida Sans Unicode"/>
              </a:rPr>
              <a:t>End-</a:t>
            </a:r>
            <a:r>
              <a:rPr dirty="0" sz="1000" spc="-60">
                <a:solidFill>
                  <a:srgbClr val="005493"/>
                </a:solidFill>
                <a:latin typeface="Lucida Sans Unicode"/>
                <a:cs typeface="Lucida Sans Unicode"/>
              </a:rPr>
              <a:t>of-</a:t>
            </a:r>
            <a:r>
              <a:rPr dirty="0" sz="1000" spc="-55">
                <a:solidFill>
                  <a:srgbClr val="005493"/>
                </a:solidFill>
                <a:latin typeface="Lucida Sans Unicode"/>
                <a:cs typeface="Lucida Sans Unicode"/>
              </a:rPr>
              <a:t>loop</a:t>
            </a:r>
            <a:r>
              <a:rPr dirty="0" sz="1000" spc="4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trace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82600" y="5885510"/>
            <a:ext cx="56261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7630" rIns="0" bIns="0" rtlCol="0" vert="horz">
            <a:spAutoFit/>
          </a:bodyPr>
          <a:lstStyle/>
          <a:p>
            <a:pPr marL="130175">
              <a:lnSpc>
                <a:spcPct val="100000"/>
              </a:lnSpc>
              <a:spcBef>
                <a:spcPts val="69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Note:</a:t>
            </a:r>
            <a:r>
              <a:rPr dirty="0" sz="1450" spc="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Small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program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can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produce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huge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amount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output.</a:t>
            </a:r>
            <a:endParaRPr sz="1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Pop</a:t>
            </a:r>
            <a:r>
              <a:rPr dirty="0" spc="65"/>
              <a:t> </a:t>
            </a:r>
            <a:r>
              <a:rPr dirty="0" spc="55"/>
              <a:t>quiz</a:t>
            </a:r>
            <a:r>
              <a:rPr dirty="0" spc="65"/>
              <a:t> </a:t>
            </a:r>
            <a:r>
              <a:rPr dirty="0"/>
              <a:t>on</a:t>
            </a:r>
            <a:r>
              <a:rPr dirty="0" spc="65"/>
              <a:t> </a:t>
            </a:r>
            <a:r>
              <a:rPr dirty="0" sz="1600">
                <a:latin typeface="Lucida Console"/>
                <a:cs typeface="Lucida Console"/>
              </a:rPr>
              <a:t>for</a:t>
            </a:r>
            <a:r>
              <a:rPr dirty="0" sz="1600" spc="-420">
                <a:latin typeface="Lucida Console"/>
                <a:cs typeface="Lucida Console"/>
              </a:rPr>
              <a:t> </a:t>
            </a:r>
            <a:r>
              <a:rPr dirty="0" spc="-20"/>
              <a:t>loops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91525"/>
            <a:ext cx="46101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450" spc="9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What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does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following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program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print?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367" y="2345550"/>
            <a:ext cx="4447705" cy="3120555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800100" y="2376385"/>
            <a:ext cx="4343400" cy="301371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198120">
              <a:lnSpc>
                <a:spcPct val="100000"/>
              </a:lnSpc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class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PQfor</a:t>
            </a:r>
            <a:endParaRPr sz="1200">
              <a:latin typeface="Lucida Console"/>
              <a:cs typeface="Lucida Console"/>
            </a:endParaRPr>
          </a:p>
          <a:p>
            <a:pPr marL="198120">
              <a:lnSpc>
                <a:spcPct val="100000"/>
              </a:lnSpc>
              <a:spcBef>
                <a:spcPts val="19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481965">
              <a:lnSpc>
                <a:spcPct val="100000"/>
              </a:lnSpc>
              <a:spcBef>
                <a:spcPts val="195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void</a:t>
            </a:r>
            <a:r>
              <a:rPr dirty="0" sz="1200" spc="1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main(String[]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args)</a:t>
            </a:r>
            <a:endParaRPr sz="1200">
              <a:latin typeface="Lucida Console"/>
              <a:cs typeface="Lucida Console"/>
            </a:endParaRPr>
          </a:p>
          <a:p>
            <a:pPr marL="481965">
              <a:lnSpc>
                <a:spcPct val="100000"/>
              </a:lnSpc>
              <a:spcBef>
                <a:spcPts val="19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765810">
              <a:lnSpc>
                <a:spcPct val="100000"/>
              </a:lnSpc>
              <a:spcBef>
                <a:spcPts val="190"/>
              </a:spcBef>
            </a:pP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5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f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5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0,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g</a:t>
            </a:r>
            <a:r>
              <a:rPr dirty="0" sz="1200" spc="5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 spc="-35">
                <a:latin typeface="Lucida Console"/>
                <a:cs typeface="Lucida Console"/>
              </a:rPr>
              <a:t>1;</a:t>
            </a:r>
            <a:endParaRPr sz="1200">
              <a:latin typeface="Lucida Console"/>
              <a:cs typeface="Lucida Console"/>
            </a:endParaRPr>
          </a:p>
          <a:p>
            <a:pPr marL="765810">
              <a:lnSpc>
                <a:spcPct val="100000"/>
              </a:lnSpc>
              <a:spcBef>
                <a:spcPts val="195"/>
              </a:spcBef>
            </a:pPr>
            <a:r>
              <a:rPr dirty="0" sz="1200">
                <a:latin typeface="Lucida Console"/>
                <a:cs typeface="Lucida Console"/>
              </a:rPr>
              <a:t>for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(int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0;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&lt;=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10;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i++)</a:t>
            </a:r>
            <a:endParaRPr sz="1200">
              <a:latin typeface="Lucida Console"/>
              <a:cs typeface="Lucida Console"/>
            </a:endParaRPr>
          </a:p>
          <a:p>
            <a:pPr marL="765810">
              <a:lnSpc>
                <a:spcPct val="100000"/>
              </a:lnSpc>
              <a:spcBef>
                <a:spcPts val="19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1049655">
              <a:lnSpc>
                <a:spcPct val="100000"/>
              </a:lnSpc>
              <a:spcBef>
                <a:spcPts val="190"/>
              </a:spcBef>
            </a:pPr>
            <a:r>
              <a:rPr dirty="0" sz="1200" spc="-10">
                <a:latin typeface="Lucida Console"/>
                <a:cs typeface="Lucida Console"/>
              </a:rPr>
              <a:t>System.out.println(f);</a:t>
            </a:r>
            <a:endParaRPr sz="1200">
              <a:latin typeface="Lucida Console"/>
              <a:cs typeface="Lucida Console"/>
            </a:endParaRPr>
          </a:p>
          <a:p>
            <a:pPr marL="1049655">
              <a:lnSpc>
                <a:spcPct val="100000"/>
              </a:lnSpc>
              <a:spcBef>
                <a:spcPts val="195"/>
              </a:spcBef>
            </a:pPr>
            <a:r>
              <a:rPr dirty="0" sz="1200">
                <a:latin typeface="Lucida Console"/>
                <a:cs typeface="Lucida Console"/>
              </a:rPr>
              <a:t>f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f</a:t>
            </a:r>
            <a:r>
              <a:rPr dirty="0" sz="1200" spc="4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 spc="-35">
                <a:latin typeface="Lucida Console"/>
                <a:cs typeface="Lucida Console"/>
              </a:rPr>
              <a:t>g;</a:t>
            </a:r>
            <a:endParaRPr sz="1200">
              <a:latin typeface="Lucida Console"/>
              <a:cs typeface="Lucida Console"/>
            </a:endParaRPr>
          </a:p>
          <a:p>
            <a:pPr marL="1049655">
              <a:lnSpc>
                <a:spcPct val="100000"/>
              </a:lnSpc>
              <a:spcBef>
                <a:spcPts val="195"/>
              </a:spcBef>
            </a:pPr>
            <a:r>
              <a:rPr dirty="0" sz="1200">
                <a:latin typeface="Lucida Console"/>
                <a:cs typeface="Lucida Console"/>
              </a:rPr>
              <a:t>g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f</a:t>
            </a:r>
            <a:r>
              <a:rPr dirty="0" sz="1200" spc="4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-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 spc="-35">
                <a:latin typeface="Lucida Console"/>
                <a:cs typeface="Lucida Console"/>
              </a:rPr>
              <a:t>g;</a:t>
            </a:r>
            <a:endParaRPr sz="1200">
              <a:latin typeface="Lucida Console"/>
              <a:cs typeface="Lucida Console"/>
            </a:endParaRPr>
          </a:p>
          <a:p>
            <a:pPr marL="765810">
              <a:lnSpc>
                <a:spcPct val="100000"/>
              </a:lnSpc>
              <a:spcBef>
                <a:spcPts val="190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 marL="481965">
              <a:lnSpc>
                <a:spcPct val="100000"/>
              </a:lnSpc>
              <a:spcBef>
                <a:spcPts val="19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 marL="198120">
              <a:lnSpc>
                <a:spcPct val="100000"/>
              </a:lnSpc>
              <a:spcBef>
                <a:spcPts val="19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25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Pop</a:t>
            </a:r>
            <a:r>
              <a:rPr dirty="0" spc="65"/>
              <a:t> </a:t>
            </a:r>
            <a:r>
              <a:rPr dirty="0" spc="55"/>
              <a:t>quiz</a:t>
            </a:r>
            <a:r>
              <a:rPr dirty="0" spc="65"/>
              <a:t> </a:t>
            </a:r>
            <a:r>
              <a:rPr dirty="0"/>
              <a:t>on</a:t>
            </a:r>
            <a:r>
              <a:rPr dirty="0" spc="65"/>
              <a:t> </a:t>
            </a:r>
            <a:r>
              <a:rPr dirty="0" sz="1600">
                <a:latin typeface="Lucida Console"/>
                <a:cs typeface="Lucida Console"/>
              </a:rPr>
              <a:t>for</a:t>
            </a:r>
            <a:r>
              <a:rPr dirty="0" sz="1600" spc="-420">
                <a:latin typeface="Lucida Console"/>
                <a:cs typeface="Lucida Console"/>
              </a:rPr>
              <a:t> </a:t>
            </a:r>
            <a:r>
              <a:rPr dirty="0" spc="-20"/>
              <a:t>loops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91525"/>
            <a:ext cx="46101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450" spc="9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What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does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following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program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print?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367" y="2345550"/>
            <a:ext cx="4447705" cy="3120555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800100" y="2376385"/>
            <a:ext cx="4343400" cy="301371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198120">
              <a:lnSpc>
                <a:spcPct val="100000"/>
              </a:lnSpc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class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PQfor</a:t>
            </a:r>
            <a:endParaRPr sz="1200">
              <a:latin typeface="Lucida Console"/>
              <a:cs typeface="Lucida Console"/>
            </a:endParaRPr>
          </a:p>
          <a:p>
            <a:pPr marL="198120">
              <a:lnSpc>
                <a:spcPct val="100000"/>
              </a:lnSpc>
              <a:spcBef>
                <a:spcPts val="19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481965">
              <a:lnSpc>
                <a:spcPct val="100000"/>
              </a:lnSpc>
              <a:spcBef>
                <a:spcPts val="195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void</a:t>
            </a:r>
            <a:r>
              <a:rPr dirty="0" sz="1200" spc="1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main(String[]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args)</a:t>
            </a:r>
            <a:endParaRPr sz="1200">
              <a:latin typeface="Lucida Console"/>
              <a:cs typeface="Lucida Console"/>
            </a:endParaRPr>
          </a:p>
          <a:p>
            <a:pPr marL="481965">
              <a:lnSpc>
                <a:spcPct val="100000"/>
              </a:lnSpc>
              <a:spcBef>
                <a:spcPts val="19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765810">
              <a:lnSpc>
                <a:spcPct val="100000"/>
              </a:lnSpc>
              <a:spcBef>
                <a:spcPts val="190"/>
              </a:spcBef>
            </a:pP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5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f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5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0,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g</a:t>
            </a:r>
            <a:r>
              <a:rPr dirty="0" sz="1200" spc="5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 spc="-35">
                <a:latin typeface="Lucida Console"/>
                <a:cs typeface="Lucida Console"/>
              </a:rPr>
              <a:t>1;</a:t>
            </a:r>
            <a:endParaRPr sz="1200">
              <a:latin typeface="Lucida Console"/>
              <a:cs typeface="Lucida Console"/>
            </a:endParaRPr>
          </a:p>
          <a:p>
            <a:pPr marL="765810">
              <a:lnSpc>
                <a:spcPct val="100000"/>
              </a:lnSpc>
              <a:spcBef>
                <a:spcPts val="195"/>
              </a:spcBef>
            </a:pPr>
            <a:r>
              <a:rPr dirty="0" sz="1200">
                <a:latin typeface="Lucida Console"/>
                <a:cs typeface="Lucida Console"/>
              </a:rPr>
              <a:t>for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(int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0;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&lt;=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10;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i++)</a:t>
            </a:r>
            <a:endParaRPr sz="1200">
              <a:latin typeface="Lucida Console"/>
              <a:cs typeface="Lucida Console"/>
            </a:endParaRPr>
          </a:p>
          <a:p>
            <a:pPr marL="765810">
              <a:lnSpc>
                <a:spcPct val="100000"/>
              </a:lnSpc>
              <a:spcBef>
                <a:spcPts val="19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1049655">
              <a:lnSpc>
                <a:spcPct val="100000"/>
              </a:lnSpc>
              <a:spcBef>
                <a:spcPts val="190"/>
              </a:spcBef>
            </a:pPr>
            <a:r>
              <a:rPr dirty="0" sz="1200" spc="-10">
                <a:latin typeface="Lucida Console"/>
                <a:cs typeface="Lucida Console"/>
              </a:rPr>
              <a:t>System.out.println(f);</a:t>
            </a:r>
            <a:endParaRPr sz="1200">
              <a:latin typeface="Lucida Console"/>
              <a:cs typeface="Lucida Console"/>
            </a:endParaRPr>
          </a:p>
          <a:p>
            <a:pPr marL="1049655">
              <a:lnSpc>
                <a:spcPct val="100000"/>
              </a:lnSpc>
              <a:spcBef>
                <a:spcPts val="195"/>
              </a:spcBef>
            </a:pPr>
            <a:r>
              <a:rPr dirty="0" sz="1200">
                <a:latin typeface="Lucida Console"/>
                <a:cs typeface="Lucida Console"/>
              </a:rPr>
              <a:t>f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f</a:t>
            </a:r>
            <a:r>
              <a:rPr dirty="0" sz="1200" spc="4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 spc="-35">
                <a:latin typeface="Lucida Console"/>
                <a:cs typeface="Lucida Console"/>
              </a:rPr>
              <a:t>g;</a:t>
            </a:r>
            <a:endParaRPr sz="1200">
              <a:latin typeface="Lucida Console"/>
              <a:cs typeface="Lucida Console"/>
            </a:endParaRPr>
          </a:p>
          <a:p>
            <a:pPr marL="1049655">
              <a:lnSpc>
                <a:spcPct val="100000"/>
              </a:lnSpc>
              <a:spcBef>
                <a:spcPts val="195"/>
              </a:spcBef>
            </a:pPr>
            <a:r>
              <a:rPr dirty="0" sz="1200">
                <a:latin typeface="Lucida Console"/>
                <a:cs typeface="Lucida Console"/>
              </a:rPr>
              <a:t>g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f</a:t>
            </a:r>
            <a:r>
              <a:rPr dirty="0" sz="1200" spc="4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-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 spc="-35">
                <a:latin typeface="Lucida Console"/>
                <a:cs typeface="Lucida Console"/>
              </a:rPr>
              <a:t>g;</a:t>
            </a:r>
            <a:endParaRPr sz="1200">
              <a:latin typeface="Lucida Console"/>
              <a:cs typeface="Lucida Console"/>
            </a:endParaRPr>
          </a:p>
          <a:p>
            <a:pPr marL="765810">
              <a:lnSpc>
                <a:spcPct val="100000"/>
              </a:lnSpc>
              <a:spcBef>
                <a:spcPts val="190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 marL="481965">
              <a:lnSpc>
                <a:spcPct val="100000"/>
              </a:lnSpc>
              <a:spcBef>
                <a:spcPts val="19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 marL="198120">
              <a:lnSpc>
                <a:spcPct val="100000"/>
              </a:lnSpc>
              <a:spcBef>
                <a:spcPts val="19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600700" y="2630665"/>
            <a:ext cx="4826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0805" rIns="0" bIns="0" rtlCol="0" vert="horz">
            <a:spAutoFit/>
          </a:bodyPr>
          <a:lstStyle/>
          <a:p>
            <a:pPr marL="119380">
              <a:lnSpc>
                <a:spcPct val="100000"/>
              </a:lnSpc>
              <a:spcBef>
                <a:spcPts val="715"/>
              </a:spcBef>
            </a:pPr>
            <a:r>
              <a:rPr dirty="0" sz="1450" spc="-25">
                <a:solidFill>
                  <a:srgbClr val="005493"/>
                </a:solidFill>
                <a:latin typeface="Lucida Sans Unicode"/>
                <a:cs typeface="Lucida Sans Unicode"/>
              </a:rPr>
              <a:t>A.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6569392" y="2944761"/>
            <a:ext cx="1524635" cy="3019425"/>
          </a:xfrm>
          <a:custGeom>
            <a:avLst/>
            <a:gdLst/>
            <a:ahLst/>
            <a:cxnLst/>
            <a:rect l="l" t="t" r="r" b="b"/>
            <a:pathLst>
              <a:path w="1524634" h="3019425">
                <a:moveTo>
                  <a:pt x="1524482" y="0"/>
                </a:moveTo>
                <a:lnTo>
                  <a:pt x="1036345" y="0"/>
                </a:lnTo>
                <a:lnTo>
                  <a:pt x="548208" y="0"/>
                </a:lnTo>
                <a:lnTo>
                  <a:pt x="0" y="0"/>
                </a:lnTo>
                <a:lnTo>
                  <a:pt x="0" y="274472"/>
                </a:lnTo>
                <a:lnTo>
                  <a:pt x="0" y="3019158"/>
                </a:lnTo>
                <a:lnTo>
                  <a:pt x="548208" y="3019158"/>
                </a:lnTo>
                <a:lnTo>
                  <a:pt x="1036345" y="3019158"/>
                </a:lnTo>
                <a:lnTo>
                  <a:pt x="1524482" y="3019158"/>
                </a:lnTo>
                <a:lnTo>
                  <a:pt x="1524482" y="2744698"/>
                </a:lnTo>
                <a:lnTo>
                  <a:pt x="1524482" y="274472"/>
                </a:lnTo>
                <a:lnTo>
                  <a:pt x="1524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6783489" y="2682355"/>
            <a:ext cx="1126490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30225" algn="l"/>
                <a:tab pos="1018540" algn="l"/>
              </a:tabLst>
            </a:pPr>
            <a:r>
              <a:rPr dirty="0" sz="1200" spc="-50">
                <a:latin typeface="Lucida Console"/>
                <a:cs typeface="Lucida Console"/>
              </a:rPr>
              <a:t>i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50">
                <a:latin typeface="Lucida Console"/>
                <a:cs typeface="Lucida Console"/>
              </a:rPr>
              <a:t>f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50">
                <a:latin typeface="Lucida Console"/>
                <a:cs typeface="Lucida Console"/>
              </a:rPr>
              <a:t>g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748881" y="2871149"/>
            <a:ext cx="1208405" cy="3044825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810"/>
              </a:spcBef>
              <a:tabLst>
                <a:tab pos="565150" algn="l"/>
                <a:tab pos="1053465" algn="l"/>
              </a:tabLst>
            </a:pPr>
            <a:r>
              <a:rPr dirty="0" sz="1200" spc="-50">
                <a:latin typeface="Lucida Console"/>
                <a:cs typeface="Lucida Console"/>
              </a:rPr>
              <a:t>0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50">
                <a:latin typeface="Lucida Console"/>
                <a:cs typeface="Lucida Console"/>
              </a:rPr>
              <a:t>0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50">
                <a:latin typeface="Lucida Console"/>
                <a:cs typeface="Lucida Console"/>
              </a:rPr>
              <a:t>1</a:t>
            </a:r>
            <a:endParaRPr sz="1200">
              <a:latin typeface="Lucida Console"/>
              <a:cs typeface="Lucida Console"/>
            </a:endParaRPr>
          </a:p>
          <a:p>
            <a:pPr marL="46990">
              <a:lnSpc>
                <a:spcPct val="100000"/>
              </a:lnSpc>
              <a:spcBef>
                <a:spcPts val="725"/>
              </a:spcBef>
              <a:tabLst>
                <a:tab pos="565150" algn="l"/>
                <a:tab pos="1053465" algn="l"/>
              </a:tabLst>
            </a:pPr>
            <a:r>
              <a:rPr dirty="0" sz="1200" spc="-50">
                <a:latin typeface="Lucida Console"/>
                <a:cs typeface="Lucida Console"/>
              </a:rPr>
              <a:t>1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50">
                <a:latin typeface="Lucida Console"/>
                <a:cs typeface="Lucida Console"/>
              </a:rPr>
              <a:t>1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50">
                <a:latin typeface="Lucida Console"/>
                <a:cs typeface="Lucida Console"/>
              </a:rPr>
              <a:t>0</a:t>
            </a:r>
            <a:endParaRPr sz="1200">
              <a:latin typeface="Lucida Console"/>
              <a:cs typeface="Lucida Console"/>
            </a:endParaRPr>
          </a:p>
          <a:p>
            <a:pPr marL="46990">
              <a:lnSpc>
                <a:spcPct val="100000"/>
              </a:lnSpc>
              <a:spcBef>
                <a:spcPts val="720"/>
              </a:spcBef>
              <a:tabLst>
                <a:tab pos="565150" algn="l"/>
                <a:tab pos="1053465" algn="l"/>
              </a:tabLst>
            </a:pPr>
            <a:r>
              <a:rPr dirty="0" sz="1200" spc="-50">
                <a:latin typeface="Lucida Console"/>
                <a:cs typeface="Lucida Console"/>
              </a:rPr>
              <a:t>2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50">
                <a:latin typeface="Lucida Console"/>
                <a:cs typeface="Lucida Console"/>
              </a:rPr>
              <a:t>1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50">
                <a:latin typeface="Lucida Console"/>
                <a:cs typeface="Lucida Console"/>
              </a:rPr>
              <a:t>1</a:t>
            </a:r>
            <a:endParaRPr sz="1200">
              <a:latin typeface="Lucida Console"/>
              <a:cs typeface="Lucida Console"/>
            </a:endParaRPr>
          </a:p>
          <a:p>
            <a:pPr marL="46990">
              <a:lnSpc>
                <a:spcPct val="100000"/>
              </a:lnSpc>
              <a:spcBef>
                <a:spcPts val="720"/>
              </a:spcBef>
              <a:tabLst>
                <a:tab pos="565150" algn="l"/>
                <a:tab pos="1053465" algn="l"/>
              </a:tabLst>
            </a:pPr>
            <a:r>
              <a:rPr dirty="0" sz="1200" spc="-50">
                <a:latin typeface="Lucida Console"/>
                <a:cs typeface="Lucida Console"/>
              </a:rPr>
              <a:t>3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50">
                <a:latin typeface="Lucida Console"/>
                <a:cs typeface="Lucida Console"/>
              </a:rPr>
              <a:t>2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50">
                <a:latin typeface="Lucida Console"/>
                <a:cs typeface="Lucida Console"/>
              </a:rPr>
              <a:t>1</a:t>
            </a:r>
            <a:endParaRPr sz="1200">
              <a:latin typeface="Lucida Console"/>
              <a:cs typeface="Lucida Console"/>
            </a:endParaRPr>
          </a:p>
          <a:p>
            <a:pPr marL="46990">
              <a:lnSpc>
                <a:spcPct val="100000"/>
              </a:lnSpc>
              <a:spcBef>
                <a:spcPts val="720"/>
              </a:spcBef>
              <a:tabLst>
                <a:tab pos="565150" algn="l"/>
                <a:tab pos="1053465" algn="l"/>
              </a:tabLst>
            </a:pPr>
            <a:r>
              <a:rPr dirty="0" sz="1200" spc="-50">
                <a:latin typeface="Lucida Console"/>
                <a:cs typeface="Lucida Console"/>
              </a:rPr>
              <a:t>4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50">
                <a:latin typeface="Lucida Console"/>
                <a:cs typeface="Lucida Console"/>
              </a:rPr>
              <a:t>3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50">
                <a:latin typeface="Lucida Console"/>
                <a:cs typeface="Lucida Console"/>
              </a:rPr>
              <a:t>2</a:t>
            </a:r>
            <a:endParaRPr sz="1200">
              <a:latin typeface="Lucida Console"/>
              <a:cs typeface="Lucida Console"/>
            </a:endParaRPr>
          </a:p>
          <a:p>
            <a:pPr marL="46990">
              <a:lnSpc>
                <a:spcPct val="100000"/>
              </a:lnSpc>
              <a:spcBef>
                <a:spcPts val="725"/>
              </a:spcBef>
              <a:tabLst>
                <a:tab pos="565150" algn="l"/>
                <a:tab pos="1053465" algn="l"/>
              </a:tabLst>
            </a:pPr>
            <a:r>
              <a:rPr dirty="0" sz="1200" spc="-50">
                <a:latin typeface="Lucida Console"/>
                <a:cs typeface="Lucida Console"/>
              </a:rPr>
              <a:t>5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50">
                <a:latin typeface="Lucida Console"/>
                <a:cs typeface="Lucida Console"/>
              </a:rPr>
              <a:t>5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50">
                <a:latin typeface="Lucida Console"/>
                <a:cs typeface="Lucida Console"/>
              </a:rPr>
              <a:t>3</a:t>
            </a:r>
            <a:endParaRPr sz="1200">
              <a:latin typeface="Lucida Console"/>
              <a:cs typeface="Lucida Console"/>
            </a:endParaRPr>
          </a:p>
          <a:p>
            <a:pPr marL="46990">
              <a:lnSpc>
                <a:spcPct val="100000"/>
              </a:lnSpc>
              <a:spcBef>
                <a:spcPts val="720"/>
              </a:spcBef>
              <a:tabLst>
                <a:tab pos="565150" algn="l"/>
                <a:tab pos="1053465" algn="l"/>
              </a:tabLst>
            </a:pPr>
            <a:r>
              <a:rPr dirty="0" sz="1200" spc="-50">
                <a:latin typeface="Lucida Console"/>
                <a:cs typeface="Lucida Console"/>
              </a:rPr>
              <a:t>6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50">
                <a:latin typeface="Lucida Console"/>
                <a:cs typeface="Lucida Console"/>
              </a:rPr>
              <a:t>8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50">
                <a:latin typeface="Lucida Console"/>
                <a:cs typeface="Lucida Console"/>
              </a:rPr>
              <a:t>5</a:t>
            </a:r>
            <a:endParaRPr sz="1200">
              <a:latin typeface="Lucida Console"/>
              <a:cs typeface="Lucida Console"/>
            </a:endParaRPr>
          </a:p>
          <a:p>
            <a:pPr marL="46990">
              <a:lnSpc>
                <a:spcPct val="100000"/>
              </a:lnSpc>
              <a:spcBef>
                <a:spcPts val="720"/>
              </a:spcBef>
              <a:tabLst>
                <a:tab pos="517525" algn="l"/>
                <a:tab pos="1053465" algn="l"/>
              </a:tabLst>
            </a:pPr>
            <a:r>
              <a:rPr dirty="0" sz="1200" spc="-50">
                <a:latin typeface="Lucida Console"/>
                <a:cs typeface="Lucida Console"/>
              </a:rPr>
              <a:t>7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25">
                <a:latin typeface="Lucida Console"/>
                <a:cs typeface="Lucida Console"/>
              </a:rPr>
              <a:t>13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50">
                <a:latin typeface="Lucida Console"/>
                <a:cs typeface="Lucida Console"/>
              </a:rPr>
              <a:t>8</a:t>
            </a:r>
            <a:endParaRPr sz="1200">
              <a:latin typeface="Lucida Console"/>
              <a:cs typeface="Lucida Console"/>
            </a:endParaRPr>
          </a:p>
          <a:p>
            <a:pPr marL="46990">
              <a:lnSpc>
                <a:spcPct val="100000"/>
              </a:lnSpc>
              <a:spcBef>
                <a:spcPts val="720"/>
              </a:spcBef>
              <a:tabLst>
                <a:tab pos="517525" algn="l"/>
                <a:tab pos="1005840" algn="l"/>
              </a:tabLst>
            </a:pPr>
            <a:r>
              <a:rPr dirty="0" sz="1200" spc="-50">
                <a:latin typeface="Lucida Console"/>
                <a:cs typeface="Lucida Console"/>
              </a:rPr>
              <a:t>8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25">
                <a:latin typeface="Lucida Console"/>
                <a:cs typeface="Lucida Console"/>
              </a:rPr>
              <a:t>21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25">
                <a:latin typeface="Lucida Console"/>
                <a:cs typeface="Lucida Console"/>
              </a:rPr>
              <a:t>13</a:t>
            </a:r>
            <a:endParaRPr sz="1200">
              <a:latin typeface="Lucida Console"/>
              <a:cs typeface="Lucida Console"/>
            </a:endParaRPr>
          </a:p>
          <a:p>
            <a:pPr marL="46990">
              <a:lnSpc>
                <a:spcPct val="100000"/>
              </a:lnSpc>
              <a:spcBef>
                <a:spcPts val="725"/>
              </a:spcBef>
              <a:tabLst>
                <a:tab pos="517525" algn="l"/>
                <a:tab pos="1005840" algn="l"/>
              </a:tabLst>
            </a:pPr>
            <a:r>
              <a:rPr dirty="0" sz="1200" spc="-50">
                <a:latin typeface="Lucida Console"/>
                <a:cs typeface="Lucida Console"/>
              </a:rPr>
              <a:t>9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25">
                <a:latin typeface="Lucida Console"/>
                <a:cs typeface="Lucida Console"/>
              </a:rPr>
              <a:t>34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25">
                <a:latin typeface="Lucida Console"/>
                <a:cs typeface="Lucida Console"/>
              </a:rPr>
              <a:t>21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pos="517525" algn="l"/>
                <a:tab pos="1005840" algn="l"/>
              </a:tabLst>
            </a:pPr>
            <a:r>
              <a:rPr dirty="0" sz="1200" spc="-25">
                <a:latin typeface="Lucida Console"/>
                <a:cs typeface="Lucida Console"/>
              </a:rPr>
              <a:t>10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25">
                <a:latin typeface="Lucida Console"/>
                <a:cs typeface="Lucida Console"/>
              </a:rPr>
              <a:t>55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25">
                <a:latin typeface="Lucida Console"/>
                <a:cs typeface="Lucida Console"/>
              </a:rPr>
              <a:t>34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664921" y="2427958"/>
            <a:ext cx="144907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45">
                <a:solidFill>
                  <a:srgbClr val="005493"/>
                </a:solidFill>
                <a:latin typeface="Lucida Sans Unicode"/>
                <a:cs typeface="Lucida Sans Unicode"/>
              </a:rPr>
              <a:t>Beginning-of-</a:t>
            </a:r>
            <a:r>
              <a:rPr dirty="0" sz="1000" spc="-35">
                <a:solidFill>
                  <a:srgbClr val="005493"/>
                </a:solidFill>
                <a:latin typeface="Lucida Sans Unicode"/>
                <a:cs typeface="Lucida Sans Unicode"/>
              </a:rPr>
              <a:t>loop</a:t>
            </a:r>
            <a:r>
              <a:rPr dirty="0" sz="100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trace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951700" y="6114934"/>
            <a:ext cx="896619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values</a:t>
            </a:r>
            <a:r>
              <a:rPr dirty="0" sz="1000" spc="-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printed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7325080" y="5930455"/>
            <a:ext cx="69215" cy="196850"/>
            <a:chOff x="7325080" y="5930455"/>
            <a:chExt cx="69215" cy="196850"/>
          </a:xfrm>
        </p:grpSpPr>
        <p:sp>
          <p:nvSpPr>
            <p:cNvPr id="14" name="object 14" descr=""/>
            <p:cNvSpPr/>
            <p:nvPr/>
          </p:nvSpPr>
          <p:spPr>
            <a:xfrm>
              <a:off x="7359649" y="5974517"/>
              <a:ext cx="0" cy="153035"/>
            </a:xfrm>
            <a:custGeom>
              <a:avLst/>
              <a:gdLst/>
              <a:ahLst/>
              <a:cxnLst/>
              <a:rect l="l" t="t" r="r" b="b"/>
              <a:pathLst>
                <a:path w="0" h="153035">
                  <a:moveTo>
                    <a:pt x="0" y="0"/>
                  </a:moveTo>
                  <a:lnTo>
                    <a:pt x="0" y="1496"/>
                  </a:lnTo>
                  <a:lnTo>
                    <a:pt x="0" y="15257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325080" y="5930455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5" h="69850">
                  <a:moveTo>
                    <a:pt x="34569" y="0"/>
                  </a:moveTo>
                  <a:lnTo>
                    <a:pt x="0" y="69240"/>
                  </a:lnTo>
                  <a:lnTo>
                    <a:pt x="34569" y="51930"/>
                  </a:lnTo>
                  <a:lnTo>
                    <a:pt x="60505" y="51930"/>
                  </a:lnTo>
                  <a:lnTo>
                    <a:pt x="34569" y="0"/>
                  </a:lnTo>
                  <a:close/>
                </a:path>
                <a:path w="69215" h="69850">
                  <a:moveTo>
                    <a:pt x="60505" y="51930"/>
                  </a:moveTo>
                  <a:lnTo>
                    <a:pt x="34569" y="51930"/>
                  </a:lnTo>
                  <a:lnTo>
                    <a:pt x="69151" y="69240"/>
                  </a:lnTo>
                  <a:lnTo>
                    <a:pt x="60505" y="5193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25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5364486" cy="56642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6322936" y="1206000"/>
            <a:ext cx="3098800" cy="775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dirty="0" sz="1850" spc="150" b="1">
                <a:solidFill>
                  <a:srgbClr val="BABABA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BABABA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BABABA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  <a:p>
            <a:pPr marL="72390">
              <a:lnSpc>
                <a:spcPct val="100000"/>
              </a:lnSpc>
              <a:spcBef>
                <a:spcPts val="45"/>
              </a:spcBef>
            </a:pP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S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D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G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260" b="1">
                <a:solidFill>
                  <a:srgbClr val="BABABA"/>
                </a:solidFill>
                <a:latin typeface="Verdana"/>
                <a:cs typeface="Verdana"/>
              </a:rPr>
              <a:t>I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C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K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/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A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Y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N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29845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PA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6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T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: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-170">
                <a:solidFill>
                  <a:srgbClr val="BABABA"/>
                </a:solidFill>
                <a:latin typeface="Arial"/>
                <a:cs typeface="Arial"/>
              </a:rPr>
              <a:t>P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7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BABABA"/>
                </a:solidFill>
                <a:latin typeface="Arial"/>
                <a:cs typeface="Arial"/>
              </a:rPr>
              <a:t>O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-14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30200" y="6394081"/>
            <a:ext cx="2870200" cy="203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 sz="1000" spc="75">
                <a:solidFill>
                  <a:srgbClr val="797979"/>
                </a:solidFill>
                <a:latin typeface="Lucida Console"/>
                <a:cs typeface="Lucida Console"/>
              </a:rPr>
              <a:t>CS.2.C.Loops.For </a:t>
            </a:r>
            <a:endParaRPr sz="1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5364486" cy="56642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182937" y="3272819"/>
            <a:ext cx="4476750" cy="26028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26084" indent="-414020">
              <a:lnSpc>
                <a:spcPct val="100000"/>
              </a:lnSpc>
              <a:spcBef>
                <a:spcPts val="90"/>
              </a:spcBef>
              <a:buAutoNum type="arabicPeriod" startAt="2"/>
              <a:tabLst>
                <a:tab pos="426720" algn="l"/>
              </a:tabLst>
            </a:pPr>
            <a:r>
              <a:rPr dirty="0" sz="2650">
                <a:solidFill>
                  <a:srgbClr val="A9A9A9"/>
                </a:solidFill>
                <a:latin typeface="Arial"/>
                <a:cs typeface="Arial"/>
              </a:rPr>
              <a:t>Conditionals</a:t>
            </a:r>
            <a:r>
              <a:rPr dirty="0" sz="2650" spc="16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2650" spc="155">
                <a:solidFill>
                  <a:srgbClr val="A9A9A9"/>
                </a:solidFill>
                <a:latin typeface="Arial"/>
                <a:cs typeface="Arial"/>
              </a:rPr>
              <a:t>&amp;</a:t>
            </a:r>
            <a:r>
              <a:rPr dirty="0" sz="2650" spc="16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2650" spc="-20">
                <a:solidFill>
                  <a:srgbClr val="A9A9A9"/>
                </a:solidFill>
                <a:latin typeface="Arial"/>
                <a:cs typeface="Arial"/>
              </a:rPr>
              <a:t>Loops</a:t>
            </a:r>
            <a:endParaRPr sz="26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2625"/>
              </a:spcBef>
              <a:buChar char="•"/>
              <a:tabLst>
                <a:tab pos="1045210" algn="l"/>
              </a:tabLst>
            </a:pP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Conditionals:</a:t>
            </a:r>
            <a:r>
              <a:rPr dirty="0" sz="1950" spc="22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the</a:t>
            </a:r>
            <a:r>
              <a:rPr dirty="0" sz="1950" spc="22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A9A9A9"/>
                </a:solidFill>
                <a:latin typeface="Lucida Console"/>
                <a:cs typeface="Lucida Console"/>
              </a:rPr>
              <a:t>if</a:t>
            </a:r>
            <a:r>
              <a:rPr dirty="0" sz="1700" spc="-260">
                <a:solidFill>
                  <a:srgbClr val="A9A9A9"/>
                </a:solidFill>
                <a:latin typeface="Lucida Console"/>
                <a:cs typeface="Lucida Console"/>
              </a:rPr>
              <a:t> </a:t>
            </a:r>
            <a:r>
              <a:rPr dirty="0" sz="1950" spc="-10">
                <a:solidFill>
                  <a:srgbClr val="A9A9A9"/>
                </a:solidFill>
                <a:latin typeface="Arial"/>
                <a:cs typeface="Arial"/>
              </a:rPr>
              <a:t>statement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720"/>
              </a:spcBef>
              <a:buChar char="•"/>
              <a:tabLst>
                <a:tab pos="1045210" algn="l"/>
              </a:tabLst>
            </a:pP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Loops:</a:t>
            </a:r>
            <a:r>
              <a:rPr dirty="0" sz="1950" spc="75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the</a:t>
            </a:r>
            <a:r>
              <a:rPr dirty="0" sz="1950" spc="85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A9A9A9"/>
                </a:solidFill>
                <a:latin typeface="Lucida Console"/>
                <a:cs typeface="Lucida Console"/>
              </a:rPr>
              <a:t>while</a:t>
            </a:r>
            <a:r>
              <a:rPr dirty="0" sz="1700" spc="-400">
                <a:solidFill>
                  <a:srgbClr val="A9A9A9"/>
                </a:solidFill>
                <a:latin typeface="Lucida Console"/>
                <a:cs typeface="Lucida Console"/>
              </a:rPr>
              <a:t> </a:t>
            </a:r>
            <a:r>
              <a:rPr dirty="0" sz="1950" spc="-10">
                <a:solidFill>
                  <a:srgbClr val="A9A9A9"/>
                </a:solidFill>
                <a:latin typeface="Arial"/>
                <a:cs typeface="Arial"/>
              </a:rPr>
              <a:t>statement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720"/>
              </a:spcBef>
              <a:buChar char="•"/>
              <a:tabLst>
                <a:tab pos="1045210" algn="l"/>
              </a:tabLst>
            </a:pPr>
            <a:r>
              <a:rPr dirty="0" sz="1950" spc="75">
                <a:solidFill>
                  <a:srgbClr val="A9A9A9"/>
                </a:solidFill>
                <a:latin typeface="Arial"/>
                <a:cs typeface="Arial"/>
              </a:rPr>
              <a:t>An</a:t>
            </a:r>
            <a:r>
              <a:rPr dirty="0" sz="1950" spc="204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alternative:</a:t>
            </a:r>
            <a:r>
              <a:rPr dirty="0" sz="1950" spc="204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the</a:t>
            </a:r>
            <a:r>
              <a:rPr dirty="0" sz="1950" spc="21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A9A9A9"/>
                </a:solidFill>
                <a:latin typeface="Lucida Console"/>
                <a:cs typeface="Lucida Console"/>
              </a:rPr>
              <a:t>for</a:t>
            </a:r>
            <a:r>
              <a:rPr dirty="0" sz="1700" spc="-275">
                <a:solidFill>
                  <a:srgbClr val="A9A9A9"/>
                </a:solidFill>
                <a:latin typeface="Lucida Console"/>
                <a:cs typeface="Lucida Console"/>
              </a:rPr>
              <a:t> </a:t>
            </a:r>
            <a:r>
              <a:rPr dirty="0" sz="1950" spc="65">
                <a:solidFill>
                  <a:srgbClr val="A9A9A9"/>
                </a:solidFill>
                <a:latin typeface="Arial"/>
                <a:cs typeface="Arial"/>
              </a:rPr>
              <a:t>loop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715"/>
              </a:spcBef>
              <a:buChar char="•"/>
              <a:tabLst>
                <a:tab pos="1045210" algn="l"/>
              </a:tabLst>
            </a:pPr>
            <a:r>
              <a:rPr dirty="0" sz="1950" spc="-10">
                <a:latin typeface="Arial"/>
                <a:cs typeface="Arial"/>
              </a:rPr>
              <a:t>Nesting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dirty="0" sz="1950" spc="40">
                <a:solidFill>
                  <a:srgbClr val="A9A9A9"/>
                </a:solidFill>
                <a:latin typeface="Arial"/>
                <a:cs typeface="Arial"/>
              </a:rPr>
              <a:t>Debugging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22936" y="1206000"/>
            <a:ext cx="3098800" cy="775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dirty="0" sz="1850" spc="150" b="1">
                <a:solidFill>
                  <a:srgbClr val="BABABA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BABABA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BABABA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  <a:p>
            <a:pPr marL="72390">
              <a:lnSpc>
                <a:spcPct val="100000"/>
              </a:lnSpc>
              <a:spcBef>
                <a:spcPts val="45"/>
              </a:spcBef>
            </a:pP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S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D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G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260" b="1">
                <a:solidFill>
                  <a:srgbClr val="BABABA"/>
                </a:solidFill>
                <a:latin typeface="Verdana"/>
                <a:cs typeface="Verdana"/>
              </a:rPr>
              <a:t>I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C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K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/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A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Y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N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29845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PA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6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T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: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-170">
                <a:solidFill>
                  <a:srgbClr val="BABABA"/>
                </a:solidFill>
                <a:latin typeface="Arial"/>
                <a:cs typeface="Arial"/>
              </a:rPr>
              <a:t>P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7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BABABA"/>
                </a:solidFill>
                <a:latin typeface="Arial"/>
                <a:cs typeface="Arial"/>
              </a:rPr>
              <a:t>O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-14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30200" y="6394081"/>
            <a:ext cx="2870200" cy="203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 sz="1000" spc="75">
                <a:solidFill>
                  <a:srgbClr val="797979"/>
                </a:solidFill>
                <a:latin typeface="Lucida Console"/>
                <a:cs typeface="Lucida Console"/>
              </a:rPr>
              <a:t>CS.2.D.Loops.Nesting </a:t>
            </a:r>
            <a:endParaRPr sz="1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Nesting</a:t>
            </a:r>
            <a:r>
              <a:rPr dirty="0" spc="245"/>
              <a:t> </a:t>
            </a:r>
            <a:r>
              <a:rPr dirty="0"/>
              <a:t>conditionals</a:t>
            </a:r>
            <a:r>
              <a:rPr dirty="0" spc="250"/>
              <a:t> </a:t>
            </a:r>
            <a:r>
              <a:rPr dirty="0" spc="55"/>
              <a:t>and</a:t>
            </a:r>
            <a:r>
              <a:rPr dirty="0" spc="250"/>
              <a:t> </a:t>
            </a:r>
            <a:r>
              <a:rPr dirty="0" spc="-20"/>
              <a:t>loops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73100" y="1804238"/>
            <a:ext cx="5029200" cy="170433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8265" rIns="0" bIns="0" rtlCol="0" vert="horz">
            <a:spAutoFit/>
          </a:bodyPr>
          <a:lstStyle/>
          <a:p>
            <a:pPr marL="159385">
              <a:lnSpc>
                <a:spcPct val="100000"/>
              </a:lnSpc>
              <a:spcBef>
                <a:spcPts val="695"/>
              </a:spcBef>
            </a:pP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Nesting</a:t>
            </a:r>
            <a:endParaRPr sz="1450">
              <a:latin typeface="Lucida Sans Unicode"/>
              <a:cs typeface="Lucida Sans Unicode"/>
            </a:endParaRPr>
          </a:p>
          <a:p>
            <a:pPr marL="436245" marR="245745" indent="-125095">
              <a:lnSpc>
                <a:spcPct val="102600"/>
              </a:lnSpc>
              <a:spcBef>
                <a:spcPts val="810"/>
              </a:spcBef>
              <a:buSzPct val="106896"/>
              <a:buFont typeface="Calibri"/>
              <a:buChar char="•"/>
              <a:tabLst>
                <a:tab pos="43688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Any</a:t>
            </a:r>
            <a:r>
              <a:rPr dirty="0" baseline="1915" sz="2175" spc="17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“statement”</a:t>
            </a:r>
            <a:r>
              <a:rPr dirty="0" baseline="1915" sz="2175" spc="17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within</a:t>
            </a:r>
            <a:r>
              <a:rPr dirty="0" baseline="1915" sz="2175" spc="179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</a:t>
            </a:r>
            <a:r>
              <a:rPr dirty="0" baseline="1915" sz="2175" spc="17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conditional</a:t>
            </a:r>
            <a:r>
              <a:rPr dirty="0" baseline="1915" sz="2175" spc="179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or</a:t>
            </a:r>
            <a:r>
              <a:rPr dirty="0" baseline="1915" sz="2175" spc="172">
                <a:latin typeface="Lucida Sans Unicode"/>
                <a:cs typeface="Lucida Sans Unicode"/>
              </a:rPr>
              <a:t> </a:t>
            </a:r>
            <a:r>
              <a:rPr dirty="0" baseline="1915" sz="2175" spc="-30">
                <a:latin typeface="Lucida Sans Unicode"/>
                <a:cs typeface="Lucida Sans Unicode"/>
              </a:rPr>
              <a:t>loop </a:t>
            </a:r>
            <a:r>
              <a:rPr dirty="0" sz="1450">
                <a:latin typeface="Lucida Sans Unicode"/>
                <a:cs typeface="Lucida Sans Unicode"/>
              </a:rPr>
              <a:t>may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itself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be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conditional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or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loop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statement.</a:t>
            </a:r>
            <a:endParaRPr sz="1450">
              <a:latin typeface="Lucida Sans Unicode"/>
              <a:cs typeface="Lucida Sans Unicode"/>
            </a:endParaRPr>
          </a:p>
          <a:p>
            <a:pPr marL="436245" indent="-125730">
              <a:lnSpc>
                <a:spcPct val="100000"/>
              </a:lnSpc>
              <a:spcBef>
                <a:spcPts val="850"/>
              </a:spcBef>
              <a:buSzPct val="106896"/>
              <a:buFont typeface="Calibri"/>
              <a:buChar char="•"/>
              <a:tabLst>
                <a:tab pos="43688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Enables</a:t>
            </a:r>
            <a:r>
              <a:rPr dirty="0" baseline="1915" sz="2175" spc="17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complex</a:t>
            </a:r>
            <a:r>
              <a:rPr dirty="0" baseline="1915" sz="2175" spc="179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control</a:t>
            </a:r>
            <a:r>
              <a:rPr dirty="0" baseline="1915" sz="2175" spc="179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flows.</a:t>
            </a:r>
            <a:endParaRPr baseline="1915" sz="2175">
              <a:latin typeface="Lucida Sans Unicode"/>
              <a:cs typeface="Lucida Sans Unicode"/>
            </a:endParaRPr>
          </a:p>
          <a:p>
            <a:pPr marL="436245" indent="-125730">
              <a:lnSpc>
                <a:spcPct val="100000"/>
              </a:lnSpc>
              <a:spcBef>
                <a:spcPts val="819"/>
              </a:spcBef>
              <a:buSzPct val="106896"/>
              <a:buFont typeface="Calibri"/>
              <a:buChar char="•"/>
              <a:tabLst>
                <a:tab pos="43688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Adds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to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challenge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of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debugging.</a:t>
            </a:r>
            <a:endParaRPr baseline="1915" sz="2175">
              <a:latin typeface="Lucida Sans Unicode"/>
              <a:cs typeface="Lucida Sans Unicode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432994" y="5234254"/>
            <a:ext cx="857250" cy="69850"/>
            <a:chOff x="6432994" y="5234254"/>
            <a:chExt cx="857250" cy="69850"/>
          </a:xfrm>
        </p:grpSpPr>
        <p:sp>
          <p:nvSpPr>
            <p:cNvPr id="6" name="object 6" descr=""/>
            <p:cNvSpPr/>
            <p:nvPr/>
          </p:nvSpPr>
          <p:spPr>
            <a:xfrm>
              <a:off x="6477003" y="5268872"/>
              <a:ext cx="812800" cy="0"/>
            </a:xfrm>
            <a:custGeom>
              <a:avLst/>
              <a:gdLst/>
              <a:ahLst/>
              <a:cxnLst/>
              <a:rect l="l" t="t" r="r" b="b"/>
              <a:pathLst>
                <a:path w="812800" h="0">
                  <a:moveTo>
                    <a:pt x="0" y="0"/>
                  </a:moveTo>
                  <a:lnTo>
                    <a:pt x="812796" y="0"/>
                  </a:lnTo>
                </a:path>
              </a:pathLst>
            </a:custGeom>
            <a:ln w="12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432994" y="5234254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4" h="69850">
                  <a:moveTo>
                    <a:pt x="69151" y="0"/>
                  </a:moveTo>
                  <a:lnTo>
                    <a:pt x="0" y="34620"/>
                  </a:lnTo>
                  <a:lnTo>
                    <a:pt x="69151" y="69240"/>
                  </a:lnTo>
                  <a:lnTo>
                    <a:pt x="51866" y="34620"/>
                  </a:lnTo>
                  <a:lnTo>
                    <a:pt x="691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7289800" y="4944655"/>
            <a:ext cx="1752600" cy="6489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5875" rIns="0" bIns="0" rtlCol="0" vert="horz">
            <a:spAutoFit/>
          </a:bodyPr>
          <a:lstStyle/>
          <a:p>
            <a:pPr marL="59690" marR="263525">
              <a:lnSpc>
                <a:spcPct val="107700"/>
              </a:lnSpc>
              <a:spcBef>
                <a:spcPts val="125"/>
              </a:spcBef>
            </a:pPr>
            <a:r>
              <a:rPr dirty="0" sz="1150">
                <a:latin typeface="Lucida Console"/>
                <a:cs typeface="Lucida Console"/>
              </a:rPr>
              <a:t>if-else</a:t>
            </a:r>
            <a:r>
              <a:rPr dirty="0" sz="1150" spc="-330">
                <a:latin typeface="Lucida Console"/>
                <a:cs typeface="Lucida Console"/>
              </a:rPr>
              <a:t> </a:t>
            </a:r>
            <a:r>
              <a:rPr dirty="0" sz="1150" spc="-10">
                <a:latin typeface="Lucida Sans Unicode"/>
                <a:cs typeface="Lucida Sans Unicode"/>
              </a:rPr>
              <a:t>statement </a:t>
            </a:r>
            <a:r>
              <a:rPr dirty="0" sz="1150">
                <a:latin typeface="Lucida Sans Unicode"/>
                <a:cs typeface="Lucida Sans Unicode"/>
              </a:rPr>
              <a:t>within</a:t>
            </a:r>
            <a:r>
              <a:rPr dirty="0" sz="1150" spc="20">
                <a:latin typeface="Lucida Sans Unicode"/>
                <a:cs typeface="Lucida Sans Unicode"/>
              </a:rPr>
              <a:t> </a:t>
            </a:r>
            <a:r>
              <a:rPr dirty="0" sz="1150">
                <a:latin typeface="Lucida Sans Unicode"/>
                <a:cs typeface="Lucida Sans Unicode"/>
              </a:rPr>
              <a:t>a</a:t>
            </a:r>
            <a:r>
              <a:rPr dirty="0" sz="1150" spc="25">
                <a:latin typeface="Lucida Sans Unicode"/>
                <a:cs typeface="Lucida Sans Unicode"/>
              </a:rPr>
              <a:t> </a:t>
            </a:r>
            <a:r>
              <a:rPr dirty="0" sz="1150">
                <a:latin typeface="Lucida Console"/>
                <a:cs typeface="Lucida Console"/>
              </a:rPr>
              <a:t>while</a:t>
            </a:r>
            <a:r>
              <a:rPr dirty="0" sz="1150" spc="-310">
                <a:latin typeface="Lucida Console"/>
                <a:cs typeface="Lucida Console"/>
              </a:rPr>
              <a:t> </a:t>
            </a:r>
            <a:r>
              <a:rPr dirty="0" sz="1150" spc="-20">
                <a:latin typeface="Lucida Sans Unicode"/>
                <a:cs typeface="Lucida Sans Unicode"/>
              </a:rPr>
              <a:t>loop </a:t>
            </a:r>
            <a:r>
              <a:rPr dirty="0" sz="1150">
                <a:latin typeface="Lucida Sans Unicode"/>
                <a:cs typeface="Lucida Sans Unicode"/>
              </a:rPr>
              <a:t>within</a:t>
            </a:r>
            <a:r>
              <a:rPr dirty="0" sz="1150" spc="20">
                <a:latin typeface="Lucida Sans Unicode"/>
                <a:cs typeface="Lucida Sans Unicode"/>
              </a:rPr>
              <a:t> </a:t>
            </a:r>
            <a:r>
              <a:rPr dirty="0" sz="1150">
                <a:latin typeface="Lucida Sans Unicode"/>
                <a:cs typeface="Lucida Sans Unicode"/>
              </a:rPr>
              <a:t>a</a:t>
            </a:r>
            <a:r>
              <a:rPr dirty="0" sz="1150" spc="25">
                <a:latin typeface="Lucida Sans Unicode"/>
                <a:cs typeface="Lucida Sans Unicode"/>
              </a:rPr>
              <a:t> </a:t>
            </a:r>
            <a:r>
              <a:rPr dirty="0" sz="1150">
                <a:latin typeface="Lucida Console"/>
                <a:cs typeface="Lucida Console"/>
              </a:rPr>
              <a:t>for</a:t>
            </a:r>
            <a:r>
              <a:rPr dirty="0" sz="1150" spc="-310">
                <a:latin typeface="Lucida Console"/>
                <a:cs typeface="Lucida Console"/>
              </a:rPr>
              <a:t> </a:t>
            </a:r>
            <a:r>
              <a:rPr dirty="0" sz="1150" spc="-20">
                <a:latin typeface="Lucida Sans Unicode"/>
                <a:cs typeface="Lucida Sans Unicode"/>
              </a:rPr>
              <a:t>loop</a:t>
            </a:r>
            <a:endParaRPr sz="1150">
              <a:latin typeface="Lucida Sans Unicode"/>
              <a:cs typeface="Lucida Sans Unicode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90370" y="2029924"/>
            <a:ext cx="866862" cy="1586826"/>
          </a:xfrm>
          <a:prstGeom prst="rect">
            <a:avLst/>
          </a:prstGeom>
        </p:spPr>
      </p:pic>
      <p:grpSp>
        <p:nvGrpSpPr>
          <p:cNvPr id="10" name="object 10" descr=""/>
          <p:cNvGrpSpPr/>
          <p:nvPr/>
        </p:nvGrpSpPr>
        <p:grpSpPr>
          <a:xfrm>
            <a:off x="7518400" y="2421084"/>
            <a:ext cx="1450340" cy="1106805"/>
            <a:chOff x="7518400" y="2421084"/>
            <a:chExt cx="1450340" cy="1106805"/>
          </a:xfrm>
        </p:grpSpPr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8400" y="2421084"/>
              <a:ext cx="607059" cy="110676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48475" y="2683987"/>
              <a:ext cx="449424" cy="790533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39441" y="2879125"/>
              <a:ext cx="329069" cy="550294"/>
            </a:xfrm>
            <a:prstGeom prst="rect">
              <a:avLst/>
            </a:prstGeom>
          </p:spPr>
        </p:pic>
      </p:grpSp>
      <p:pic>
        <p:nvPicPr>
          <p:cNvPr id="14" name="object 1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27321" y="3021714"/>
            <a:ext cx="223161" cy="378036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2474722" y="6153443"/>
            <a:ext cx="3484879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[</a:t>
            </a:r>
            <a:r>
              <a:rPr dirty="0" sz="1200" spc="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Stay</a:t>
            </a:r>
            <a:r>
              <a:rPr dirty="0" sz="1200" spc="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tuned</a:t>
            </a:r>
            <a:r>
              <a:rPr dirty="0" sz="1200" spc="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for</a:t>
            </a:r>
            <a:r>
              <a:rPr dirty="0" sz="1200" spc="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an</a:t>
            </a:r>
            <a:r>
              <a:rPr dirty="0" sz="1200" spc="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explanation</a:t>
            </a:r>
            <a:r>
              <a:rPr dirty="0" sz="1200" spc="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of</a:t>
            </a:r>
            <a:r>
              <a:rPr dirty="0" sz="1200" spc="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this</a:t>
            </a:r>
            <a:r>
              <a:rPr dirty="0" sz="1200" spc="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code.</a:t>
            </a:r>
            <a:r>
              <a:rPr dirty="0" sz="1200" spc="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50">
                <a:solidFill>
                  <a:srgbClr val="005493"/>
                </a:solidFill>
                <a:latin typeface="Lucida Sans Unicode"/>
                <a:cs typeface="Lucida Sans Unicode"/>
              </a:rPr>
              <a:t>]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29</a:t>
            </a:fld>
          </a:p>
        </p:txBody>
      </p:sp>
      <p:sp>
        <p:nvSpPr>
          <p:cNvPr id="16" name="object 16" descr=""/>
          <p:cNvSpPr txBox="1"/>
          <p:nvPr/>
        </p:nvSpPr>
        <p:spPr>
          <a:xfrm>
            <a:off x="2362200" y="4016514"/>
            <a:ext cx="4064000" cy="205993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826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695"/>
              </a:spcBef>
            </a:pPr>
            <a:r>
              <a:rPr dirty="0" sz="1200">
                <a:latin typeface="Lucida Console"/>
                <a:cs typeface="Lucida Console"/>
              </a:rPr>
              <a:t>for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(int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t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0;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t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trials;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t++)</a:t>
            </a:r>
            <a:endParaRPr sz="1200">
              <a:latin typeface="Lucida Console"/>
              <a:cs typeface="Lucida Console"/>
            </a:endParaRPr>
          </a:p>
          <a:p>
            <a:pPr marL="109855">
              <a:lnSpc>
                <a:spcPct val="100000"/>
              </a:lnSpc>
              <a:spcBef>
                <a:spcPts val="45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393700">
              <a:lnSpc>
                <a:spcPct val="100000"/>
              </a:lnSpc>
              <a:spcBef>
                <a:spcPts val="459"/>
              </a:spcBef>
            </a:pP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cash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stake;</a:t>
            </a:r>
            <a:endParaRPr sz="1200">
              <a:latin typeface="Lucida Console"/>
              <a:cs typeface="Lucida Console"/>
            </a:endParaRPr>
          </a:p>
          <a:p>
            <a:pPr marL="393700">
              <a:lnSpc>
                <a:spcPct val="100000"/>
              </a:lnSpc>
              <a:spcBef>
                <a:spcPts val="459"/>
              </a:spcBef>
            </a:pPr>
            <a:r>
              <a:rPr dirty="0" sz="1200">
                <a:latin typeface="Lucida Console"/>
                <a:cs typeface="Lucida Console"/>
              </a:rPr>
              <a:t>while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(cash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&gt;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&amp;&amp;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cash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goal)</a:t>
            </a:r>
            <a:endParaRPr sz="1200">
              <a:latin typeface="Lucida Console"/>
              <a:cs typeface="Lucida Console"/>
            </a:endParaRPr>
          </a:p>
          <a:p>
            <a:pPr marL="677545" marR="350520">
              <a:lnSpc>
                <a:spcPct val="131900"/>
              </a:lnSpc>
              <a:tabLst>
                <a:tab pos="3042920" algn="l"/>
              </a:tabLst>
            </a:pP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if</a:t>
            </a:r>
            <a:r>
              <a:rPr dirty="0" sz="1200" spc="13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(Math.random()</a:t>
            </a:r>
            <a:r>
              <a:rPr dirty="0" sz="1200" spc="13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&lt;</a:t>
            </a:r>
            <a:r>
              <a:rPr dirty="0" sz="1200" spc="13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0.5)</a:t>
            </a:r>
            <a:r>
              <a:rPr dirty="0" sz="1200" spc="13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 spc="-10">
                <a:solidFill>
                  <a:srgbClr val="8D3124"/>
                </a:solidFill>
                <a:latin typeface="Lucida Console"/>
                <a:cs typeface="Lucida Console"/>
              </a:rPr>
              <a:t>cash++; </a:t>
            </a:r>
            <a:r>
              <a:rPr dirty="0" sz="1200" spc="-20">
                <a:solidFill>
                  <a:srgbClr val="8D3124"/>
                </a:solidFill>
                <a:latin typeface="Lucida Console"/>
                <a:cs typeface="Lucida Console"/>
              </a:rPr>
              <a:t>else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	cash--</a:t>
            </a:r>
            <a:r>
              <a:rPr dirty="0" sz="1200" spc="-50">
                <a:solidFill>
                  <a:srgbClr val="8D3124"/>
                </a:solidFill>
                <a:latin typeface="Lucida Console"/>
                <a:cs typeface="Lucida Console"/>
              </a:rPr>
              <a:t>;</a:t>
            </a:r>
            <a:endParaRPr sz="1200">
              <a:latin typeface="Lucida Console"/>
              <a:cs typeface="Lucida Console"/>
            </a:endParaRPr>
          </a:p>
          <a:p>
            <a:pPr marL="393700">
              <a:lnSpc>
                <a:spcPct val="100000"/>
              </a:lnSpc>
              <a:spcBef>
                <a:spcPts val="459"/>
              </a:spcBef>
            </a:pPr>
            <a:r>
              <a:rPr dirty="0" sz="1200">
                <a:latin typeface="Lucida Console"/>
                <a:cs typeface="Lucida Console"/>
              </a:rPr>
              <a:t>if</a:t>
            </a:r>
            <a:r>
              <a:rPr dirty="0" sz="1200" spc="9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(cash</a:t>
            </a:r>
            <a:r>
              <a:rPr dirty="0" sz="1200" spc="9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==</a:t>
            </a:r>
            <a:r>
              <a:rPr dirty="0" sz="1200" spc="9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goal)</a:t>
            </a:r>
            <a:r>
              <a:rPr dirty="0" sz="1200" spc="9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wins++;</a:t>
            </a:r>
            <a:endParaRPr sz="1200">
              <a:latin typeface="Lucida Console"/>
              <a:cs typeface="Lucida Console"/>
            </a:endParaRPr>
          </a:p>
          <a:p>
            <a:pPr marL="109855">
              <a:lnSpc>
                <a:spcPct val="100000"/>
              </a:lnSpc>
              <a:spcBef>
                <a:spcPts val="459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585125" y="3992652"/>
            <a:ext cx="722630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-10">
                <a:solidFill>
                  <a:srgbClr val="005493"/>
                </a:solidFill>
                <a:latin typeface="Lucida Sans Unicode"/>
                <a:cs typeface="Lucida Sans Unicode"/>
              </a:rPr>
              <a:t>Example:</a:t>
            </a:r>
            <a:endParaRPr sz="1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392936" y="2026894"/>
            <a:ext cx="7274559" cy="765175"/>
          </a:xfrm>
          <a:custGeom>
            <a:avLst/>
            <a:gdLst/>
            <a:ahLst/>
            <a:cxnLst/>
            <a:rect l="l" t="t" r="r" b="b"/>
            <a:pathLst>
              <a:path w="7274559" h="765175">
                <a:moveTo>
                  <a:pt x="0" y="0"/>
                </a:moveTo>
                <a:lnTo>
                  <a:pt x="259413" y="451816"/>
                </a:lnTo>
                <a:lnTo>
                  <a:pt x="712427" y="682074"/>
                </a:lnTo>
                <a:lnTo>
                  <a:pt x="1688927" y="762457"/>
                </a:lnTo>
                <a:lnTo>
                  <a:pt x="3518801" y="764654"/>
                </a:lnTo>
                <a:lnTo>
                  <a:pt x="5436785" y="642211"/>
                </a:lnTo>
                <a:lnTo>
                  <a:pt x="6579866" y="389739"/>
                </a:lnTo>
                <a:lnTo>
                  <a:pt x="7131317" y="140517"/>
                </a:lnTo>
                <a:lnTo>
                  <a:pt x="7274407" y="27825"/>
                </a:lnTo>
                <a:lnTo>
                  <a:pt x="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Context:</a:t>
            </a:r>
            <a:r>
              <a:rPr dirty="0" spc="225"/>
              <a:t> </a:t>
            </a:r>
            <a:r>
              <a:rPr dirty="0"/>
              <a:t>basic</a:t>
            </a:r>
            <a:r>
              <a:rPr dirty="0" spc="225"/>
              <a:t> </a:t>
            </a:r>
            <a:r>
              <a:rPr dirty="0"/>
              <a:t>building</a:t>
            </a:r>
            <a:r>
              <a:rPr dirty="0" spc="225"/>
              <a:t> </a:t>
            </a:r>
            <a:r>
              <a:rPr dirty="0"/>
              <a:t>blocks</a:t>
            </a:r>
            <a:r>
              <a:rPr dirty="0" spc="225"/>
              <a:t> </a:t>
            </a:r>
            <a:r>
              <a:rPr dirty="0" spc="75"/>
              <a:t>for</a:t>
            </a:r>
            <a:r>
              <a:rPr dirty="0" spc="225"/>
              <a:t> </a:t>
            </a:r>
            <a:r>
              <a:rPr dirty="0" spc="-10"/>
              <a:t>programming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3627005" y="2305445"/>
            <a:ext cx="2900680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solidFill>
                  <a:srgbClr val="797979"/>
                </a:solidFill>
                <a:latin typeface="Lucida Sans Unicode"/>
                <a:cs typeface="Lucida Sans Unicode"/>
              </a:rPr>
              <a:t>any</a:t>
            </a:r>
            <a:r>
              <a:rPr dirty="0" sz="1200" spc="120">
                <a:solidFill>
                  <a:srgbClr val="797979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797979"/>
                </a:solidFill>
                <a:latin typeface="Lucida Sans Unicode"/>
                <a:cs typeface="Lucida Sans Unicode"/>
              </a:rPr>
              <a:t>program</a:t>
            </a:r>
            <a:r>
              <a:rPr dirty="0" sz="1200" spc="120">
                <a:solidFill>
                  <a:srgbClr val="797979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797979"/>
                </a:solidFill>
                <a:latin typeface="Lucida Sans Unicode"/>
                <a:cs typeface="Lucida Sans Unicode"/>
              </a:rPr>
              <a:t>you</a:t>
            </a:r>
            <a:r>
              <a:rPr dirty="0" sz="1200" spc="120">
                <a:solidFill>
                  <a:srgbClr val="797979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797979"/>
                </a:solidFill>
                <a:latin typeface="Lucida Sans Unicode"/>
                <a:cs typeface="Lucida Sans Unicode"/>
              </a:rPr>
              <a:t>might</a:t>
            </a:r>
            <a:r>
              <a:rPr dirty="0" sz="1200" spc="120">
                <a:solidFill>
                  <a:srgbClr val="797979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797979"/>
                </a:solidFill>
                <a:latin typeface="Lucida Sans Unicode"/>
                <a:cs typeface="Lucida Sans Unicode"/>
              </a:rPr>
              <a:t>want</a:t>
            </a:r>
            <a:r>
              <a:rPr dirty="0" sz="1200" spc="120">
                <a:solidFill>
                  <a:srgbClr val="797979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797979"/>
                </a:solidFill>
                <a:latin typeface="Lucida Sans Unicode"/>
                <a:cs typeface="Lucida Sans Unicode"/>
              </a:rPr>
              <a:t>to</a:t>
            </a:r>
            <a:r>
              <a:rPr dirty="0" sz="1200" spc="120">
                <a:solidFill>
                  <a:srgbClr val="79797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797979"/>
                </a:solidFill>
                <a:latin typeface="Lucida Sans Unicode"/>
                <a:cs typeface="Lucida Sans Unicode"/>
              </a:rPr>
              <a:t>write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3420430" y="2787376"/>
            <a:ext cx="3268345" cy="1772285"/>
            <a:chOff x="3420430" y="2787376"/>
            <a:chExt cx="3268345" cy="1772285"/>
          </a:xfrm>
        </p:grpSpPr>
        <p:sp>
          <p:nvSpPr>
            <p:cNvPr id="7" name="object 7" descr=""/>
            <p:cNvSpPr/>
            <p:nvPr/>
          </p:nvSpPr>
          <p:spPr>
            <a:xfrm>
              <a:off x="4552950" y="2789593"/>
              <a:ext cx="952500" cy="445134"/>
            </a:xfrm>
            <a:custGeom>
              <a:avLst/>
              <a:gdLst/>
              <a:ahLst/>
              <a:cxnLst/>
              <a:rect l="l" t="t" r="r" b="b"/>
              <a:pathLst>
                <a:path w="952500" h="445135">
                  <a:moveTo>
                    <a:pt x="0" y="0"/>
                  </a:moveTo>
                  <a:lnTo>
                    <a:pt x="952500" y="0"/>
                  </a:lnTo>
                  <a:lnTo>
                    <a:pt x="952500" y="444995"/>
                  </a:lnTo>
                  <a:lnTo>
                    <a:pt x="0" y="444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552953" y="2789598"/>
              <a:ext cx="952500" cy="445134"/>
            </a:xfrm>
            <a:custGeom>
              <a:avLst/>
              <a:gdLst/>
              <a:ahLst/>
              <a:cxnLst/>
              <a:rect l="l" t="t" r="r" b="b"/>
              <a:pathLst>
                <a:path w="952500" h="445135">
                  <a:moveTo>
                    <a:pt x="0" y="0"/>
                  </a:moveTo>
                  <a:lnTo>
                    <a:pt x="952499" y="0"/>
                  </a:lnTo>
                  <a:lnTo>
                    <a:pt x="952499" y="444998"/>
                  </a:lnTo>
                  <a:lnTo>
                    <a:pt x="0" y="444998"/>
                  </a:lnTo>
                  <a:lnTo>
                    <a:pt x="0" y="0"/>
                  </a:lnTo>
                  <a:close/>
                </a:path>
              </a:pathLst>
            </a:custGeom>
            <a:ln w="393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057650" y="3234588"/>
              <a:ext cx="2006600" cy="445134"/>
            </a:xfrm>
            <a:custGeom>
              <a:avLst/>
              <a:gdLst/>
              <a:ahLst/>
              <a:cxnLst/>
              <a:rect l="l" t="t" r="r" b="b"/>
              <a:pathLst>
                <a:path w="2006600" h="445135">
                  <a:moveTo>
                    <a:pt x="0" y="0"/>
                  </a:moveTo>
                  <a:lnTo>
                    <a:pt x="2006600" y="0"/>
                  </a:lnTo>
                  <a:lnTo>
                    <a:pt x="2006600" y="445008"/>
                  </a:lnTo>
                  <a:lnTo>
                    <a:pt x="0" y="4450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057653" y="3234599"/>
              <a:ext cx="2006600" cy="445134"/>
            </a:xfrm>
            <a:custGeom>
              <a:avLst/>
              <a:gdLst/>
              <a:ahLst/>
              <a:cxnLst/>
              <a:rect l="l" t="t" r="r" b="b"/>
              <a:pathLst>
                <a:path w="2006600" h="445135">
                  <a:moveTo>
                    <a:pt x="0" y="0"/>
                  </a:moveTo>
                  <a:lnTo>
                    <a:pt x="2006601" y="0"/>
                  </a:lnTo>
                  <a:lnTo>
                    <a:pt x="2006601" y="444999"/>
                  </a:lnTo>
                  <a:lnTo>
                    <a:pt x="0" y="444999"/>
                  </a:lnTo>
                  <a:lnTo>
                    <a:pt x="0" y="0"/>
                  </a:lnTo>
                  <a:close/>
                </a:path>
              </a:pathLst>
            </a:custGeom>
            <a:ln w="393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422649" y="3679596"/>
              <a:ext cx="3263900" cy="432434"/>
            </a:xfrm>
            <a:custGeom>
              <a:avLst/>
              <a:gdLst/>
              <a:ahLst/>
              <a:cxnLst/>
              <a:rect l="l" t="t" r="r" b="b"/>
              <a:pathLst>
                <a:path w="3263900" h="432435">
                  <a:moveTo>
                    <a:pt x="0" y="0"/>
                  </a:moveTo>
                  <a:lnTo>
                    <a:pt x="3263900" y="0"/>
                  </a:lnTo>
                  <a:lnTo>
                    <a:pt x="3263900" y="432282"/>
                  </a:lnTo>
                  <a:lnTo>
                    <a:pt x="0" y="432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422653" y="3679587"/>
              <a:ext cx="3263900" cy="432434"/>
            </a:xfrm>
            <a:custGeom>
              <a:avLst/>
              <a:gdLst/>
              <a:ahLst/>
              <a:cxnLst/>
              <a:rect l="l" t="t" r="r" b="b"/>
              <a:pathLst>
                <a:path w="3263900" h="432435">
                  <a:moveTo>
                    <a:pt x="0" y="0"/>
                  </a:moveTo>
                  <a:lnTo>
                    <a:pt x="3263901" y="0"/>
                  </a:lnTo>
                  <a:lnTo>
                    <a:pt x="3263901" y="432284"/>
                  </a:lnTo>
                  <a:lnTo>
                    <a:pt x="0" y="432284"/>
                  </a:lnTo>
                  <a:lnTo>
                    <a:pt x="0" y="0"/>
                  </a:lnTo>
                  <a:close/>
                </a:path>
              </a:pathLst>
            </a:custGeom>
            <a:ln w="393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52950" y="4111878"/>
              <a:ext cx="952500" cy="445134"/>
            </a:xfrm>
            <a:custGeom>
              <a:avLst/>
              <a:gdLst/>
              <a:ahLst/>
              <a:cxnLst/>
              <a:rect l="l" t="t" r="r" b="b"/>
              <a:pathLst>
                <a:path w="952500" h="445135">
                  <a:moveTo>
                    <a:pt x="0" y="0"/>
                  </a:moveTo>
                  <a:lnTo>
                    <a:pt x="952500" y="0"/>
                  </a:lnTo>
                  <a:lnTo>
                    <a:pt x="952500" y="444995"/>
                  </a:lnTo>
                  <a:lnTo>
                    <a:pt x="0" y="444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552953" y="4111872"/>
              <a:ext cx="952500" cy="445134"/>
            </a:xfrm>
            <a:custGeom>
              <a:avLst/>
              <a:gdLst/>
              <a:ahLst/>
              <a:cxnLst/>
              <a:rect l="l" t="t" r="r" b="b"/>
              <a:pathLst>
                <a:path w="952500" h="445135">
                  <a:moveTo>
                    <a:pt x="0" y="0"/>
                  </a:moveTo>
                  <a:lnTo>
                    <a:pt x="952499" y="0"/>
                  </a:lnTo>
                  <a:lnTo>
                    <a:pt x="952499" y="444998"/>
                  </a:lnTo>
                  <a:lnTo>
                    <a:pt x="0" y="444998"/>
                  </a:lnTo>
                  <a:lnTo>
                    <a:pt x="0" y="0"/>
                  </a:lnTo>
                  <a:close/>
                </a:path>
              </a:pathLst>
            </a:custGeom>
            <a:ln w="393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3422650" y="2789593"/>
            <a:ext cx="3263900" cy="1767839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algn="ctr" marR="7620">
              <a:lnSpc>
                <a:spcPct val="100000"/>
              </a:lnSpc>
              <a:spcBef>
                <a:spcPts val="900"/>
              </a:spcBef>
            </a:pPr>
            <a:r>
              <a:rPr dirty="0" sz="1200" spc="-10">
                <a:solidFill>
                  <a:srgbClr val="8A8A8A"/>
                </a:solidFill>
                <a:latin typeface="Lucida Sans Unicode"/>
                <a:cs typeface="Lucida Sans Unicode"/>
              </a:rPr>
              <a:t>objects</a:t>
            </a:r>
            <a:endParaRPr sz="1200">
              <a:latin typeface="Lucida Sans Unicode"/>
              <a:cs typeface="Lucida Sans Unicode"/>
            </a:endParaRPr>
          </a:p>
          <a:p>
            <a:pPr algn="ctr" marL="445134" marR="396875" indent="-635">
              <a:lnSpc>
                <a:spcPct val="240899"/>
              </a:lnSpc>
            </a:pPr>
            <a:r>
              <a:rPr dirty="0" sz="1200">
                <a:solidFill>
                  <a:srgbClr val="8A8A8A"/>
                </a:solidFill>
                <a:latin typeface="Lucida Sans Unicode"/>
                <a:cs typeface="Lucida Sans Unicode"/>
              </a:rPr>
              <a:t>functions</a:t>
            </a:r>
            <a:r>
              <a:rPr dirty="0" sz="1200" spc="120">
                <a:solidFill>
                  <a:srgbClr val="8A8A8A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8A8A8A"/>
                </a:solidFill>
                <a:latin typeface="Lucida Sans Unicode"/>
                <a:cs typeface="Lucida Sans Unicode"/>
              </a:rPr>
              <a:t>and</a:t>
            </a:r>
            <a:r>
              <a:rPr dirty="0" sz="1200" spc="125">
                <a:solidFill>
                  <a:srgbClr val="8A8A8A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8A8A8A"/>
                </a:solidFill>
                <a:latin typeface="Lucida Sans Unicode"/>
                <a:cs typeface="Lucida Sans Unicode"/>
              </a:rPr>
              <a:t>modules </a:t>
            </a:r>
            <a:r>
              <a:rPr dirty="0" sz="1200">
                <a:solidFill>
                  <a:srgbClr val="8A8A8A"/>
                </a:solidFill>
                <a:latin typeface="Lucida Sans Unicode"/>
                <a:cs typeface="Lucida Sans Unicode"/>
              </a:rPr>
              <a:t>graphics,</a:t>
            </a:r>
            <a:r>
              <a:rPr dirty="0" sz="1200" spc="120">
                <a:solidFill>
                  <a:srgbClr val="8A8A8A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8A8A8A"/>
                </a:solidFill>
                <a:latin typeface="Lucida Sans Unicode"/>
                <a:cs typeface="Lucida Sans Unicode"/>
              </a:rPr>
              <a:t>sound,</a:t>
            </a:r>
            <a:r>
              <a:rPr dirty="0" sz="1200" spc="125">
                <a:solidFill>
                  <a:srgbClr val="8A8A8A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8A8A8A"/>
                </a:solidFill>
                <a:latin typeface="Lucida Sans Unicode"/>
                <a:cs typeface="Lucida Sans Unicode"/>
              </a:rPr>
              <a:t>and</a:t>
            </a:r>
            <a:r>
              <a:rPr dirty="0" sz="1200" spc="120">
                <a:solidFill>
                  <a:srgbClr val="8A8A8A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8A8A8A"/>
                </a:solidFill>
                <a:latin typeface="Lucida Sans Unicode"/>
                <a:cs typeface="Lucida Sans Unicode"/>
              </a:rPr>
              <a:t>image</a:t>
            </a:r>
            <a:r>
              <a:rPr dirty="0" sz="1200" spc="125">
                <a:solidFill>
                  <a:srgbClr val="8A8A8A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5">
                <a:solidFill>
                  <a:srgbClr val="8A8A8A"/>
                </a:solidFill>
                <a:latin typeface="Lucida Sans Unicode"/>
                <a:cs typeface="Lucida Sans Unicode"/>
              </a:rPr>
              <a:t>I/O </a:t>
            </a:r>
            <a:r>
              <a:rPr dirty="0" sz="1200" spc="-10">
                <a:solidFill>
                  <a:srgbClr val="8A8A8A"/>
                </a:solidFill>
                <a:latin typeface="Lucida Sans Unicode"/>
                <a:cs typeface="Lucida Sans Unicode"/>
              </a:rPr>
              <a:t>arrays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146994" y="4671301"/>
            <a:ext cx="1730375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00"/>
              </a:lnSpc>
            </a:pPr>
            <a:r>
              <a:rPr dirty="0" sz="1200">
                <a:solidFill>
                  <a:srgbClr val="8A8A8A"/>
                </a:solidFill>
                <a:latin typeface="Lucida Sans Unicode"/>
                <a:cs typeface="Lucida Sans Unicode"/>
              </a:rPr>
              <a:t>conditionals</a:t>
            </a:r>
            <a:r>
              <a:rPr dirty="0" sz="1200" spc="145">
                <a:solidFill>
                  <a:srgbClr val="8A8A8A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8A8A8A"/>
                </a:solidFill>
                <a:latin typeface="Lucida Sans Unicode"/>
                <a:cs typeface="Lucida Sans Unicode"/>
              </a:rPr>
              <a:t>and</a:t>
            </a:r>
            <a:r>
              <a:rPr dirty="0" sz="1200" spc="150">
                <a:solidFill>
                  <a:srgbClr val="8A8A8A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0">
                <a:solidFill>
                  <a:srgbClr val="8A8A8A"/>
                </a:solidFill>
                <a:latin typeface="Lucida Sans Unicode"/>
                <a:cs typeface="Lucida Sans Unicode"/>
              </a:rPr>
              <a:t>loops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057653" y="5001872"/>
            <a:ext cx="939800" cy="432434"/>
          </a:xfrm>
          <a:prstGeom prst="rect">
            <a:avLst/>
          </a:prstGeom>
          <a:solidFill>
            <a:srgbClr val="005493"/>
          </a:solidFill>
          <a:ln w="10492">
            <a:solidFill>
              <a:srgbClr val="FFFFFF"/>
            </a:solidFill>
          </a:ln>
        </p:spPr>
        <p:txBody>
          <a:bodyPr wrap="square" lIns="0" tIns="97155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765"/>
              </a:spcBef>
            </a:pPr>
            <a:r>
              <a:rPr dirty="0" sz="1300" spc="-20">
                <a:solidFill>
                  <a:srgbClr val="FFFFFF"/>
                </a:solidFill>
                <a:latin typeface="Lucida Sans Unicode"/>
                <a:cs typeface="Lucida Sans Unicode"/>
              </a:rPr>
              <a:t>Math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997449" y="5001872"/>
            <a:ext cx="939800" cy="432434"/>
          </a:xfrm>
          <a:prstGeom prst="rect">
            <a:avLst/>
          </a:prstGeom>
          <a:solidFill>
            <a:srgbClr val="005493"/>
          </a:solidFill>
          <a:ln w="10487">
            <a:solidFill>
              <a:srgbClr val="FFFFFF"/>
            </a:solidFill>
          </a:ln>
        </p:spPr>
        <p:txBody>
          <a:bodyPr wrap="square" lIns="0" tIns="97155" rIns="0" bIns="0" rtlCol="0" vert="horz">
            <a:spAutoFit/>
          </a:bodyPr>
          <a:lstStyle/>
          <a:p>
            <a:pPr marL="168910">
              <a:lnSpc>
                <a:spcPct val="100000"/>
              </a:lnSpc>
              <a:spcBef>
                <a:spcPts val="765"/>
              </a:spcBef>
            </a:pP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text</a:t>
            </a:r>
            <a:r>
              <a:rPr dirty="0" sz="1300" spc="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25">
                <a:solidFill>
                  <a:srgbClr val="FFFFFF"/>
                </a:solidFill>
                <a:latin typeface="Lucida Sans Unicode"/>
                <a:cs typeface="Lucida Sans Unicode"/>
              </a:rPr>
              <a:t>I/O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997449" y="5434160"/>
            <a:ext cx="2387600" cy="445134"/>
          </a:xfrm>
          <a:prstGeom prst="rect">
            <a:avLst/>
          </a:prstGeom>
          <a:solidFill>
            <a:srgbClr val="005493"/>
          </a:solidFill>
          <a:ln w="10488">
            <a:solidFill>
              <a:srgbClr val="FFFFFF"/>
            </a:solidFill>
          </a:ln>
        </p:spPr>
        <p:txBody>
          <a:bodyPr wrap="square" lIns="0" tIns="105410" rIns="0" bIns="0" rtlCol="0" vert="horz">
            <a:spAutoFit/>
          </a:bodyPr>
          <a:lstStyle/>
          <a:p>
            <a:pPr marL="264160">
              <a:lnSpc>
                <a:spcPct val="100000"/>
              </a:lnSpc>
              <a:spcBef>
                <a:spcPts val="830"/>
              </a:spcBef>
            </a:pP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assignment</a:t>
            </a:r>
            <a:r>
              <a:rPr dirty="0" sz="1300" spc="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Lucida Sans Unicode"/>
                <a:cs typeface="Lucida Sans Unicode"/>
              </a:rPr>
              <a:t>statements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609845" y="5434160"/>
            <a:ext cx="2387600" cy="445134"/>
          </a:xfrm>
          <a:prstGeom prst="rect">
            <a:avLst/>
          </a:prstGeom>
          <a:solidFill>
            <a:srgbClr val="005493"/>
          </a:solidFill>
          <a:ln w="10499">
            <a:solidFill>
              <a:srgbClr val="FFFFFF"/>
            </a:solidFill>
          </a:ln>
        </p:spPr>
        <p:txBody>
          <a:bodyPr wrap="square" lIns="0" tIns="105410" rIns="0" bIns="0" rtlCol="0" vert="horz">
            <a:spAutoFit/>
          </a:bodyPr>
          <a:lstStyle/>
          <a:p>
            <a:pPr marL="394335">
              <a:lnSpc>
                <a:spcPct val="100000"/>
              </a:lnSpc>
              <a:spcBef>
                <a:spcPts val="830"/>
              </a:spcBef>
            </a:pP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primitive</a:t>
            </a:r>
            <a:r>
              <a:rPr dirty="0" sz="1300" spc="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dirty="0" sz="1300" spc="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Lucida Sans Unicode"/>
                <a:cs typeface="Lucida Sans Unicode"/>
              </a:rPr>
              <a:t>types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60191" y="5929388"/>
            <a:ext cx="1763395" cy="35306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5080" indent="297180">
              <a:lnSpc>
                <a:spcPts val="1240"/>
              </a:lnSpc>
              <a:spcBef>
                <a:spcPts val="220"/>
              </a:spcBef>
            </a:pPr>
            <a:r>
              <a:rPr dirty="0" sz="1100">
                <a:latin typeface="Lucida Sans Unicode"/>
                <a:cs typeface="Lucida Sans Unicode"/>
              </a:rPr>
              <a:t>Previous</a:t>
            </a:r>
            <a:r>
              <a:rPr dirty="0" sz="1100" spc="85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lecture: </a:t>
            </a:r>
            <a:r>
              <a:rPr dirty="0" sz="1100">
                <a:latin typeface="Lucida Sans Unicode"/>
                <a:cs typeface="Lucida Sans Unicode"/>
              </a:rPr>
              <a:t>equivalent</a:t>
            </a:r>
            <a:r>
              <a:rPr dirty="0" sz="1100" spc="4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to</a:t>
            </a:r>
            <a:r>
              <a:rPr dirty="0" sz="1100" spc="4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</a:t>
            </a:r>
            <a:r>
              <a:rPr dirty="0" sz="1100" spc="45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calculator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1884832" y="5172481"/>
            <a:ext cx="2121535" cy="450215"/>
            <a:chOff x="1884832" y="5172481"/>
            <a:chExt cx="2121535" cy="450215"/>
          </a:xfrm>
        </p:grpSpPr>
        <p:sp>
          <p:nvSpPr>
            <p:cNvPr id="23" name="object 23" descr=""/>
            <p:cNvSpPr/>
            <p:nvPr/>
          </p:nvSpPr>
          <p:spPr>
            <a:xfrm>
              <a:off x="1891189" y="5205302"/>
              <a:ext cx="2071370" cy="144145"/>
            </a:xfrm>
            <a:custGeom>
              <a:avLst/>
              <a:gdLst/>
              <a:ahLst/>
              <a:cxnLst/>
              <a:rect l="l" t="t" r="r" b="b"/>
              <a:pathLst>
                <a:path w="2071370" h="144145">
                  <a:moveTo>
                    <a:pt x="0" y="144147"/>
                  </a:moveTo>
                  <a:lnTo>
                    <a:pt x="2058366" y="0"/>
                  </a:lnTo>
                  <a:lnTo>
                    <a:pt x="2071211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934968" y="5172481"/>
              <a:ext cx="71755" cy="69215"/>
            </a:xfrm>
            <a:custGeom>
              <a:avLst/>
              <a:gdLst/>
              <a:ahLst/>
              <a:cxnLst/>
              <a:rect l="l" t="t" r="r" b="b"/>
              <a:pathLst>
                <a:path w="71754" h="69214">
                  <a:moveTo>
                    <a:pt x="0" y="0"/>
                  </a:moveTo>
                  <a:lnTo>
                    <a:pt x="19596" y="33350"/>
                  </a:lnTo>
                  <a:lnTo>
                    <a:pt x="4699" y="69062"/>
                  </a:lnTo>
                  <a:lnTo>
                    <a:pt x="71335" y="29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903984" y="5352973"/>
              <a:ext cx="648970" cy="247015"/>
            </a:xfrm>
            <a:custGeom>
              <a:avLst/>
              <a:gdLst/>
              <a:ahLst/>
              <a:cxnLst/>
              <a:rect l="l" t="t" r="r" b="b"/>
              <a:pathLst>
                <a:path w="648969" h="247014">
                  <a:moveTo>
                    <a:pt x="0" y="0"/>
                  </a:moveTo>
                  <a:lnTo>
                    <a:pt x="643889" y="246470"/>
                  </a:lnTo>
                  <a:lnTo>
                    <a:pt x="648713" y="246470"/>
                  </a:lnTo>
                </a:path>
              </a:pathLst>
            </a:custGeom>
            <a:ln w="12712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516759" y="5558078"/>
              <a:ext cx="77470" cy="64769"/>
            </a:xfrm>
            <a:custGeom>
              <a:avLst/>
              <a:gdLst/>
              <a:ahLst/>
              <a:cxnLst/>
              <a:rect l="l" t="t" r="r" b="b"/>
              <a:pathLst>
                <a:path w="77469" h="64770">
                  <a:moveTo>
                    <a:pt x="24980" y="0"/>
                  </a:moveTo>
                  <a:lnTo>
                    <a:pt x="28613" y="38519"/>
                  </a:lnTo>
                  <a:lnTo>
                    <a:pt x="0" y="64554"/>
                  </a:lnTo>
                  <a:lnTo>
                    <a:pt x="76974" y="57276"/>
                  </a:lnTo>
                  <a:lnTo>
                    <a:pt x="2498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7" name="object 2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076" y="4622800"/>
            <a:ext cx="859266" cy="1287478"/>
          </a:xfrm>
          <a:prstGeom prst="rect">
            <a:avLst/>
          </a:prstGeom>
        </p:spPr>
      </p:pic>
      <p:sp>
        <p:nvSpPr>
          <p:cNvPr id="28" name="object 28" descr=""/>
          <p:cNvSpPr txBox="1"/>
          <p:nvPr/>
        </p:nvSpPr>
        <p:spPr>
          <a:xfrm>
            <a:off x="7739583" y="5562269"/>
            <a:ext cx="1578610" cy="3530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>
              <a:lnSpc>
                <a:spcPts val="1280"/>
              </a:lnSpc>
              <a:spcBef>
                <a:spcPts val="114"/>
              </a:spcBef>
            </a:pP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This</a:t>
            </a:r>
            <a:r>
              <a:rPr dirty="0" sz="1100" spc="2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lecture:</a:t>
            </a:r>
            <a:endParaRPr sz="1100">
              <a:latin typeface="Lucida Sans Unicode"/>
              <a:cs typeface="Lucida Sans Unicode"/>
            </a:endParaRPr>
          </a:p>
          <a:p>
            <a:pPr algn="ctr">
              <a:lnSpc>
                <a:spcPts val="1280"/>
              </a:lnSpc>
            </a:pP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to</a:t>
            </a:r>
            <a:r>
              <a:rPr dirty="0" sz="1100" spc="3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infinity</a:t>
            </a:r>
            <a:r>
              <a:rPr dirty="0" sz="1100" spc="3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and</a:t>
            </a:r>
            <a:r>
              <a:rPr dirty="0" sz="1100" spc="3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beyond!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3803650" y="4556873"/>
            <a:ext cx="2387600" cy="445134"/>
          </a:xfrm>
          <a:prstGeom prst="rect">
            <a:avLst/>
          </a:prstGeom>
          <a:solidFill>
            <a:srgbClr val="005493"/>
          </a:solidFill>
          <a:ln w="10488">
            <a:solidFill>
              <a:srgbClr val="FFFFFF"/>
            </a:solidFill>
          </a:ln>
        </p:spPr>
        <p:txBody>
          <a:bodyPr wrap="square" lIns="0" tIns="102870" rIns="0" bIns="0" rtlCol="0" vert="horz">
            <a:spAutoFit/>
          </a:bodyPr>
          <a:lstStyle/>
          <a:p>
            <a:pPr marL="268605">
              <a:lnSpc>
                <a:spcPct val="100000"/>
              </a:lnSpc>
              <a:spcBef>
                <a:spcPts val="810"/>
              </a:spcBef>
            </a:pP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conditionals</a:t>
            </a:r>
            <a:r>
              <a:rPr dirty="0" sz="1300" spc="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300" spc="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Lucida Sans Unicode"/>
                <a:cs typeface="Lucida Sans Unicode"/>
              </a:rPr>
              <a:t>loops</a:t>
            </a:r>
            <a:endParaRPr sz="1300">
              <a:latin typeface="Lucida Sans Unicode"/>
              <a:cs typeface="Lucida Sans Unicode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6293396" y="3755072"/>
            <a:ext cx="2769870" cy="1762760"/>
            <a:chOff x="6293396" y="3755072"/>
            <a:chExt cx="2769870" cy="1762760"/>
          </a:xfrm>
        </p:grpSpPr>
        <p:sp>
          <p:nvSpPr>
            <p:cNvPr id="31" name="object 31" descr=""/>
            <p:cNvSpPr/>
            <p:nvPr/>
          </p:nvSpPr>
          <p:spPr>
            <a:xfrm>
              <a:off x="6337305" y="4655769"/>
              <a:ext cx="1702435" cy="117475"/>
            </a:xfrm>
            <a:custGeom>
              <a:avLst/>
              <a:gdLst/>
              <a:ahLst/>
              <a:cxnLst/>
              <a:rect l="l" t="t" r="r" b="b"/>
              <a:pathLst>
                <a:path w="1702434" h="117475">
                  <a:moveTo>
                    <a:pt x="1702378" y="0"/>
                  </a:moveTo>
                  <a:lnTo>
                    <a:pt x="6936" y="117252"/>
                  </a:lnTo>
                  <a:lnTo>
                    <a:pt x="0" y="117252"/>
                  </a:lnTo>
                </a:path>
              </a:pathLst>
            </a:custGeom>
            <a:ln w="12714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293396" y="4736795"/>
              <a:ext cx="71755" cy="69215"/>
            </a:xfrm>
            <a:custGeom>
              <a:avLst/>
              <a:gdLst/>
              <a:ahLst/>
              <a:cxnLst/>
              <a:rect l="l" t="t" r="r" b="b"/>
              <a:pathLst>
                <a:path w="71754" h="69214">
                  <a:moveTo>
                    <a:pt x="66675" y="0"/>
                  </a:moveTo>
                  <a:lnTo>
                    <a:pt x="0" y="39179"/>
                  </a:lnTo>
                  <a:lnTo>
                    <a:pt x="71310" y="69075"/>
                  </a:lnTo>
                  <a:lnTo>
                    <a:pt x="51739" y="35699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89557" y="3755072"/>
              <a:ext cx="1173479" cy="1762201"/>
            </a:xfrm>
            <a:prstGeom prst="rect">
              <a:avLst/>
            </a:prstGeom>
          </p:spPr>
        </p:pic>
      </p:grpSp>
      <p:sp>
        <p:nvSpPr>
          <p:cNvPr id="34" name="object 3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606296" y="3629824"/>
            <a:ext cx="5642610" cy="2821940"/>
            <a:chOff x="1606296" y="3629824"/>
            <a:chExt cx="5642610" cy="282194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6296" y="3629824"/>
              <a:ext cx="5642140" cy="282160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638300" y="3660520"/>
              <a:ext cx="5537200" cy="2720975"/>
            </a:xfrm>
            <a:custGeom>
              <a:avLst/>
              <a:gdLst/>
              <a:ahLst/>
              <a:cxnLst/>
              <a:rect l="l" t="t" r="r" b="b"/>
              <a:pathLst>
                <a:path w="5537200" h="2720975">
                  <a:moveTo>
                    <a:pt x="0" y="0"/>
                  </a:moveTo>
                  <a:lnTo>
                    <a:pt x="5537200" y="0"/>
                  </a:lnTo>
                  <a:lnTo>
                    <a:pt x="5537200" y="2720847"/>
                  </a:lnTo>
                  <a:lnTo>
                    <a:pt x="0" y="2720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3076670" y="3735020"/>
            <a:ext cx="1823085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Lucida Console"/>
                <a:cs typeface="Lucida Console"/>
              </a:rPr>
              <a:t>47450)</a:t>
            </a:r>
            <a:r>
              <a:rPr dirty="0" sz="1200" spc="9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rate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0.22;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752104" y="3735020"/>
            <a:ext cx="1160780" cy="39179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215"/>
              </a:spcBef>
            </a:pPr>
            <a:r>
              <a:rPr dirty="0" sz="1200">
                <a:latin typeface="Lucida Console"/>
                <a:cs typeface="Lucida Console"/>
              </a:rPr>
              <a:t>if</a:t>
            </a:r>
            <a:r>
              <a:rPr dirty="0" sz="1200" spc="114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(income</a:t>
            </a:r>
            <a:r>
              <a:rPr dirty="0" sz="1200" spc="120">
                <a:latin typeface="Lucida Console"/>
                <a:cs typeface="Lucida Console"/>
              </a:rPr>
              <a:t> </a:t>
            </a:r>
            <a:r>
              <a:rPr dirty="0" sz="1200" spc="-50">
                <a:latin typeface="Lucida Console"/>
                <a:cs typeface="Lucida Console"/>
              </a:rPr>
              <a:t>&lt; </a:t>
            </a:r>
            <a:r>
              <a:rPr dirty="0" sz="1200" spc="-20">
                <a:latin typeface="Lucida Console"/>
                <a:cs typeface="Lucida Console"/>
              </a:rPr>
              <a:t>else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035940" y="4090087"/>
            <a:ext cx="120014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319775" y="4267620"/>
            <a:ext cx="3147695" cy="39179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215"/>
              </a:spcBef>
            </a:pPr>
            <a:r>
              <a:rPr dirty="0" sz="1200">
                <a:latin typeface="Lucida Console"/>
                <a:cs typeface="Lucida Console"/>
              </a:rPr>
              <a:t>if</a:t>
            </a:r>
            <a:r>
              <a:rPr dirty="0" sz="1200" spc="9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(income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114650)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rate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0.25; </a:t>
            </a:r>
            <a:r>
              <a:rPr dirty="0" sz="1200" spc="-20">
                <a:latin typeface="Lucida Console"/>
                <a:cs typeface="Lucida Console"/>
              </a:rPr>
              <a:t>else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603611" y="4622699"/>
            <a:ext cx="120014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887446" y="4800232"/>
            <a:ext cx="3147695" cy="39179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215"/>
              </a:spcBef>
            </a:pPr>
            <a:r>
              <a:rPr dirty="0" sz="1200">
                <a:latin typeface="Lucida Console"/>
                <a:cs typeface="Lucida Console"/>
              </a:rPr>
              <a:t>if</a:t>
            </a:r>
            <a:r>
              <a:rPr dirty="0" sz="1200" spc="9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(income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174700)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rate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0.28; </a:t>
            </a:r>
            <a:r>
              <a:rPr dirty="0" sz="1200" spc="-20">
                <a:latin typeface="Lucida Console"/>
                <a:cs typeface="Lucida Console"/>
              </a:rPr>
              <a:t>else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171282" y="5155299"/>
            <a:ext cx="120014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409956" y="5332449"/>
            <a:ext cx="3200400" cy="407034"/>
          </a:xfrm>
          <a:prstGeom prst="rect">
            <a:avLst/>
          </a:prstGeom>
          <a:solidFill>
            <a:srgbClr val="FFFFFF"/>
          </a:solidFill>
          <a:ln w="12714">
            <a:solidFill>
              <a:srgbClr val="005493"/>
            </a:solidFill>
          </a:ln>
        </p:spPr>
        <p:txBody>
          <a:bodyPr wrap="square" lIns="0" tIns="27940" rIns="0" bIns="0" rtlCol="0" vert="horz">
            <a:spAutoFit/>
          </a:bodyPr>
          <a:lstStyle/>
          <a:p>
            <a:pPr marL="57785" marR="12700">
              <a:lnSpc>
                <a:spcPts val="1400"/>
              </a:lnSpc>
              <a:spcBef>
                <a:spcPts val="220"/>
              </a:spcBef>
              <a:tabLst>
                <a:tab pos="2044064" algn="l"/>
              </a:tabLst>
            </a:pPr>
            <a:r>
              <a:rPr dirty="0" sz="1200">
                <a:latin typeface="Lucida Console"/>
                <a:cs typeface="Lucida Console"/>
              </a:rPr>
              <a:t>if</a:t>
            </a:r>
            <a:r>
              <a:rPr dirty="0" sz="1200" spc="9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(income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311950)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rate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0.33; </a:t>
            </a:r>
            <a:r>
              <a:rPr dirty="0" sz="1200" spc="-20">
                <a:latin typeface="Lucida Console"/>
                <a:cs typeface="Lucida Console"/>
              </a:rPr>
              <a:t>else</a:t>
            </a:r>
            <a:r>
              <a:rPr dirty="0" sz="1200">
                <a:latin typeface="Lucida Console"/>
                <a:cs typeface="Lucida Console"/>
              </a:rPr>
              <a:t>	rate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0.35;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171282" y="5687912"/>
            <a:ext cx="120014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603611" y="5865445"/>
            <a:ext cx="120014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130551" y="6042978"/>
            <a:ext cx="120014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dirty="0" spc="155"/>
              <a:t> </a:t>
            </a:r>
            <a:r>
              <a:rPr dirty="0" spc="65"/>
              <a:t>of</a:t>
            </a:r>
            <a:r>
              <a:rPr dirty="0" spc="155"/>
              <a:t> </a:t>
            </a:r>
            <a:r>
              <a:rPr dirty="0"/>
              <a:t>nesting</a:t>
            </a:r>
            <a:r>
              <a:rPr dirty="0" spc="155"/>
              <a:t> </a:t>
            </a:r>
            <a:r>
              <a:rPr dirty="0"/>
              <a:t>conditionals:</a:t>
            </a:r>
            <a:r>
              <a:rPr dirty="0" spc="155"/>
              <a:t> </a:t>
            </a:r>
            <a:r>
              <a:rPr dirty="0"/>
              <a:t>Tax</a:t>
            </a:r>
            <a:r>
              <a:rPr dirty="0" spc="155"/>
              <a:t> </a:t>
            </a:r>
            <a:r>
              <a:rPr dirty="0"/>
              <a:t>rate</a:t>
            </a:r>
            <a:r>
              <a:rPr dirty="0" spc="155"/>
              <a:t> </a:t>
            </a:r>
            <a:r>
              <a:rPr dirty="0" spc="-10"/>
              <a:t>calculation</a:t>
            </a:r>
          </a:p>
        </p:txBody>
      </p:sp>
      <p:grpSp>
        <p:nvGrpSpPr>
          <p:cNvPr id="18" name="object 18" descr=""/>
          <p:cNvGrpSpPr/>
          <p:nvPr/>
        </p:nvGrpSpPr>
        <p:grpSpPr>
          <a:xfrm>
            <a:off x="2780988" y="4804488"/>
            <a:ext cx="4883785" cy="1196340"/>
            <a:chOff x="2780988" y="4804488"/>
            <a:chExt cx="4883785" cy="1196340"/>
          </a:xfrm>
        </p:grpSpPr>
        <p:sp>
          <p:nvSpPr>
            <p:cNvPr id="19" name="object 19" descr=""/>
            <p:cNvSpPr/>
            <p:nvPr/>
          </p:nvSpPr>
          <p:spPr>
            <a:xfrm>
              <a:off x="2787656" y="4811156"/>
              <a:ext cx="4038600" cy="1183005"/>
            </a:xfrm>
            <a:custGeom>
              <a:avLst/>
              <a:gdLst/>
              <a:ahLst/>
              <a:cxnLst/>
              <a:rect l="l" t="t" r="r" b="b"/>
              <a:pathLst>
                <a:path w="4038600" h="1183004">
                  <a:moveTo>
                    <a:pt x="0" y="0"/>
                  </a:moveTo>
                  <a:lnTo>
                    <a:pt x="4038598" y="0"/>
                  </a:lnTo>
                  <a:lnTo>
                    <a:pt x="4038598" y="1182424"/>
                  </a:lnTo>
                  <a:lnTo>
                    <a:pt x="0" y="1182424"/>
                  </a:lnTo>
                  <a:lnTo>
                    <a:pt x="0" y="0"/>
                  </a:lnTo>
                  <a:close/>
                </a:path>
              </a:pathLst>
            </a:custGeom>
            <a:ln w="12713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883406" y="4874732"/>
              <a:ext cx="774700" cy="0"/>
            </a:xfrm>
            <a:custGeom>
              <a:avLst/>
              <a:gdLst/>
              <a:ahLst/>
              <a:cxnLst/>
              <a:rect l="l" t="t" r="r" b="b"/>
              <a:pathLst>
                <a:path w="774700" h="0">
                  <a:moveTo>
                    <a:pt x="774698" y="0"/>
                  </a:moveTo>
                  <a:lnTo>
                    <a:pt x="10506" y="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839394" y="4840122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5" h="69850">
                  <a:moveTo>
                    <a:pt x="69151" y="0"/>
                  </a:moveTo>
                  <a:lnTo>
                    <a:pt x="0" y="34607"/>
                  </a:lnTo>
                  <a:lnTo>
                    <a:pt x="69151" y="69227"/>
                  </a:lnTo>
                  <a:lnTo>
                    <a:pt x="51866" y="34607"/>
                  </a:lnTo>
                  <a:lnTo>
                    <a:pt x="69151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7683500" y="4652238"/>
            <a:ext cx="1765300" cy="5981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7940" rIns="0" bIns="0" rtlCol="0" vert="horz">
            <a:spAutoFit/>
          </a:bodyPr>
          <a:lstStyle/>
          <a:p>
            <a:pPr marL="59055">
              <a:lnSpc>
                <a:spcPts val="1350"/>
              </a:lnSpc>
              <a:spcBef>
                <a:spcPts val="220"/>
              </a:spcBef>
            </a:pPr>
            <a:r>
              <a:rPr dirty="0" sz="1150">
                <a:solidFill>
                  <a:srgbClr val="005493"/>
                </a:solidFill>
                <a:latin typeface="Lucida Console"/>
                <a:cs typeface="Lucida Console"/>
              </a:rPr>
              <a:t>if</a:t>
            </a:r>
            <a:r>
              <a:rPr dirty="0" sz="1150" spc="-33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150" spc="-10">
                <a:solidFill>
                  <a:srgbClr val="005493"/>
                </a:solidFill>
                <a:latin typeface="Lucida Sans Unicode"/>
                <a:cs typeface="Lucida Sans Unicode"/>
              </a:rPr>
              <a:t>statement</a:t>
            </a:r>
            <a:endParaRPr sz="1150">
              <a:latin typeface="Lucida Sans Unicode"/>
              <a:cs typeface="Lucida Sans Unicode"/>
            </a:endParaRPr>
          </a:p>
          <a:p>
            <a:pPr marL="59055" marR="53975">
              <a:lnSpc>
                <a:spcPts val="1320"/>
              </a:lnSpc>
              <a:spcBef>
                <a:spcPts val="65"/>
              </a:spcBef>
            </a:pPr>
            <a:r>
              <a:rPr dirty="0" sz="1150">
                <a:solidFill>
                  <a:srgbClr val="005493"/>
                </a:solidFill>
                <a:latin typeface="Lucida Sans Unicode"/>
                <a:cs typeface="Lucida Sans Unicode"/>
              </a:rPr>
              <a:t>within</a:t>
            </a:r>
            <a:r>
              <a:rPr dirty="0" sz="1150" spc="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50">
                <a:solidFill>
                  <a:srgbClr val="005493"/>
                </a:solidFill>
                <a:latin typeface="Lucida Sans Unicode"/>
                <a:cs typeface="Lucida Sans Unicode"/>
              </a:rPr>
              <a:t>an</a:t>
            </a:r>
            <a:r>
              <a:rPr dirty="0" sz="1150" spc="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50">
                <a:solidFill>
                  <a:srgbClr val="005493"/>
                </a:solidFill>
                <a:latin typeface="Lucida Console"/>
                <a:cs typeface="Lucida Console"/>
              </a:rPr>
              <a:t>if</a:t>
            </a:r>
            <a:r>
              <a:rPr dirty="0" sz="1150" spc="-31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150" spc="-10">
                <a:solidFill>
                  <a:srgbClr val="005493"/>
                </a:solidFill>
                <a:latin typeface="Lucida Sans Unicode"/>
                <a:cs typeface="Lucida Sans Unicode"/>
              </a:rPr>
              <a:t>statement </a:t>
            </a:r>
            <a:r>
              <a:rPr dirty="0" sz="1150">
                <a:solidFill>
                  <a:srgbClr val="005493"/>
                </a:solidFill>
                <a:latin typeface="Lucida Sans Unicode"/>
                <a:cs typeface="Lucida Sans Unicode"/>
              </a:rPr>
              <a:t>within</a:t>
            </a:r>
            <a:r>
              <a:rPr dirty="0" sz="1150" spc="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50">
                <a:solidFill>
                  <a:srgbClr val="005493"/>
                </a:solidFill>
                <a:latin typeface="Lucida Sans Unicode"/>
                <a:cs typeface="Lucida Sans Unicode"/>
              </a:rPr>
              <a:t>an</a:t>
            </a:r>
            <a:r>
              <a:rPr dirty="0" sz="1150" spc="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50">
                <a:solidFill>
                  <a:srgbClr val="005493"/>
                </a:solidFill>
                <a:latin typeface="Lucida Console"/>
                <a:cs typeface="Lucida Console"/>
              </a:rPr>
              <a:t>if</a:t>
            </a:r>
            <a:r>
              <a:rPr dirty="0" sz="1150" spc="-31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150" spc="-10">
                <a:solidFill>
                  <a:srgbClr val="005493"/>
                </a:solidFill>
                <a:latin typeface="Lucida Sans Unicode"/>
                <a:cs typeface="Lucida Sans Unicode"/>
              </a:rPr>
              <a:t>statement</a:t>
            </a:r>
            <a:endParaRPr sz="1150">
              <a:latin typeface="Lucida Sans Unicode"/>
              <a:cs typeface="Lucida Sans Unicode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2260288" y="4232347"/>
            <a:ext cx="5404485" cy="2035175"/>
            <a:chOff x="2260288" y="4232347"/>
            <a:chExt cx="5404485" cy="2035175"/>
          </a:xfrm>
        </p:grpSpPr>
        <p:sp>
          <p:nvSpPr>
            <p:cNvPr id="24" name="object 24" descr=""/>
            <p:cNvSpPr/>
            <p:nvPr/>
          </p:nvSpPr>
          <p:spPr>
            <a:xfrm>
              <a:off x="7035804" y="4289880"/>
              <a:ext cx="622300" cy="0"/>
            </a:xfrm>
            <a:custGeom>
              <a:avLst/>
              <a:gdLst/>
              <a:ahLst/>
              <a:cxnLst/>
              <a:rect l="l" t="t" r="r" b="b"/>
              <a:pathLst>
                <a:path w="622300" h="0">
                  <a:moveTo>
                    <a:pt x="622300" y="0"/>
                  </a:moveTo>
                  <a:lnTo>
                    <a:pt x="7993" y="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6991794" y="4255262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5" h="69850">
                  <a:moveTo>
                    <a:pt x="69151" y="0"/>
                  </a:moveTo>
                  <a:lnTo>
                    <a:pt x="0" y="34620"/>
                  </a:lnTo>
                  <a:lnTo>
                    <a:pt x="69151" y="69227"/>
                  </a:lnTo>
                  <a:lnTo>
                    <a:pt x="51866" y="34620"/>
                  </a:lnTo>
                  <a:lnTo>
                    <a:pt x="69151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266956" y="4239014"/>
              <a:ext cx="4724400" cy="2021839"/>
            </a:xfrm>
            <a:custGeom>
              <a:avLst/>
              <a:gdLst/>
              <a:ahLst/>
              <a:cxnLst/>
              <a:rect l="l" t="t" r="r" b="b"/>
              <a:pathLst>
                <a:path w="4724400" h="2021839">
                  <a:moveTo>
                    <a:pt x="0" y="0"/>
                  </a:moveTo>
                  <a:lnTo>
                    <a:pt x="4724402" y="0"/>
                  </a:lnTo>
                  <a:lnTo>
                    <a:pt x="4724402" y="2021565"/>
                  </a:lnTo>
                  <a:lnTo>
                    <a:pt x="0" y="2021565"/>
                  </a:lnTo>
                  <a:lnTo>
                    <a:pt x="0" y="0"/>
                  </a:lnTo>
                  <a:close/>
                </a:path>
              </a:pathLst>
            </a:custGeom>
            <a:ln w="12712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7683500" y="4080090"/>
            <a:ext cx="17653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2860" rIns="0" bIns="0" rtlCol="0" vert="horz">
            <a:spAutoFit/>
          </a:bodyPr>
          <a:lstStyle/>
          <a:p>
            <a:pPr marL="59055">
              <a:lnSpc>
                <a:spcPts val="1350"/>
              </a:lnSpc>
              <a:spcBef>
                <a:spcPts val="180"/>
              </a:spcBef>
            </a:pPr>
            <a:r>
              <a:rPr dirty="0" sz="1150">
                <a:solidFill>
                  <a:srgbClr val="005493"/>
                </a:solidFill>
                <a:latin typeface="Lucida Console"/>
                <a:cs typeface="Lucida Console"/>
              </a:rPr>
              <a:t>if</a:t>
            </a:r>
            <a:r>
              <a:rPr dirty="0" sz="1150" spc="-33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150" spc="-10">
                <a:solidFill>
                  <a:srgbClr val="005493"/>
                </a:solidFill>
                <a:latin typeface="Lucida Sans Unicode"/>
                <a:cs typeface="Lucida Sans Unicode"/>
              </a:rPr>
              <a:t>statement</a:t>
            </a:r>
            <a:endParaRPr sz="1150">
              <a:latin typeface="Lucida Sans Unicode"/>
              <a:cs typeface="Lucida Sans Unicode"/>
            </a:endParaRPr>
          </a:p>
          <a:p>
            <a:pPr marL="59055">
              <a:lnSpc>
                <a:spcPts val="1350"/>
              </a:lnSpc>
            </a:pPr>
            <a:r>
              <a:rPr dirty="0" sz="1150">
                <a:solidFill>
                  <a:srgbClr val="005493"/>
                </a:solidFill>
                <a:latin typeface="Lucida Sans Unicode"/>
                <a:cs typeface="Lucida Sans Unicode"/>
              </a:rPr>
              <a:t>within</a:t>
            </a:r>
            <a:r>
              <a:rPr dirty="0" sz="1150" spc="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50">
                <a:solidFill>
                  <a:srgbClr val="005493"/>
                </a:solidFill>
                <a:latin typeface="Lucida Sans Unicode"/>
                <a:cs typeface="Lucida Sans Unicode"/>
              </a:rPr>
              <a:t>an</a:t>
            </a:r>
            <a:r>
              <a:rPr dirty="0" sz="1150" spc="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50">
                <a:solidFill>
                  <a:srgbClr val="005493"/>
                </a:solidFill>
                <a:latin typeface="Lucida Console"/>
                <a:cs typeface="Lucida Console"/>
              </a:rPr>
              <a:t>if</a:t>
            </a:r>
            <a:r>
              <a:rPr dirty="0" sz="1150" spc="-31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150" spc="-10">
                <a:solidFill>
                  <a:srgbClr val="005493"/>
                </a:solidFill>
                <a:latin typeface="Lucida Sans Unicode"/>
                <a:cs typeface="Lucida Sans Unicode"/>
              </a:rPr>
              <a:t>statement</a:t>
            </a:r>
            <a:endParaRPr sz="1150">
              <a:latin typeface="Lucida Sans Unicode"/>
              <a:cs typeface="Lucida Sans Unicode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6623494" y="5513971"/>
            <a:ext cx="1035050" cy="69850"/>
            <a:chOff x="6623494" y="5513971"/>
            <a:chExt cx="1035050" cy="69850"/>
          </a:xfrm>
        </p:grpSpPr>
        <p:sp>
          <p:nvSpPr>
            <p:cNvPr id="29" name="object 29" descr=""/>
            <p:cNvSpPr/>
            <p:nvPr/>
          </p:nvSpPr>
          <p:spPr>
            <a:xfrm>
              <a:off x="6667502" y="5548585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 h="0">
                  <a:moveTo>
                    <a:pt x="990600" y="0"/>
                  </a:moveTo>
                  <a:lnTo>
                    <a:pt x="8350" y="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623494" y="5513971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5" h="69850">
                  <a:moveTo>
                    <a:pt x="69151" y="0"/>
                  </a:moveTo>
                  <a:lnTo>
                    <a:pt x="0" y="34620"/>
                  </a:lnTo>
                  <a:lnTo>
                    <a:pt x="69151" y="69227"/>
                  </a:lnTo>
                  <a:lnTo>
                    <a:pt x="51866" y="34620"/>
                  </a:lnTo>
                  <a:lnTo>
                    <a:pt x="69151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7683500" y="5338800"/>
            <a:ext cx="1765300" cy="7632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3495" rIns="0" bIns="0" rtlCol="0" vert="horz">
            <a:spAutoFit/>
          </a:bodyPr>
          <a:lstStyle/>
          <a:p>
            <a:pPr algn="just" marL="59055">
              <a:lnSpc>
                <a:spcPts val="1350"/>
              </a:lnSpc>
              <a:spcBef>
                <a:spcPts val="185"/>
              </a:spcBef>
            </a:pPr>
            <a:r>
              <a:rPr dirty="0" sz="1150">
                <a:solidFill>
                  <a:srgbClr val="005493"/>
                </a:solidFill>
                <a:latin typeface="Lucida Console"/>
                <a:cs typeface="Lucida Console"/>
              </a:rPr>
              <a:t>if</a:t>
            </a:r>
            <a:r>
              <a:rPr dirty="0" sz="1150" spc="-33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150" spc="-10">
                <a:solidFill>
                  <a:srgbClr val="005493"/>
                </a:solidFill>
                <a:latin typeface="Lucida Sans Unicode"/>
                <a:cs typeface="Lucida Sans Unicode"/>
              </a:rPr>
              <a:t>statement</a:t>
            </a:r>
            <a:endParaRPr sz="1150">
              <a:latin typeface="Lucida Sans Unicode"/>
              <a:cs typeface="Lucida Sans Unicode"/>
            </a:endParaRPr>
          </a:p>
          <a:p>
            <a:pPr algn="just" marL="59055" marR="53975">
              <a:lnSpc>
                <a:spcPts val="1320"/>
              </a:lnSpc>
              <a:spcBef>
                <a:spcPts val="60"/>
              </a:spcBef>
            </a:pPr>
            <a:r>
              <a:rPr dirty="0" sz="1150">
                <a:solidFill>
                  <a:srgbClr val="005493"/>
                </a:solidFill>
                <a:latin typeface="Lucida Sans Unicode"/>
                <a:cs typeface="Lucida Sans Unicode"/>
              </a:rPr>
              <a:t>within</a:t>
            </a:r>
            <a:r>
              <a:rPr dirty="0" sz="1150" spc="-6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50">
                <a:solidFill>
                  <a:srgbClr val="005493"/>
                </a:solidFill>
                <a:latin typeface="Lucida Sans Unicode"/>
                <a:cs typeface="Lucida Sans Unicode"/>
              </a:rPr>
              <a:t>an</a:t>
            </a:r>
            <a:r>
              <a:rPr dirty="0" sz="1150" spc="1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50" spc="-165">
                <a:solidFill>
                  <a:srgbClr val="005493"/>
                </a:solidFill>
                <a:latin typeface="Lucida Console"/>
                <a:cs typeface="Lucida Console"/>
              </a:rPr>
              <a:t>if</a:t>
            </a:r>
            <a:r>
              <a:rPr dirty="0" sz="1150" spc="-1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150" spc="-10">
                <a:solidFill>
                  <a:srgbClr val="005493"/>
                </a:solidFill>
                <a:latin typeface="Lucida Sans Unicode"/>
                <a:cs typeface="Lucida Sans Unicode"/>
              </a:rPr>
              <a:t>statement </a:t>
            </a:r>
            <a:r>
              <a:rPr dirty="0" sz="1150">
                <a:solidFill>
                  <a:srgbClr val="005493"/>
                </a:solidFill>
                <a:latin typeface="Lucida Sans Unicode"/>
                <a:cs typeface="Lucida Sans Unicode"/>
              </a:rPr>
              <a:t>within</a:t>
            </a:r>
            <a:r>
              <a:rPr dirty="0" sz="1150" spc="-6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50">
                <a:solidFill>
                  <a:srgbClr val="005493"/>
                </a:solidFill>
                <a:latin typeface="Lucida Sans Unicode"/>
                <a:cs typeface="Lucida Sans Unicode"/>
              </a:rPr>
              <a:t>an</a:t>
            </a:r>
            <a:r>
              <a:rPr dirty="0" sz="1150" spc="1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50" spc="-165">
                <a:solidFill>
                  <a:srgbClr val="005493"/>
                </a:solidFill>
                <a:latin typeface="Lucida Console"/>
                <a:cs typeface="Lucida Console"/>
              </a:rPr>
              <a:t>if</a:t>
            </a:r>
            <a:r>
              <a:rPr dirty="0" sz="1150" spc="-1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150" spc="-10">
                <a:solidFill>
                  <a:srgbClr val="005493"/>
                </a:solidFill>
                <a:latin typeface="Lucida Sans Unicode"/>
                <a:cs typeface="Lucida Sans Unicode"/>
              </a:rPr>
              <a:t>statement </a:t>
            </a:r>
            <a:r>
              <a:rPr dirty="0" sz="1150">
                <a:solidFill>
                  <a:srgbClr val="005493"/>
                </a:solidFill>
                <a:latin typeface="Lucida Sans Unicode"/>
                <a:cs typeface="Lucida Sans Unicode"/>
              </a:rPr>
              <a:t>within</a:t>
            </a:r>
            <a:r>
              <a:rPr dirty="0" sz="1150" spc="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50">
                <a:solidFill>
                  <a:srgbClr val="005493"/>
                </a:solidFill>
                <a:latin typeface="Lucida Sans Unicode"/>
                <a:cs typeface="Lucida Sans Unicode"/>
              </a:rPr>
              <a:t>an</a:t>
            </a:r>
            <a:r>
              <a:rPr dirty="0" sz="1150" spc="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50">
                <a:solidFill>
                  <a:srgbClr val="005493"/>
                </a:solidFill>
                <a:latin typeface="Lucida Console"/>
                <a:cs typeface="Lucida Console"/>
              </a:rPr>
              <a:t>if</a:t>
            </a:r>
            <a:r>
              <a:rPr dirty="0" sz="1150" spc="-31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150" spc="-10">
                <a:solidFill>
                  <a:srgbClr val="005493"/>
                </a:solidFill>
                <a:latin typeface="Lucida Sans Unicode"/>
                <a:cs typeface="Lucida Sans Unicode"/>
              </a:rPr>
              <a:t>statement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34" name="object 3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29</a:t>
            </a:fld>
          </a:p>
        </p:txBody>
      </p:sp>
      <p:sp>
        <p:nvSpPr>
          <p:cNvPr id="32" name="object 32" descr=""/>
          <p:cNvSpPr txBox="1"/>
          <p:nvPr/>
        </p:nvSpPr>
        <p:spPr>
          <a:xfrm>
            <a:off x="520700" y="1982241"/>
            <a:ext cx="4495800" cy="4451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382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6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Goal.</a:t>
            </a:r>
            <a:r>
              <a:rPr dirty="0" sz="1450" spc="1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Given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income,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calculate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proper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tax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rate.</a:t>
            </a:r>
            <a:endParaRPr sz="1450">
              <a:latin typeface="Lucida Sans Unicode"/>
              <a:cs typeface="Lucida Sans Unicode"/>
            </a:endParaRPr>
          </a:p>
        </p:txBody>
      </p:sp>
      <p:graphicFrame>
        <p:nvGraphicFramePr>
          <p:cNvPr id="33" name="object 33" descr=""/>
          <p:cNvGraphicFramePr>
            <a:graphicFrameLocks noGrp="1"/>
          </p:cNvGraphicFramePr>
          <p:nvPr/>
        </p:nvGraphicFramePr>
        <p:xfrm>
          <a:off x="5562897" y="1713056"/>
          <a:ext cx="2479675" cy="16535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2580"/>
                <a:gridCol w="875030"/>
              </a:tblGrid>
              <a:tr h="275590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income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rate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1910">
                    <a:lnL w="635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275590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0</a:t>
                      </a:r>
                      <a:r>
                        <a:rPr dirty="0" sz="1000" spc="-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>
                          <a:latin typeface="Lucida Sans Unicode"/>
                          <a:cs typeface="Lucida Sans Unicode"/>
                        </a:rPr>
                        <a:t>–</a:t>
                      </a:r>
                      <a:r>
                        <a:rPr dirty="0" sz="1000" spc="-10">
                          <a:latin typeface="Lucida Sans Unicode"/>
                          <a:cs typeface="Lucida Sans Unicode"/>
                        </a:rPr>
                        <a:t> $47,450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22%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635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75590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$47,450</a:t>
                      </a:r>
                      <a:r>
                        <a:rPr dirty="0" sz="1000" spc="-3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>
                          <a:latin typeface="Lucida Sans Unicode"/>
                          <a:cs typeface="Lucida Sans Unicode"/>
                        </a:rPr>
                        <a:t>–</a:t>
                      </a:r>
                      <a:r>
                        <a:rPr dirty="0" sz="1000" spc="-3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 spc="-10">
                          <a:latin typeface="Lucida Sans Unicode"/>
                          <a:cs typeface="Lucida Sans Unicode"/>
                        </a:rPr>
                        <a:t>$114,649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25%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635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75590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$114,650</a:t>
                      </a:r>
                      <a:r>
                        <a:rPr dirty="0" sz="1000" spc="-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>
                          <a:latin typeface="Lucida Sans Unicode"/>
                          <a:cs typeface="Lucida Sans Unicode"/>
                        </a:rPr>
                        <a:t>–</a:t>
                      </a:r>
                      <a:r>
                        <a:rPr dirty="0" sz="1000" spc="-3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 spc="-10">
                          <a:latin typeface="Lucida Sans Unicode"/>
                          <a:cs typeface="Lucida Sans Unicode"/>
                        </a:rPr>
                        <a:t>$174,699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28%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635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75590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$174,700</a:t>
                      </a:r>
                      <a:r>
                        <a:rPr dirty="0" sz="1000" spc="-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>
                          <a:latin typeface="Lucida Sans Unicode"/>
                          <a:cs typeface="Lucida Sans Unicode"/>
                        </a:rPr>
                        <a:t>–</a:t>
                      </a:r>
                      <a:r>
                        <a:rPr dirty="0" sz="1000" spc="-3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 spc="-10">
                          <a:latin typeface="Lucida Sans Unicode"/>
                          <a:cs typeface="Lucida Sans Unicode"/>
                        </a:rPr>
                        <a:t>$311,949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33%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635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75590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$311,950</a:t>
                      </a:r>
                      <a:r>
                        <a:rPr dirty="0" sz="1000" spc="-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 spc="-50">
                          <a:latin typeface="Lucida Sans Unicode"/>
                          <a:cs typeface="Lucida Sans Unicode"/>
                        </a:rPr>
                        <a:t>+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35%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635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Pop</a:t>
            </a:r>
            <a:r>
              <a:rPr dirty="0" spc="50"/>
              <a:t> </a:t>
            </a:r>
            <a:r>
              <a:rPr dirty="0" spc="55"/>
              <a:t>quiz</a:t>
            </a:r>
            <a:r>
              <a:rPr dirty="0" spc="60"/>
              <a:t> </a:t>
            </a:r>
            <a:r>
              <a:rPr dirty="0"/>
              <a:t>on</a:t>
            </a:r>
            <a:r>
              <a:rPr dirty="0" spc="55"/>
              <a:t> </a:t>
            </a:r>
            <a:r>
              <a:rPr dirty="0"/>
              <a:t>nested</a:t>
            </a:r>
            <a:r>
              <a:rPr dirty="0" spc="60"/>
              <a:t> </a:t>
            </a:r>
            <a:r>
              <a:rPr dirty="0" sz="1600">
                <a:latin typeface="Lucida Console"/>
                <a:cs typeface="Lucida Console"/>
              </a:rPr>
              <a:t>if</a:t>
            </a:r>
            <a:r>
              <a:rPr dirty="0" sz="1600" spc="-430">
                <a:latin typeface="Lucida Console"/>
                <a:cs typeface="Lucida Console"/>
              </a:rPr>
              <a:t> </a:t>
            </a:r>
            <a:r>
              <a:rPr dirty="0" spc="-10"/>
              <a:t>statements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91525"/>
            <a:ext cx="46101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450" spc="1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Anything</a:t>
            </a:r>
            <a:r>
              <a:rPr dirty="0" sz="1450" spc="14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wrong</a:t>
            </a:r>
            <a:r>
              <a:rPr dirty="0" sz="1450" spc="14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with</a:t>
            </a:r>
            <a:r>
              <a:rPr dirty="0" sz="1450" spc="14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14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following</a:t>
            </a:r>
            <a:r>
              <a:rPr dirty="0" sz="1450" spc="14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code?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367" y="2345550"/>
            <a:ext cx="5238750" cy="3120555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800100" y="2376385"/>
            <a:ext cx="5130800" cy="301371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198120">
              <a:lnSpc>
                <a:spcPct val="100000"/>
              </a:lnSpc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class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PQif</a:t>
            </a:r>
            <a:endParaRPr sz="1200">
              <a:latin typeface="Lucida Console"/>
              <a:cs typeface="Lucida Console"/>
            </a:endParaRPr>
          </a:p>
          <a:p>
            <a:pPr marL="198120">
              <a:lnSpc>
                <a:spcPct val="100000"/>
              </a:lnSpc>
              <a:spcBef>
                <a:spcPts val="19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481965">
              <a:lnSpc>
                <a:spcPct val="100000"/>
              </a:lnSpc>
              <a:spcBef>
                <a:spcPts val="195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void</a:t>
            </a:r>
            <a:r>
              <a:rPr dirty="0" sz="1200" spc="1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main(String[]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args)</a:t>
            </a:r>
            <a:endParaRPr sz="1200">
              <a:latin typeface="Lucida Console"/>
              <a:cs typeface="Lucida Console"/>
            </a:endParaRPr>
          </a:p>
          <a:p>
            <a:pPr marL="481965">
              <a:lnSpc>
                <a:spcPct val="100000"/>
              </a:lnSpc>
              <a:spcBef>
                <a:spcPts val="19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765810" marR="194310">
              <a:lnSpc>
                <a:spcPct val="113399"/>
              </a:lnSpc>
            </a:pPr>
            <a:r>
              <a:rPr dirty="0" sz="1200">
                <a:latin typeface="Lucida Console"/>
                <a:cs typeface="Lucida Console"/>
              </a:rPr>
              <a:t>double</a:t>
            </a:r>
            <a:r>
              <a:rPr dirty="0" sz="1200" spc="11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income</a:t>
            </a:r>
            <a:r>
              <a:rPr dirty="0" sz="1200" spc="114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114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Double.parseDouble(args[0]); </a:t>
            </a:r>
            <a:r>
              <a:rPr dirty="0" sz="1200">
                <a:latin typeface="Lucida Console"/>
                <a:cs typeface="Lucida Console"/>
              </a:rPr>
              <a:t>double</a:t>
            </a:r>
            <a:r>
              <a:rPr dirty="0" sz="1200" spc="9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rate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0.35;</a:t>
            </a:r>
            <a:endParaRPr sz="1200">
              <a:latin typeface="Lucida Console"/>
              <a:cs typeface="Lucida Console"/>
            </a:endParaRPr>
          </a:p>
          <a:p>
            <a:pPr algn="just" marL="765810" marR="1235075">
              <a:lnSpc>
                <a:spcPct val="113399"/>
              </a:lnSpc>
            </a:pPr>
            <a:r>
              <a:rPr dirty="0" sz="1200">
                <a:latin typeface="Lucida Console"/>
                <a:cs typeface="Lucida Console"/>
              </a:rPr>
              <a:t>if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(income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80">
                <a:latin typeface="Lucida Console"/>
                <a:cs typeface="Lucida Console"/>
              </a:rPr>
              <a:t>  </a:t>
            </a:r>
            <a:r>
              <a:rPr dirty="0" sz="1200">
                <a:latin typeface="Lucida Console"/>
                <a:cs typeface="Lucida Console"/>
              </a:rPr>
              <a:t>47450)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rate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0.22; </a:t>
            </a:r>
            <a:r>
              <a:rPr dirty="0" sz="1200">
                <a:latin typeface="Lucida Console"/>
                <a:cs typeface="Lucida Console"/>
              </a:rPr>
              <a:t>if</a:t>
            </a:r>
            <a:r>
              <a:rPr dirty="0" sz="1200" spc="9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(income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114650)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rate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0.25; </a:t>
            </a:r>
            <a:r>
              <a:rPr dirty="0" sz="1200">
                <a:latin typeface="Lucida Console"/>
                <a:cs typeface="Lucida Console"/>
              </a:rPr>
              <a:t>if</a:t>
            </a:r>
            <a:r>
              <a:rPr dirty="0" sz="1200" spc="9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(income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174700)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rate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0.28; </a:t>
            </a:r>
            <a:r>
              <a:rPr dirty="0" sz="1200">
                <a:latin typeface="Lucida Console"/>
                <a:cs typeface="Lucida Console"/>
              </a:rPr>
              <a:t>if</a:t>
            </a:r>
            <a:r>
              <a:rPr dirty="0" sz="1200" spc="9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(income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311950)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rate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0.33; System.out.println(rate);</a:t>
            </a:r>
            <a:endParaRPr sz="1200">
              <a:latin typeface="Lucida Console"/>
              <a:cs typeface="Lucida Console"/>
            </a:endParaRPr>
          </a:p>
          <a:p>
            <a:pPr marL="481965">
              <a:lnSpc>
                <a:spcPct val="100000"/>
              </a:lnSpc>
              <a:spcBef>
                <a:spcPts val="190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 marL="198120">
              <a:lnSpc>
                <a:spcPct val="100000"/>
              </a:lnSpc>
              <a:spcBef>
                <a:spcPts val="19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29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Pop</a:t>
            </a:r>
            <a:r>
              <a:rPr dirty="0" spc="50"/>
              <a:t> </a:t>
            </a:r>
            <a:r>
              <a:rPr dirty="0" spc="55"/>
              <a:t>quiz</a:t>
            </a:r>
            <a:r>
              <a:rPr dirty="0" spc="60"/>
              <a:t> </a:t>
            </a:r>
            <a:r>
              <a:rPr dirty="0"/>
              <a:t>on</a:t>
            </a:r>
            <a:r>
              <a:rPr dirty="0" spc="55"/>
              <a:t> </a:t>
            </a:r>
            <a:r>
              <a:rPr dirty="0"/>
              <a:t>nested</a:t>
            </a:r>
            <a:r>
              <a:rPr dirty="0" spc="60"/>
              <a:t> </a:t>
            </a:r>
            <a:r>
              <a:rPr dirty="0" sz="1600">
                <a:latin typeface="Lucida Console"/>
                <a:cs typeface="Lucida Console"/>
              </a:rPr>
              <a:t>if</a:t>
            </a:r>
            <a:r>
              <a:rPr dirty="0" sz="1600" spc="-430">
                <a:latin typeface="Lucida Console"/>
                <a:cs typeface="Lucida Console"/>
              </a:rPr>
              <a:t> </a:t>
            </a:r>
            <a:r>
              <a:rPr dirty="0" spc="-10"/>
              <a:t>statements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91525"/>
            <a:ext cx="46101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450" spc="1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Anything</a:t>
            </a:r>
            <a:r>
              <a:rPr dirty="0" sz="1450" spc="14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wrong</a:t>
            </a:r>
            <a:r>
              <a:rPr dirty="0" sz="1450" spc="14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with</a:t>
            </a:r>
            <a:r>
              <a:rPr dirty="0" sz="1450" spc="14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14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following</a:t>
            </a:r>
            <a:r>
              <a:rPr dirty="0" sz="1450" spc="14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code?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367" y="2345550"/>
            <a:ext cx="5238750" cy="3120555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482600" y="5783795"/>
            <a:ext cx="60960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4455" rIns="0" bIns="0" rtlCol="0" vert="horz">
            <a:spAutoFit/>
          </a:bodyPr>
          <a:lstStyle/>
          <a:p>
            <a:pPr marL="130175">
              <a:lnSpc>
                <a:spcPct val="100000"/>
              </a:lnSpc>
              <a:spcBef>
                <a:spcPts val="66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A.</a:t>
            </a:r>
            <a:r>
              <a:rPr dirty="0" sz="145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Yes!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Need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Console"/>
                <a:cs typeface="Lucida Console"/>
              </a:rPr>
              <a:t>else</a:t>
            </a:r>
            <a:r>
              <a:rPr dirty="0" sz="1450" spc="-335">
                <a:latin typeface="Lucida Console"/>
                <a:cs typeface="Lucida Consol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clauses.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Without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them,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code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equivalent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 spc="-25">
                <a:latin typeface="Lucida Sans Unicode"/>
                <a:cs typeface="Lucida Sans Unicode"/>
              </a:rPr>
              <a:t>to: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00100" y="2376385"/>
            <a:ext cx="5130800" cy="301371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198120">
              <a:lnSpc>
                <a:spcPct val="100000"/>
              </a:lnSpc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class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PQif</a:t>
            </a:r>
            <a:endParaRPr sz="1200">
              <a:latin typeface="Lucida Console"/>
              <a:cs typeface="Lucida Console"/>
            </a:endParaRPr>
          </a:p>
          <a:p>
            <a:pPr marL="198120">
              <a:lnSpc>
                <a:spcPct val="100000"/>
              </a:lnSpc>
              <a:spcBef>
                <a:spcPts val="19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481965">
              <a:lnSpc>
                <a:spcPct val="100000"/>
              </a:lnSpc>
              <a:spcBef>
                <a:spcPts val="195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void</a:t>
            </a:r>
            <a:r>
              <a:rPr dirty="0" sz="1200" spc="1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main(String[]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args)</a:t>
            </a:r>
            <a:endParaRPr sz="1200">
              <a:latin typeface="Lucida Console"/>
              <a:cs typeface="Lucida Console"/>
            </a:endParaRPr>
          </a:p>
          <a:p>
            <a:pPr marL="481965">
              <a:lnSpc>
                <a:spcPct val="100000"/>
              </a:lnSpc>
              <a:spcBef>
                <a:spcPts val="19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765810" marR="194310">
              <a:lnSpc>
                <a:spcPct val="113399"/>
              </a:lnSpc>
            </a:pPr>
            <a:r>
              <a:rPr dirty="0" sz="1200">
                <a:latin typeface="Lucida Console"/>
                <a:cs typeface="Lucida Console"/>
              </a:rPr>
              <a:t>double</a:t>
            </a:r>
            <a:r>
              <a:rPr dirty="0" sz="1200" spc="11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income</a:t>
            </a:r>
            <a:r>
              <a:rPr dirty="0" sz="1200" spc="114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114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Double.parseDouble(args[0]); </a:t>
            </a:r>
            <a:r>
              <a:rPr dirty="0" sz="1200">
                <a:latin typeface="Lucida Console"/>
                <a:cs typeface="Lucida Console"/>
              </a:rPr>
              <a:t>double</a:t>
            </a:r>
            <a:r>
              <a:rPr dirty="0" sz="1200" spc="9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rate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0.35;</a:t>
            </a:r>
            <a:endParaRPr sz="1200">
              <a:latin typeface="Lucida Console"/>
              <a:cs typeface="Lucida Console"/>
            </a:endParaRPr>
          </a:p>
          <a:p>
            <a:pPr algn="just" marL="250190" marR="1235075" indent="514984">
              <a:lnSpc>
                <a:spcPts val="1630"/>
              </a:lnSpc>
              <a:spcBef>
                <a:spcPts val="85"/>
              </a:spcBef>
            </a:pPr>
            <a:r>
              <a:rPr dirty="0" sz="1200">
                <a:latin typeface="Lucida Console"/>
                <a:cs typeface="Lucida Console"/>
              </a:rPr>
              <a:t>if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(income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80">
                <a:latin typeface="Lucida Console"/>
                <a:cs typeface="Lucida Console"/>
              </a:rPr>
              <a:t>  </a:t>
            </a:r>
            <a:r>
              <a:rPr dirty="0" sz="1200">
                <a:latin typeface="Lucida Console"/>
                <a:cs typeface="Lucida Console"/>
              </a:rPr>
              <a:t>47450)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rate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0.22; </a:t>
            </a:r>
            <a:r>
              <a:rPr dirty="0" baseline="-5747" sz="2175" spc="-67">
                <a:solidFill>
                  <a:srgbClr val="8D3124"/>
                </a:solidFill>
                <a:latin typeface="Lucida Console"/>
                <a:cs typeface="Lucida Console"/>
              </a:rPr>
              <a:t>else</a:t>
            </a:r>
            <a:r>
              <a:rPr dirty="0" baseline="-5747" sz="2175" spc="-262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if</a:t>
            </a:r>
            <a:r>
              <a:rPr dirty="0" sz="1200" spc="-2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(income</a:t>
            </a:r>
            <a:r>
              <a:rPr dirty="0" sz="1200" spc="13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13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114650)</a:t>
            </a:r>
            <a:r>
              <a:rPr dirty="0" sz="1200" spc="13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rate</a:t>
            </a:r>
            <a:r>
              <a:rPr dirty="0" sz="1200" spc="13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13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0.25; </a:t>
            </a:r>
            <a:r>
              <a:rPr dirty="0" baseline="-5747" sz="2175" spc="-67">
                <a:solidFill>
                  <a:srgbClr val="8D3124"/>
                </a:solidFill>
                <a:latin typeface="Lucida Console"/>
                <a:cs typeface="Lucida Console"/>
              </a:rPr>
              <a:t>else</a:t>
            </a:r>
            <a:r>
              <a:rPr dirty="0" baseline="-5747" sz="2175" spc="-262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if</a:t>
            </a:r>
            <a:r>
              <a:rPr dirty="0" sz="1200" spc="-2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(income</a:t>
            </a:r>
            <a:r>
              <a:rPr dirty="0" sz="1200" spc="13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13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174700)</a:t>
            </a:r>
            <a:r>
              <a:rPr dirty="0" sz="1200" spc="13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rate</a:t>
            </a:r>
            <a:r>
              <a:rPr dirty="0" sz="1200" spc="13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13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0.28; </a:t>
            </a:r>
            <a:r>
              <a:rPr dirty="0" baseline="-7662" sz="2175">
                <a:solidFill>
                  <a:srgbClr val="8D3124"/>
                </a:solidFill>
                <a:latin typeface="Lucida Console"/>
                <a:cs typeface="Lucida Console"/>
              </a:rPr>
              <a:t>else</a:t>
            </a:r>
            <a:r>
              <a:rPr dirty="0" baseline="-7662" sz="2175" spc="-517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if</a:t>
            </a:r>
            <a:r>
              <a:rPr dirty="0" sz="1200" spc="10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(income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10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311950)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rate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10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0.33;</a:t>
            </a:r>
            <a:endParaRPr sz="1200">
              <a:latin typeface="Lucida Console"/>
              <a:cs typeface="Lucida Console"/>
            </a:endParaRPr>
          </a:p>
          <a:p>
            <a:pPr marL="765810">
              <a:lnSpc>
                <a:spcPct val="100000"/>
              </a:lnSpc>
              <a:spcBef>
                <a:spcPts val="120"/>
              </a:spcBef>
            </a:pPr>
            <a:r>
              <a:rPr dirty="0" sz="1200" spc="-10">
                <a:latin typeface="Lucida Console"/>
                <a:cs typeface="Lucida Console"/>
              </a:rPr>
              <a:t>System.out.println(rate);</a:t>
            </a:r>
            <a:endParaRPr sz="1200">
              <a:latin typeface="Lucida Console"/>
              <a:cs typeface="Lucida Console"/>
            </a:endParaRPr>
          </a:p>
          <a:p>
            <a:pPr marL="481965">
              <a:lnSpc>
                <a:spcPct val="100000"/>
              </a:lnSpc>
              <a:spcBef>
                <a:spcPts val="19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 marL="198120">
              <a:lnSpc>
                <a:spcPct val="100000"/>
              </a:lnSpc>
              <a:spcBef>
                <a:spcPts val="190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261100" y="3647808"/>
            <a:ext cx="3136900" cy="11957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6034" rIns="0" bIns="0" rtlCol="0" vert="horz">
            <a:spAutoFit/>
          </a:bodyPr>
          <a:lstStyle/>
          <a:p>
            <a:pPr marL="124460" marR="218440">
              <a:lnSpc>
                <a:spcPct val="134800"/>
              </a:lnSpc>
              <a:spcBef>
                <a:spcPts val="204"/>
              </a:spcBef>
            </a:pP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Note.</a:t>
            </a:r>
            <a:r>
              <a:rPr dirty="0" sz="1200" spc="8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Braces</a:t>
            </a:r>
            <a:r>
              <a:rPr dirty="0" sz="1200" spc="90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are</a:t>
            </a:r>
            <a:r>
              <a:rPr dirty="0" sz="1200" spc="90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not</a:t>
            </a:r>
            <a:r>
              <a:rPr dirty="0" sz="1200" spc="90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needed</a:t>
            </a:r>
            <a:r>
              <a:rPr dirty="0" sz="1200" spc="90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in</a:t>
            </a:r>
            <a:r>
              <a:rPr dirty="0" sz="1200" spc="90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this </a:t>
            </a:r>
            <a:r>
              <a:rPr dirty="0" sz="1200">
                <a:latin typeface="Lucida Sans Unicode"/>
                <a:cs typeface="Lucida Sans Unicode"/>
              </a:rPr>
              <a:t>case,</a:t>
            </a:r>
            <a:r>
              <a:rPr dirty="0" sz="1200" spc="10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but</a:t>
            </a:r>
            <a:r>
              <a:rPr dirty="0" sz="1200" spc="110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BE</a:t>
            </a:r>
            <a:r>
              <a:rPr dirty="0" sz="1200" spc="110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CAREFUL</a:t>
            </a:r>
            <a:r>
              <a:rPr dirty="0" sz="1200" spc="110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when</a:t>
            </a:r>
            <a:r>
              <a:rPr dirty="0" sz="1200" spc="110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nesting </a:t>
            </a:r>
            <a:r>
              <a:rPr dirty="0" sz="1200">
                <a:latin typeface="Lucida Console"/>
                <a:cs typeface="Lucida Console"/>
              </a:rPr>
              <a:t>if-else</a:t>
            </a:r>
            <a:r>
              <a:rPr dirty="0" sz="1200" spc="-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statements</a:t>
            </a:r>
            <a:r>
              <a:rPr dirty="0" sz="1200" spc="170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because</a:t>
            </a:r>
            <a:r>
              <a:rPr dirty="0" sz="1200" spc="175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of </a:t>
            </a:r>
            <a:r>
              <a:rPr dirty="0" sz="1200">
                <a:latin typeface="Lucida Sans Unicode"/>
                <a:cs typeface="Lucida Sans Unicode"/>
              </a:rPr>
              <a:t>potential</a:t>
            </a:r>
            <a:r>
              <a:rPr dirty="0" sz="1200" spc="120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ambiguity</a:t>
            </a:r>
            <a:r>
              <a:rPr dirty="0" sz="1200" spc="12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(see</a:t>
            </a:r>
            <a:r>
              <a:rPr dirty="0" sz="1200" spc="12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Q&amp;A</a:t>
            </a:r>
            <a:r>
              <a:rPr dirty="0" sz="1200" spc="12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p.</a:t>
            </a:r>
            <a:r>
              <a:rPr dirty="0" sz="1200" spc="120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75).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10007600" y="4944655"/>
            <a:ext cx="50800" cy="1195705"/>
          </a:xfrm>
          <a:custGeom>
            <a:avLst/>
            <a:gdLst/>
            <a:ahLst/>
            <a:cxnLst/>
            <a:rect l="l" t="t" r="r" b="b"/>
            <a:pathLst>
              <a:path w="50800" h="1195704">
                <a:moveTo>
                  <a:pt x="0" y="0"/>
                </a:moveTo>
                <a:lnTo>
                  <a:pt x="50800" y="0"/>
                </a:lnTo>
                <a:lnTo>
                  <a:pt x="50800" y="1195146"/>
                </a:lnTo>
                <a:lnTo>
                  <a:pt x="0" y="11951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6578600" y="5694807"/>
            <a:ext cx="3060700" cy="610870"/>
          </a:xfrm>
          <a:prstGeom prst="rect">
            <a:avLst/>
          </a:prstGeom>
          <a:solidFill>
            <a:srgbClr val="EBEBEB"/>
          </a:solidFill>
        </p:spPr>
        <p:txBody>
          <a:bodyPr wrap="square" lIns="0" tIns="26034" rIns="0" bIns="0" rtlCol="0" vert="horz">
            <a:spAutoFit/>
          </a:bodyPr>
          <a:lstStyle/>
          <a:p>
            <a:pPr marL="121285" marR="121285">
              <a:lnSpc>
                <a:spcPct val="137700"/>
              </a:lnSpc>
              <a:spcBef>
                <a:spcPts val="204"/>
              </a:spcBef>
              <a:tabLst>
                <a:tab pos="1909445" algn="l"/>
              </a:tabLst>
            </a:pPr>
            <a:r>
              <a:rPr dirty="0" sz="1100">
                <a:latin typeface="Lucida Console"/>
                <a:cs typeface="Lucida Console"/>
              </a:rPr>
              <a:t>if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(income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311950)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rate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0.33; </a:t>
            </a:r>
            <a:r>
              <a:rPr dirty="0" sz="1100" spc="-20">
                <a:latin typeface="Lucida Console"/>
                <a:cs typeface="Lucida Console"/>
              </a:rPr>
              <a:t>else</a:t>
            </a:r>
            <a:r>
              <a:rPr dirty="0" sz="1100">
                <a:latin typeface="Lucida Console"/>
                <a:cs typeface="Lucida Console"/>
              </a:rPr>
              <a:t>	rate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0.35;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29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32130" y="1250334"/>
            <a:ext cx="2392045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>
                <a:latin typeface="Arial"/>
                <a:cs typeface="Arial"/>
              </a:rPr>
              <a:t>Gambler's</a:t>
            </a:r>
            <a:r>
              <a:rPr dirty="0" sz="1700" spc="29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ruin</a:t>
            </a:r>
            <a:r>
              <a:rPr dirty="0" sz="1700" spc="295">
                <a:latin typeface="Arial"/>
                <a:cs typeface="Arial"/>
              </a:rPr>
              <a:t> </a:t>
            </a:r>
            <a:r>
              <a:rPr dirty="0" sz="1700" spc="35">
                <a:latin typeface="Arial"/>
                <a:cs typeface="Arial"/>
              </a:rPr>
              <a:t>problem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58800" y="4270806"/>
            <a:ext cx="5156200" cy="10680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6995" rIns="0" bIns="0" rtlCol="0" vert="horz">
            <a:spAutoFit/>
          </a:bodyPr>
          <a:lstStyle/>
          <a:p>
            <a:pPr marL="163830">
              <a:lnSpc>
                <a:spcPct val="100000"/>
              </a:lnSpc>
              <a:spcBef>
                <a:spcPts val="685"/>
              </a:spcBef>
            </a:pP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gambler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starts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with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$</a:t>
            </a:r>
            <a:r>
              <a:rPr dirty="0" sz="1450" i="1">
                <a:latin typeface="Lucida Sans Italic"/>
                <a:cs typeface="Lucida Sans Italic"/>
              </a:rPr>
              <a:t>stake</a:t>
            </a:r>
            <a:r>
              <a:rPr dirty="0" sz="1450" spc="85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and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places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$1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fair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bets.</a:t>
            </a:r>
            <a:endParaRPr sz="1450">
              <a:latin typeface="Lucida Sans Unicode"/>
              <a:cs typeface="Lucida Sans Unicode"/>
            </a:endParaRPr>
          </a:p>
          <a:p>
            <a:pPr marL="440690" indent="-125730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44132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Outcome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1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(loss):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Gambler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goes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broke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with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 spc="-37">
                <a:latin typeface="Lucida Sans Unicode"/>
                <a:cs typeface="Lucida Sans Unicode"/>
              </a:rPr>
              <a:t>$0.</a:t>
            </a:r>
            <a:endParaRPr baseline="1915" sz="2175">
              <a:latin typeface="Lucida Sans Unicode"/>
              <a:cs typeface="Lucida Sans Unicode"/>
            </a:endParaRPr>
          </a:p>
          <a:p>
            <a:pPr marL="440690" indent="-125730">
              <a:lnSpc>
                <a:spcPct val="100000"/>
              </a:lnSpc>
              <a:spcBef>
                <a:spcPts val="570"/>
              </a:spcBef>
              <a:buSzPct val="106896"/>
              <a:buFont typeface="Calibri"/>
              <a:buChar char="•"/>
              <a:tabLst>
                <a:tab pos="44132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Outcome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2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 spc="112">
                <a:latin typeface="Lucida Sans Unicode"/>
                <a:cs typeface="Lucida Sans Unicode"/>
              </a:rPr>
              <a:t>(win):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Gambler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reaches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$</a:t>
            </a:r>
            <a:r>
              <a:rPr dirty="0" baseline="1915" sz="2175" spc="-15" i="1">
                <a:latin typeface="Lucida Sans Italic"/>
                <a:cs typeface="Lucida Sans Italic"/>
              </a:rPr>
              <a:t>goal</a:t>
            </a:r>
            <a:r>
              <a:rPr dirty="0" baseline="1915" sz="2175" spc="-15">
                <a:latin typeface="Lucida Sans Unicode"/>
                <a:cs typeface="Lucida Sans Unicode"/>
              </a:rPr>
              <a:t>.</a:t>
            </a:r>
            <a:endParaRPr baseline="1915" sz="2175">
              <a:latin typeface="Lucida Sans Unicode"/>
              <a:cs typeface="Lucida Sans Unicode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57900" y="4132702"/>
            <a:ext cx="3078480" cy="1188598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57900" y="2578100"/>
            <a:ext cx="3073400" cy="1270000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4762500" y="5453227"/>
            <a:ext cx="3911600" cy="1068070"/>
          </a:xfrm>
          <a:custGeom>
            <a:avLst/>
            <a:gdLst/>
            <a:ahLst/>
            <a:cxnLst/>
            <a:rect l="l" t="t" r="r" b="b"/>
            <a:pathLst>
              <a:path w="3911600" h="1068070">
                <a:moveTo>
                  <a:pt x="0" y="0"/>
                </a:moveTo>
                <a:lnTo>
                  <a:pt x="3911600" y="0"/>
                </a:lnTo>
                <a:lnTo>
                  <a:pt x="3911600" y="1068001"/>
                </a:lnTo>
                <a:lnTo>
                  <a:pt x="0" y="106800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4762500" y="5453227"/>
            <a:ext cx="3911600" cy="106807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119380">
              <a:lnSpc>
                <a:spcPct val="100000"/>
              </a:lnSpc>
              <a:spcBef>
                <a:spcPts val="705"/>
              </a:spcBef>
            </a:pPr>
            <a:r>
              <a:rPr dirty="0" sz="1450">
                <a:latin typeface="Lucida Sans Unicode"/>
                <a:cs typeface="Lucida Sans Unicode"/>
              </a:rPr>
              <a:t>One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approach:</a:t>
            </a:r>
            <a:r>
              <a:rPr dirty="0" sz="1450" spc="80">
                <a:latin typeface="Lucida Sans Unicode"/>
                <a:cs typeface="Lucida Sans Unicode"/>
              </a:rPr>
              <a:t>  </a:t>
            </a:r>
            <a:r>
              <a:rPr dirty="0" sz="1450">
                <a:solidFill>
                  <a:srgbClr val="8D3124"/>
                </a:solidFill>
                <a:latin typeface="Lucida Sans Unicode"/>
                <a:cs typeface="Lucida Sans Unicode"/>
              </a:rPr>
              <a:t>Monte</a:t>
            </a:r>
            <a:r>
              <a:rPr dirty="0" sz="1450" spc="8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8D3124"/>
                </a:solidFill>
                <a:latin typeface="Lucida Sans Unicode"/>
                <a:cs typeface="Lucida Sans Unicode"/>
              </a:rPr>
              <a:t>Carlo</a:t>
            </a:r>
            <a:r>
              <a:rPr dirty="0" sz="1450" spc="8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8D3124"/>
                </a:solidFill>
                <a:latin typeface="Lucida Sans Unicode"/>
                <a:cs typeface="Lucida Sans Unicode"/>
              </a:rPr>
              <a:t>simulation.</a:t>
            </a:r>
            <a:endParaRPr sz="1450">
              <a:latin typeface="Lucida Sans Unicode"/>
              <a:cs typeface="Lucida Sans Unicode"/>
            </a:endParaRPr>
          </a:p>
          <a:p>
            <a:pPr marL="281305" indent="-125730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28194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Use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 i="1">
                <a:latin typeface="Lucida Sans Italic"/>
                <a:cs typeface="Lucida Sans Italic"/>
              </a:rPr>
              <a:t>simulated</a:t>
            </a:r>
            <a:r>
              <a:rPr dirty="0" baseline="1915" sz="2175" spc="112" i="1">
                <a:latin typeface="Lucida Sans Italic"/>
                <a:cs typeface="Lucida Sans Italic"/>
              </a:rPr>
              <a:t> </a:t>
            </a:r>
            <a:r>
              <a:rPr dirty="0" baseline="1915" sz="2175" i="1">
                <a:latin typeface="Lucida Sans Italic"/>
                <a:cs typeface="Lucida Sans Italic"/>
              </a:rPr>
              <a:t>coin</a:t>
            </a:r>
            <a:r>
              <a:rPr dirty="0" baseline="1915" sz="2175" spc="112" i="1">
                <a:latin typeface="Lucida Sans Italic"/>
                <a:cs typeface="Lucida Sans Italic"/>
              </a:rPr>
              <a:t> </a:t>
            </a:r>
            <a:r>
              <a:rPr dirty="0" baseline="1915" sz="2175" spc="-30" i="1">
                <a:latin typeface="Lucida Sans Italic"/>
                <a:cs typeface="Lucida Sans Italic"/>
              </a:rPr>
              <a:t>flip</a:t>
            </a:r>
            <a:r>
              <a:rPr dirty="0" baseline="1915" sz="2175" spc="-30">
                <a:latin typeface="Lucida Sans Unicode"/>
                <a:cs typeface="Lucida Sans Unicode"/>
              </a:rPr>
              <a:t>.</a:t>
            </a:r>
            <a:endParaRPr baseline="1915" sz="2175">
              <a:latin typeface="Lucida Sans Unicode"/>
              <a:cs typeface="Lucida Sans Unicode"/>
            </a:endParaRPr>
          </a:p>
          <a:p>
            <a:pPr marL="281305" indent="-125730">
              <a:lnSpc>
                <a:spcPct val="100000"/>
              </a:lnSpc>
              <a:spcBef>
                <a:spcPts val="575"/>
              </a:spcBef>
              <a:buSzPct val="106896"/>
              <a:buFont typeface="Calibri"/>
              <a:buChar char="•"/>
              <a:tabLst>
                <a:tab pos="28194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Repeat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and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compute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statistics.</a:t>
            </a:r>
            <a:endParaRPr baseline="1915" sz="2175">
              <a:latin typeface="Lucida Sans Unicode"/>
              <a:cs typeface="Lucida Sans Unicod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20700" y="5758370"/>
            <a:ext cx="3657600" cy="7251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382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6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450" spc="6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What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are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chances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winning?</a:t>
            </a:r>
            <a:endParaRPr sz="1450">
              <a:latin typeface="Lucida Sans Unicode"/>
              <a:cs typeface="Lucida Sans Unicode"/>
            </a:endParaRPr>
          </a:p>
          <a:p>
            <a:pPr marL="128270">
              <a:lnSpc>
                <a:spcPct val="100000"/>
              </a:lnSpc>
              <a:spcBef>
                <a:spcPts val="57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45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50">
                <a:latin typeface="Lucida Sans Unicode"/>
                <a:cs typeface="Lucida Sans Unicode"/>
              </a:rPr>
              <a:t>How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many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bets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until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win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or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loss?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22982" y="5449098"/>
            <a:ext cx="722947" cy="108039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7700" y="1714500"/>
            <a:ext cx="4407700" cy="2438400"/>
          </a:xfrm>
          <a:prstGeom prst="rect">
            <a:avLst/>
          </a:prstGeom>
        </p:spPr>
      </p:pic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29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3031235" y="1726031"/>
            <a:ext cx="5495925" cy="4243070"/>
            <a:chOff x="3031235" y="1726031"/>
            <a:chExt cx="5495925" cy="424307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1235" y="1726031"/>
              <a:ext cx="5495455" cy="4242904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3060699" y="1753387"/>
              <a:ext cx="5397500" cy="4145279"/>
            </a:xfrm>
            <a:custGeom>
              <a:avLst/>
              <a:gdLst/>
              <a:ahLst/>
              <a:cxnLst/>
              <a:rect l="l" t="t" r="r" b="b"/>
              <a:pathLst>
                <a:path w="5397500" h="4145279">
                  <a:moveTo>
                    <a:pt x="0" y="0"/>
                  </a:moveTo>
                  <a:lnTo>
                    <a:pt x="5397500" y="0"/>
                  </a:lnTo>
                  <a:lnTo>
                    <a:pt x="5397500" y="4144848"/>
                  </a:lnTo>
                  <a:lnTo>
                    <a:pt x="0" y="4144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3177044" y="1831214"/>
            <a:ext cx="3999229" cy="5695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1420"/>
              </a:lnSpc>
              <a:spcBef>
                <a:spcPts val="135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class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Gambler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ts val="1400"/>
              </a:lnSpc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390525">
              <a:lnSpc>
                <a:spcPts val="1420"/>
              </a:lnSpc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void</a:t>
            </a:r>
            <a:r>
              <a:rPr dirty="0" sz="1200" spc="1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main(String[]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args)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555491" y="2363827"/>
            <a:ext cx="120014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702056" y="2535316"/>
            <a:ext cx="3835400" cy="636270"/>
          </a:xfrm>
          <a:prstGeom prst="rect">
            <a:avLst/>
          </a:prstGeom>
          <a:solidFill>
            <a:srgbClr val="FFFFFF"/>
          </a:solidFill>
          <a:ln w="12713">
            <a:solidFill>
              <a:srgbClr val="005493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algn="just" marL="55244" marR="82550">
              <a:lnSpc>
                <a:spcPts val="1400"/>
              </a:lnSpc>
              <a:spcBef>
                <a:spcPts val="265"/>
              </a:spcBef>
            </a:pP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stake</a:t>
            </a:r>
            <a:r>
              <a:rPr dirty="0" sz="1200" spc="65">
                <a:latin typeface="Lucida Console"/>
                <a:cs typeface="Lucida Console"/>
              </a:rPr>
              <a:t> 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Integer.parseInt(args[0]); </a:t>
            </a: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5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goal</a:t>
            </a:r>
            <a:r>
              <a:rPr dirty="0" sz="1200" spc="445">
                <a:latin typeface="Lucida Console"/>
                <a:cs typeface="Lucida Console"/>
              </a:rPr>
              <a:t> 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Integer.parseInt(args[1]); </a:t>
            </a: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trials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9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Integer.parseInt(args[2]);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744715" y="3251506"/>
            <a:ext cx="1444625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052830" algn="l"/>
              </a:tabLst>
            </a:pP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85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wins</a:t>
            </a:r>
            <a:r>
              <a:rPr dirty="0" sz="1200">
                <a:latin typeface="Lucida Console"/>
                <a:cs typeface="Lucida Console"/>
              </a:rPr>
              <a:t>	=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0;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744715" y="3429039"/>
            <a:ext cx="3053080" cy="3917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1420"/>
              </a:lnSpc>
              <a:spcBef>
                <a:spcPts val="135"/>
              </a:spcBef>
            </a:pPr>
            <a:r>
              <a:rPr dirty="0" sz="1200">
                <a:latin typeface="Lucida Console"/>
                <a:cs typeface="Lucida Console"/>
              </a:rPr>
              <a:t>for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(int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t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0;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t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trials;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t++)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ts val="1420"/>
              </a:lnSpc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028551" y="3784106"/>
            <a:ext cx="2991485" cy="3917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1420"/>
              </a:lnSpc>
              <a:spcBef>
                <a:spcPts val="135"/>
              </a:spcBef>
            </a:pP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cash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stake;</a:t>
            </a:r>
            <a:endParaRPr sz="1200">
              <a:latin typeface="Lucida Console"/>
              <a:cs typeface="Lucida Console"/>
            </a:endParaRPr>
          </a:p>
          <a:p>
            <a:pPr marL="45085">
              <a:lnSpc>
                <a:spcPts val="1420"/>
              </a:lnSpc>
            </a:pPr>
            <a:r>
              <a:rPr dirty="0" sz="1200">
                <a:latin typeface="Lucida Console"/>
                <a:cs typeface="Lucida Console"/>
              </a:rPr>
              <a:t>while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(cash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&gt;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&amp;&amp;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cash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goal)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061558" y="4139185"/>
            <a:ext cx="120014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311650" y="4315307"/>
            <a:ext cx="3086100" cy="407034"/>
          </a:xfrm>
          <a:prstGeom prst="rect">
            <a:avLst/>
          </a:prstGeom>
          <a:solidFill>
            <a:srgbClr val="FFFFFF"/>
          </a:solidFill>
          <a:ln w="12713">
            <a:solidFill>
              <a:srgbClr val="005493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50165" indent="-4445">
              <a:lnSpc>
                <a:spcPts val="1400"/>
              </a:lnSpc>
              <a:spcBef>
                <a:spcPts val="229"/>
              </a:spcBef>
              <a:tabLst>
                <a:tab pos="2415540" algn="l"/>
              </a:tabLst>
            </a:pPr>
            <a:r>
              <a:rPr dirty="0" sz="1200">
                <a:latin typeface="Lucida Console"/>
                <a:cs typeface="Lucida Console"/>
              </a:rPr>
              <a:t>if</a:t>
            </a:r>
            <a:r>
              <a:rPr dirty="0" sz="1200" spc="13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(Math.random()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0.5)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cash++; </a:t>
            </a:r>
            <a:r>
              <a:rPr dirty="0" sz="1200" spc="-20">
                <a:latin typeface="Lucida Console"/>
                <a:cs typeface="Lucida Console"/>
              </a:rPr>
              <a:t>else</a:t>
            </a:r>
            <a:r>
              <a:rPr dirty="0" sz="1200">
                <a:latin typeface="Lucida Console"/>
                <a:cs typeface="Lucida Console"/>
              </a:rPr>
              <a:t>	cash--</a:t>
            </a:r>
            <a:r>
              <a:rPr dirty="0" sz="1200" spc="-50">
                <a:latin typeface="Lucida Console"/>
                <a:cs typeface="Lucida Console"/>
              </a:rPr>
              <a:t>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061558" y="4671785"/>
            <a:ext cx="120014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061558" y="4849331"/>
            <a:ext cx="2106930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Lucida Console"/>
                <a:cs typeface="Lucida Console"/>
              </a:rPr>
              <a:t>if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(t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==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goal)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wins++;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744715" y="5026864"/>
            <a:ext cx="120014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744715" y="5204397"/>
            <a:ext cx="4566920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Lucida Console"/>
                <a:cs typeface="Lucida Console"/>
              </a:rPr>
              <a:t>System.out.println(wins</a:t>
            </a:r>
            <a:r>
              <a:rPr dirty="0" sz="1200" spc="12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12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"</a:t>
            </a:r>
            <a:r>
              <a:rPr dirty="0" sz="1200" spc="12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wins</a:t>
            </a:r>
            <a:r>
              <a:rPr dirty="0" sz="1200" spc="12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of</a:t>
            </a:r>
            <a:r>
              <a:rPr dirty="0" sz="1200" spc="12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"</a:t>
            </a:r>
            <a:r>
              <a:rPr dirty="0" sz="1200" spc="12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12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trials);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460880" y="5381931"/>
            <a:ext cx="120014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177044" y="5559464"/>
            <a:ext cx="120014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dirty="0" spc="170"/>
              <a:t> </a:t>
            </a:r>
            <a:r>
              <a:rPr dirty="0" spc="65"/>
              <a:t>of</a:t>
            </a:r>
            <a:r>
              <a:rPr dirty="0" spc="170"/>
              <a:t> </a:t>
            </a:r>
            <a:r>
              <a:rPr dirty="0"/>
              <a:t>nesting</a:t>
            </a:r>
            <a:r>
              <a:rPr dirty="0" spc="170"/>
              <a:t> </a:t>
            </a:r>
            <a:r>
              <a:rPr dirty="0"/>
              <a:t>conditionals</a:t>
            </a:r>
            <a:r>
              <a:rPr dirty="0" spc="170"/>
              <a:t> </a:t>
            </a:r>
            <a:r>
              <a:rPr dirty="0" spc="55"/>
              <a:t>and</a:t>
            </a:r>
            <a:r>
              <a:rPr dirty="0" spc="170"/>
              <a:t> </a:t>
            </a:r>
            <a:r>
              <a:rPr dirty="0"/>
              <a:t>loops:</a:t>
            </a:r>
            <a:r>
              <a:rPr dirty="0" spc="170"/>
              <a:t> </a:t>
            </a:r>
            <a:r>
              <a:rPr dirty="0"/>
              <a:t>Simulate</a:t>
            </a:r>
            <a:r>
              <a:rPr dirty="0" spc="170"/>
              <a:t> </a:t>
            </a:r>
            <a:r>
              <a:rPr dirty="0"/>
              <a:t>gamber's</a:t>
            </a:r>
            <a:r>
              <a:rPr dirty="0" spc="170"/>
              <a:t> </a:t>
            </a:r>
            <a:r>
              <a:rPr dirty="0" spc="-20"/>
              <a:t>ruin</a:t>
            </a:r>
          </a:p>
        </p:txBody>
      </p:sp>
      <p:sp>
        <p:nvSpPr>
          <p:cNvPr id="21" name="object 21" descr=""/>
          <p:cNvSpPr txBox="1"/>
          <p:nvPr/>
        </p:nvSpPr>
        <p:spPr>
          <a:xfrm>
            <a:off x="495300" y="2096668"/>
            <a:ext cx="2501900" cy="348424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4615" rIns="0" bIns="0" rtlCol="0" vert="horz">
            <a:spAutoFit/>
          </a:bodyPr>
          <a:lstStyle/>
          <a:p>
            <a:pPr marL="127635">
              <a:lnSpc>
                <a:spcPct val="100000"/>
              </a:lnSpc>
              <a:spcBef>
                <a:spcPts val="745"/>
              </a:spcBef>
            </a:pP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Gambler's</a:t>
            </a:r>
            <a:r>
              <a:rPr dirty="0" sz="1100" spc="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ruin</a:t>
            </a:r>
            <a:r>
              <a:rPr dirty="0" sz="1100" spc="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005493"/>
                </a:solidFill>
                <a:latin typeface="Lucida Sans Unicode"/>
                <a:cs typeface="Lucida Sans Unicode"/>
              </a:rPr>
              <a:t>simulation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1400">
              <a:latin typeface="Lucida Sans Unicode"/>
              <a:cs typeface="Lucida Sans Unicode"/>
            </a:endParaRPr>
          </a:p>
          <a:p>
            <a:pPr marL="289560" indent="-125730">
              <a:lnSpc>
                <a:spcPct val="100000"/>
              </a:lnSpc>
              <a:buSzPct val="104545"/>
              <a:buFont typeface="Calibri"/>
              <a:buChar char="•"/>
              <a:tabLst>
                <a:tab pos="290195" algn="l"/>
              </a:tabLst>
            </a:pPr>
            <a:r>
              <a:rPr dirty="0" sz="1100">
                <a:latin typeface="Lucida Sans Unicode"/>
                <a:cs typeface="Lucida Sans Unicode"/>
              </a:rPr>
              <a:t>Get</a:t>
            </a:r>
            <a:r>
              <a:rPr dirty="0" sz="1100" spc="10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command-</a:t>
            </a:r>
            <a:r>
              <a:rPr dirty="0" sz="1100">
                <a:latin typeface="Lucida Sans Unicode"/>
                <a:cs typeface="Lucida Sans Unicode"/>
              </a:rPr>
              <a:t>line</a:t>
            </a:r>
            <a:r>
              <a:rPr dirty="0" sz="1100" spc="10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arguments.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buFont typeface="Calibri"/>
              <a:buChar char="•"/>
            </a:pPr>
            <a:endParaRPr sz="13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Calibri"/>
              <a:buChar char="•"/>
            </a:pPr>
            <a:endParaRPr sz="1650">
              <a:latin typeface="Lucida Sans Unicode"/>
              <a:cs typeface="Lucida Sans Unicode"/>
            </a:endParaRPr>
          </a:p>
          <a:p>
            <a:pPr marL="289560" indent="-125730">
              <a:lnSpc>
                <a:spcPct val="100000"/>
              </a:lnSpc>
              <a:buSzPct val="104545"/>
              <a:buFont typeface="Calibri"/>
              <a:buChar char="•"/>
              <a:tabLst>
                <a:tab pos="290195" algn="l"/>
              </a:tabLst>
            </a:pPr>
            <a:r>
              <a:rPr dirty="0" sz="1100">
                <a:latin typeface="Lucida Sans Unicode"/>
                <a:cs typeface="Lucida Sans Unicode"/>
              </a:rPr>
              <a:t>Run</a:t>
            </a:r>
            <a:r>
              <a:rPr dirty="0" sz="1100" spc="1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all</a:t>
            </a:r>
            <a:r>
              <a:rPr dirty="0" sz="1100" spc="1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the</a:t>
            </a:r>
            <a:r>
              <a:rPr dirty="0" sz="1100" spc="20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experiments.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libri"/>
              <a:buChar char="•"/>
            </a:pPr>
            <a:endParaRPr sz="1900">
              <a:latin typeface="Lucida Sans Unicode"/>
              <a:cs typeface="Lucida Sans Unicode"/>
            </a:endParaRPr>
          </a:p>
          <a:p>
            <a:pPr lvl="1" marL="425450" indent="-130810">
              <a:lnSpc>
                <a:spcPct val="100000"/>
              </a:lnSpc>
              <a:buSzPct val="104545"/>
              <a:buFont typeface="Calibri"/>
              <a:buChar char="•"/>
              <a:tabLst>
                <a:tab pos="426084" algn="l"/>
              </a:tabLst>
            </a:pPr>
            <a:r>
              <a:rPr dirty="0" sz="1100">
                <a:latin typeface="Lucida Sans Unicode"/>
                <a:cs typeface="Lucida Sans Unicode"/>
              </a:rPr>
              <a:t>Run</a:t>
            </a:r>
            <a:r>
              <a:rPr dirty="0" sz="1100" spc="2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one</a:t>
            </a:r>
            <a:r>
              <a:rPr dirty="0" sz="1100" spc="20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experiment.</a:t>
            </a:r>
            <a:endParaRPr sz="1100">
              <a:latin typeface="Lucida Sans Unicode"/>
              <a:cs typeface="Lucida Sans Unicode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alibri"/>
              <a:buChar char="•"/>
            </a:pPr>
            <a:endParaRPr sz="1750">
              <a:latin typeface="Lucida Sans Unicode"/>
              <a:cs typeface="Lucida Sans Unicode"/>
            </a:endParaRPr>
          </a:p>
          <a:p>
            <a:pPr lvl="2" marL="557530" indent="-132080">
              <a:lnSpc>
                <a:spcPct val="100000"/>
              </a:lnSpc>
              <a:buSzPct val="104545"/>
              <a:buFont typeface="Calibri"/>
              <a:buChar char="•"/>
              <a:tabLst>
                <a:tab pos="558165" algn="l"/>
              </a:tabLst>
            </a:pPr>
            <a:r>
              <a:rPr dirty="0" sz="1100">
                <a:latin typeface="Lucida Sans Unicode"/>
                <a:cs typeface="Lucida Sans Unicode"/>
              </a:rPr>
              <a:t>Make</a:t>
            </a:r>
            <a:r>
              <a:rPr dirty="0" sz="1100" spc="2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one</a:t>
            </a:r>
            <a:r>
              <a:rPr dirty="0" sz="1100" spc="2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bet.</a:t>
            </a:r>
            <a:endParaRPr sz="1100">
              <a:latin typeface="Lucida Sans Unicode"/>
              <a:cs typeface="Lucida Sans Unicode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  <a:buFont typeface="Calibri"/>
              <a:buChar char="•"/>
            </a:pPr>
            <a:endParaRPr sz="1050">
              <a:latin typeface="Lucida Sans Unicode"/>
              <a:cs typeface="Lucida Sans Unicode"/>
            </a:endParaRPr>
          </a:p>
          <a:p>
            <a:pPr lvl="1" marL="410209" indent="-125730">
              <a:lnSpc>
                <a:spcPct val="100000"/>
              </a:lnSpc>
              <a:buSzPct val="104545"/>
              <a:buFont typeface="Calibri"/>
              <a:buChar char="•"/>
              <a:tabLst>
                <a:tab pos="410845" algn="l"/>
              </a:tabLst>
            </a:pPr>
            <a:r>
              <a:rPr dirty="0" sz="1100">
                <a:latin typeface="Lucida Sans Unicode"/>
                <a:cs typeface="Lucida Sans Unicode"/>
              </a:rPr>
              <a:t>If</a:t>
            </a:r>
            <a:r>
              <a:rPr dirty="0" sz="1100" spc="2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goal</a:t>
            </a:r>
            <a:r>
              <a:rPr dirty="0" sz="1100" spc="2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met,</a:t>
            </a:r>
            <a:r>
              <a:rPr dirty="0" sz="1100" spc="2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count</a:t>
            </a:r>
            <a:r>
              <a:rPr dirty="0" sz="1100" spc="2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the</a:t>
            </a:r>
            <a:r>
              <a:rPr dirty="0" sz="1100" spc="20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win.</a:t>
            </a:r>
            <a:endParaRPr sz="1100">
              <a:latin typeface="Lucida Sans Unicode"/>
              <a:cs typeface="Lucida Sans Unicode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Calibri"/>
              <a:buChar char="•"/>
            </a:pPr>
            <a:endParaRPr sz="800">
              <a:latin typeface="Lucida Sans Unicode"/>
              <a:cs typeface="Lucida Sans Unicode"/>
            </a:endParaRPr>
          </a:p>
          <a:p>
            <a:pPr marL="289560" indent="-125730">
              <a:lnSpc>
                <a:spcPct val="100000"/>
              </a:lnSpc>
              <a:buSzPct val="104545"/>
              <a:buFont typeface="Calibri"/>
              <a:buChar char="•"/>
              <a:tabLst>
                <a:tab pos="290195" algn="l"/>
              </a:tabLst>
            </a:pPr>
            <a:r>
              <a:rPr dirty="0" sz="1100">
                <a:latin typeface="Lucida Sans Unicode"/>
                <a:cs typeface="Lucida Sans Unicode"/>
              </a:rPr>
              <a:t>Print</a:t>
            </a:r>
            <a:r>
              <a:rPr dirty="0" sz="1100" spc="3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#wins</a:t>
            </a:r>
            <a:r>
              <a:rPr dirty="0" sz="1100" spc="3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and</a:t>
            </a:r>
            <a:r>
              <a:rPr dirty="0" sz="1100" spc="3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#</a:t>
            </a:r>
            <a:r>
              <a:rPr dirty="0" sz="1100" spc="35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trials.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3695388" y="3406241"/>
            <a:ext cx="5258435" cy="1844039"/>
            <a:chOff x="3695388" y="3406241"/>
            <a:chExt cx="5258435" cy="1844039"/>
          </a:xfrm>
        </p:grpSpPr>
        <p:sp>
          <p:nvSpPr>
            <p:cNvPr id="23" name="object 23" descr=""/>
            <p:cNvSpPr/>
            <p:nvPr/>
          </p:nvSpPr>
          <p:spPr>
            <a:xfrm>
              <a:off x="7797800" y="3539735"/>
              <a:ext cx="393700" cy="0"/>
            </a:xfrm>
            <a:custGeom>
              <a:avLst/>
              <a:gdLst/>
              <a:ahLst/>
              <a:cxnLst/>
              <a:rect l="l" t="t" r="r" b="b"/>
              <a:pathLst>
                <a:path w="393700" h="0">
                  <a:moveTo>
                    <a:pt x="393700" y="0"/>
                  </a:moveTo>
                  <a:lnTo>
                    <a:pt x="2257" y="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7753794" y="3505123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5" h="69850">
                  <a:moveTo>
                    <a:pt x="69151" y="0"/>
                  </a:moveTo>
                  <a:lnTo>
                    <a:pt x="0" y="34607"/>
                  </a:lnTo>
                  <a:lnTo>
                    <a:pt x="69151" y="69227"/>
                  </a:lnTo>
                  <a:lnTo>
                    <a:pt x="51866" y="34607"/>
                  </a:lnTo>
                  <a:lnTo>
                    <a:pt x="69151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702056" y="3450736"/>
              <a:ext cx="4025900" cy="1793239"/>
            </a:xfrm>
            <a:custGeom>
              <a:avLst/>
              <a:gdLst/>
              <a:ahLst/>
              <a:cxnLst/>
              <a:rect l="l" t="t" r="r" b="b"/>
              <a:pathLst>
                <a:path w="4025900" h="1793239">
                  <a:moveTo>
                    <a:pt x="0" y="0"/>
                  </a:moveTo>
                  <a:lnTo>
                    <a:pt x="4025902" y="0"/>
                  </a:lnTo>
                  <a:lnTo>
                    <a:pt x="4025902" y="1792710"/>
                  </a:lnTo>
                  <a:lnTo>
                    <a:pt x="0" y="1792710"/>
                  </a:lnTo>
                  <a:lnTo>
                    <a:pt x="0" y="0"/>
                  </a:lnTo>
                  <a:close/>
                </a:path>
              </a:pathLst>
            </a:custGeom>
            <a:ln w="12711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8204200" y="3406241"/>
              <a:ext cx="749300" cy="267335"/>
            </a:xfrm>
            <a:custGeom>
              <a:avLst/>
              <a:gdLst/>
              <a:ahLst/>
              <a:cxnLst/>
              <a:rect l="l" t="t" r="r" b="b"/>
              <a:pathLst>
                <a:path w="749300" h="267335">
                  <a:moveTo>
                    <a:pt x="0" y="0"/>
                  </a:moveTo>
                  <a:lnTo>
                    <a:pt x="749300" y="0"/>
                  </a:lnTo>
                  <a:lnTo>
                    <a:pt x="749300" y="266992"/>
                  </a:lnTo>
                  <a:lnTo>
                    <a:pt x="0" y="2669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8254047" y="3423882"/>
            <a:ext cx="65214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>
                <a:solidFill>
                  <a:srgbClr val="005493"/>
                </a:solidFill>
                <a:latin typeface="Lucida Console"/>
                <a:cs typeface="Lucida Console"/>
              </a:rPr>
              <a:t>for</a:t>
            </a:r>
            <a:r>
              <a:rPr dirty="0" sz="1150" spc="-33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150" spc="-20">
                <a:solidFill>
                  <a:srgbClr val="005493"/>
                </a:solidFill>
                <a:latin typeface="Lucida Sans Unicode"/>
                <a:cs typeface="Lucida Sans Unicode"/>
              </a:rPr>
              <a:t>loop</a:t>
            </a:r>
            <a:endParaRPr sz="1150">
              <a:latin typeface="Lucida Sans Unicode"/>
              <a:cs typeface="Lucida Sans Unicode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4000182" y="3800373"/>
            <a:ext cx="5550535" cy="1094105"/>
            <a:chOff x="4000182" y="3800373"/>
            <a:chExt cx="5550535" cy="1094105"/>
          </a:xfrm>
        </p:grpSpPr>
        <p:sp>
          <p:nvSpPr>
            <p:cNvPr id="29" name="object 29" descr=""/>
            <p:cNvSpPr/>
            <p:nvPr/>
          </p:nvSpPr>
          <p:spPr>
            <a:xfrm>
              <a:off x="4006850" y="3997446"/>
              <a:ext cx="3543300" cy="890269"/>
            </a:xfrm>
            <a:custGeom>
              <a:avLst/>
              <a:gdLst/>
              <a:ahLst/>
              <a:cxnLst/>
              <a:rect l="l" t="t" r="r" b="b"/>
              <a:pathLst>
                <a:path w="3543300" h="890270">
                  <a:moveTo>
                    <a:pt x="0" y="0"/>
                  </a:moveTo>
                  <a:lnTo>
                    <a:pt x="3543299" y="0"/>
                  </a:lnTo>
                  <a:lnTo>
                    <a:pt x="3543299" y="889997"/>
                  </a:lnTo>
                  <a:lnTo>
                    <a:pt x="0" y="889997"/>
                  </a:lnTo>
                  <a:lnTo>
                    <a:pt x="0" y="0"/>
                  </a:lnTo>
                  <a:close/>
                </a:path>
              </a:pathLst>
            </a:custGeom>
            <a:ln w="12713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7594597" y="4022877"/>
              <a:ext cx="596900" cy="0"/>
            </a:xfrm>
            <a:custGeom>
              <a:avLst/>
              <a:gdLst/>
              <a:ahLst/>
              <a:cxnLst/>
              <a:rect l="l" t="t" r="r" b="b"/>
              <a:pathLst>
                <a:path w="596900" h="0">
                  <a:moveTo>
                    <a:pt x="596899" y="0"/>
                  </a:moveTo>
                  <a:lnTo>
                    <a:pt x="7555" y="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7550594" y="3988257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5" h="69850">
                  <a:moveTo>
                    <a:pt x="69151" y="0"/>
                  </a:moveTo>
                  <a:lnTo>
                    <a:pt x="0" y="34620"/>
                  </a:lnTo>
                  <a:lnTo>
                    <a:pt x="69151" y="69240"/>
                  </a:lnTo>
                  <a:lnTo>
                    <a:pt x="51866" y="34620"/>
                  </a:lnTo>
                  <a:lnTo>
                    <a:pt x="69151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8216900" y="3800373"/>
              <a:ext cx="1333500" cy="432434"/>
            </a:xfrm>
            <a:custGeom>
              <a:avLst/>
              <a:gdLst/>
              <a:ahLst/>
              <a:cxnLst/>
              <a:rect l="l" t="t" r="r" b="b"/>
              <a:pathLst>
                <a:path w="1333500" h="432435">
                  <a:moveTo>
                    <a:pt x="0" y="0"/>
                  </a:moveTo>
                  <a:lnTo>
                    <a:pt x="1333500" y="0"/>
                  </a:lnTo>
                  <a:lnTo>
                    <a:pt x="1333500" y="432295"/>
                  </a:lnTo>
                  <a:lnTo>
                    <a:pt x="0" y="432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8264525" y="3811994"/>
            <a:ext cx="76771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>
                <a:solidFill>
                  <a:srgbClr val="005493"/>
                </a:solidFill>
                <a:latin typeface="Lucida Sans Unicode"/>
                <a:cs typeface="Lucida Sans Unicode"/>
              </a:rPr>
              <a:t>while</a:t>
            </a:r>
            <a:r>
              <a:rPr dirty="0" sz="1150" spc="8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50" spc="-20">
                <a:solidFill>
                  <a:srgbClr val="005493"/>
                </a:solidFill>
                <a:latin typeface="Lucida Sans Unicode"/>
                <a:cs typeface="Lucida Sans Unicode"/>
              </a:rPr>
              <a:t>loop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8264525" y="3979812"/>
            <a:ext cx="1209040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>
                <a:solidFill>
                  <a:srgbClr val="005493"/>
                </a:solidFill>
                <a:latin typeface="Lucida Sans Unicode"/>
                <a:cs typeface="Lucida Sans Unicode"/>
              </a:rPr>
              <a:t>within</a:t>
            </a:r>
            <a:r>
              <a:rPr dirty="0" sz="1150" spc="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50">
                <a:solidFill>
                  <a:srgbClr val="005493"/>
                </a:solidFill>
                <a:latin typeface="Lucida Sans Unicode"/>
                <a:cs typeface="Lucida Sans Unicode"/>
              </a:rPr>
              <a:t>a</a:t>
            </a:r>
            <a:r>
              <a:rPr dirty="0" sz="1150" spc="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50">
                <a:solidFill>
                  <a:srgbClr val="005493"/>
                </a:solidFill>
                <a:latin typeface="Lucida Sans Unicode"/>
                <a:cs typeface="Lucida Sans Unicode"/>
              </a:rPr>
              <a:t>for</a:t>
            </a:r>
            <a:r>
              <a:rPr dirty="0" sz="1150" spc="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50" spc="-20">
                <a:solidFill>
                  <a:srgbClr val="005493"/>
                </a:solidFill>
                <a:latin typeface="Lucida Sans Unicode"/>
                <a:cs typeface="Lucida Sans Unicode"/>
              </a:rPr>
              <a:t>loop</a:t>
            </a:r>
            <a:endParaRPr sz="1150">
              <a:latin typeface="Lucida Sans Unicode"/>
              <a:cs typeface="Lucida Sans Unicode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7410894" y="4321657"/>
            <a:ext cx="2330450" cy="598170"/>
            <a:chOff x="7410894" y="4321657"/>
            <a:chExt cx="2330450" cy="598170"/>
          </a:xfrm>
        </p:grpSpPr>
        <p:sp>
          <p:nvSpPr>
            <p:cNvPr id="36" name="object 36" descr=""/>
            <p:cNvSpPr/>
            <p:nvPr/>
          </p:nvSpPr>
          <p:spPr>
            <a:xfrm>
              <a:off x="7454894" y="4531452"/>
              <a:ext cx="736600" cy="13335"/>
            </a:xfrm>
            <a:custGeom>
              <a:avLst/>
              <a:gdLst/>
              <a:ahLst/>
              <a:cxnLst/>
              <a:rect l="l" t="t" r="r" b="b"/>
              <a:pathLst>
                <a:path w="736600" h="13335">
                  <a:moveTo>
                    <a:pt x="736601" y="12714"/>
                  </a:moveTo>
                  <a:lnTo>
                    <a:pt x="6463" y="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7410894" y="4497082"/>
              <a:ext cx="69850" cy="69850"/>
            </a:xfrm>
            <a:custGeom>
              <a:avLst/>
              <a:gdLst/>
              <a:ahLst/>
              <a:cxnLst/>
              <a:rect l="l" t="t" r="r" b="b"/>
              <a:pathLst>
                <a:path w="69850" h="69850">
                  <a:moveTo>
                    <a:pt x="69494" y="0"/>
                  </a:moveTo>
                  <a:lnTo>
                    <a:pt x="0" y="33921"/>
                  </a:lnTo>
                  <a:lnTo>
                    <a:pt x="68808" y="69227"/>
                  </a:lnTo>
                  <a:lnTo>
                    <a:pt x="51866" y="34442"/>
                  </a:lnTo>
                  <a:lnTo>
                    <a:pt x="69494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8216899" y="4321657"/>
              <a:ext cx="1524000" cy="598170"/>
            </a:xfrm>
            <a:custGeom>
              <a:avLst/>
              <a:gdLst/>
              <a:ahLst/>
              <a:cxnLst/>
              <a:rect l="l" t="t" r="r" b="b"/>
              <a:pathLst>
                <a:path w="1524000" h="598170">
                  <a:moveTo>
                    <a:pt x="0" y="0"/>
                  </a:moveTo>
                  <a:lnTo>
                    <a:pt x="1524000" y="0"/>
                  </a:lnTo>
                  <a:lnTo>
                    <a:pt x="1524000" y="597573"/>
                  </a:lnTo>
                  <a:lnTo>
                    <a:pt x="0" y="5975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8264525" y="4336453"/>
            <a:ext cx="880110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>
                <a:solidFill>
                  <a:srgbClr val="005493"/>
                </a:solidFill>
                <a:latin typeface="Lucida Sans Unicode"/>
                <a:cs typeface="Lucida Sans Unicode"/>
              </a:rPr>
              <a:t>if </a:t>
            </a:r>
            <a:r>
              <a:rPr dirty="0" sz="1150" spc="-10">
                <a:solidFill>
                  <a:srgbClr val="005493"/>
                </a:solidFill>
                <a:latin typeface="Lucida Sans Unicode"/>
                <a:cs typeface="Lucida Sans Unicode"/>
              </a:rPr>
              <a:t>statement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8264525" y="4504283"/>
            <a:ext cx="138620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>
                <a:solidFill>
                  <a:srgbClr val="005493"/>
                </a:solidFill>
                <a:latin typeface="Lucida Sans Unicode"/>
                <a:cs typeface="Lucida Sans Unicode"/>
              </a:rPr>
              <a:t>within</a:t>
            </a:r>
            <a:r>
              <a:rPr dirty="0" sz="1150" spc="5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50">
                <a:solidFill>
                  <a:srgbClr val="005493"/>
                </a:solidFill>
                <a:latin typeface="Lucida Sans Unicode"/>
                <a:cs typeface="Lucida Sans Unicode"/>
              </a:rPr>
              <a:t>a</a:t>
            </a:r>
            <a:r>
              <a:rPr dirty="0" sz="1150" spc="5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50">
                <a:solidFill>
                  <a:srgbClr val="005493"/>
                </a:solidFill>
                <a:latin typeface="Lucida Sans Unicode"/>
                <a:cs typeface="Lucida Sans Unicode"/>
              </a:rPr>
              <a:t>while</a:t>
            </a:r>
            <a:r>
              <a:rPr dirty="0" sz="1150" spc="5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50" spc="-20">
                <a:solidFill>
                  <a:srgbClr val="005493"/>
                </a:solidFill>
                <a:latin typeface="Lucida Sans Unicode"/>
                <a:cs typeface="Lucida Sans Unicode"/>
              </a:rPr>
              <a:t>loop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8264525" y="4672114"/>
            <a:ext cx="1209040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>
                <a:solidFill>
                  <a:srgbClr val="005493"/>
                </a:solidFill>
                <a:latin typeface="Lucida Sans Unicode"/>
                <a:cs typeface="Lucida Sans Unicode"/>
              </a:rPr>
              <a:t>within</a:t>
            </a:r>
            <a:r>
              <a:rPr dirty="0" sz="1150" spc="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50">
                <a:solidFill>
                  <a:srgbClr val="005493"/>
                </a:solidFill>
                <a:latin typeface="Lucida Sans Unicode"/>
                <a:cs typeface="Lucida Sans Unicode"/>
              </a:rPr>
              <a:t>a</a:t>
            </a:r>
            <a:r>
              <a:rPr dirty="0" sz="1150" spc="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50">
                <a:solidFill>
                  <a:srgbClr val="005493"/>
                </a:solidFill>
                <a:latin typeface="Lucida Sans Unicode"/>
                <a:cs typeface="Lucida Sans Unicode"/>
              </a:rPr>
              <a:t>for</a:t>
            </a:r>
            <a:r>
              <a:rPr dirty="0" sz="1150" spc="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50" spc="-20">
                <a:solidFill>
                  <a:srgbClr val="005493"/>
                </a:solidFill>
                <a:latin typeface="Lucida Sans Unicode"/>
                <a:cs typeface="Lucida Sans Unicode"/>
              </a:rPr>
              <a:t>loop</a:t>
            </a:r>
            <a:endParaRPr sz="1150">
              <a:latin typeface="Lucida Sans Unicode"/>
              <a:cs typeface="Lucida Sans Unicode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6853555" y="5702117"/>
            <a:ext cx="2232025" cy="655955"/>
            <a:chOff x="6853555" y="5702117"/>
            <a:chExt cx="2232025" cy="655955"/>
          </a:xfrm>
        </p:grpSpPr>
        <p:pic>
          <p:nvPicPr>
            <p:cNvPr id="43" name="object 4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3555" y="5702117"/>
              <a:ext cx="2231707" cy="655579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6883400" y="5732945"/>
              <a:ext cx="2133600" cy="546735"/>
            </a:xfrm>
            <a:custGeom>
              <a:avLst/>
              <a:gdLst/>
              <a:ahLst/>
              <a:cxnLst/>
              <a:rect l="l" t="t" r="r" b="b"/>
              <a:pathLst>
                <a:path w="2133600" h="546735">
                  <a:moveTo>
                    <a:pt x="0" y="0"/>
                  </a:moveTo>
                  <a:lnTo>
                    <a:pt x="2133600" y="0"/>
                  </a:lnTo>
                  <a:lnTo>
                    <a:pt x="2133600" y="546709"/>
                  </a:lnTo>
                  <a:lnTo>
                    <a:pt x="0" y="5467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7010209" y="5810214"/>
            <a:ext cx="1842135" cy="360045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Gambler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5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25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 spc="-20">
                <a:latin typeface="Lucida Console"/>
                <a:cs typeface="Lucida Console"/>
              </a:rPr>
              <a:t>1000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>
                <a:latin typeface="Lucida Console"/>
                <a:cs typeface="Lucida Console"/>
              </a:rPr>
              <a:t>191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wins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of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 spc="-20">
                <a:latin typeface="Lucida Console"/>
                <a:cs typeface="Lucida Console"/>
              </a:rPr>
              <a:t>1000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46" name="object 4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29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33399" y="1579123"/>
            <a:ext cx="9004300" cy="1240790"/>
            <a:chOff x="533399" y="1579123"/>
            <a:chExt cx="9004300" cy="1240790"/>
          </a:xfrm>
        </p:grpSpPr>
        <p:sp>
          <p:nvSpPr>
            <p:cNvPr id="3" name="object 3" descr=""/>
            <p:cNvSpPr/>
            <p:nvPr/>
          </p:nvSpPr>
          <p:spPr>
            <a:xfrm>
              <a:off x="533399" y="1581745"/>
              <a:ext cx="9004300" cy="0"/>
            </a:xfrm>
            <a:custGeom>
              <a:avLst/>
              <a:gdLst/>
              <a:ahLst/>
              <a:cxnLst/>
              <a:rect l="l" t="t" r="r" b="b"/>
              <a:pathLst>
                <a:path w="9004300" h="0">
                  <a:moveTo>
                    <a:pt x="0" y="0"/>
                  </a:moveTo>
                  <a:lnTo>
                    <a:pt x="9004284" y="0"/>
                  </a:lnTo>
                </a:path>
              </a:pathLst>
            </a:custGeom>
            <a:ln w="52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0800" y="1625600"/>
              <a:ext cx="1041400" cy="1193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Digression:</a:t>
            </a:r>
            <a:r>
              <a:rPr dirty="0" spc="140"/>
              <a:t> </a:t>
            </a:r>
            <a:r>
              <a:rPr dirty="0"/>
              <a:t>simulation</a:t>
            </a:r>
            <a:r>
              <a:rPr dirty="0" spc="140"/>
              <a:t> </a:t>
            </a:r>
            <a:r>
              <a:rPr dirty="0" spc="55"/>
              <a:t>and</a:t>
            </a:r>
            <a:r>
              <a:rPr dirty="0" spc="140"/>
              <a:t> </a:t>
            </a:r>
            <a:r>
              <a:rPr dirty="0" spc="-10"/>
              <a:t>analysis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520700" y="1791525"/>
            <a:ext cx="5270500" cy="11315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Facts</a:t>
            </a:r>
            <a:r>
              <a:rPr dirty="0" sz="1450" spc="1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(known</a:t>
            </a:r>
            <a:r>
              <a:rPr dirty="0" sz="1450" spc="1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via</a:t>
            </a:r>
            <a:r>
              <a:rPr dirty="0" sz="1450" spc="14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mathematical</a:t>
            </a:r>
            <a:r>
              <a:rPr dirty="0" sz="1450" spc="1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analysis</a:t>
            </a:r>
            <a:r>
              <a:rPr dirty="0" sz="1450" spc="14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for</a:t>
            </a:r>
            <a:r>
              <a:rPr dirty="0" sz="1450" spc="1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centuries)</a:t>
            </a:r>
            <a:endParaRPr sz="1450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Probability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of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winning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 spc="-337">
                <a:latin typeface="Lucida Sans Unicode"/>
                <a:cs typeface="Lucida Sans Unicode"/>
              </a:rPr>
              <a:t>=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stake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 spc="-337">
                <a:latin typeface="Lucida Sans Unicode"/>
                <a:cs typeface="Lucida Sans Unicode"/>
              </a:rPr>
              <a:t>÷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goal.</a:t>
            </a:r>
            <a:endParaRPr baseline="1915" sz="2175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570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Expected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number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of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bets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1915" sz="2175" spc="-337">
                <a:latin typeface="Lucida Sans Unicode"/>
                <a:cs typeface="Lucida Sans Unicode"/>
              </a:rPr>
              <a:t>=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stake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 b="0">
                <a:latin typeface="Brush Script Std"/>
                <a:cs typeface="Brush Script Std"/>
              </a:rPr>
              <a:t>×</a:t>
            </a:r>
            <a:r>
              <a:rPr dirty="0" baseline="1915" sz="2175" spc="60" b="0">
                <a:latin typeface="Brush Script Std"/>
                <a:cs typeface="Brush Script Std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desired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gain.</a:t>
            </a:r>
            <a:endParaRPr baseline="1915" sz="2175">
              <a:latin typeface="Lucida Sans Unicode"/>
              <a:cs typeface="Lucida Sans Unicode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6706869" y="3300082"/>
            <a:ext cx="2635250" cy="1788795"/>
            <a:chOff x="6706869" y="3300082"/>
            <a:chExt cx="2635250" cy="1788795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6869" y="3300082"/>
              <a:ext cx="2635097" cy="1788413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6730999" y="3329952"/>
              <a:ext cx="2540000" cy="1678305"/>
            </a:xfrm>
            <a:custGeom>
              <a:avLst/>
              <a:gdLst/>
              <a:ahLst/>
              <a:cxnLst/>
              <a:rect l="l" t="t" r="r" b="b"/>
              <a:pathLst>
                <a:path w="2540000" h="1678304">
                  <a:moveTo>
                    <a:pt x="0" y="0"/>
                  </a:moveTo>
                  <a:lnTo>
                    <a:pt x="2540000" y="0"/>
                  </a:lnTo>
                  <a:lnTo>
                    <a:pt x="2540000" y="1678279"/>
                  </a:lnTo>
                  <a:lnTo>
                    <a:pt x="0" y="1678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6921144" y="3465845"/>
            <a:ext cx="1993900" cy="360045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  <a:tabLst>
                <a:tab pos="1299210" algn="l"/>
              </a:tabLst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Gambler</a:t>
            </a:r>
            <a:r>
              <a:rPr dirty="0" sz="1000">
                <a:latin typeface="Lucida Console"/>
                <a:cs typeface="Lucida Console"/>
              </a:rPr>
              <a:t>	5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25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 spc="-20">
                <a:latin typeface="Lucida Console"/>
                <a:cs typeface="Lucida Console"/>
              </a:rPr>
              <a:t>1000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>
                <a:latin typeface="Lucida Console"/>
                <a:cs typeface="Lucida Console"/>
              </a:rPr>
              <a:t>191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wins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of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 spc="-20">
                <a:latin typeface="Lucida Console"/>
                <a:cs typeface="Lucida Console"/>
              </a:rPr>
              <a:t>1000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921144" y="3967813"/>
            <a:ext cx="1993900" cy="360045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  <a:tabLst>
                <a:tab pos="1299210" algn="l"/>
              </a:tabLst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Gambler</a:t>
            </a:r>
            <a:r>
              <a:rPr dirty="0" sz="1000">
                <a:latin typeface="Lucida Console"/>
                <a:cs typeface="Lucida Console"/>
              </a:rPr>
              <a:t>	5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25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 spc="-20">
                <a:latin typeface="Lucida Console"/>
                <a:cs typeface="Lucida Console"/>
              </a:rPr>
              <a:t>1000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>
                <a:latin typeface="Lucida Console"/>
                <a:cs typeface="Lucida Console"/>
              </a:rPr>
              <a:t>203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wins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of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 spc="-20">
                <a:latin typeface="Lucida Console"/>
                <a:cs typeface="Lucida Console"/>
              </a:rPr>
              <a:t>1000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921144" y="4469742"/>
            <a:ext cx="2145030" cy="360045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Gambler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500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2500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 spc="-20">
                <a:latin typeface="Lucida Console"/>
                <a:cs typeface="Lucida Console"/>
              </a:rPr>
              <a:t>1000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>
                <a:latin typeface="Lucida Console"/>
                <a:cs typeface="Lucida Console"/>
              </a:rPr>
              <a:t>197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wins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of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 spc="-20">
                <a:latin typeface="Lucida Console"/>
                <a:cs typeface="Lucida Console"/>
              </a:rPr>
              <a:t>1000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251905" y="2816695"/>
            <a:ext cx="1363345" cy="35623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299720" marR="5080" indent="-287655">
              <a:lnSpc>
                <a:spcPts val="1260"/>
              </a:lnSpc>
              <a:spcBef>
                <a:spcPts val="204"/>
              </a:spcBef>
            </a:pP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Christiaan</a:t>
            </a:r>
            <a:r>
              <a:rPr dirty="0" sz="1100" spc="5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0048AA"/>
                </a:solidFill>
                <a:latin typeface="Lucida Sans Unicode"/>
                <a:cs typeface="Lucida Sans Unicode"/>
              </a:rPr>
              <a:t>Huygens </a:t>
            </a:r>
            <a:r>
              <a:rPr dirty="0" sz="1100" spc="-35">
                <a:solidFill>
                  <a:srgbClr val="0048AA"/>
                </a:solidFill>
                <a:latin typeface="Lucida Sans Unicode"/>
                <a:cs typeface="Lucida Sans Unicode"/>
              </a:rPr>
              <a:t>1629-</a:t>
            </a:r>
            <a:r>
              <a:rPr dirty="0" sz="1100" spc="-20">
                <a:solidFill>
                  <a:srgbClr val="0048AA"/>
                </a:solidFill>
                <a:latin typeface="Lucida Sans Unicode"/>
                <a:cs typeface="Lucida Sans Unicode"/>
              </a:rPr>
              <a:t>1695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581900" y="1867814"/>
            <a:ext cx="1803400" cy="6870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0160" rIns="0" bIns="0" rtlCol="0" vert="horz">
            <a:spAutoFit/>
          </a:bodyPr>
          <a:lstStyle/>
          <a:p>
            <a:pPr marL="56515" marR="130810">
              <a:lnSpc>
                <a:spcPct val="109500"/>
              </a:lnSpc>
              <a:spcBef>
                <a:spcPts val="80"/>
              </a:spcBef>
            </a:pPr>
            <a:r>
              <a:rPr dirty="0" sz="1100">
                <a:latin typeface="Lucida Sans Unicode"/>
                <a:cs typeface="Lucida Sans Unicode"/>
              </a:rPr>
              <a:t>Early</a:t>
            </a:r>
            <a:r>
              <a:rPr dirty="0" sz="1100" spc="6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scientists</a:t>
            </a:r>
            <a:r>
              <a:rPr dirty="0" sz="1100" spc="6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were </a:t>
            </a:r>
            <a:r>
              <a:rPr dirty="0" sz="1100">
                <a:latin typeface="Lucida Sans Unicode"/>
                <a:cs typeface="Lucida Sans Unicode"/>
              </a:rPr>
              <a:t>fascinated</a:t>
            </a:r>
            <a:r>
              <a:rPr dirty="0" sz="1100" spc="4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by</a:t>
            </a:r>
            <a:r>
              <a:rPr dirty="0" sz="1100" spc="4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the</a:t>
            </a:r>
            <a:r>
              <a:rPr dirty="0" sz="1100" spc="45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study </a:t>
            </a:r>
            <a:r>
              <a:rPr dirty="0" sz="1100">
                <a:latin typeface="Lucida Sans Unicode"/>
                <a:cs typeface="Lucida Sans Unicode"/>
              </a:rPr>
              <a:t>of</a:t>
            </a:r>
            <a:r>
              <a:rPr dirty="0" sz="1100" spc="1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games</a:t>
            </a:r>
            <a:r>
              <a:rPr dirty="0" sz="1100" spc="2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of</a:t>
            </a:r>
            <a:r>
              <a:rPr dirty="0" sz="1100" spc="20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chance</a:t>
            </a:r>
            <a:r>
              <a:rPr dirty="0" sz="1100" spc="-10" i="1">
                <a:latin typeface="Lucida Sans Italic"/>
                <a:cs typeface="Lucida Sans Italic"/>
              </a:rPr>
              <a:t>.</a:t>
            </a:r>
            <a:endParaRPr sz="1100">
              <a:latin typeface="Lucida Sans Italic"/>
              <a:cs typeface="Lucida Sans Italic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57437" y="4274305"/>
            <a:ext cx="842093" cy="692283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35887" y="4279541"/>
            <a:ext cx="906303" cy="681636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4318000" y="3570298"/>
            <a:ext cx="104711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latin typeface="Lucida Sans Unicode"/>
                <a:cs typeface="Lucida Sans Unicode"/>
              </a:rPr>
              <a:t>500/2500</a:t>
            </a:r>
            <a:r>
              <a:rPr dirty="0" sz="1000" spc="-20">
                <a:latin typeface="Lucida Sans Unicode"/>
                <a:cs typeface="Lucida Sans Unicode"/>
              </a:rPr>
              <a:t> </a:t>
            </a:r>
            <a:r>
              <a:rPr dirty="0" sz="1000" spc="-180">
                <a:latin typeface="Lucida Sans Unicode"/>
                <a:cs typeface="Lucida Sans Unicode"/>
              </a:rPr>
              <a:t>=</a:t>
            </a:r>
            <a:r>
              <a:rPr dirty="0" sz="1000" spc="-5">
                <a:latin typeface="Lucida Sans Unicode"/>
                <a:cs typeface="Lucida Sans Unicode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20%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316882" y="3851705"/>
            <a:ext cx="187960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latin typeface="Lucida Sans Unicode"/>
                <a:cs typeface="Lucida Sans Unicode"/>
              </a:rPr>
              <a:t>500*(2500</a:t>
            </a:r>
            <a:r>
              <a:rPr dirty="0" sz="1000" spc="-55">
                <a:latin typeface="Lucida Sans Unicode"/>
                <a:cs typeface="Lucida Sans Unicode"/>
              </a:rPr>
              <a:t> </a:t>
            </a:r>
            <a:r>
              <a:rPr dirty="0" sz="1000" spc="-265">
                <a:latin typeface="Lucida Sans Unicode"/>
                <a:cs typeface="Lucida Sans Unicode"/>
              </a:rPr>
              <a:t>-</a:t>
            </a:r>
            <a:r>
              <a:rPr dirty="0" sz="1000" spc="-5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500)</a:t>
            </a:r>
            <a:r>
              <a:rPr dirty="0" sz="1000" spc="-20">
                <a:latin typeface="Lucida Sans Unicode"/>
                <a:cs typeface="Lucida Sans Unicode"/>
              </a:rPr>
              <a:t> </a:t>
            </a:r>
            <a:r>
              <a:rPr dirty="0" sz="1000" spc="-180">
                <a:latin typeface="Lucida Sans Unicode"/>
                <a:cs typeface="Lucida Sans Unicode"/>
              </a:rPr>
              <a:t>=</a:t>
            </a:r>
            <a:r>
              <a:rPr dirty="0" sz="1000" spc="-5">
                <a:latin typeface="Lucida Sans Unicode"/>
                <a:cs typeface="Lucida Sans Unicode"/>
              </a:rPr>
              <a:t> </a:t>
            </a:r>
            <a:r>
              <a:rPr dirty="0" sz="1000" spc="-10">
                <a:latin typeface="Lucida Sans Unicode"/>
                <a:cs typeface="Lucida Sans Unicode"/>
              </a:rPr>
              <a:t>1,000,000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20700" y="3202813"/>
            <a:ext cx="3695700" cy="95376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398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740"/>
              </a:spcBef>
            </a:pPr>
            <a:r>
              <a:rPr dirty="0" sz="1200" spc="-10">
                <a:solidFill>
                  <a:srgbClr val="005493"/>
                </a:solidFill>
                <a:latin typeface="Lucida Sans Unicode"/>
                <a:cs typeface="Lucida Sans Unicode"/>
              </a:rPr>
              <a:t>Example</a:t>
            </a:r>
            <a:endParaRPr sz="1200">
              <a:latin typeface="Lucida Sans Unicode"/>
              <a:cs typeface="Lucida Sans Unicode"/>
            </a:endParaRPr>
          </a:p>
          <a:p>
            <a:pPr marL="290195" indent="-125730">
              <a:lnSpc>
                <a:spcPct val="100000"/>
              </a:lnSpc>
              <a:spcBef>
                <a:spcPts val="595"/>
              </a:spcBef>
              <a:buSzPct val="108333"/>
              <a:buFont typeface="Calibri"/>
              <a:buChar char="•"/>
              <a:tabLst>
                <a:tab pos="290830" algn="l"/>
              </a:tabLst>
            </a:pPr>
            <a:r>
              <a:rPr dirty="0" sz="1200">
                <a:latin typeface="Lucida Sans Unicode"/>
                <a:cs typeface="Lucida Sans Unicode"/>
              </a:rPr>
              <a:t>20%</a:t>
            </a:r>
            <a:r>
              <a:rPr dirty="0" sz="1200" spc="80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chance</a:t>
            </a:r>
            <a:r>
              <a:rPr dirty="0" sz="1200" spc="8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of</a:t>
            </a:r>
            <a:r>
              <a:rPr dirty="0" sz="1200" spc="8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turning</a:t>
            </a:r>
            <a:r>
              <a:rPr dirty="0" sz="1200" spc="80">
                <a:latin typeface="Lucida Sans Unicode"/>
                <a:cs typeface="Lucida Sans Unicode"/>
              </a:rPr>
              <a:t>  </a:t>
            </a:r>
            <a:r>
              <a:rPr dirty="0" sz="1200">
                <a:latin typeface="Lucida Sans Unicode"/>
                <a:cs typeface="Lucida Sans Unicode"/>
              </a:rPr>
              <a:t>$500</a:t>
            </a:r>
            <a:r>
              <a:rPr dirty="0" sz="1200" spc="8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into</a:t>
            </a:r>
            <a:r>
              <a:rPr dirty="0" sz="1200" spc="80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$2500.</a:t>
            </a:r>
            <a:endParaRPr sz="1200">
              <a:latin typeface="Lucida Sans Unicode"/>
              <a:cs typeface="Lucida Sans Unicode"/>
            </a:endParaRPr>
          </a:p>
          <a:p>
            <a:pPr marL="290195" indent="-125730">
              <a:lnSpc>
                <a:spcPct val="100000"/>
              </a:lnSpc>
              <a:spcBef>
                <a:spcPts val="585"/>
              </a:spcBef>
              <a:buSzPct val="108333"/>
              <a:buFont typeface="Calibri"/>
              <a:buChar char="•"/>
              <a:tabLst>
                <a:tab pos="290830" algn="l"/>
              </a:tabLst>
            </a:pPr>
            <a:r>
              <a:rPr dirty="0" sz="1200">
                <a:latin typeface="Lucida Sans Unicode"/>
                <a:cs typeface="Lucida Sans Unicode"/>
              </a:rPr>
              <a:t>Expect</a:t>
            </a:r>
            <a:r>
              <a:rPr dirty="0" sz="1200" spc="65">
                <a:latin typeface="Lucida Sans Unicode"/>
                <a:cs typeface="Lucida Sans Unicode"/>
              </a:rPr>
              <a:t>  </a:t>
            </a:r>
            <a:r>
              <a:rPr dirty="0" sz="1200">
                <a:latin typeface="Lucida Sans Unicode"/>
                <a:cs typeface="Lucida Sans Unicode"/>
              </a:rPr>
              <a:t>to</a:t>
            </a:r>
            <a:r>
              <a:rPr dirty="0" sz="1200" spc="80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make</a:t>
            </a:r>
            <a:r>
              <a:rPr dirty="0" sz="1200" spc="70"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1</a:t>
            </a:r>
            <a:r>
              <a:rPr dirty="0" sz="1200" spc="7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 i="1">
                <a:solidFill>
                  <a:srgbClr val="005493"/>
                </a:solidFill>
                <a:latin typeface="Lucida Sans Italic"/>
                <a:cs typeface="Lucida Sans Italic"/>
              </a:rPr>
              <a:t>million</a:t>
            </a:r>
            <a:r>
              <a:rPr dirty="0" sz="1200" spc="75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$1</a:t>
            </a:r>
            <a:r>
              <a:rPr dirty="0" sz="1200" spc="70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bets.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20700" y="5148084"/>
            <a:ext cx="8293100" cy="14116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75"/>
              </a:spcBef>
            </a:pP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Remarks</a:t>
            </a:r>
            <a:endParaRPr sz="1450">
              <a:latin typeface="Lucida Sans Unicode"/>
              <a:cs typeface="Lucida Sans Unicode"/>
            </a:endParaRPr>
          </a:p>
          <a:p>
            <a:pPr marL="290195" indent="-125730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Computer</a:t>
            </a:r>
            <a:r>
              <a:rPr dirty="0" baseline="1915" sz="2175" spc="20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simulation</a:t>
            </a:r>
            <a:r>
              <a:rPr dirty="0" baseline="1915" sz="2175" spc="20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can</a:t>
            </a:r>
            <a:r>
              <a:rPr dirty="0" baseline="1915" sz="2175" spc="20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help</a:t>
            </a:r>
            <a:r>
              <a:rPr dirty="0" baseline="1915" sz="2175" spc="20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validate</a:t>
            </a:r>
            <a:r>
              <a:rPr dirty="0" baseline="1915" sz="2175" spc="20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mathematical</a:t>
            </a:r>
            <a:r>
              <a:rPr dirty="0" baseline="1915" sz="2175" spc="202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analysis.</a:t>
            </a:r>
            <a:endParaRPr baseline="1915" sz="2175">
              <a:latin typeface="Lucida Sans Unicode"/>
              <a:cs typeface="Lucida Sans Unicode"/>
            </a:endParaRPr>
          </a:p>
          <a:p>
            <a:pPr marL="290195" indent="-125730">
              <a:lnSpc>
                <a:spcPct val="100000"/>
              </a:lnSpc>
              <a:spcBef>
                <a:spcPts val="570"/>
              </a:spcBef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For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this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problem,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mathematical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analysis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is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simpler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(if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you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know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the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math).</a:t>
            </a:r>
            <a:endParaRPr baseline="1915" sz="2175">
              <a:latin typeface="Lucida Sans Unicode"/>
              <a:cs typeface="Lucida Sans Unicode"/>
            </a:endParaRPr>
          </a:p>
          <a:p>
            <a:pPr marL="290195" indent="-125730">
              <a:lnSpc>
                <a:spcPct val="100000"/>
              </a:lnSpc>
              <a:spcBef>
                <a:spcPts val="575"/>
              </a:spcBef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For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more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complicated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variants,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computer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simulation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may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be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the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 i="1">
                <a:latin typeface="Lucida Sans Italic"/>
                <a:cs typeface="Lucida Sans Italic"/>
              </a:rPr>
              <a:t>best</a:t>
            </a:r>
            <a:r>
              <a:rPr dirty="0" baseline="1915" sz="2175" spc="150" i="1">
                <a:latin typeface="Lucida Sans Italic"/>
                <a:cs typeface="Lucida Sans Italic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plan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of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attack.</a:t>
            </a:r>
            <a:endParaRPr baseline="1915" sz="2175">
              <a:latin typeface="Lucida Sans Unicode"/>
              <a:cs typeface="Lucida Sans Unicode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8254124" y="3103610"/>
            <a:ext cx="98996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>
                <a:solidFill>
                  <a:srgbClr val="005493"/>
                </a:solidFill>
                <a:latin typeface="Lucida Sans Unicode"/>
                <a:cs typeface="Lucida Sans Unicode"/>
              </a:rPr>
              <a:t>stake</a:t>
            </a:r>
            <a:r>
              <a:rPr dirty="0" sz="850" spc="3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850">
                <a:solidFill>
                  <a:srgbClr val="005493"/>
                </a:solidFill>
                <a:latin typeface="Lucida Sans Unicode"/>
                <a:cs typeface="Lucida Sans Unicode"/>
              </a:rPr>
              <a:t>goal</a:t>
            </a:r>
            <a:r>
              <a:rPr dirty="0" sz="850" spc="150">
                <a:solidFill>
                  <a:srgbClr val="005493"/>
                </a:solidFill>
                <a:latin typeface="Lucida Sans Unicode"/>
                <a:cs typeface="Lucida Sans Unicode"/>
              </a:rPr>
              <a:t>  </a:t>
            </a:r>
            <a:r>
              <a:rPr dirty="0" sz="850" spc="-10">
                <a:solidFill>
                  <a:srgbClr val="005493"/>
                </a:solidFill>
                <a:latin typeface="Lucida Sans Unicode"/>
                <a:cs typeface="Lucida Sans Unicode"/>
              </a:rPr>
              <a:t>trials</a:t>
            </a:r>
            <a:endParaRPr sz="850">
              <a:latin typeface="Lucida Sans Unicode"/>
              <a:cs typeface="Lucida Sans Unicode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6540501" y="3250024"/>
            <a:ext cx="2491105" cy="1557655"/>
            <a:chOff x="6540501" y="3250024"/>
            <a:chExt cx="2491105" cy="1557655"/>
          </a:xfrm>
        </p:grpSpPr>
        <p:pic>
          <p:nvPicPr>
            <p:cNvPr id="23" name="object 2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84895" y="3250024"/>
              <a:ext cx="107344" cy="223451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31174" y="3251597"/>
              <a:ext cx="206820" cy="216455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90965" y="3251598"/>
              <a:ext cx="140395" cy="219794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6540501" y="4773014"/>
              <a:ext cx="266700" cy="0"/>
            </a:xfrm>
            <a:custGeom>
              <a:avLst/>
              <a:gdLst/>
              <a:ahLst/>
              <a:cxnLst/>
              <a:rect l="l" t="t" r="r" b="b"/>
              <a:pathLst>
                <a:path w="266700" h="0">
                  <a:moveTo>
                    <a:pt x="0" y="0"/>
                  </a:moveTo>
                  <a:lnTo>
                    <a:pt x="258448" y="0"/>
                  </a:lnTo>
                  <a:lnTo>
                    <a:pt x="26670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6782053" y="4738408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5" h="69850">
                  <a:moveTo>
                    <a:pt x="0" y="0"/>
                  </a:moveTo>
                  <a:lnTo>
                    <a:pt x="17284" y="34607"/>
                  </a:lnTo>
                  <a:lnTo>
                    <a:pt x="0" y="69227"/>
                  </a:lnTo>
                  <a:lnTo>
                    <a:pt x="69151" y="346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4546600" y="4652238"/>
            <a:ext cx="1943100" cy="2419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6670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21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uses</a:t>
            </a:r>
            <a:r>
              <a:rPr dirty="0" sz="1000" spc="-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about</a:t>
            </a:r>
            <a:r>
              <a:rPr dirty="0" sz="1000" spc="-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1</a:t>
            </a:r>
            <a:r>
              <a:rPr dirty="0" sz="1000" spc="-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i="1">
                <a:solidFill>
                  <a:srgbClr val="005493"/>
                </a:solidFill>
                <a:latin typeface="Lucida Sans Italic"/>
                <a:cs typeface="Lucida Sans Italic"/>
              </a:rPr>
              <a:t>billion</a:t>
            </a:r>
            <a:r>
              <a:rPr dirty="0" sz="1000" spc="-35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coin</a:t>
            </a:r>
            <a:r>
              <a:rPr dirty="0" sz="1000" spc="-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flips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9" name="object 2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29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5364486" cy="5664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22936" y="1206000"/>
            <a:ext cx="3098800" cy="3086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dirty="0" sz="1850" spc="150" b="1">
                <a:solidFill>
                  <a:srgbClr val="BABABA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BABABA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BABABA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40410" y="1394070"/>
            <a:ext cx="3020695" cy="58801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890"/>
              </a:spcBef>
            </a:pP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S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D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G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260" b="1">
                <a:solidFill>
                  <a:srgbClr val="BABABA"/>
                </a:solidFill>
                <a:latin typeface="Verdana"/>
                <a:cs typeface="Verdana"/>
              </a:rPr>
              <a:t>I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C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K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/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A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Y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N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PA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6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T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: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-170">
                <a:solidFill>
                  <a:srgbClr val="BABABA"/>
                </a:solidFill>
                <a:latin typeface="Arial"/>
                <a:cs typeface="Arial"/>
              </a:rPr>
              <a:t>P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7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BABABA"/>
                </a:solidFill>
                <a:latin typeface="Arial"/>
                <a:cs typeface="Arial"/>
              </a:rPr>
              <a:t>O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-14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298700" y="2363673"/>
            <a:ext cx="7137400" cy="86486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090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670"/>
              </a:spcBef>
            </a:pPr>
            <a:r>
              <a:rPr dirty="0" sz="1100" i="1">
                <a:latin typeface="Lucida Sans Italic"/>
                <a:cs typeface="Lucida Sans Italic"/>
              </a:rPr>
              <a:t>Image</a:t>
            </a:r>
            <a:r>
              <a:rPr dirty="0" sz="1100" spc="30" i="1">
                <a:latin typeface="Lucida Sans Italic"/>
                <a:cs typeface="Lucida Sans Italic"/>
              </a:rPr>
              <a:t> </a:t>
            </a:r>
            <a:r>
              <a:rPr dirty="0" sz="1100" spc="-10" i="1">
                <a:latin typeface="Lucida Sans Italic"/>
                <a:cs typeface="Lucida Sans Italic"/>
              </a:rPr>
              <a:t>sources</a:t>
            </a:r>
            <a:endParaRPr sz="1100">
              <a:latin typeface="Lucida Sans Italic"/>
              <a:cs typeface="Lucida Sans Italic"/>
            </a:endParaRPr>
          </a:p>
          <a:p>
            <a:pPr marL="249554" marR="843280">
              <a:lnSpc>
                <a:spcPct val="156800"/>
              </a:lnSpc>
              <a:spcBef>
                <a:spcPts val="550"/>
              </a:spcBef>
            </a:pPr>
            <a:r>
              <a:rPr dirty="0" sz="900">
                <a:latin typeface="Lucida Console"/>
                <a:cs typeface="Lucida Console"/>
                <a:hlinkClick r:id="rId3"/>
              </a:rPr>
              <a:t>http://pixabay.com/en/atlantic-city-ocean-holiday-</a:t>
            </a:r>
            <a:r>
              <a:rPr dirty="0" sz="900" spc="-10">
                <a:latin typeface="Lucida Console"/>
                <a:cs typeface="Lucida Console"/>
                <a:hlinkClick r:id="rId3"/>
              </a:rPr>
              <a:t>316301/</a:t>
            </a:r>
            <a:r>
              <a:rPr dirty="0" sz="900" spc="-10">
                <a:latin typeface="Lucida Console"/>
                <a:cs typeface="Lucida Console"/>
              </a:rPr>
              <a:t> http://en.wikipedia.org/wiki/Christiaan_Huygens#mediaviewer/File:Christiaan_Huygens.jpg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30200" y="6394081"/>
            <a:ext cx="2870200" cy="203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 sz="1000" spc="75">
                <a:solidFill>
                  <a:srgbClr val="797979"/>
                </a:solidFill>
                <a:latin typeface="Lucida Console"/>
                <a:cs typeface="Lucida Console"/>
              </a:rPr>
              <a:t>CS.2.D.Loops.Nesting </a:t>
            </a:r>
            <a:endParaRPr sz="1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5364486" cy="56642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182937" y="3272819"/>
            <a:ext cx="4476750" cy="26028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26084" indent="-414020">
              <a:lnSpc>
                <a:spcPct val="100000"/>
              </a:lnSpc>
              <a:spcBef>
                <a:spcPts val="90"/>
              </a:spcBef>
              <a:buAutoNum type="arabicPeriod" startAt="2"/>
              <a:tabLst>
                <a:tab pos="426720" algn="l"/>
              </a:tabLst>
            </a:pPr>
            <a:r>
              <a:rPr dirty="0" sz="2650">
                <a:solidFill>
                  <a:srgbClr val="A9A9A9"/>
                </a:solidFill>
                <a:latin typeface="Arial"/>
                <a:cs typeface="Arial"/>
              </a:rPr>
              <a:t>Conditionals</a:t>
            </a:r>
            <a:r>
              <a:rPr dirty="0" sz="2650" spc="16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2650" spc="155">
                <a:solidFill>
                  <a:srgbClr val="A9A9A9"/>
                </a:solidFill>
                <a:latin typeface="Arial"/>
                <a:cs typeface="Arial"/>
              </a:rPr>
              <a:t>&amp;</a:t>
            </a:r>
            <a:r>
              <a:rPr dirty="0" sz="2650" spc="16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2650" spc="-20">
                <a:solidFill>
                  <a:srgbClr val="A9A9A9"/>
                </a:solidFill>
                <a:latin typeface="Arial"/>
                <a:cs typeface="Arial"/>
              </a:rPr>
              <a:t>Loops</a:t>
            </a:r>
            <a:endParaRPr sz="26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2625"/>
              </a:spcBef>
              <a:buChar char="•"/>
              <a:tabLst>
                <a:tab pos="1045210" algn="l"/>
              </a:tabLst>
            </a:pP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Conditionals:</a:t>
            </a:r>
            <a:r>
              <a:rPr dirty="0" sz="1950" spc="22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the</a:t>
            </a:r>
            <a:r>
              <a:rPr dirty="0" sz="1950" spc="22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A9A9A9"/>
                </a:solidFill>
                <a:latin typeface="Lucida Console"/>
                <a:cs typeface="Lucida Console"/>
              </a:rPr>
              <a:t>if</a:t>
            </a:r>
            <a:r>
              <a:rPr dirty="0" sz="1700" spc="-260">
                <a:solidFill>
                  <a:srgbClr val="A9A9A9"/>
                </a:solidFill>
                <a:latin typeface="Lucida Console"/>
                <a:cs typeface="Lucida Console"/>
              </a:rPr>
              <a:t> </a:t>
            </a:r>
            <a:r>
              <a:rPr dirty="0" sz="1950" spc="-10">
                <a:solidFill>
                  <a:srgbClr val="A9A9A9"/>
                </a:solidFill>
                <a:latin typeface="Arial"/>
                <a:cs typeface="Arial"/>
              </a:rPr>
              <a:t>statement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720"/>
              </a:spcBef>
              <a:buChar char="•"/>
              <a:tabLst>
                <a:tab pos="1045210" algn="l"/>
              </a:tabLst>
            </a:pP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Loops:</a:t>
            </a:r>
            <a:r>
              <a:rPr dirty="0" sz="1950" spc="75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the</a:t>
            </a:r>
            <a:r>
              <a:rPr dirty="0" sz="1950" spc="85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A9A9A9"/>
                </a:solidFill>
                <a:latin typeface="Lucida Console"/>
                <a:cs typeface="Lucida Console"/>
              </a:rPr>
              <a:t>while</a:t>
            </a:r>
            <a:r>
              <a:rPr dirty="0" sz="1700" spc="-400">
                <a:solidFill>
                  <a:srgbClr val="A9A9A9"/>
                </a:solidFill>
                <a:latin typeface="Lucida Console"/>
                <a:cs typeface="Lucida Console"/>
              </a:rPr>
              <a:t> </a:t>
            </a:r>
            <a:r>
              <a:rPr dirty="0" sz="1950" spc="-10">
                <a:solidFill>
                  <a:srgbClr val="A9A9A9"/>
                </a:solidFill>
                <a:latin typeface="Arial"/>
                <a:cs typeface="Arial"/>
              </a:rPr>
              <a:t>statement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720"/>
              </a:spcBef>
              <a:buChar char="•"/>
              <a:tabLst>
                <a:tab pos="1045210" algn="l"/>
              </a:tabLst>
            </a:pPr>
            <a:r>
              <a:rPr dirty="0" sz="1950" spc="75">
                <a:solidFill>
                  <a:srgbClr val="A9A9A9"/>
                </a:solidFill>
                <a:latin typeface="Arial"/>
                <a:cs typeface="Arial"/>
              </a:rPr>
              <a:t>An</a:t>
            </a:r>
            <a:r>
              <a:rPr dirty="0" sz="1950" spc="204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alternative:</a:t>
            </a:r>
            <a:r>
              <a:rPr dirty="0" sz="1950" spc="204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the</a:t>
            </a:r>
            <a:r>
              <a:rPr dirty="0" sz="1950" spc="21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A9A9A9"/>
                </a:solidFill>
                <a:latin typeface="Lucida Console"/>
                <a:cs typeface="Lucida Console"/>
              </a:rPr>
              <a:t>for</a:t>
            </a:r>
            <a:r>
              <a:rPr dirty="0" sz="1700" spc="-275">
                <a:solidFill>
                  <a:srgbClr val="A9A9A9"/>
                </a:solidFill>
                <a:latin typeface="Lucida Console"/>
                <a:cs typeface="Lucida Console"/>
              </a:rPr>
              <a:t> </a:t>
            </a:r>
            <a:r>
              <a:rPr dirty="0" sz="1950" spc="65">
                <a:solidFill>
                  <a:srgbClr val="A9A9A9"/>
                </a:solidFill>
                <a:latin typeface="Arial"/>
                <a:cs typeface="Arial"/>
              </a:rPr>
              <a:t>loop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715"/>
              </a:spcBef>
              <a:buChar char="•"/>
              <a:tabLst>
                <a:tab pos="1045210" algn="l"/>
              </a:tabLst>
            </a:pPr>
            <a:r>
              <a:rPr dirty="0" sz="1950" spc="-10">
                <a:solidFill>
                  <a:srgbClr val="A9A9A9"/>
                </a:solidFill>
                <a:latin typeface="Arial"/>
                <a:cs typeface="Arial"/>
              </a:rPr>
              <a:t>Nesting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dirty="0" sz="1950" spc="40">
                <a:latin typeface="Arial"/>
                <a:cs typeface="Arial"/>
              </a:rPr>
              <a:t>Debugging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22936" y="1206000"/>
            <a:ext cx="3098800" cy="775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dirty="0" sz="1850" spc="150" b="1">
                <a:solidFill>
                  <a:srgbClr val="BABABA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BABABA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BABABA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  <a:p>
            <a:pPr marL="72390">
              <a:lnSpc>
                <a:spcPct val="100000"/>
              </a:lnSpc>
              <a:spcBef>
                <a:spcPts val="45"/>
              </a:spcBef>
            </a:pP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S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D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G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260" b="1">
                <a:solidFill>
                  <a:srgbClr val="BABABA"/>
                </a:solidFill>
                <a:latin typeface="Verdana"/>
                <a:cs typeface="Verdana"/>
              </a:rPr>
              <a:t>I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C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K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/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A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Y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N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29845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PA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6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T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: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-170">
                <a:solidFill>
                  <a:srgbClr val="BABABA"/>
                </a:solidFill>
                <a:latin typeface="Arial"/>
                <a:cs typeface="Arial"/>
              </a:rPr>
              <a:t>P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7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BABABA"/>
                </a:solidFill>
                <a:latin typeface="Arial"/>
                <a:cs typeface="Arial"/>
              </a:rPr>
              <a:t>O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-14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30200" y="6394081"/>
            <a:ext cx="2870200" cy="203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 sz="1000" spc="75">
                <a:solidFill>
                  <a:srgbClr val="797979"/>
                </a:solidFill>
                <a:latin typeface="Lucida Console"/>
                <a:cs typeface="Lucida Console"/>
              </a:rPr>
              <a:t>CS.2.E.Loops.Debugging </a:t>
            </a:r>
            <a:endParaRPr sz="1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Debugging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47846" y="1650115"/>
            <a:ext cx="742950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99%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program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development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any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programming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language,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even</a:t>
            </a:r>
            <a:r>
              <a:rPr dirty="0" sz="1450" spc="110" i="1">
                <a:latin typeface="Lucida Sans Italic"/>
                <a:cs typeface="Lucida Sans Italic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for</a:t>
            </a:r>
            <a:r>
              <a:rPr dirty="0" sz="1450" spc="110" i="1">
                <a:latin typeface="Lucida Sans Italic"/>
                <a:cs typeface="Lucida Sans Italic"/>
              </a:rPr>
              <a:t> </a:t>
            </a:r>
            <a:r>
              <a:rPr dirty="0" sz="1450" spc="-10" i="1">
                <a:latin typeface="Lucida Sans Italic"/>
                <a:cs typeface="Lucida Sans Italic"/>
              </a:rPr>
              <a:t>experts.</a:t>
            </a:r>
            <a:endParaRPr sz="1450">
              <a:latin typeface="Lucida Sans Italic"/>
              <a:cs typeface="Lucida Sans Italic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520700" y="5542229"/>
            <a:ext cx="6578600" cy="445134"/>
          </a:xfrm>
          <a:custGeom>
            <a:avLst/>
            <a:gdLst/>
            <a:ahLst/>
            <a:cxnLst/>
            <a:rect l="l" t="t" r="r" b="b"/>
            <a:pathLst>
              <a:path w="6578600" h="445135">
                <a:moveTo>
                  <a:pt x="0" y="0"/>
                </a:moveTo>
                <a:lnTo>
                  <a:pt x="6578600" y="0"/>
                </a:lnTo>
                <a:lnTo>
                  <a:pt x="6578600" y="444995"/>
                </a:lnTo>
                <a:lnTo>
                  <a:pt x="0" y="4449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520700" y="5542229"/>
            <a:ext cx="6578600" cy="445134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71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Impossible</a:t>
            </a:r>
            <a:r>
              <a:rPr dirty="0" sz="1450" spc="9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ideal:</a:t>
            </a:r>
            <a:r>
              <a:rPr dirty="0" sz="1450" spc="10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"Please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compile,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execute,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and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debug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 spc="50">
                <a:latin typeface="Lucida Sans Unicode"/>
                <a:cs typeface="Lucida Sans Unicode"/>
              </a:rPr>
              <a:t>my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program."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20700" y="6063513"/>
            <a:ext cx="8458200" cy="4451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334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73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Bottom</a:t>
            </a:r>
            <a:r>
              <a:rPr dirty="0" sz="1450" spc="9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line:</a:t>
            </a:r>
            <a:r>
              <a:rPr dirty="0" sz="1450" spc="9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Programming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primarily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process</a:t>
            </a:r>
            <a:r>
              <a:rPr dirty="0" sz="1450" spc="95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finding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and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fixing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mistakes.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35000" y="4156379"/>
            <a:ext cx="7569200" cy="979169"/>
          </a:xfrm>
          <a:prstGeom prst="rect">
            <a:avLst/>
          </a:prstGeom>
          <a:solidFill>
            <a:srgbClr val="EBEBEB"/>
          </a:solidFill>
        </p:spPr>
        <p:txBody>
          <a:bodyPr wrap="square" lIns="0" tIns="80010" rIns="0" bIns="0" rtlCol="0" vert="horz">
            <a:spAutoFit/>
          </a:bodyPr>
          <a:lstStyle/>
          <a:p>
            <a:pPr marL="189865" marR="186690" indent="-46990">
              <a:lnSpc>
                <a:spcPct val="120700"/>
              </a:lnSpc>
              <a:spcBef>
                <a:spcPts val="630"/>
              </a:spcBef>
            </a:pPr>
            <a:r>
              <a:rPr dirty="0" sz="1300" i="1">
                <a:latin typeface="Arial"/>
                <a:cs typeface="Arial"/>
              </a:rPr>
              <a:t>“</a:t>
            </a:r>
            <a:r>
              <a:rPr dirty="0" sz="1300" spc="-55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As</a:t>
            </a:r>
            <a:r>
              <a:rPr dirty="0" sz="1300" spc="30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soon</a:t>
            </a:r>
            <a:r>
              <a:rPr dirty="0" sz="1300" spc="30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as</a:t>
            </a:r>
            <a:r>
              <a:rPr dirty="0" sz="1300" spc="30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we</a:t>
            </a:r>
            <a:r>
              <a:rPr dirty="0" sz="1300" spc="25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started</a:t>
            </a:r>
            <a:r>
              <a:rPr dirty="0" sz="1300" spc="30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programming,</a:t>
            </a:r>
            <a:r>
              <a:rPr dirty="0" sz="1300" spc="30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we</a:t>
            </a:r>
            <a:r>
              <a:rPr dirty="0" sz="1300" spc="30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found</a:t>
            </a:r>
            <a:r>
              <a:rPr dirty="0" sz="1300" spc="25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out</a:t>
            </a:r>
            <a:r>
              <a:rPr dirty="0" sz="1300" spc="30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to</a:t>
            </a:r>
            <a:r>
              <a:rPr dirty="0" sz="1300" spc="30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our</a:t>
            </a:r>
            <a:r>
              <a:rPr dirty="0" sz="1300" spc="30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surprise</a:t>
            </a:r>
            <a:r>
              <a:rPr dirty="0" sz="1300" spc="25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that</a:t>
            </a:r>
            <a:r>
              <a:rPr dirty="0" sz="1300" spc="30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it</a:t>
            </a:r>
            <a:r>
              <a:rPr dirty="0" sz="1300" spc="30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wasn't</a:t>
            </a:r>
            <a:r>
              <a:rPr dirty="0" sz="1300" spc="30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as</a:t>
            </a:r>
            <a:r>
              <a:rPr dirty="0" sz="1300" spc="30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easy</a:t>
            </a:r>
            <a:r>
              <a:rPr dirty="0" sz="1300" spc="25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to</a:t>
            </a:r>
            <a:r>
              <a:rPr dirty="0" sz="1300" spc="30" i="1">
                <a:latin typeface="Arial"/>
                <a:cs typeface="Arial"/>
              </a:rPr>
              <a:t> </a:t>
            </a:r>
            <a:r>
              <a:rPr dirty="0" sz="1300" spc="-25" i="1">
                <a:latin typeface="Arial"/>
                <a:cs typeface="Arial"/>
              </a:rPr>
              <a:t>get</a:t>
            </a:r>
            <a:r>
              <a:rPr dirty="0" sz="1300" spc="-25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programs</a:t>
            </a:r>
            <a:r>
              <a:rPr dirty="0" sz="1300" spc="30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right</a:t>
            </a:r>
            <a:r>
              <a:rPr dirty="0" sz="1300" spc="30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as</a:t>
            </a:r>
            <a:r>
              <a:rPr dirty="0" sz="1300" spc="30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we</a:t>
            </a:r>
            <a:r>
              <a:rPr dirty="0" sz="1300" spc="30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had</a:t>
            </a:r>
            <a:r>
              <a:rPr dirty="0" sz="1300" spc="30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thought.</a:t>
            </a:r>
            <a:r>
              <a:rPr dirty="0" sz="1300" spc="420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I</a:t>
            </a:r>
            <a:r>
              <a:rPr dirty="0" sz="1300" spc="30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can</a:t>
            </a:r>
            <a:r>
              <a:rPr dirty="0" sz="1300" spc="30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remember</a:t>
            </a:r>
            <a:r>
              <a:rPr dirty="0" sz="1300" spc="30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the</a:t>
            </a:r>
            <a:r>
              <a:rPr dirty="0" sz="1300" spc="30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exact</a:t>
            </a:r>
            <a:r>
              <a:rPr dirty="0" sz="1300" spc="30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instant</a:t>
            </a:r>
            <a:r>
              <a:rPr dirty="0" sz="1300" spc="30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when</a:t>
            </a:r>
            <a:r>
              <a:rPr dirty="0" sz="1300" spc="30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I</a:t>
            </a:r>
            <a:r>
              <a:rPr dirty="0" sz="1300" spc="30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realized</a:t>
            </a:r>
            <a:r>
              <a:rPr dirty="0" sz="1300" spc="30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that</a:t>
            </a:r>
            <a:r>
              <a:rPr dirty="0" sz="1300" spc="30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a</a:t>
            </a:r>
            <a:r>
              <a:rPr dirty="0" sz="1300" spc="30" i="1">
                <a:latin typeface="Arial"/>
                <a:cs typeface="Arial"/>
              </a:rPr>
              <a:t> </a:t>
            </a:r>
            <a:r>
              <a:rPr dirty="0" sz="1300" spc="-10" i="1">
                <a:latin typeface="Arial"/>
                <a:cs typeface="Arial"/>
              </a:rPr>
              <a:t>large </a:t>
            </a:r>
            <a:r>
              <a:rPr dirty="0" sz="1300" i="1">
                <a:latin typeface="Arial"/>
                <a:cs typeface="Arial"/>
              </a:rPr>
              <a:t>part</a:t>
            </a:r>
            <a:r>
              <a:rPr dirty="0" sz="1300" spc="25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of</a:t>
            </a:r>
            <a:r>
              <a:rPr dirty="0" sz="1300" spc="30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my</a:t>
            </a:r>
            <a:r>
              <a:rPr dirty="0" sz="1300" spc="30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life</a:t>
            </a:r>
            <a:r>
              <a:rPr dirty="0" sz="1300" spc="25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from</a:t>
            </a:r>
            <a:r>
              <a:rPr dirty="0" sz="1300" spc="30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then</a:t>
            </a:r>
            <a:r>
              <a:rPr dirty="0" sz="1300" spc="30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on</a:t>
            </a:r>
            <a:r>
              <a:rPr dirty="0" sz="1300" spc="30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was</a:t>
            </a:r>
            <a:r>
              <a:rPr dirty="0" sz="1300" spc="25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going</a:t>
            </a:r>
            <a:r>
              <a:rPr dirty="0" sz="1300" spc="30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to</a:t>
            </a:r>
            <a:r>
              <a:rPr dirty="0" sz="1300" spc="30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be</a:t>
            </a:r>
            <a:r>
              <a:rPr dirty="0" sz="1300" spc="30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spent</a:t>
            </a:r>
            <a:r>
              <a:rPr dirty="0" sz="1300" spc="25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in</a:t>
            </a:r>
            <a:r>
              <a:rPr dirty="0" sz="1300" spc="30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finding</a:t>
            </a:r>
            <a:r>
              <a:rPr dirty="0" sz="1300" spc="30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mistakes</a:t>
            </a:r>
            <a:r>
              <a:rPr dirty="0" sz="1300" spc="25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in</a:t>
            </a:r>
            <a:r>
              <a:rPr dirty="0" sz="1300" spc="30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my</a:t>
            </a:r>
            <a:r>
              <a:rPr dirty="0" sz="1300" spc="30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own</a:t>
            </a:r>
            <a:r>
              <a:rPr dirty="0" sz="1300" spc="30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programs.</a:t>
            </a:r>
            <a:r>
              <a:rPr dirty="0" sz="1300" spc="25" i="1">
                <a:latin typeface="Arial"/>
                <a:cs typeface="Arial"/>
              </a:rPr>
              <a:t> </a:t>
            </a:r>
            <a:r>
              <a:rPr dirty="0" sz="1300" spc="-50" i="1">
                <a:latin typeface="Arial"/>
                <a:cs typeface="Arial"/>
              </a:rPr>
              <a:t>”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971144" y="5164202"/>
            <a:ext cx="1226820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i="1">
                <a:solidFill>
                  <a:srgbClr val="0048AA"/>
                </a:solidFill>
                <a:latin typeface="Arial"/>
                <a:cs typeface="Arial"/>
              </a:rPr>
              <a:t>−</a:t>
            </a:r>
            <a:r>
              <a:rPr dirty="0" sz="1200" spc="80" i="1">
                <a:solidFill>
                  <a:srgbClr val="0048AA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0048AA"/>
                </a:solidFill>
                <a:latin typeface="Arial"/>
                <a:cs typeface="Arial"/>
              </a:rPr>
              <a:t>Maurice</a:t>
            </a:r>
            <a:r>
              <a:rPr dirty="0" sz="1200" spc="85" i="1">
                <a:solidFill>
                  <a:srgbClr val="0048AA"/>
                </a:solidFill>
                <a:latin typeface="Arial"/>
                <a:cs typeface="Arial"/>
              </a:rPr>
              <a:t> </a:t>
            </a:r>
            <a:r>
              <a:rPr dirty="0" sz="1200" spc="-10" i="1">
                <a:solidFill>
                  <a:srgbClr val="0048AA"/>
                </a:solidFill>
                <a:latin typeface="Arial"/>
                <a:cs typeface="Arial"/>
              </a:rPr>
              <a:t>Wilkes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09127" y="4158923"/>
            <a:ext cx="1047750" cy="1175076"/>
          </a:xfrm>
          <a:prstGeom prst="rect">
            <a:avLst/>
          </a:prstGeom>
        </p:spPr>
      </p:pic>
      <p:grpSp>
        <p:nvGrpSpPr>
          <p:cNvPr id="11" name="object 11" descr=""/>
          <p:cNvGrpSpPr/>
          <p:nvPr/>
        </p:nvGrpSpPr>
        <p:grpSpPr>
          <a:xfrm>
            <a:off x="3308794" y="3212693"/>
            <a:ext cx="495300" cy="69850"/>
            <a:chOff x="3308794" y="3212693"/>
            <a:chExt cx="495300" cy="69850"/>
          </a:xfrm>
        </p:grpSpPr>
        <p:sp>
          <p:nvSpPr>
            <p:cNvPr id="12" name="object 12" descr=""/>
            <p:cNvSpPr/>
            <p:nvPr/>
          </p:nvSpPr>
          <p:spPr>
            <a:xfrm>
              <a:off x="3352802" y="3247314"/>
              <a:ext cx="444500" cy="0"/>
            </a:xfrm>
            <a:custGeom>
              <a:avLst/>
              <a:gdLst/>
              <a:ahLst/>
              <a:cxnLst/>
              <a:rect l="l" t="t" r="r" b="b"/>
              <a:pathLst>
                <a:path w="444500" h="0">
                  <a:moveTo>
                    <a:pt x="0" y="0"/>
                  </a:moveTo>
                  <a:lnTo>
                    <a:pt x="6243" y="0"/>
                  </a:lnTo>
                  <a:lnTo>
                    <a:pt x="44450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308794" y="3212693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4" h="69850">
                  <a:moveTo>
                    <a:pt x="69151" y="0"/>
                  </a:moveTo>
                  <a:lnTo>
                    <a:pt x="0" y="34620"/>
                  </a:lnTo>
                  <a:lnTo>
                    <a:pt x="69151" y="69227"/>
                  </a:lnTo>
                  <a:lnTo>
                    <a:pt x="51866" y="34620"/>
                  </a:lnTo>
                  <a:lnTo>
                    <a:pt x="69151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3780053" y="3067797"/>
            <a:ext cx="2035175" cy="31813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>
              <a:lnSpc>
                <a:spcPts val="1110"/>
              </a:lnSpc>
              <a:spcBef>
                <a:spcPts val="20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You</a:t>
            </a:r>
            <a:r>
              <a:rPr dirty="0" sz="1000" spc="-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will</a:t>
            </a:r>
            <a:r>
              <a:rPr dirty="0" sz="1000" spc="-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make</a:t>
            </a:r>
            <a:r>
              <a:rPr dirty="0" sz="1000" spc="-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many</a:t>
            </a:r>
            <a:r>
              <a:rPr dirty="0" sz="1000" spc="-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mistakes</a:t>
            </a:r>
            <a:r>
              <a:rPr dirty="0" sz="1000" spc="-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as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you</a:t>
            </a:r>
            <a:r>
              <a:rPr dirty="0" sz="1000" spc="-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write</a:t>
            </a:r>
            <a:r>
              <a:rPr dirty="0" sz="1000" spc="-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programs.</a:t>
            </a:r>
            <a:r>
              <a:rPr dirty="0" sz="1000" spc="2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It's</a:t>
            </a:r>
            <a:r>
              <a:rPr dirty="0" sz="1000" spc="-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normal.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0212" y="2679937"/>
            <a:ext cx="1650212" cy="1237733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952500" y="2109381"/>
            <a:ext cx="29972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2550" rIns="0" bIns="0" rtlCol="0" vert="horz">
            <a:spAutoFit/>
          </a:bodyPr>
          <a:lstStyle/>
          <a:p>
            <a:pPr marL="121285">
              <a:lnSpc>
                <a:spcPct val="100000"/>
              </a:lnSpc>
              <a:spcBef>
                <a:spcPts val="65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Bug:</a:t>
            </a:r>
            <a:r>
              <a:rPr dirty="0" sz="1450" spc="5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mistake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program.</a:t>
            </a:r>
            <a:endParaRPr sz="1450">
              <a:latin typeface="Lucida Sans Unicode"/>
              <a:cs typeface="Lucida Sans Unicode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6902894" y="5755538"/>
            <a:ext cx="463550" cy="69850"/>
            <a:chOff x="6902894" y="5755538"/>
            <a:chExt cx="463550" cy="69850"/>
          </a:xfrm>
        </p:grpSpPr>
        <p:sp>
          <p:nvSpPr>
            <p:cNvPr id="18" name="object 18" descr=""/>
            <p:cNvSpPr/>
            <p:nvPr/>
          </p:nvSpPr>
          <p:spPr>
            <a:xfrm>
              <a:off x="6946894" y="5790164"/>
              <a:ext cx="419100" cy="0"/>
            </a:xfrm>
            <a:custGeom>
              <a:avLst/>
              <a:gdLst/>
              <a:ahLst/>
              <a:cxnLst/>
              <a:rect l="l" t="t" r="r" b="b"/>
              <a:pathLst>
                <a:path w="419100" h="0">
                  <a:moveTo>
                    <a:pt x="0" y="0"/>
                  </a:moveTo>
                  <a:lnTo>
                    <a:pt x="2681" y="0"/>
                  </a:lnTo>
                  <a:lnTo>
                    <a:pt x="41910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902894" y="5755538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5" h="69850">
                  <a:moveTo>
                    <a:pt x="69151" y="0"/>
                  </a:moveTo>
                  <a:lnTo>
                    <a:pt x="0" y="34620"/>
                  </a:lnTo>
                  <a:lnTo>
                    <a:pt x="69151" y="69240"/>
                  </a:lnTo>
                  <a:lnTo>
                    <a:pt x="51866" y="34620"/>
                  </a:lnTo>
                  <a:lnTo>
                    <a:pt x="69151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7373937" y="5679629"/>
            <a:ext cx="216789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Why</a:t>
            </a:r>
            <a:r>
              <a:rPr dirty="0" sz="1000" spc="-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is</a:t>
            </a:r>
            <a:r>
              <a:rPr dirty="0" sz="1000" spc="-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this</a:t>
            </a:r>
            <a:r>
              <a:rPr dirty="0" sz="1000" spc="-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impossible?</a:t>
            </a:r>
            <a:r>
              <a:rPr dirty="0" sz="1000" spc="-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Stay</a:t>
            </a:r>
            <a:r>
              <a:rPr dirty="0" sz="1000" spc="-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tuned.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6374777" y="2653182"/>
            <a:ext cx="1332865" cy="1167765"/>
            <a:chOff x="6374777" y="2653182"/>
            <a:chExt cx="1332865" cy="1167765"/>
          </a:xfrm>
        </p:grpSpPr>
        <p:sp>
          <p:nvSpPr>
            <p:cNvPr id="22" name="object 22" descr=""/>
            <p:cNvSpPr/>
            <p:nvPr/>
          </p:nvSpPr>
          <p:spPr>
            <a:xfrm>
              <a:off x="6813127" y="2659856"/>
              <a:ext cx="469900" cy="470534"/>
            </a:xfrm>
            <a:custGeom>
              <a:avLst/>
              <a:gdLst/>
              <a:ahLst/>
              <a:cxnLst/>
              <a:rect l="l" t="t" r="r" b="b"/>
              <a:pathLst>
                <a:path w="469900" h="470535">
                  <a:moveTo>
                    <a:pt x="234756" y="0"/>
                  </a:moveTo>
                  <a:lnTo>
                    <a:pt x="189920" y="4301"/>
                  </a:lnTo>
                  <a:lnTo>
                    <a:pt x="146419" y="17206"/>
                  </a:lnTo>
                  <a:lnTo>
                    <a:pt x="105588" y="38715"/>
                  </a:lnTo>
                  <a:lnTo>
                    <a:pt x="68760" y="68827"/>
                  </a:lnTo>
                  <a:lnTo>
                    <a:pt x="38678" y="105696"/>
                  </a:lnTo>
                  <a:lnTo>
                    <a:pt x="17190" y="146574"/>
                  </a:lnTo>
                  <a:lnTo>
                    <a:pt x="4297" y="190125"/>
                  </a:lnTo>
                  <a:lnTo>
                    <a:pt x="0" y="235013"/>
                  </a:lnTo>
                  <a:lnTo>
                    <a:pt x="4297" y="279901"/>
                  </a:lnTo>
                  <a:lnTo>
                    <a:pt x="17190" y="323452"/>
                  </a:lnTo>
                  <a:lnTo>
                    <a:pt x="38678" y="364330"/>
                  </a:lnTo>
                  <a:lnTo>
                    <a:pt x="68760" y="401199"/>
                  </a:lnTo>
                  <a:lnTo>
                    <a:pt x="105588" y="431311"/>
                  </a:lnTo>
                  <a:lnTo>
                    <a:pt x="146419" y="452820"/>
                  </a:lnTo>
                  <a:lnTo>
                    <a:pt x="189920" y="465725"/>
                  </a:lnTo>
                  <a:lnTo>
                    <a:pt x="234756" y="470026"/>
                  </a:lnTo>
                  <a:lnTo>
                    <a:pt x="279591" y="465725"/>
                  </a:lnTo>
                  <a:lnTo>
                    <a:pt x="323092" y="452820"/>
                  </a:lnTo>
                  <a:lnTo>
                    <a:pt x="363924" y="431311"/>
                  </a:lnTo>
                  <a:lnTo>
                    <a:pt x="400751" y="401199"/>
                  </a:lnTo>
                  <a:lnTo>
                    <a:pt x="430834" y="364330"/>
                  </a:lnTo>
                  <a:lnTo>
                    <a:pt x="452322" y="323452"/>
                  </a:lnTo>
                  <a:lnTo>
                    <a:pt x="465215" y="279901"/>
                  </a:lnTo>
                  <a:lnTo>
                    <a:pt x="469512" y="235013"/>
                  </a:lnTo>
                  <a:lnTo>
                    <a:pt x="465215" y="190125"/>
                  </a:lnTo>
                  <a:lnTo>
                    <a:pt x="452322" y="146574"/>
                  </a:lnTo>
                  <a:lnTo>
                    <a:pt x="430834" y="105696"/>
                  </a:lnTo>
                  <a:lnTo>
                    <a:pt x="400751" y="68827"/>
                  </a:lnTo>
                  <a:lnTo>
                    <a:pt x="363924" y="38715"/>
                  </a:lnTo>
                  <a:lnTo>
                    <a:pt x="323092" y="17206"/>
                  </a:lnTo>
                  <a:lnTo>
                    <a:pt x="279591" y="4301"/>
                  </a:lnTo>
                  <a:lnTo>
                    <a:pt x="234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813130" y="2659849"/>
              <a:ext cx="469900" cy="470534"/>
            </a:xfrm>
            <a:custGeom>
              <a:avLst/>
              <a:gdLst/>
              <a:ahLst/>
              <a:cxnLst/>
              <a:rect l="l" t="t" r="r" b="b"/>
              <a:pathLst>
                <a:path w="469900" h="470535">
                  <a:moveTo>
                    <a:pt x="400748" y="68834"/>
                  </a:moveTo>
                  <a:lnTo>
                    <a:pt x="430830" y="105702"/>
                  </a:lnTo>
                  <a:lnTo>
                    <a:pt x="452317" y="146579"/>
                  </a:lnTo>
                  <a:lnTo>
                    <a:pt x="465209" y="190130"/>
                  </a:lnTo>
                  <a:lnTo>
                    <a:pt x="469506" y="235016"/>
                  </a:lnTo>
                  <a:lnTo>
                    <a:pt x="465209" y="279903"/>
                  </a:lnTo>
                  <a:lnTo>
                    <a:pt x="452317" y="323453"/>
                  </a:lnTo>
                  <a:lnTo>
                    <a:pt x="430830" y="364330"/>
                  </a:lnTo>
                  <a:lnTo>
                    <a:pt x="400748" y="401198"/>
                  </a:lnTo>
                  <a:lnTo>
                    <a:pt x="363922" y="431313"/>
                  </a:lnTo>
                  <a:lnTo>
                    <a:pt x="323091" y="452824"/>
                  </a:lnTo>
                  <a:lnTo>
                    <a:pt x="279589" y="465731"/>
                  </a:lnTo>
                  <a:lnTo>
                    <a:pt x="234753" y="470033"/>
                  </a:lnTo>
                  <a:lnTo>
                    <a:pt x="189916" y="465731"/>
                  </a:lnTo>
                  <a:lnTo>
                    <a:pt x="146415" y="452824"/>
                  </a:lnTo>
                  <a:lnTo>
                    <a:pt x="105583" y="431313"/>
                  </a:lnTo>
                  <a:lnTo>
                    <a:pt x="68757" y="401198"/>
                  </a:lnTo>
                  <a:lnTo>
                    <a:pt x="38676" y="364330"/>
                  </a:lnTo>
                  <a:lnTo>
                    <a:pt x="17189" y="323453"/>
                  </a:lnTo>
                  <a:lnTo>
                    <a:pt x="4297" y="279903"/>
                  </a:lnTo>
                  <a:lnTo>
                    <a:pt x="0" y="235016"/>
                  </a:lnTo>
                  <a:lnTo>
                    <a:pt x="4297" y="190130"/>
                  </a:lnTo>
                  <a:lnTo>
                    <a:pt x="17189" y="146579"/>
                  </a:lnTo>
                  <a:lnTo>
                    <a:pt x="38676" y="105702"/>
                  </a:lnTo>
                  <a:lnTo>
                    <a:pt x="68757" y="68834"/>
                  </a:lnTo>
                  <a:lnTo>
                    <a:pt x="105583" y="38719"/>
                  </a:lnTo>
                  <a:lnTo>
                    <a:pt x="146415" y="17208"/>
                  </a:lnTo>
                  <a:lnTo>
                    <a:pt x="189916" y="4302"/>
                  </a:lnTo>
                  <a:lnTo>
                    <a:pt x="234753" y="0"/>
                  </a:lnTo>
                  <a:lnTo>
                    <a:pt x="279589" y="4302"/>
                  </a:lnTo>
                  <a:lnTo>
                    <a:pt x="323091" y="17208"/>
                  </a:lnTo>
                  <a:lnTo>
                    <a:pt x="363922" y="38719"/>
                  </a:lnTo>
                  <a:lnTo>
                    <a:pt x="400748" y="68834"/>
                  </a:lnTo>
                </a:path>
              </a:pathLst>
            </a:custGeom>
            <a:ln w="127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7231452" y="3321465"/>
              <a:ext cx="469900" cy="470534"/>
            </a:xfrm>
            <a:custGeom>
              <a:avLst/>
              <a:gdLst/>
              <a:ahLst/>
              <a:cxnLst/>
              <a:rect l="l" t="t" r="r" b="b"/>
              <a:pathLst>
                <a:path w="469900" h="470535">
                  <a:moveTo>
                    <a:pt x="234756" y="0"/>
                  </a:moveTo>
                  <a:lnTo>
                    <a:pt x="189920" y="4302"/>
                  </a:lnTo>
                  <a:lnTo>
                    <a:pt x="146419" y="17209"/>
                  </a:lnTo>
                  <a:lnTo>
                    <a:pt x="105588" y="38720"/>
                  </a:lnTo>
                  <a:lnTo>
                    <a:pt x="68760" y="68837"/>
                  </a:lnTo>
                  <a:lnTo>
                    <a:pt x="38678" y="105701"/>
                  </a:lnTo>
                  <a:lnTo>
                    <a:pt x="17190" y="146576"/>
                  </a:lnTo>
                  <a:lnTo>
                    <a:pt x="4297" y="190125"/>
                  </a:lnTo>
                  <a:lnTo>
                    <a:pt x="0" y="235011"/>
                  </a:lnTo>
                  <a:lnTo>
                    <a:pt x="4297" y="279898"/>
                  </a:lnTo>
                  <a:lnTo>
                    <a:pt x="17190" y="323449"/>
                  </a:lnTo>
                  <a:lnTo>
                    <a:pt x="38678" y="364327"/>
                  </a:lnTo>
                  <a:lnTo>
                    <a:pt x="68760" y="401196"/>
                  </a:lnTo>
                  <a:lnTo>
                    <a:pt x="105588" y="431312"/>
                  </a:lnTo>
                  <a:lnTo>
                    <a:pt x="146419" y="452824"/>
                  </a:lnTo>
                  <a:lnTo>
                    <a:pt x="189920" y="465731"/>
                  </a:lnTo>
                  <a:lnTo>
                    <a:pt x="234756" y="470033"/>
                  </a:lnTo>
                  <a:lnTo>
                    <a:pt x="279591" y="465731"/>
                  </a:lnTo>
                  <a:lnTo>
                    <a:pt x="323092" y="452824"/>
                  </a:lnTo>
                  <a:lnTo>
                    <a:pt x="363924" y="431312"/>
                  </a:lnTo>
                  <a:lnTo>
                    <a:pt x="400751" y="401196"/>
                  </a:lnTo>
                  <a:lnTo>
                    <a:pt x="430834" y="364327"/>
                  </a:lnTo>
                  <a:lnTo>
                    <a:pt x="452322" y="323449"/>
                  </a:lnTo>
                  <a:lnTo>
                    <a:pt x="465215" y="279898"/>
                  </a:lnTo>
                  <a:lnTo>
                    <a:pt x="469512" y="235011"/>
                  </a:lnTo>
                  <a:lnTo>
                    <a:pt x="465215" y="190125"/>
                  </a:lnTo>
                  <a:lnTo>
                    <a:pt x="452322" y="146576"/>
                  </a:lnTo>
                  <a:lnTo>
                    <a:pt x="430834" y="105701"/>
                  </a:lnTo>
                  <a:lnTo>
                    <a:pt x="400751" y="68837"/>
                  </a:lnTo>
                  <a:lnTo>
                    <a:pt x="363924" y="38720"/>
                  </a:lnTo>
                  <a:lnTo>
                    <a:pt x="323092" y="17209"/>
                  </a:lnTo>
                  <a:lnTo>
                    <a:pt x="279591" y="4302"/>
                  </a:lnTo>
                  <a:lnTo>
                    <a:pt x="234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7231456" y="3321469"/>
              <a:ext cx="469900" cy="470534"/>
            </a:xfrm>
            <a:custGeom>
              <a:avLst/>
              <a:gdLst/>
              <a:ahLst/>
              <a:cxnLst/>
              <a:rect l="l" t="t" r="r" b="b"/>
              <a:pathLst>
                <a:path w="469900" h="470535">
                  <a:moveTo>
                    <a:pt x="400748" y="68834"/>
                  </a:moveTo>
                  <a:lnTo>
                    <a:pt x="430830" y="105702"/>
                  </a:lnTo>
                  <a:lnTo>
                    <a:pt x="452317" y="146579"/>
                  </a:lnTo>
                  <a:lnTo>
                    <a:pt x="465209" y="190130"/>
                  </a:lnTo>
                  <a:lnTo>
                    <a:pt x="469506" y="235016"/>
                  </a:lnTo>
                  <a:lnTo>
                    <a:pt x="465209" y="279903"/>
                  </a:lnTo>
                  <a:lnTo>
                    <a:pt x="452317" y="323453"/>
                  </a:lnTo>
                  <a:lnTo>
                    <a:pt x="430830" y="364330"/>
                  </a:lnTo>
                  <a:lnTo>
                    <a:pt x="400748" y="401198"/>
                  </a:lnTo>
                  <a:lnTo>
                    <a:pt x="363922" y="431313"/>
                  </a:lnTo>
                  <a:lnTo>
                    <a:pt x="323091" y="452824"/>
                  </a:lnTo>
                  <a:lnTo>
                    <a:pt x="279589" y="465731"/>
                  </a:lnTo>
                  <a:lnTo>
                    <a:pt x="234753" y="470033"/>
                  </a:lnTo>
                  <a:lnTo>
                    <a:pt x="189916" y="465731"/>
                  </a:lnTo>
                  <a:lnTo>
                    <a:pt x="146415" y="452824"/>
                  </a:lnTo>
                  <a:lnTo>
                    <a:pt x="105583" y="431313"/>
                  </a:lnTo>
                  <a:lnTo>
                    <a:pt x="68757" y="401198"/>
                  </a:lnTo>
                  <a:lnTo>
                    <a:pt x="38676" y="364330"/>
                  </a:lnTo>
                  <a:lnTo>
                    <a:pt x="17189" y="323453"/>
                  </a:lnTo>
                  <a:lnTo>
                    <a:pt x="4297" y="279903"/>
                  </a:lnTo>
                  <a:lnTo>
                    <a:pt x="0" y="235016"/>
                  </a:lnTo>
                  <a:lnTo>
                    <a:pt x="4297" y="190130"/>
                  </a:lnTo>
                  <a:lnTo>
                    <a:pt x="17189" y="146579"/>
                  </a:lnTo>
                  <a:lnTo>
                    <a:pt x="38676" y="105702"/>
                  </a:lnTo>
                  <a:lnTo>
                    <a:pt x="68757" y="68834"/>
                  </a:lnTo>
                  <a:lnTo>
                    <a:pt x="105583" y="38719"/>
                  </a:lnTo>
                  <a:lnTo>
                    <a:pt x="146415" y="17208"/>
                  </a:lnTo>
                  <a:lnTo>
                    <a:pt x="189916" y="4302"/>
                  </a:lnTo>
                  <a:lnTo>
                    <a:pt x="234753" y="0"/>
                  </a:lnTo>
                  <a:lnTo>
                    <a:pt x="279589" y="4302"/>
                  </a:lnTo>
                  <a:lnTo>
                    <a:pt x="323091" y="17208"/>
                  </a:lnTo>
                  <a:lnTo>
                    <a:pt x="363922" y="38719"/>
                  </a:lnTo>
                  <a:lnTo>
                    <a:pt x="400748" y="68834"/>
                  </a:lnTo>
                </a:path>
              </a:pathLst>
            </a:custGeom>
            <a:ln w="127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6381451" y="3343741"/>
              <a:ext cx="469900" cy="470534"/>
            </a:xfrm>
            <a:custGeom>
              <a:avLst/>
              <a:gdLst/>
              <a:ahLst/>
              <a:cxnLst/>
              <a:rect l="l" t="t" r="r" b="b"/>
              <a:pathLst>
                <a:path w="469900" h="470535">
                  <a:moveTo>
                    <a:pt x="234751" y="0"/>
                  </a:moveTo>
                  <a:lnTo>
                    <a:pt x="189914" y="4302"/>
                  </a:lnTo>
                  <a:lnTo>
                    <a:pt x="146412" y="17209"/>
                  </a:lnTo>
                  <a:lnTo>
                    <a:pt x="105579" y="38720"/>
                  </a:lnTo>
                  <a:lnTo>
                    <a:pt x="68751" y="68837"/>
                  </a:lnTo>
                  <a:lnTo>
                    <a:pt x="38672" y="105701"/>
                  </a:lnTo>
                  <a:lnTo>
                    <a:pt x="17187" y="146576"/>
                  </a:lnTo>
                  <a:lnTo>
                    <a:pt x="4296" y="190125"/>
                  </a:lnTo>
                  <a:lnTo>
                    <a:pt x="0" y="235011"/>
                  </a:lnTo>
                  <a:lnTo>
                    <a:pt x="4296" y="279898"/>
                  </a:lnTo>
                  <a:lnTo>
                    <a:pt x="17187" y="323449"/>
                  </a:lnTo>
                  <a:lnTo>
                    <a:pt x="38672" y="364327"/>
                  </a:lnTo>
                  <a:lnTo>
                    <a:pt x="68751" y="401196"/>
                  </a:lnTo>
                  <a:lnTo>
                    <a:pt x="105579" y="431312"/>
                  </a:lnTo>
                  <a:lnTo>
                    <a:pt x="146412" y="452824"/>
                  </a:lnTo>
                  <a:lnTo>
                    <a:pt x="189914" y="465731"/>
                  </a:lnTo>
                  <a:lnTo>
                    <a:pt x="234751" y="470033"/>
                  </a:lnTo>
                  <a:lnTo>
                    <a:pt x="279587" y="465731"/>
                  </a:lnTo>
                  <a:lnTo>
                    <a:pt x="323088" y="452824"/>
                  </a:lnTo>
                  <a:lnTo>
                    <a:pt x="363918" y="431312"/>
                  </a:lnTo>
                  <a:lnTo>
                    <a:pt x="400742" y="401196"/>
                  </a:lnTo>
                  <a:lnTo>
                    <a:pt x="430825" y="364327"/>
                  </a:lnTo>
                  <a:lnTo>
                    <a:pt x="452312" y="323449"/>
                  </a:lnTo>
                  <a:lnTo>
                    <a:pt x="465205" y="279898"/>
                  </a:lnTo>
                  <a:lnTo>
                    <a:pt x="469503" y="235011"/>
                  </a:lnTo>
                  <a:lnTo>
                    <a:pt x="465205" y="190125"/>
                  </a:lnTo>
                  <a:lnTo>
                    <a:pt x="452312" y="146576"/>
                  </a:lnTo>
                  <a:lnTo>
                    <a:pt x="430825" y="105701"/>
                  </a:lnTo>
                  <a:lnTo>
                    <a:pt x="400742" y="68837"/>
                  </a:lnTo>
                  <a:lnTo>
                    <a:pt x="363918" y="38720"/>
                  </a:lnTo>
                  <a:lnTo>
                    <a:pt x="323088" y="17209"/>
                  </a:lnTo>
                  <a:lnTo>
                    <a:pt x="279587" y="4302"/>
                  </a:lnTo>
                  <a:lnTo>
                    <a:pt x="2347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6381445" y="3343744"/>
              <a:ext cx="469900" cy="470534"/>
            </a:xfrm>
            <a:custGeom>
              <a:avLst/>
              <a:gdLst/>
              <a:ahLst/>
              <a:cxnLst/>
              <a:rect l="l" t="t" r="r" b="b"/>
              <a:pathLst>
                <a:path w="469900" h="470535">
                  <a:moveTo>
                    <a:pt x="400748" y="68834"/>
                  </a:moveTo>
                  <a:lnTo>
                    <a:pt x="430830" y="105702"/>
                  </a:lnTo>
                  <a:lnTo>
                    <a:pt x="452317" y="146579"/>
                  </a:lnTo>
                  <a:lnTo>
                    <a:pt x="465209" y="190130"/>
                  </a:lnTo>
                  <a:lnTo>
                    <a:pt x="469506" y="235016"/>
                  </a:lnTo>
                  <a:lnTo>
                    <a:pt x="465209" y="279903"/>
                  </a:lnTo>
                  <a:lnTo>
                    <a:pt x="452317" y="323453"/>
                  </a:lnTo>
                  <a:lnTo>
                    <a:pt x="430830" y="364330"/>
                  </a:lnTo>
                  <a:lnTo>
                    <a:pt x="400748" y="401198"/>
                  </a:lnTo>
                  <a:lnTo>
                    <a:pt x="363922" y="431313"/>
                  </a:lnTo>
                  <a:lnTo>
                    <a:pt x="323091" y="452824"/>
                  </a:lnTo>
                  <a:lnTo>
                    <a:pt x="279589" y="465731"/>
                  </a:lnTo>
                  <a:lnTo>
                    <a:pt x="234753" y="470033"/>
                  </a:lnTo>
                  <a:lnTo>
                    <a:pt x="189916" y="465731"/>
                  </a:lnTo>
                  <a:lnTo>
                    <a:pt x="146415" y="452824"/>
                  </a:lnTo>
                  <a:lnTo>
                    <a:pt x="105583" y="431313"/>
                  </a:lnTo>
                  <a:lnTo>
                    <a:pt x="68757" y="401198"/>
                  </a:lnTo>
                  <a:lnTo>
                    <a:pt x="38676" y="364330"/>
                  </a:lnTo>
                  <a:lnTo>
                    <a:pt x="17189" y="323453"/>
                  </a:lnTo>
                  <a:lnTo>
                    <a:pt x="4297" y="279903"/>
                  </a:lnTo>
                  <a:lnTo>
                    <a:pt x="0" y="235016"/>
                  </a:lnTo>
                  <a:lnTo>
                    <a:pt x="4297" y="190130"/>
                  </a:lnTo>
                  <a:lnTo>
                    <a:pt x="17189" y="146579"/>
                  </a:lnTo>
                  <a:lnTo>
                    <a:pt x="38676" y="105702"/>
                  </a:lnTo>
                  <a:lnTo>
                    <a:pt x="68757" y="68834"/>
                  </a:lnTo>
                  <a:lnTo>
                    <a:pt x="105583" y="38719"/>
                  </a:lnTo>
                  <a:lnTo>
                    <a:pt x="146415" y="17208"/>
                  </a:lnTo>
                  <a:lnTo>
                    <a:pt x="189916" y="4302"/>
                  </a:lnTo>
                  <a:lnTo>
                    <a:pt x="234753" y="0"/>
                  </a:lnTo>
                  <a:lnTo>
                    <a:pt x="279589" y="4302"/>
                  </a:lnTo>
                  <a:lnTo>
                    <a:pt x="323091" y="17208"/>
                  </a:lnTo>
                  <a:lnTo>
                    <a:pt x="363922" y="38719"/>
                  </a:lnTo>
                  <a:lnTo>
                    <a:pt x="400748" y="68834"/>
                  </a:lnTo>
                </a:path>
              </a:pathLst>
            </a:custGeom>
            <a:ln w="127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6936613" y="2813464"/>
            <a:ext cx="23431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20">
                <a:solidFill>
                  <a:srgbClr val="005493"/>
                </a:solidFill>
                <a:latin typeface="Lucida Sans Unicode"/>
                <a:cs typeface="Lucida Sans Unicode"/>
              </a:rPr>
              <a:t>EDIT</a:t>
            </a:r>
            <a:endParaRPr sz="750">
              <a:latin typeface="Lucida Sans Unicode"/>
              <a:cs typeface="Lucida Sans Unicode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6584289" y="2987974"/>
            <a:ext cx="931544" cy="797560"/>
            <a:chOff x="6584289" y="2987974"/>
            <a:chExt cx="931544" cy="797560"/>
          </a:xfrm>
        </p:grpSpPr>
        <p:sp>
          <p:nvSpPr>
            <p:cNvPr id="30" name="object 30" descr=""/>
            <p:cNvSpPr/>
            <p:nvPr/>
          </p:nvSpPr>
          <p:spPr>
            <a:xfrm>
              <a:off x="7305746" y="3024908"/>
              <a:ext cx="200025" cy="293370"/>
            </a:xfrm>
            <a:custGeom>
              <a:avLst/>
              <a:gdLst/>
              <a:ahLst/>
              <a:cxnLst/>
              <a:rect l="l" t="t" r="r" b="b"/>
              <a:pathLst>
                <a:path w="200025" h="293370">
                  <a:moveTo>
                    <a:pt x="199453" y="293299"/>
                  </a:moveTo>
                  <a:lnTo>
                    <a:pt x="176308" y="227733"/>
                  </a:lnTo>
                  <a:lnTo>
                    <a:pt x="150402" y="171964"/>
                  </a:lnTo>
                  <a:lnTo>
                    <a:pt x="122571" y="125014"/>
                  </a:lnTo>
                  <a:lnTo>
                    <a:pt x="93648" y="85910"/>
                  </a:lnTo>
                  <a:lnTo>
                    <a:pt x="64467" y="53674"/>
                  </a:lnTo>
                  <a:lnTo>
                    <a:pt x="35863" y="27334"/>
                  </a:lnTo>
                  <a:lnTo>
                    <a:pt x="8669" y="5912"/>
                  </a:lnTo>
                  <a:lnTo>
                    <a:pt x="0" y="0"/>
                  </a:lnTo>
                </a:path>
              </a:pathLst>
            </a:custGeom>
            <a:ln w="20970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7259853" y="2993618"/>
              <a:ext cx="97790" cy="86360"/>
            </a:xfrm>
            <a:custGeom>
              <a:avLst/>
              <a:gdLst/>
              <a:ahLst/>
              <a:cxnLst/>
              <a:rect l="l" t="t" r="r" b="b"/>
              <a:pathLst>
                <a:path w="97790" h="86360">
                  <a:moveTo>
                    <a:pt x="0" y="0"/>
                  </a:moveTo>
                  <a:lnTo>
                    <a:pt x="47967" y="86017"/>
                  </a:lnTo>
                  <a:lnTo>
                    <a:pt x="54559" y="37198"/>
                  </a:lnTo>
                  <a:lnTo>
                    <a:pt x="97510" y="13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616695" y="3000679"/>
              <a:ext cx="216535" cy="278765"/>
            </a:xfrm>
            <a:custGeom>
              <a:avLst/>
              <a:gdLst/>
              <a:ahLst/>
              <a:cxnLst/>
              <a:rect l="l" t="t" r="r" b="b"/>
              <a:pathLst>
                <a:path w="216534" h="278764">
                  <a:moveTo>
                    <a:pt x="216454" y="0"/>
                  </a:moveTo>
                  <a:lnTo>
                    <a:pt x="160737" y="41369"/>
                  </a:lnTo>
                  <a:lnTo>
                    <a:pt x="115367" y="82509"/>
                  </a:lnTo>
                  <a:lnTo>
                    <a:pt x="79095" y="122908"/>
                  </a:lnTo>
                  <a:lnTo>
                    <a:pt x="50671" y="162053"/>
                  </a:lnTo>
                  <a:lnTo>
                    <a:pt x="28846" y="199431"/>
                  </a:lnTo>
                  <a:lnTo>
                    <a:pt x="12372" y="234530"/>
                  </a:lnTo>
                  <a:lnTo>
                    <a:pt x="0" y="266837"/>
                  </a:lnTo>
                  <a:lnTo>
                    <a:pt x="0" y="278410"/>
                  </a:lnTo>
                </a:path>
              </a:pathLst>
            </a:custGeom>
            <a:ln w="25410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84289" y="3234994"/>
              <a:ext cx="84061" cy="97205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6829411" y="3689429"/>
              <a:ext cx="408305" cy="63500"/>
            </a:xfrm>
            <a:custGeom>
              <a:avLst/>
              <a:gdLst/>
              <a:ahLst/>
              <a:cxnLst/>
              <a:rect l="l" t="t" r="r" b="b"/>
              <a:pathLst>
                <a:path w="408304" h="63500">
                  <a:moveTo>
                    <a:pt x="0" y="0"/>
                  </a:moveTo>
                  <a:lnTo>
                    <a:pt x="66878" y="26557"/>
                  </a:lnTo>
                  <a:lnTo>
                    <a:pt x="128526" y="45075"/>
                  </a:lnTo>
                  <a:lnTo>
                    <a:pt x="185104" y="56624"/>
                  </a:lnTo>
                  <a:lnTo>
                    <a:pt x="236771" y="62280"/>
                  </a:lnTo>
                  <a:lnTo>
                    <a:pt x="283689" y="63115"/>
                  </a:lnTo>
                  <a:lnTo>
                    <a:pt x="326017" y="60204"/>
                  </a:lnTo>
                  <a:lnTo>
                    <a:pt x="363918" y="54618"/>
                  </a:lnTo>
                  <a:lnTo>
                    <a:pt x="397550" y="47433"/>
                  </a:lnTo>
                  <a:lnTo>
                    <a:pt x="407677" y="44699"/>
                  </a:lnTo>
                </a:path>
              </a:pathLst>
            </a:custGeom>
            <a:ln w="20961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194270" y="3700068"/>
              <a:ext cx="96520" cy="85090"/>
            </a:xfrm>
            <a:custGeom>
              <a:avLst/>
              <a:gdLst/>
              <a:ahLst/>
              <a:cxnLst/>
              <a:rect l="l" t="t" r="r" b="b"/>
              <a:pathLst>
                <a:path w="96520" h="85089">
                  <a:moveTo>
                    <a:pt x="0" y="0"/>
                  </a:moveTo>
                  <a:lnTo>
                    <a:pt x="32702" y="36791"/>
                  </a:lnTo>
                  <a:lnTo>
                    <a:pt x="22910" y="85064"/>
                  </a:lnTo>
                  <a:lnTo>
                    <a:pt x="96431" y="195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6826233" y="3191589"/>
              <a:ext cx="236220" cy="264795"/>
            </a:xfrm>
            <a:custGeom>
              <a:avLst/>
              <a:gdLst/>
              <a:ahLst/>
              <a:cxnLst/>
              <a:rect l="l" t="t" r="r" b="b"/>
              <a:pathLst>
                <a:path w="236220" h="264795">
                  <a:moveTo>
                    <a:pt x="0" y="264573"/>
                  </a:moveTo>
                  <a:lnTo>
                    <a:pt x="57967" y="226260"/>
                  </a:lnTo>
                  <a:lnTo>
                    <a:pt x="105773" y="187630"/>
                  </a:lnTo>
                  <a:lnTo>
                    <a:pt x="144565" y="149258"/>
                  </a:lnTo>
                  <a:lnTo>
                    <a:pt x="175489" y="111719"/>
                  </a:lnTo>
                  <a:lnTo>
                    <a:pt x="199691" y="75588"/>
                  </a:lnTo>
                  <a:lnTo>
                    <a:pt x="218319" y="41440"/>
                  </a:lnTo>
                  <a:lnTo>
                    <a:pt x="232520" y="9849"/>
                  </a:lnTo>
                  <a:lnTo>
                    <a:pt x="236158" y="0"/>
                  </a:lnTo>
                </a:path>
              </a:pathLst>
            </a:custGeom>
            <a:ln w="20965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7009853" y="3139439"/>
              <a:ext cx="82550" cy="98425"/>
            </a:xfrm>
            <a:custGeom>
              <a:avLst/>
              <a:gdLst/>
              <a:ahLst/>
              <a:cxnLst/>
              <a:rect l="l" t="t" r="r" b="b"/>
              <a:pathLst>
                <a:path w="82550" h="98425">
                  <a:moveTo>
                    <a:pt x="71793" y="0"/>
                  </a:moveTo>
                  <a:lnTo>
                    <a:pt x="0" y="67360"/>
                  </a:lnTo>
                  <a:lnTo>
                    <a:pt x="48895" y="61988"/>
                  </a:lnTo>
                  <a:lnTo>
                    <a:pt x="82550" y="97929"/>
                  </a:lnTo>
                  <a:lnTo>
                    <a:pt x="71793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6402654" y="3496852"/>
            <a:ext cx="426084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10">
                <a:solidFill>
                  <a:srgbClr val="005493"/>
                </a:solidFill>
                <a:latin typeface="Lucida Sans Unicode"/>
                <a:cs typeface="Lucida Sans Unicode"/>
              </a:rPr>
              <a:t>COMPILE</a:t>
            </a:r>
            <a:endParaRPr sz="750">
              <a:latin typeface="Lucida Sans Unicode"/>
              <a:cs typeface="Lucida Sans Unicode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7354875" y="3471998"/>
            <a:ext cx="22034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25">
                <a:solidFill>
                  <a:srgbClr val="005493"/>
                </a:solidFill>
                <a:latin typeface="Lucida Sans Unicode"/>
                <a:cs typeface="Lucida Sans Unicode"/>
              </a:rPr>
              <a:t>RUN</a:t>
            </a:r>
            <a:endParaRPr sz="750">
              <a:latin typeface="Lucida Sans Unicode"/>
              <a:cs typeface="Lucida Sans Unicode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826000" y="2109381"/>
            <a:ext cx="43942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2550" rIns="0" bIns="0" rtlCol="0" vert="horz">
            <a:spAutoFit/>
          </a:bodyPr>
          <a:lstStyle/>
          <a:p>
            <a:pPr marL="124460">
              <a:lnSpc>
                <a:spcPct val="100000"/>
              </a:lnSpc>
              <a:spcBef>
                <a:spcPts val="65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Debugging:</a:t>
            </a:r>
            <a:r>
              <a:rPr dirty="0" sz="1450" spc="1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process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eliminating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bugs.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41" name="object 4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52422" y="2748116"/>
            <a:ext cx="544829" cy="435303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99577" y="3283065"/>
            <a:ext cx="539591" cy="445794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27299" y="3109996"/>
            <a:ext cx="544829" cy="372369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70594" y="2585533"/>
            <a:ext cx="628650" cy="461526"/>
          </a:xfrm>
          <a:prstGeom prst="rect">
            <a:avLst/>
          </a:prstGeom>
        </p:spPr>
      </p:pic>
      <p:sp>
        <p:nvSpPr>
          <p:cNvPr id="45" name="object 4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42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32130" y="1250334"/>
            <a:ext cx="8963660" cy="6426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 spc="-10">
                <a:latin typeface="Arial"/>
                <a:cs typeface="Arial"/>
              </a:rPr>
              <a:t>Debugging</a:t>
            </a:r>
            <a:endParaRPr sz="1700">
              <a:latin typeface="Arial"/>
              <a:cs typeface="Arial"/>
            </a:endParaRPr>
          </a:p>
          <a:p>
            <a:pPr marL="27940">
              <a:lnSpc>
                <a:spcPct val="100000"/>
              </a:lnSpc>
              <a:spcBef>
                <a:spcPts val="1100"/>
              </a:spcBef>
            </a:pPr>
            <a:r>
              <a:rPr dirty="0" sz="1400">
                <a:latin typeface="Lucida Sans Unicode"/>
                <a:cs typeface="Lucida Sans Unicode"/>
              </a:rPr>
              <a:t>is challenging because conditionals and loops </a:t>
            </a:r>
            <a:r>
              <a:rPr dirty="0" sz="1400" i="1">
                <a:latin typeface="Lucida Sans Italic"/>
                <a:cs typeface="Lucida Sans Italic"/>
              </a:rPr>
              <a:t>dramatically increase </a:t>
            </a:r>
            <a:r>
              <a:rPr dirty="0" sz="1400">
                <a:latin typeface="Lucida Sans Unicode"/>
                <a:cs typeface="Lucida Sans Unicode"/>
              </a:rPr>
              <a:t>the number of possible </a:t>
            </a:r>
            <a:r>
              <a:rPr dirty="0" sz="1400" spc="-10">
                <a:latin typeface="Lucida Sans Unicode"/>
                <a:cs typeface="Lucida Sans Unicode"/>
              </a:rPr>
              <a:t>outcomes.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3787660"/>
            <a:ext cx="6959600" cy="4451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271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730"/>
              </a:spcBef>
            </a:pPr>
            <a:r>
              <a:rPr dirty="0" sz="1450">
                <a:latin typeface="Lucida Sans Unicode"/>
                <a:cs typeface="Lucida Sans Unicode"/>
              </a:rPr>
              <a:t>Most</a:t>
            </a:r>
            <a:r>
              <a:rPr dirty="0" sz="1450" spc="12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programs</a:t>
            </a:r>
            <a:r>
              <a:rPr dirty="0" sz="1450" spc="12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contain</a:t>
            </a:r>
            <a:r>
              <a:rPr dirty="0" sz="1450" spc="125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numerous</a:t>
            </a:r>
            <a:r>
              <a:rPr dirty="0" sz="1450" spc="120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conditionals</a:t>
            </a:r>
            <a:r>
              <a:rPr dirty="0" sz="1450" spc="12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and</a:t>
            </a:r>
            <a:r>
              <a:rPr dirty="0" sz="1450" spc="12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loops,</a:t>
            </a:r>
            <a:r>
              <a:rPr dirty="0" sz="1450" spc="12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with</a:t>
            </a:r>
            <a:r>
              <a:rPr dirty="0" sz="1450" spc="12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nesting.</a:t>
            </a:r>
            <a:endParaRPr sz="1450">
              <a:latin typeface="Lucida Sans Unicode"/>
              <a:cs typeface="Lucida Sans Unicode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1016722" y="2135904"/>
          <a:ext cx="8015605" cy="1394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4305"/>
                <a:gridCol w="1664335"/>
                <a:gridCol w="1951354"/>
                <a:gridCol w="1700529"/>
              </a:tblGrid>
              <a:tr h="6972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648970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program</a:t>
                      </a:r>
                      <a:r>
                        <a:rPr dirty="0" sz="1200" spc="16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structure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i="1">
                          <a:latin typeface="Lucida Sans Italic"/>
                          <a:cs typeface="Lucida Sans Italic"/>
                        </a:rPr>
                        <a:t>no</a:t>
                      </a:r>
                      <a:r>
                        <a:rPr dirty="0" sz="1200" spc="50" i="1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spc="-10" i="1">
                          <a:latin typeface="Lucida Sans Italic"/>
                          <a:cs typeface="Lucida Sans Italic"/>
                        </a:rPr>
                        <a:t>loops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63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i="1">
                          <a:latin typeface="Lucida Sans Italic"/>
                          <a:cs typeface="Lucida Sans Italic"/>
                        </a:rPr>
                        <a:t>n</a:t>
                      </a:r>
                      <a:r>
                        <a:rPr dirty="0" sz="1200" spc="30" i="1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200" spc="-10" i="1">
                          <a:latin typeface="Lucida Sans Italic"/>
                          <a:cs typeface="Lucida Sans Italic"/>
                        </a:rPr>
                        <a:t>conditionals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63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1200" spc="3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-20" i="1">
                          <a:latin typeface="Lucida Sans Italic"/>
                          <a:cs typeface="Lucida Sans Italic"/>
                        </a:rPr>
                        <a:t>loop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63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697230">
                <a:tc>
                  <a:txBody>
                    <a:bodyPr/>
                    <a:lstStyle/>
                    <a:p>
                      <a:pPr marL="947419" marR="200660" indent="-739775">
                        <a:lnSpc>
                          <a:spcPct val="106100"/>
                        </a:lnSpc>
                        <a:spcBef>
                          <a:spcPts val="1030"/>
                        </a:spcBef>
                      </a:pPr>
                      <a:r>
                        <a:rPr dirty="0" sz="120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number</a:t>
                      </a:r>
                      <a:r>
                        <a:rPr dirty="0" sz="1200" spc="114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dirty="0" sz="1200" spc="114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possible</a:t>
                      </a:r>
                      <a:r>
                        <a:rPr dirty="0" sz="1200" spc="114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-1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execution sequences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3081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Lucida Sans Unicode"/>
                          <a:cs typeface="Lucida Sans Unicode"/>
                        </a:rPr>
                        <a:t>1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baseline="-13888" sz="1800" spc="-37"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800" spc="-25" i="1">
                          <a:latin typeface="Lucida Sans Italic"/>
                          <a:cs typeface="Lucida Sans Italic"/>
                        </a:rPr>
                        <a:t>n</a:t>
                      </a:r>
                      <a:endParaRPr sz="8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444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Lucida Sans Unicode"/>
                          <a:cs typeface="Lucida Sans Unicode"/>
                        </a:rPr>
                        <a:t>no</a:t>
                      </a:r>
                      <a:r>
                        <a:rPr dirty="0" sz="1200" spc="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200" spc="-10">
                          <a:latin typeface="Lucida Sans Unicode"/>
                          <a:cs typeface="Lucida Sans Unicode"/>
                        </a:rPr>
                        <a:t>limit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object 6" descr=""/>
          <p:cNvSpPr txBox="1"/>
          <p:nvPr/>
        </p:nvSpPr>
        <p:spPr>
          <a:xfrm>
            <a:off x="520700" y="4436084"/>
            <a:ext cx="9080500" cy="4578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461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74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Good</a:t>
            </a:r>
            <a:r>
              <a:rPr dirty="0" sz="1450" spc="1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news.</a:t>
            </a:r>
            <a:r>
              <a:rPr dirty="0" sz="1450" spc="10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Conditionals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and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loops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provide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structure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that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helps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us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understand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our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programs.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699000" y="5224373"/>
            <a:ext cx="3632200" cy="979169"/>
          </a:xfrm>
          <a:prstGeom prst="rect">
            <a:avLst/>
          </a:prstGeom>
          <a:solidFill>
            <a:srgbClr val="EBEBEB"/>
          </a:solidFill>
        </p:spPr>
        <p:txBody>
          <a:bodyPr wrap="square" lIns="0" tIns="81915" rIns="0" bIns="0" rtlCol="0" vert="horz">
            <a:spAutoFit/>
          </a:bodyPr>
          <a:lstStyle/>
          <a:p>
            <a:pPr marL="149860" marR="150495">
              <a:lnSpc>
                <a:spcPct val="120700"/>
              </a:lnSpc>
              <a:spcBef>
                <a:spcPts val="645"/>
              </a:spcBef>
            </a:pPr>
            <a:r>
              <a:rPr dirty="0" sz="1300" i="1">
                <a:latin typeface="Arial"/>
                <a:cs typeface="Arial"/>
              </a:rPr>
              <a:t>“ The</a:t>
            </a:r>
            <a:r>
              <a:rPr dirty="0" sz="1300" spc="30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quality</a:t>
            </a:r>
            <a:r>
              <a:rPr dirty="0" sz="1300" spc="25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of</a:t>
            </a:r>
            <a:r>
              <a:rPr dirty="0" sz="1300" spc="30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programmers</a:t>
            </a:r>
            <a:r>
              <a:rPr dirty="0" sz="1300" spc="30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is</a:t>
            </a:r>
            <a:r>
              <a:rPr dirty="0" sz="1300" spc="30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a</a:t>
            </a:r>
            <a:r>
              <a:rPr dirty="0" sz="1300" spc="25" i="1">
                <a:latin typeface="Arial"/>
                <a:cs typeface="Arial"/>
              </a:rPr>
              <a:t> </a:t>
            </a:r>
            <a:r>
              <a:rPr dirty="0" sz="1300" spc="-10" i="1">
                <a:latin typeface="Arial"/>
                <a:cs typeface="Arial"/>
              </a:rPr>
              <a:t>decreasing</a:t>
            </a:r>
            <a:r>
              <a:rPr dirty="0" sz="1300" spc="-10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function</a:t>
            </a:r>
            <a:r>
              <a:rPr dirty="0" sz="1300" spc="30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of</a:t>
            </a:r>
            <a:r>
              <a:rPr dirty="0" sz="1300" spc="35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the</a:t>
            </a:r>
            <a:r>
              <a:rPr dirty="0" sz="1300" spc="35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number</a:t>
            </a:r>
            <a:r>
              <a:rPr dirty="0" sz="1300" spc="35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of</a:t>
            </a:r>
            <a:r>
              <a:rPr dirty="0" sz="1300" spc="35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goto</a:t>
            </a:r>
            <a:r>
              <a:rPr dirty="0" sz="1300" spc="35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statements</a:t>
            </a:r>
            <a:r>
              <a:rPr dirty="0" sz="1300" spc="35" i="1">
                <a:latin typeface="Arial"/>
                <a:cs typeface="Arial"/>
              </a:rPr>
              <a:t> </a:t>
            </a:r>
            <a:r>
              <a:rPr dirty="0" sz="1300" spc="-25" i="1">
                <a:latin typeface="Arial"/>
                <a:cs typeface="Arial"/>
              </a:rPr>
              <a:t>in </a:t>
            </a:r>
            <a:r>
              <a:rPr dirty="0" sz="1300" i="1">
                <a:latin typeface="Arial"/>
                <a:cs typeface="Arial"/>
              </a:rPr>
              <a:t>the</a:t>
            </a:r>
            <a:r>
              <a:rPr dirty="0" sz="1300" spc="40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programs</a:t>
            </a:r>
            <a:r>
              <a:rPr dirty="0" sz="1300" spc="40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they</a:t>
            </a:r>
            <a:r>
              <a:rPr dirty="0" sz="1300" spc="45" i="1">
                <a:latin typeface="Arial"/>
                <a:cs typeface="Arial"/>
              </a:rPr>
              <a:t> </a:t>
            </a:r>
            <a:r>
              <a:rPr dirty="0" sz="1300" i="1">
                <a:latin typeface="Arial"/>
                <a:cs typeface="Arial"/>
              </a:rPr>
              <a:t>produce.</a:t>
            </a:r>
            <a:r>
              <a:rPr dirty="0" sz="1300" spc="40" i="1">
                <a:latin typeface="Arial"/>
                <a:cs typeface="Arial"/>
              </a:rPr>
              <a:t> </a:t>
            </a:r>
            <a:r>
              <a:rPr dirty="0" sz="1300" spc="-50" i="1">
                <a:latin typeface="Arial"/>
                <a:cs typeface="Arial"/>
              </a:rPr>
              <a:t>”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091476" y="6234114"/>
            <a:ext cx="1226820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i="1">
                <a:solidFill>
                  <a:srgbClr val="0048AA"/>
                </a:solidFill>
                <a:latin typeface="Arial"/>
                <a:cs typeface="Arial"/>
              </a:rPr>
              <a:t>−</a:t>
            </a:r>
            <a:r>
              <a:rPr dirty="0" sz="1200" spc="75" i="1">
                <a:solidFill>
                  <a:srgbClr val="0048AA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0048AA"/>
                </a:solidFill>
                <a:latin typeface="Arial"/>
                <a:cs typeface="Arial"/>
              </a:rPr>
              <a:t>Edsgar</a:t>
            </a:r>
            <a:r>
              <a:rPr dirty="0" sz="1200" spc="80" i="1">
                <a:solidFill>
                  <a:srgbClr val="0048AA"/>
                </a:solidFill>
                <a:latin typeface="Arial"/>
                <a:cs typeface="Arial"/>
              </a:rPr>
              <a:t> </a:t>
            </a:r>
            <a:r>
              <a:rPr dirty="0" sz="1200" spc="-10" i="1">
                <a:solidFill>
                  <a:srgbClr val="0048AA"/>
                </a:solidFill>
                <a:latin typeface="Arial"/>
                <a:cs typeface="Arial"/>
              </a:rPr>
              <a:t>Dijkstra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1200" y="5232400"/>
            <a:ext cx="1041400" cy="1176464"/>
          </a:xfrm>
          <a:prstGeom prst="rect">
            <a:avLst/>
          </a:prstGeom>
        </p:spPr>
      </p:pic>
      <p:grpSp>
        <p:nvGrpSpPr>
          <p:cNvPr id="10" name="object 10" descr=""/>
          <p:cNvGrpSpPr/>
          <p:nvPr/>
        </p:nvGrpSpPr>
        <p:grpSpPr>
          <a:xfrm>
            <a:off x="4318000" y="5679262"/>
            <a:ext cx="374650" cy="69850"/>
            <a:chOff x="4318000" y="5679262"/>
            <a:chExt cx="374650" cy="69850"/>
          </a:xfrm>
        </p:grpSpPr>
        <p:sp>
          <p:nvSpPr>
            <p:cNvPr id="11" name="object 11" descr=""/>
            <p:cNvSpPr/>
            <p:nvPr/>
          </p:nvSpPr>
          <p:spPr>
            <a:xfrm>
              <a:off x="4318000" y="5713873"/>
              <a:ext cx="330200" cy="0"/>
            </a:xfrm>
            <a:custGeom>
              <a:avLst/>
              <a:gdLst/>
              <a:ahLst/>
              <a:cxnLst/>
              <a:rect l="l" t="t" r="r" b="b"/>
              <a:pathLst>
                <a:path w="330200" h="0">
                  <a:moveTo>
                    <a:pt x="0" y="0"/>
                  </a:moveTo>
                  <a:lnTo>
                    <a:pt x="330203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623054" y="5679262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4" h="69850">
                  <a:moveTo>
                    <a:pt x="0" y="0"/>
                  </a:moveTo>
                  <a:lnTo>
                    <a:pt x="17284" y="34607"/>
                  </a:lnTo>
                  <a:lnTo>
                    <a:pt x="0" y="69227"/>
                  </a:lnTo>
                  <a:lnTo>
                    <a:pt x="69151" y="346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520700" y="5059083"/>
            <a:ext cx="3797300" cy="13227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7310" rIns="0" bIns="0" rtlCol="0" vert="horz">
            <a:spAutoFit/>
          </a:bodyPr>
          <a:lstStyle/>
          <a:p>
            <a:pPr marL="128270" marR="115570">
              <a:lnSpc>
                <a:spcPct val="113799"/>
              </a:lnSpc>
              <a:spcBef>
                <a:spcPts val="530"/>
              </a:spcBef>
            </a:pP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Old</a:t>
            </a:r>
            <a:r>
              <a:rPr dirty="0" sz="1300" spc="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and</a:t>
            </a:r>
            <a:r>
              <a:rPr dirty="0" sz="1300" spc="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20">
                <a:solidFill>
                  <a:srgbClr val="005493"/>
                </a:solidFill>
                <a:latin typeface="Lucida Sans Unicode"/>
                <a:cs typeface="Lucida Sans Unicode"/>
              </a:rPr>
              <a:t>low-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level</a:t>
            </a:r>
            <a:r>
              <a:rPr dirty="0" sz="1300" spc="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languages</a:t>
            </a:r>
            <a:r>
              <a:rPr dirty="0" sz="1300" spc="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have</a:t>
            </a:r>
            <a:r>
              <a:rPr dirty="0" sz="1300" spc="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a</a:t>
            </a:r>
            <a:r>
              <a:rPr dirty="0" sz="1300" spc="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20" i="1">
                <a:solidFill>
                  <a:srgbClr val="005493"/>
                </a:solidFill>
                <a:latin typeface="Lucida Sans Italic"/>
                <a:cs typeface="Lucida Sans Italic"/>
              </a:rPr>
              <a:t>goto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statement</a:t>
            </a:r>
            <a:r>
              <a:rPr dirty="0" sz="130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that</a:t>
            </a:r>
            <a:r>
              <a:rPr dirty="0" sz="130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provides</a:t>
            </a:r>
            <a:r>
              <a:rPr dirty="0" sz="130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arbitrary</a:t>
            </a:r>
            <a:r>
              <a:rPr dirty="0" sz="130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005493"/>
                </a:solidFill>
                <a:latin typeface="Lucida Sans Unicode"/>
                <a:cs typeface="Lucida Sans Unicode"/>
              </a:rPr>
              <a:t>structure.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Eliminating</a:t>
            </a:r>
            <a:r>
              <a:rPr dirty="0" sz="1300" spc="10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 i="1">
                <a:solidFill>
                  <a:srgbClr val="005493"/>
                </a:solidFill>
                <a:latin typeface="Lucida Sans Italic"/>
                <a:cs typeface="Lucida Sans Italic"/>
              </a:rPr>
              <a:t>goto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s</a:t>
            </a:r>
            <a:r>
              <a:rPr dirty="0" sz="1300" spc="10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was</a:t>
            </a:r>
            <a:r>
              <a:rPr dirty="0" sz="1300" spc="10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controversial</a:t>
            </a:r>
            <a:r>
              <a:rPr dirty="0" sz="1300" spc="10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005493"/>
                </a:solidFill>
                <a:latin typeface="Lucida Sans Unicode"/>
                <a:cs typeface="Lucida Sans Unicode"/>
              </a:rPr>
              <a:t>until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Edsgar</a:t>
            </a:r>
            <a:r>
              <a:rPr dirty="0" sz="1300" spc="4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Dijkstra</a:t>
            </a:r>
            <a:r>
              <a:rPr dirty="0" sz="1300" spc="5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published</a:t>
            </a:r>
            <a:r>
              <a:rPr dirty="0" sz="1300" spc="5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the</a:t>
            </a:r>
            <a:r>
              <a:rPr dirty="0" sz="1300" spc="5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famous</a:t>
            </a:r>
            <a:r>
              <a:rPr dirty="0" sz="1300" spc="5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20">
                <a:solidFill>
                  <a:srgbClr val="005493"/>
                </a:solidFill>
                <a:latin typeface="Lucida Sans Unicode"/>
                <a:cs typeface="Lucida Sans Unicode"/>
              </a:rPr>
              <a:t>note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"</a:t>
            </a:r>
            <a:r>
              <a:rPr dirty="0" sz="1300" i="1">
                <a:solidFill>
                  <a:srgbClr val="005493"/>
                </a:solidFill>
                <a:latin typeface="Lucida Sans Italic"/>
                <a:cs typeface="Lucida Sans Italic"/>
              </a:rPr>
              <a:t>Goto</a:t>
            </a:r>
            <a:r>
              <a:rPr dirty="0" sz="1300" spc="40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300" i="1">
                <a:solidFill>
                  <a:srgbClr val="005493"/>
                </a:solidFill>
                <a:latin typeface="Lucida Sans Italic"/>
                <a:cs typeface="Lucida Sans Italic"/>
              </a:rPr>
              <a:t>considered</a:t>
            </a:r>
            <a:r>
              <a:rPr dirty="0" sz="1300" spc="45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300" i="1">
                <a:solidFill>
                  <a:srgbClr val="005493"/>
                </a:solidFill>
                <a:latin typeface="Lucida Sans Italic"/>
                <a:cs typeface="Lucida Sans Italic"/>
              </a:rPr>
              <a:t>harmful</a:t>
            </a:r>
            <a:r>
              <a:rPr dirty="0" sz="1300" spc="-215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"</a:t>
            </a:r>
            <a:r>
              <a:rPr dirty="0" sz="1300" spc="4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in</a:t>
            </a:r>
            <a:r>
              <a:rPr dirty="0" sz="1300" spc="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005493"/>
                </a:solidFill>
                <a:latin typeface="Lucida Sans Unicode"/>
                <a:cs typeface="Lucida Sans Unicode"/>
              </a:rPr>
              <a:t>1968.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42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Conditionals</a:t>
            </a:r>
            <a:r>
              <a:rPr dirty="0" spc="220"/>
              <a:t> </a:t>
            </a:r>
            <a:r>
              <a:rPr dirty="0" spc="55"/>
              <a:t>and</a:t>
            </a:r>
            <a:r>
              <a:rPr dirty="0" spc="225"/>
              <a:t> </a:t>
            </a:r>
            <a:r>
              <a:rPr dirty="0" spc="-20"/>
              <a:t>Loops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91525"/>
            <a:ext cx="7010400" cy="11188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Control</a:t>
            </a:r>
            <a:r>
              <a:rPr dirty="0" sz="1450" spc="1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005493"/>
                </a:solidFill>
                <a:latin typeface="Lucida Sans Unicode"/>
                <a:cs typeface="Lucida Sans Unicode"/>
              </a:rPr>
              <a:t>flow</a:t>
            </a:r>
            <a:endParaRPr sz="1450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The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sequence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of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statements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that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are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actually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executed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in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program.</a:t>
            </a:r>
            <a:endParaRPr baseline="1915" sz="2175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570"/>
              </a:spcBef>
              <a:buClr>
                <a:srgbClr val="000000"/>
              </a:buClr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>
                <a:solidFill>
                  <a:srgbClr val="8D3124"/>
                </a:solidFill>
                <a:latin typeface="Lucida Sans Unicode"/>
                <a:cs typeface="Lucida Sans Unicode"/>
              </a:rPr>
              <a:t>Conditionals</a:t>
            </a:r>
            <a:r>
              <a:rPr dirty="0" baseline="1915" sz="2175" spc="15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baseline="1915" sz="2175">
                <a:solidFill>
                  <a:srgbClr val="8D3124"/>
                </a:solidFill>
                <a:latin typeface="Lucida Sans Unicode"/>
                <a:cs typeface="Lucida Sans Unicode"/>
              </a:rPr>
              <a:t>and</a:t>
            </a:r>
            <a:r>
              <a:rPr dirty="0" baseline="1915" sz="2175" spc="15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baseline="1915" sz="2175">
                <a:solidFill>
                  <a:srgbClr val="8D3124"/>
                </a:solidFill>
                <a:latin typeface="Lucida Sans Unicode"/>
                <a:cs typeface="Lucida Sans Unicode"/>
              </a:rPr>
              <a:t>loops</a:t>
            </a:r>
            <a:r>
              <a:rPr dirty="0" baseline="1915" sz="2175" spc="157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enable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us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to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choreograph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control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flow.</a:t>
            </a:r>
            <a:endParaRPr baseline="1915" sz="2175">
              <a:latin typeface="Lucida Sans Unicode"/>
              <a:cs typeface="Lucida Sans Unicode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2435580" y="3641445"/>
            <a:ext cx="69215" cy="355600"/>
            <a:chOff x="2435580" y="3641445"/>
            <a:chExt cx="69215" cy="355600"/>
          </a:xfrm>
        </p:grpSpPr>
        <p:sp>
          <p:nvSpPr>
            <p:cNvPr id="6" name="object 6" descr=""/>
            <p:cNvSpPr/>
            <p:nvPr/>
          </p:nvSpPr>
          <p:spPr>
            <a:xfrm>
              <a:off x="2470156" y="3641445"/>
              <a:ext cx="0" cy="311785"/>
            </a:xfrm>
            <a:custGeom>
              <a:avLst/>
              <a:gdLst/>
              <a:ahLst/>
              <a:cxnLst/>
              <a:rect l="l" t="t" r="r" b="b"/>
              <a:pathLst>
                <a:path w="0" h="311785">
                  <a:moveTo>
                    <a:pt x="0" y="0"/>
                  </a:moveTo>
                  <a:lnTo>
                    <a:pt x="0" y="311504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5580" y="3927779"/>
              <a:ext cx="69151" cy="69227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1962151" y="3361737"/>
            <a:ext cx="1016000" cy="280035"/>
          </a:xfrm>
          <a:prstGeom prst="rect">
            <a:avLst/>
          </a:prstGeom>
          <a:solidFill>
            <a:srgbClr val="FFFFFF"/>
          </a:solidFill>
          <a:ln w="5244">
            <a:solidFill>
              <a:srgbClr val="0000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114935">
              <a:lnSpc>
                <a:spcPct val="100000"/>
              </a:lnSpc>
              <a:spcBef>
                <a:spcPts val="330"/>
              </a:spcBef>
            </a:pPr>
            <a:r>
              <a:rPr dirty="0" sz="1100">
                <a:solidFill>
                  <a:srgbClr val="010000"/>
                </a:solidFill>
                <a:latin typeface="Lucida Sans Unicode"/>
                <a:cs typeface="Lucida Sans Unicode"/>
              </a:rPr>
              <a:t>statement</a:t>
            </a:r>
            <a:r>
              <a:rPr dirty="0" sz="1100" spc="50">
                <a:solidFill>
                  <a:srgbClr val="010000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0">
                <a:solidFill>
                  <a:srgbClr val="010000"/>
                </a:solidFill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524000" y="5936373"/>
            <a:ext cx="1892300" cy="4578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100" spc="-30">
                <a:solidFill>
                  <a:srgbClr val="005493"/>
                </a:solidFill>
                <a:latin typeface="Lucida Sans Unicode"/>
                <a:cs typeface="Lucida Sans Unicode"/>
              </a:rPr>
              <a:t>straight-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line</a:t>
            </a:r>
            <a:r>
              <a:rPr dirty="0" sz="1100" spc="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control</a:t>
            </a:r>
            <a:r>
              <a:rPr dirty="0" sz="1100" spc="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solidFill>
                  <a:srgbClr val="005493"/>
                </a:solidFill>
                <a:latin typeface="Lucida Sans Unicode"/>
                <a:cs typeface="Lucida Sans Unicode"/>
              </a:rPr>
              <a:t>flow</a:t>
            </a:r>
            <a:endParaRPr sz="11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[</a:t>
            </a:r>
            <a:r>
              <a:rPr dirty="0" sz="1100" spc="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previous</a:t>
            </a:r>
            <a:r>
              <a:rPr dirty="0" sz="1100" spc="4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lecture</a:t>
            </a:r>
            <a:r>
              <a:rPr dirty="0" sz="1100" spc="4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0">
                <a:solidFill>
                  <a:srgbClr val="005493"/>
                </a:solidFill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2435580" y="4289882"/>
            <a:ext cx="69215" cy="342900"/>
            <a:chOff x="2435580" y="4289882"/>
            <a:chExt cx="69215" cy="342900"/>
          </a:xfrm>
        </p:grpSpPr>
        <p:sp>
          <p:nvSpPr>
            <p:cNvPr id="11" name="object 11" descr=""/>
            <p:cNvSpPr/>
            <p:nvPr/>
          </p:nvSpPr>
          <p:spPr>
            <a:xfrm>
              <a:off x="2470150" y="4289882"/>
              <a:ext cx="0" cy="299085"/>
            </a:xfrm>
            <a:custGeom>
              <a:avLst/>
              <a:gdLst/>
              <a:ahLst/>
              <a:cxnLst/>
              <a:rect l="l" t="t" r="r" b="b"/>
              <a:pathLst>
                <a:path w="0" h="299085">
                  <a:moveTo>
                    <a:pt x="0" y="0"/>
                  </a:moveTo>
                  <a:lnTo>
                    <a:pt x="0" y="298774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5580" y="4563491"/>
              <a:ext cx="69151" cy="69227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1962148" y="4010158"/>
            <a:ext cx="1016000" cy="280035"/>
          </a:xfrm>
          <a:prstGeom prst="rect">
            <a:avLst/>
          </a:prstGeom>
          <a:solidFill>
            <a:srgbClr val="FFFFFF"/>
          </a:solidFill>
          <a:ln w="5244">
            <a:solidFill>
              <a:srgbClr val="00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117475">
              <a:lnSpc>
                <a:spcPct val="100000"/>
              </a:lnSpc>
              <a:spcBef>
                <a:spcPts val="305"/>
              </a:spcBef>
            </a:pPr>
            <a:r>
              <a:rPr dirty="0" sz="1100">
                <a:solidFill>
                  <a:srgbClr val="010000"/>
                </a:solidFill>
                <a:latin typeface="Lucida Sans Unicode"/>
                <a:cs typeface="Lucida Sans Unicode"/>
              </a:rPr>
              <a:t>statement</a:t>
            </a:r>
            <a:r>
              <a:rPr dirty="0" sz="1100" spc="50">
                <a:solidFill>
                  <a:srgbClr val="010000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0">
                <a:solidFill>
                  <a:srgbClr val="010000"/>
                </a:solidFill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2435580" y="4938305"/>
            <a:ext cx="69215" cy="342900"/>
            <a:chOff x="2435580" y="4938305"/>
            <a:chExt cx="69215" cy="342900"/>
          </a:xfrm>
        </p:grpSpPr>
        <p:sp>
          <p:nvSpPr>
            <p:cNvPr id="15" name="object 15" descr=""/>
            <p:cNvSpPr/>
            <p:nvPr/>
          </p:nvSpPr>
          <p:spPr>
            <a:xfrm>
              <a:off x="2470150" y="4938305"/>
              <a:ext cx="0" cy="299085"/>
            </a:xfrm>
            <a:custGeom>
              <a:avLst/>
              <a:gdLst/>
              <a:ahLst/>
              <a:cxnLst/>
              <a:rect l="l" t="t" r="r" b="b"/>
              <a:pathLst>
                <a:path w="0" h="299085">
                  <a:moveTo>
                    <a:pt x="0" y="0"/>
                  </a:moveTo>
                  <a:lnTo>
                    <a:pt x="0" y="298785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5580" y="5211914"/>
              <a:ext cx="69151" cy="69227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1962148" y="4645878"/>
            <a:ext cx="1016000" cy="292735"/>
          </a:xfrm>
          <a:prstGeom prst="rect">
            <a:avLst/>
          </a:prstGeom>
          <a:solidFill>
            <a:srgbClr val="FFFFFF"/>
          </a:solidFill>
          <a:ln w="5244">
            <a:solidFill>
              <a:srgbClr val="000000"/>
            </a:solidFill>
          </a:ln>
        </p:spPr>
        <p:txBody>
          <a:bodyPr wrap="square" lIns="0" tIns="48260" rIns="0" bIns="0" rtlCol="0" vert="horz">
            <a:spAutoFit/>
          </a:bodyPr>
          <a:lstStyle/>
          <a:p>
            <a:pPr marL="117475">
              <a:lnSpc>
                <a:spcPct val="100000"/>
              </a:lnSpc>
              <a:spcBef>
                <a:spcPts val="380"/>
              </a:spcBef>
            </a:pPr>
            <a:r>
              <a:rPr dirty="0" sz="1100">
                <a:solidFill>
                  <a:srgbClr val="010000"/>
                </a:solidFill>
                <a:latin typeface="Lucida Sans Unicode"/>
                <a:cs typeface="Lucida Sans Unicode"/>
              </a:rPr>
              <a:t>statement</a:t>
            </a:r>
            <a:r>
              <a:rPr dirty="0" sz="1100" spc="50">
                <a:solidFill>
                  <a:srgbClr val="010000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0">
                <a:solidFill>
                  <a:srgbClr val="010000"/>
                </a:solidFill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962148" y="5294299"/>
            <a:ext cx="1016000" cy="292735"/>
          </a:xfrm>
          <a:prstGeom prst="rect">
            <a:avLst/>
          </a:prstGeom>
          <a:solidFill>
            <a:srgbClr val="FFFFFF"/>
          </a:solidFill>
          <a:ln w="5244">
            <a:solidFill>
              <a:srgbClr val="00000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117475">
              <a:lnSpc>
                <a:spcPct val="100000"/>
              </a:lnSpc>
              <a:spcBef>
                <a:spcPts val="350"/>
              </a:spcBef>
            </a:pPr>
            <a:r>
              <a:rPr dirty="0" sz="1100">
                <a:solidFill>
                  <a:srgbClr val="010000"/>
                </a:solidFill>
                <a:latin typeface="Lucida Sans Unicode"/>
                <a:cs typeface="Lucida Sans Unicode"/>
              </a:rPr>
              <a:t>statement</a:t>
            </a:r>
            <a:r>
              <a:rPr dirty="0" sz="1100" spc="50">
                <a:solidFill>
                  <a:srgbClr val="010000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0">
                <a:solidFill>
                  <a:srgbClr val="010000"/>
                </a:solidFill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7454900" y="4573117"/>
            <a:ext cx="311150" cy="69850"/>
            <a:chOff x="7454900" y="4573117"/>
            <a:chExt cx="311150" cy="69850"/>
          </a:xfrm>
        </p:grpSpPr>
        <p:sp>
          <p:nvSpPr>
            <p:cNvPr id="20" name="object 20" descr=""/>
            <p:cNvSpPr/>
            <p:nvPr/>
          </p:nvSpPr>
          <p:spPr>
            <a:xfrm>
              <a:off x="7454900" y="4607736"/>
              <a:ext cx="266700" cy="0"/>
            </a:xfrm>
            <a:custGeom>
              <a:avLst/>
              <a:gdLst/>
              <a:ahLst/>
              <a:cxnLst/>
              <a:rect l="l" t="t" r="r" b="b"/>
              <a:pathLst>
                <a:path w="266700" h="0">
                  <a:moveTo>
                    <a:pt x="0" y="0"/>
                  </a:moveTo>
                  <a:lnTo>
                    <a:pt x="266704" y="0"/>
                  </a:lnTo>
                </a:path>
              </a:pathLst>
            </a:custGeom>
            <a:ln w="12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696454" y="4573117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5" h="69850">
                  <a:moveTo>
                    <a:pt x="0" y="0"/>
                  </a:moveTo>
                  <a:lnTo>
                    <a:pt x="17284" y="34620"/>
                  </a:lnTo>
                  <a:lnTo>
                    <a:pt x="0" y="69227"/>
                  </a:lnTo>
                  <a:lnTo>
                    <a:pt x="69151" y="34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 descr=""/>
          <p:cNvGrpSpPr/>
          <p:nvPr/>
        </p:nvGrpSpPr>
        <p:grpSpPr>
          <a:xfrm>
            <a:off x="6359880" y="5224373"/>
            <a:ext cx="69215" cy="196850"/>
            <a:chOff x="6359880" y="5224373"/>
            <a:chExt cx="69215" cy="196850"/>
          </a:xfrm>
        </p:grpSpPr>
        <p:sp>
          <p:nvSpPr>
            <p:cNvPr id="23" name="object 23" descr=""/>
            <p:cNvSpPr/>
            <p:nvPr/>
          </p:nvSpPr>
          <p:spPr>
            <a:xfrm>
              <a:off x="6394450" y="5224373"/>
              <a:ext cx="0" cy="153035"/>
            </a:xfrm>
            <a:custGeom>
              <a:avLst/>
              <a:gdLst/>
              <a:ahLst/>
              <a:cxnLst/>
              <a:rect l="l" t="t" r="r" b="b"/>
              <a:pathLst>
                <a:path w="0" h="153035">
                  <a:moveTo>
                    <a:pt x="0" y="0"/>
                  </a:moveTo>
                  <a:lnTo>
                    <a:pt x="0" y="15257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59880" y="5351767"/>
              <a:ext cx="69151" cy="69227"/>
            </a:xfrm>
            <a:prstGeom prst="rect">
              <a:avLst/>
            </a:prstGeom>
          </p:spPr>
        </p:pic>
      </p:grpSp>
      <p:grpSp>
        <p:nvGrpSpPr>
          <p:cNvPr id="25" name="object 25" descr=""/>
          <p:cNvGrpSpPr/>
          <p:nvPr/>
        </p:nvGrpSpPr>
        <p:grpSpPr>
          <a:xfrm>
            <a:off x="5820752" y="3036417"/>
            <a:ext cx="1297940" cy="2016760"/>
            <a:chOff x="5820752" y="3036417"/>
            <a:chExt cx="1297940" cy="2016760"/>
          </a:xfrm>
        </p:grpSpPr>
        <p:sp>
          <p:nvSpPr>
            <p:cNvPr id="26" name="object 26" descr=""/>
            <p:cNvSpPr/>
            <p:nvPr/>
          </p:nvSpPr>
          <p:spPr>
            <a:xfrm>
              <a:off x="6394456" y="4016514"/>
              <a:ext cx="0" cy="191135"/>
            </a:xfrm>
            <a:custGeom>
              <a:avLst/>
              <a:gdLst/>
              <a:ahLst/>
              <a:cxnLst/>
              <a:rect l="l" t="t" r="r" b="b"/>
              <a:pathLst>
                <a:path w="0" h="191135">
                  <a:moveTo>
                    <a:pt x="0" y="0"/>
                  </a:moveTo>
                  <a:lnTo>
                    <a:pt x="0" y="19072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59880" y="4182059"/>
              <a:ext cx="69151" cy="69227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6946906" y="4607735"/>
              <a:ext cx="165100" cy="0"/>
            </a:xfrm>
            <a:custGeom>
              <a:avLst/>
              <a:gdLst/>
              <a:ahLst/>
              <a:cxnLst/>
              <a:rect l="l" t="t" r="r" b="b"/>
              <a:pathLst>
                <a:path w="165100" h="0">
                  <a:moveTo>
                    <a:pt x="0" y="0"/>
                  </a:moveTo>
                  <a:lnTo>
                    <a:pt x="165093" y="0"/>
                  </a:lnTo>
                </a:path>
              </a:pathLst>
            </a:custGeom>
            <a:ln w="12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6394450" y="4868380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w="0" h="178435">
                  <a:moveTo>
                    <a:pt x="0" y="0"/>
                  </a:moveTo>
                  <a:lnTo>
                    <a:pt x="0" y="177989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394456" y="3533379"/>
              <a:ext cx="0" cy="305435"/>
            </a:xfrm>
            <a:custGeom>
              <a:avLst/>
              <a:gdLst/>
              <a:ahLst/>
              <a:cxnLst/>
              <a:rect l="l" t="t" r="r" b="b"/>
              <a:pathLst>
                <a:path w="0" h="305435">
                  <a:moveTo>
                    <a:pt x="0" y="0"/>
                  </a:moveTo>
                  <a:lnTo>
                    <a:pt x="0" y="305144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5826150" y="3041815"/>
              <a:ext cx="1137285" cy="697865"/>
            </a:xfrm>
            <a:custGeom>
              <a:avLst/>
              <a:gdLst/>
              <a:ahLst/>
              <a:cxnLst/>
              <a:rect l="l" t="t" r="r" b="b"/>
              <a:pathLst>
                <a:path w="1137284" h="697864">
                  <a:moveTo>
                    <a:pt x="568401" y="0"/>
                  </a:moveTo>
                  <a:lnTo>
                    <a:pt x="0" y="348767"/>
                  </a:lnTo>
                  <a:lnTo>
                    <a:pt x="568401" y="697534"/>
                  </a:lnTo>
                  <a:lnTo>
                    <a:pt x="1136802" y="348767"/>
                  </a:lnTo>
                  <a:lnTo>
                    <a:pt x="5684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5826150" y="3041815"/>
              <a:ext cx="1137285" cy="697865"/>
            </a:xfrm>
            <a:custGeom>
              <a:avLst/>
              <a:gdLst/>
              <a:ahLst/>
              <a:cxnLst/>
              <a:rect l="l" t="t" r="r" b="b"/>
              <a:pathLst>
                <a:path w="1137284" h="697864">
                  <a:moveTo>
                    <a:pt x="568404" y="0"/>
                  </a:moveTo>
                  <a:lnTo>
                    <a:pt x="0" y="348767"/>
                  </a:lnTo>
                  <a:lnTo>
                    <a:pt x="568404" y="697535"/>
                  </a:lnTo>
                  <a:lnTo>
                    <a:pt x="1136808" y="348767"/>
                  </a:lnTo>
                  <a:lnTo>
                    <a:pt x="568404" y="0"/>
                  </a:lnTo>
                  <a:close/>
                </a:path>
              </a:pathLst>
            </a:custGeom>
            <a:ln w="104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6053175" y="3277070"/>
            <a:ext cx="70802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solidFill>
                  <a:srgbClr val="010000"/>
                </a:solidFill>
                <a:latin typeface="Lucida Sans Unicode"/>
                <a:cs typeface="Lucida Sans Unicode"/>
              </a:rPr>
              <a:t>boolean</a:t>
            </a:r>
            <a:r>
              <a:rPr dirty="0" sz="1100" spc="40">
                <a:solidFill>
                  <a:srgbClr val="010000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0">
                <a:solidFill>
                  <a:srgbClr val="010000"/>
                </a:solidFill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5067300" y="5949086"/>
            <a:ext cx="3187700" cy="4578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460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control</a:t>
            </a:r>
            <a:r>
              <a:rPr dirty="0" sz="1100" spc="5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flow</a:t>
            </a:r>
            <a:r>
              <a:rPr dirty="0" sz="1100" spc="5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with</a:t>
            </a:r>
            <a:r>
              <a:rPr dirty="0" sz="1100" spc="5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conditionals</a:t>
            </a:r>
            <a:r>
              <a:rPr dirty="0" sz="1100" spc="5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and</a:t>
            </a:r>
            <a:r>
              <a:rPr dirty="0" sz="1100" spc="5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a</a:t>
            </a:r>
            <a:r>
              <a:rPr dirty="0" sz="1100" spc="5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solidFill>
                  <a:srgbClr val="005493"/>
                </a:solidFill>
                <a:latin typeface="Lucida Sans Unicode"/>
                <a:cs typeface="Lucida Sans Unicode"/>
              </a:rPr>
              <a:t>loop</a:t>
            </a:r>
            <a:endParaRPr sz="11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[this</a:t>
            </a:r>
            <a:r>
              <a:rPr dirty="0" sz="1100" spc="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005493"/>
                </a:solidFill>
                <a:latin typeface="Lucida Sans Unicode"/>
                <a:cs typeface="Lucida Sans Unicode"/>
              </a:rPr>
              <a:t>lecture]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4768853" y="4010159"/>
            <a:ext cx="1003300" cy="292735"/>
          </a:xfrm>
          <a:prstGeom prst="rect">
            <a:avLst/>
          </a:prstGeom>
          <a:solidFill>
            <a:srgbClr val="FFFFFF"/>
          </a:solidFill>
          <a:ln w="5244">
            <a:solidFill>
              <a:srgbClr val="000000"/>
            </a:solidFill>
          </a:ln>
        </p:spPr>
        <p:txBody>
          <a:bodyPr wrap="square" lIns="0" tIns="48895" rIns="0" bIns="0" rtlCol="0" vert="horz">
            <a:spAutoFit/>
          </a:bodyPr>
          <a:lstStyle/>
          <a:p>
            <a:pPr marL="107314">
              <a:lnSpc>
                <a:spcPct val="100000"/>
              </a:lnSpc>
              <a:spcBef>
                <a:spcPts val="385"/>
              </a:spcBef>
            </a:pPr>
            <a:r>
              <a:rPr dirty="0" sz="1100">
                <a:solidFill>
                  <a:srgbClr val="010000"/>
                </a:solidFill>
                <a:latin typeface="Lucida Sans Unicode"/>
                <a:cs typeface="Lucida Sans Unicode"/>
              </a:rPr>
              <a:t>statement</a:t>
            </a:r>
            <a:r>
              <a:rPr dirty="0" sz="1100" spc="50">
                <a:solidFill>
                  <a:srgbClr val="010000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0">
                <a:solidFill>
                  <a:srgbClr val="010000"/>
                </a:solidFill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7791447" y="4455159"/>
            <a:ext cx="1003300" cy="280035"/>
          </a:xfrm>
          <a:prstGeom prst="rect">
            <a:avLst/>
          </a:prstGeom>
          <a:solidFill>
            <a:srgbClr val="FFFFFF"/>
          </a:solidFill>
          <a:ln w="5244">
            <a:solidFill>
              <a:srgbClr val="000000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310"/>
              </a:spcBef>
            </a:pPr>
            <a:r>
              <a:rPr dirty="0" sz="1100">
                <a:solidFill>
                  <a:srgbClr val="010000"/>
                </a:solidFill>
                <a:latin typeface="Lucida Sans Unicode"/>
                <a:cs typeface="Lucida Sans Unicode"/>
              </a:rPr>
              <a:t>statement</a:t>
            </a:r>
            <a:r>
              <a:rPr dirty="0" sz="1100" spc="50">
                <a:solidFill>
                  <a:srgbClr val="010000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0">
                <a:solidFill>
                  <a:srgbClr val="010000"/>
                </a:solidFill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5820092" y="4253166"/>
            <a:ext cx="1148080" cy="708660"/>
            <a:chOff x="5820092" y="4253166"/>
            <a:chExt cx="1148080" cy="708660"/>
          </a:xfrm>
        </p:grpSpPr>
        <p:sp>
          <p:nvSpPr>
            <p:cNvPr id="38" name="object 38" descr=""/>
            <p:cNvSpPr/>
            <p:nvPr/>
          </p:nvSpPr>
          <p:spPr>
            <a:xfrm>
              <a:off x="5825489" y="4258563"/>
              <a:ext cx="1137285" cy="697865"/>
            </a:xfrm>
            <a:custGeom>
              <a:avLst/>
              <a:gdLst/>
              <a:ahLst/>
              <a:cxnLst/>
              <a:rect l="l" t="t" r="r" b="b"/>
              <a:pathLst>
                <a:path w="1137284" h="697864">
                  <a:moveTo>
                    <a:pt x="568401" y="0"/>
                  </a:moveTo>
                  <a:lnTo>
                    <a:pt x="0" y="348767"/>
                  </a:lnTo>
                  <a:lnTo>
                    <a:pt x="568401" y="697534"/>
                  </a:lnTo>
                  <a:lnTo>
                    <a:pt x="1136815" y="348767"/>
                  </a:lnTo>
                  <a:lnTo>
                    <a:pt x="5684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5825489" y="4258563"/>
              <a:ext cx="1137285" cy="697865"/>
            </a:xfrm>
            <a:custGeom>
              <a:avLst/>
              <a:gdLst/>
              <a:ahLst/>
              <a:cxnLst/>
              <a:rect l="l" t="t" r="r" b="b"/>
              <a:pathLst>
                <a:path w="1137284" h="697864">
                  <a:moveTo>
                    <a:pt x="568404" y="0"/>
                  </a:moveTo>
                  <a:lnTo>
                    <a:pt x="0" y="348767"/>
                  </a:lnTo>
                  <a:lnTo>
                    <a:pt x="568404" y="697535"/>
                  </a:lnTo>
                  <a:lnTo>
                    <a:pt x="1136808" y="348767"/>
                  </a:lnTo>
                  <a:lnTo>
                    <a:pt x="568404" y="0"/>
                  </a:lnTo>
                  <a:close/>
                </a:path>
              </a:pathLst>
            </a:custGeom>
            <a:ln w="104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6052527" y="4493818"/>
            <a:ext cx="70802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solidFill>
                  <a:srgbClr val="010000"/>
                </a:solidFill>
                <a:latin typeface="Lucida Sans Unicode"/>
                <a:cs typeface="Lucida Sans Unicode"/>
              </a:rPr>
              <a:t>boolean</a:t>
            </a:r>
            <a:r>
              <a:rPr dirty="0" sz="1100" spc="40">
                <a:solidFill>
                  <a:srgbClr val="010000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0">
                <a:solidFill>
                  <a:srgbClr val="010000"/>
                </a:solidFill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5886453" y="5421441"/>
            <a:ext cx="1016000" cy="292735"/>
          </a:xfrm>
          <a:prstGeom prst="rect">
            <a:avLst/>
          </a:prstGeom>
          <a:solidFill>
            <a:srgbClr val="FFFFFF"/>
          </a:solidFill>
          <a:ln w="5244">
            <a:solidFill>
              <a:srgbClr val="000000"/>
            </a:solidFill>
          </a:ln>
        </p:spPr>
        <p:txBody>
          <a:bodyPr wrap="square" lIns="0" tIns="48894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384"/>
              </a:spcBef>
            </a:pPr>
            <a:r>
              <a:rPr dirty="0" sz="1100">
                <a:solidFill>
                  <a:srgbClr val="010000"/>
                </a:solidFill>
                <a:latin typeface="Lucida Sans Unicode"/>
                <a:cs typeface="Lucida Sans Unicode"/>
              </a:rPr>
              <a:t>statement</a:t>
            </a:r>
            <a:r>
              <a:rPr dirty="0" sz="1100" spc="50">
                <a:solidFill>
                  <a:srgbClr val="010000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0">
                <a:solidFill>
                  <a:srgbClr val="010000"/>
                </a:solidFill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6269469" y="5042139"/>
            <a:ext cx="287655" cy="1644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00" spc="-10">
                <a:solidFill>
                  <a:srgbClr val="0048AA"/>
                </a:solidFill>
                <a:latin typeface="Lucida Sans Unicode"/>
                <a:cs typeface="Lucida Sans Unicode"/>
              </a:rPr>
              <a:t>false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7176465" y="4512434"/>
            <a:ext cx="251460" cy="1644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00" spc="-20">
                <a:solidFill>
                  <a:srgbClr val="0048AA"/>
                </a:solidFill>
                <a:latin typeface="Lucida Sans Unicode"/>
                <a:cs typeface="Lucida Sans Unicode"/>
              </a:rPr>
              <a:t>true</a:t>
            </a:r>
            <a:endParaRPr sz="900">
              <a:latin typeface="Lucida Sans Unicode"/>
              <a:cs typeface="Lucida Sans Unicode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6197600" y="3675876"/>
            <a:ext cx="2124710" cy="793115"/>
            <a:chOff x="6197600" y="3675876"/>
            <a:chExt cx="2124710" cy="793115"/>
          </a:xfrm>
        </p:grpSpPr>
        <p:sp>
          <p:nvSpPr>
            <p:cNvPr id="45" name="object 45" descr=""/>
            <p:cNvSpPr/>
            <p:nvPr/>
          </p:nvSpPr>
          <p:spPr>
            <a:xfrm>
              <a:off x="6470656" y="3682543"/>
              <a:ext cx="1844675" cy="779780"/>
            </a:xfrm>
            <a:custGeom>
              <a:avLst/>
              <a:gdLst/>
              <a:ahLst/>
              <a:cxnLst/>
              <a:rect l="l" t="t" r="r" b="b"/>
              <a:pathLst>
                <a:path w="1844675" h="779779">
                  <a:moveTo>
                    <a:pt x="1844515" y="779219"/>
                  </a:moveTo>
                  <a:lnTo>
                    <a:pt x="1838494" y="727287"/>
                  </a:lnTo>
                  <a:lnTo>
                    <a:pt x="1828488" y="688160"/>
                  </a:lnTo>
                  <a:lnTo>
                    <a:pt x="1813840" y="646063"/>
                  </a:lnTo>
                  <a:lnTo>
                    <a:pt x="1794679" y="601539"/>
                  </a:lnTo>
                  <a:lnTo>
                    <a:pt x="1771137" y="555131"/>
                  </a:lnTo>
                  <a:lnTo>
                    <a:pt x="1743341" y="507384"/>
                  </a:lnTo>
                  <a:lnTo>
                    <a:pt x="1711424" y="458840"/>
                  </a:lnTo>
                  <a:lnTo>
                    <a:pt x="1675513" y="410044"/>
                  </a:lnTo>
                  <a:lnTo>
                    <a:pt x="1635740" y="361538"/>
                  </a:lnTo>
                  <a:lnTo>
                    <a:pt x="1592234" y="313867"/>
                  </a:lnTo>
                  <a:lnTo>
                    <a:pt x="1545125" y="267574"/>
                  </a:lnTo>
                  <a:lnTo>
                    <a:pt x="1494542" y="223202"/>
                  </a:lnTo>
                  <a:lnTo>
                    <a:pt x="1440617" y="181294"/>
                  </a:lnTo>
                  <a:lnTo>
                    <a:pt x="1383477" y="142396"/>
                  </a:lnTo>
                  <a:lnTo>
                    <a:pt x="1323254" y="107049"/>
                  </a:lnTo>
                  <a:lnTo>
                    <a:pt x="1260078" y="75798"/>
                  </a:lnTo>
                  <a:lnTo>
                    <a:pt x="1194077" y="49186"/>
                  </a:lnTo>
                  <a:lnTo>
                    <a:pt x="1125382" y="27757"/>
                  </a:lnTo>
                  <a:lnTo>
                    <a:pt x="1054124" y="12053"/>
                  </a:lnTo>
                  <a:lnTo>
                    <a:pt x="980430" y="2620"/>
                  </a:lnTo>
                  <a:lnTo>
                    <a:pt x="904433" y="0"/>
                  </a:lnTo>
                  <a:lnTo>
                    <a:pt x="865611" y="1414"/>
                  </a:lnTo>
                  <a:lnTo>
                    <a:pt x="826261" y="4736"/>
                  </a:lnTo>
                  <a:lnTo>
                    <a:pt x="786400" y="10033"/>
                  </a:lnTo>
                  <a:lnTo>
                    <a:pt x="746044" y="17373"/>
                  </a:lnTo>
                  <a:lnTo>
                    <a:pt x="705210" y="26823"/>
                  </a:lnTo>
                  <a:lnTo>
                    <a:pt x="663913" y="38453"/>
                  </a:lnTo>
                  <a:lnTo>
                    <a:pt x="622169" y="52329"/>
                  </a:lnTo>
                  <a:lnTo>
                    <a:pt x="579996" y="68521"/>
                  </a:lnTo>
                  <a:lnTo>
                    <a:pt x="537409" y="87095"/>
                  </a:lnTo>
                  <a:lnTo>
                    <a:pt x="494424" y="108119"/>
                  </a:lnTo>
                  <a:lnTo>
                    <a:pt x="451059" y="131663"/>
                  </a:lnTo>
                  <a:lnTo>
                    <a:pt x="407328" y="157793"/>
                  </a:lnTo>
                  <a:lnTo>
                    <a:pt x="363248" y="186577"/>
                  </a:lnTo>
                  <a:lnTo>
                    <a:pt x="318835" y="218084"/>
                  </a:lnTo>
                  <a:lnTo>
                    <a:pt x="274107" y="252381"/>
                  </a:lnTo>
                  <a:lnTo>
                    <a:pt x="229078" y="289536"/>
                  </a:lnTo>
                  <a:lnTo>
                    <a:pt x="183765" y="329618"/>
                  </a:lnTo>
                  <a:lnTo>
                    <a:pt x="138185" y="372694"/>
                  </a:lnTo>
                  <a:lnTo>
                    <a:pt x="92353" y="418832"/>
                  </a:lnTo>
                  <a:lnTo>
                    <a:pt x="46286" y="468100"/>
                  </a:lnTo>
                  <a:lnTo>
                    <a:pt x="0" y="520566"/>
                  </a:lnTo>
                  <a:lnTo>
                    <a:pt x="0" y="524697"/>
                  </a:lnTo>
                </a:path>
              </a:pathLst>
            </a:custGeom>
            <a:ln w="127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6442316" y="4165688"/>
              <a:ext cx="71120" cy="75565"/>
            </a:xfrm>
            <a:custGeom>
              <a:avLst/>
              <a:gdLst/>
              <a:ahLst/>
              <a:cxnLst/>
              <a:rect l="l" t="t" r="r" b="b"/>
              <a:pathLst>
                <a:path w="71120" h="75564">
                  <a:moveTo>
                    <a:pt x="18072" y="0"/>
                  </a:moveTo>
                  <a:lnTo>
                    <a:pt x="0" y="75247"/>
                  </a:lnTo>
                  <a:lnTo>
                    <a:pt x="70980" y="44576"/>
                  </a:lnTo>
                  <a:lnTo>
                    <a:pt x="33388" y="35521"/>
                  </a:lnTo>
                  <a:lnTo>
                    <a:pt x="180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6197600" y="3838524"/>
              <a:ext cx="381000" cy="178435"/>
            </a:xfrm>
            <a:custGeom>
              <a:avLst/>
              <a:gdLst/>
              <a:ahLst/>
              <a:cxnLst/>
              <a:rect l="l" t="t" r="r" b="b"/>
              <a:pathLst>
                <a:path w="381000" h="178435">
                  <a:moveTo>
                    <a:pt x="0" y="0"/>
                  </a:moveTo>
                  <a:lnTo>
                    <a:pt x="381000" y="0"/>
                  </a:lnTo>
                  <a:lnTo>
                    <a:pt x="381000" y="177990"/>
                  </a:lnTo>
                  <a:lnTo>
                    <a:pt x="0" y="177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6F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 txBox="1"/>
          <p:nvPr/>
        </p:nvSpPr>
        <p:spPr>
          <a:xfrm>
            <a:off x="6262789" y="3830711"/>
            <a:ext cx="287655" cy="1644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00" spc="-10">
                <a:solidFill>
                  <a:srgbClr val="0048AA"/>
                </a:solidFill>
                <a:latin typeface="Lucida Sans Unicode"/>
                <a:cs typeface="Lucida Sans Unicode"/>
              </a:rPr>
              <a:t>false</a:t>
            </a:r>
            <a:endParaRPr sz="900">
              <a:latin typeface="Lucida Sans Unicode"/>
              <a:cs typeface="Lucida Sans Unicode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5230050" y="3317240"/>
            <a:ext cx="607060" cy="692785"/>
            <a:chOff x="5230050" y="3317240"/>
            <a:chExt cx="607060" cy="692785"/>
          </a:xfrm>
        </p:grpSpPr>
        <p:sp>
          <p:nvSpPr>
            <p:cNvPr id="50" name="object 50" descr=""/>
            <p:cNvSpPr/>
            <p:nvPr/>
          </p:nvSpPr>
          <p:spPr>
            <a:xfrm>
              <a:off x="5264151" y="3395789"/>
              <a:ext cx="566420" cy="570230"/>
            </a:xfrm>
            <a:custGeom>
              <a:avLst/>
              <a:gdLst/>
              <a:ahLst/>
              <a:cxnLst/>
              <a:rect l="l" t="t" r="r" b="b"/>
              <a:pathLst>
                <a:path w="566420" h="570229">
                  <a:moveTo>
                    <a:pt x="565964" y="0"/>
                  </a:moveTo>
                  <a:lnTo>
                    <a:pt x="498820" y="2860"/>
                  </a:lnTo>
                  <a:lnTo>
                    <a:pt x="437104" y="8680"/>
                  </a:lnTo>
                  <a:lnTo>
                    <a:pt x="380592" y="17410"/>
                  </a:lnTo>
                  <a:lnTo>
                    <a:pt x="329063" y="29001"/>
                  </a:lnTo>
                  <a:lnTo>
                    <a:pt x="282291" y="43404"/>
                  </a:lnTo>
                  <a:lnTo>
                    <a:pt x="240056" y="60571"/>
                  </a:lnTo>
                  <a:lnTo>
                    <a:pt x="202132" y="80452"/>
                  </a:lnTo>
                  <a:lnTo>
                    <a:pt x="168297" y="102998"/>
                  </a:lnTo>
                  <a:lnTo>
                    <a:pt x="138329" y="128161"/>
                  </a:lnTo>
                  <a:lnTo>
                    <a:pt x="112003" y="155891"/>
                  </a:lnTo>
                  <a:lnTo>
                    <a:pt x="69386" y="218858"/>
                  </a:lnTo>
                  <a:lnTo>
                    <a:pt x="52649" y="253997"/>
                  </a:lnTo>
                  <a:lnTo>
                    <a:pt x="38663" y="291508"/>
                  </a:lnTo>
                  <a:lnTo>
                    <a:pt x="27203" y="331341"/>
                  </a:lnTo>
                  <a:lnTo>
                    <a:pt x="18047" y="373448"/>
                  </a:lnTo>
                  <a:lnTo>
                    <a:pt x="10972" y="417780"/>
                  </a:lnTo>
                  <a:lnTo>
                    <a:pt x="5755" y="464287"/>
                  </a:lnTo>
                  <a:lnTo>
                    <a:pt x="2172" y="512922"/>
                  </a:lnTo>
                  <a:lnTo>
                    <a:pt x="0" y="563635"/>
                  </a:lnTo>
                  <a:lnTo>
                    <a:pt x="0" y="569876"/>
                  </a:lnTo>
                </a:path>
              </a:pathLst>
            </a:custGeom>
            <a:ln w="127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30050" y="3939844"/>
              <a:ext cx="69138" cy="69862"/>
            </a:xfrm>
            <a:prstGeom prst="rect">
              <a:avLst/>
            </a:prstGeom>
          </p:spPr>
        </p:pic>
        <p:sp>
          <p:nvSpPr>
            <p:cNvPr id="52" name="object 52" descr=""/>
            <p:cNvSpPr/>
            <p:nvPr/>
          </p:nvSpPr>
          <p:spPr>
            <a:xfrm>
              <a:off x="5384800" y="3317240"/>
              <a:ext cx="342900" cy="191135"/>
            </a:xfrm>
            <a:custGeom>
              <a:avLst/>
              <a:gdLst/>
              <a:ahLst/>
              <a:cxnLst/>
              <a:rect l="l" t="t" r="r" b="b"/>
              <a:pathLst>
                <a:path w="342900" h="191135">
                  <a:moveTo>
                    <a:pt x="0" y="0"/>
                  </a:moveTo>
                  <a:lnTo>
                    <a:pt x="342900" y="0"/>
                  </a:lnTo>
                  <a:lnTo>
                    <a:pt x="342900" y="190715"/>
                  </a:lnTo>
                  <a:lnTo>
                    <a:pt x="0" y="190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6F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 descr=""/>
          <p:cNvSpPr txBox="1"/>
          <p:nvPr/>
        </p:nvSpPr>
        <p:spPr>
          <a:xfrm>
            <a:off x="5445543" y="3316729"/>
            <a:ext cx="251460" cy="1644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00" spc="-20">
                <a:solidFill>
                  <a:srgbClr val="0048AA"/>
                </a:solidFill>
                <a:latin typeface="Lucida Sans Unicode"/>
                <a:cs typeface="Lucida Sans Unicode"/>
              </a:rPr>
              <a:t>true</a:t>
            </a:r>
            <a:endParaRPr sz="900">
              <a:latin typeface="Lucida Sans Unicode"/>
              <a:cs typeface="Lucida Sans Unicode"/>
            </a:endParaRPr>
          </a:p>
        </p:txBody>
      </p:sp>
      <p:grpSp>
        <p:nvGrpSpPr>
          <p:cNvPr id="54" name="object 54" descr=""/>
          <p:cNvGrpSpPr/>
          <p:nvPr/>
        </p:nvGrpSpPr>
        <p:grpSpPr>
          <a:xfrm>
            <a:off x="5253391" y="4307648"/>
            <a:ext cx="620395" cy="1300480"/>
            <a:chOff x="5253391" y="4307648"/>
            <a:chExt cx="620395" cy="1300480"/>
          </a:xfrm>
        </p:grpSpPr>
        <p:sp>
          <p:nvSpPr>
            <p:cNvPr id="55" name="object 55" descr=""/>
            <p:cNvSpPr/>
            <p:nvPr/>
          </p:nvSpPr>
          <p:spPr>
            <a:xfrm>
              <a:off x="5259742" y="4313999"/>
              <a:ext cx="569595" cy="1260475"/>
            </a:xfrm>
            <a:custGeom>
              <a:avLst/>
              <a:gdLst/>
              <a:ahLst/>
              <a:cxnLst/>
              <a:rect l="l" t="t" r="r" b="b"/>
              <a:pathLst>
                <a:path w="569595" h="1260475">
                  <a:moveTo>
                    <a:pt x="8266" y="0"/>
                  </a:moveTo>
                  <a:lnTo>
                    <a:pt x="8020" y="45714"/>
                  </a:lnTo>
                  <a:lnTo>
                    <a:pt x="6223" y="101786"/>
                  </a:lnTo>
                  <a:lnTo>
                    <a:pt x="5008" y="133262"/>
                  </a:lnTo>
                  <a:lnTo>
                    <a:pt x="3724" y="166793"/>
                  </a:lnTo>
                  <a:lnTo>
                    <a:pt x="1376" y="239311"/>
                  </a:lnTo>
                  <a:lnTo>
                    <a:pt x="525" y="277941"/>
                  </a:lnTo>
                  <a:lnTo>
                    <a:pt x="31" y="317914"/>
                  </a:lnTo>
                  <a:lnTo>
                    <a:pt x="0" y="359054"/>
                  </a:lnTo>
                  <a:lnTo>
                    <a:pt x="538" y="401181"/>
                  </a:lnTo>
                  <a:lnTo>
                    <a:pt x="1753" y="444117"/>
                  </a:lnTo>
                  <a:lnTo>
                    <a:pt x="3750" y="487685"/>
                  </a:lnTo>
                  <a:lnTo>
                    <a:pt x="6636" y="531707"/>
                  </a:lnTo>
                  <a:lnTo>
                    <a:pt x="10517" y="576004"/>
                  </a:lnTo>
                  <a:lnTo>
                    <a:pt x="15501" y="620399"/>
                  </a:lnTo>
                  <a:lnTo>
                    <a:pt x="21692" y="664714"/>
                  </a:lnTo>
                  <a:lnTo>
                    <a:pt x="29198" y="708770"/>
                  </a:lnTo>
                  <a:lnTo>
                    <a:pt x="38125" y="752390"/>
                  </a:lnTo>
                  <a:lnTo>
                    <a:pt x="48579" y="795395"/>
                  </a:lnTo>
                  <a:lnTo>
                    <a:pt x="60667" y="837609"/>
                  </a:lnTo>
                  <a:lnTo>
                    <a:pt x="74495" y="878851"/>
                  </a:lnTo>
                  <a:lnTo>
                    <a:pt x="90170" y="918946"/>
                  </a:lnTo>
                  <a:lnTo>
                    <a:pt x="107798" y="957714"/>
                  </a:lnTo>
                  <a:lnTo>
                    <a:pt x="127485" y="994977"/>
                  </a:lnTo>
                  <a:lnTo>
                    <a:pt x="149338" y="1030559"/>
                  </a:lnTo>
                  <a:lnTo>
                    <a:pt x="173463" y="1064280"/>
                  </a:lnTo>
                  <a:lnTo>
                    <a:pt x="199967" y="1095962"/>
                  </a:lnTo>
                  <a:lnTo>
                    <a:pt x="228956" y="1125429"/>
                  </a:lnTo>
                  <a:lnTo>
                    <a:pt x="260537" y="1152501"/>
                  </a:lnTo>
                  <a:lnTo>
                    <a:pt x="294815" y="1177000"/>
                  </a:lnTo>
                  <a:lnTo>
                    <a:pt x="331898" y="1198750"/>
                  </a:lnTo>
                  <a:lnTo>
                    <a:pt x="371891" y="1217571"/>
                  </a:lnTo>
                  <a:lnTo>
                    <a:pt x="414901" y="1233285"/>
                  </a:lnTo>
                  <a:lnTo>
                    <a:pt x="461035" y="1245716"/>
                  </a:lnTo>
                  <a:lnTo>
                    <a:pt x="510399" y="1254684"/>
                  </a:lnTo>
                  <a:lnTo>
                    <a:pt x="563099" y="1260011"/>
                  </a:lnTo>
                  <a:lnTo>
                    <a:pt x="569553" y="1260011"/>
                  </a:lnTo>
                </a:path>
              </a:pathLst>
            </a:custGeom>
            <a:ln w="127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5803150" y="5538673"/>
              <a:ext cx="70485" cy="69215"/>
            </a:xfrm>
            <a:custGeom>
              <a:avLst/>
              <a:gdLst/>
              <a:ahLst/>
              <a:cxnLst/>
              <a:rect l="l" t="t" r="r" b="b"/>
              <a:pathLst>
                <a:path w="70485" h="69214">
                  <a:moveTo>
                    <a:pt x="2032" y="0"/>
                  </a:moveTo>
                  <a:lnTo>
                    <a:pt x="18300" y="35115"/>
                  </a:lnTo>
                  <a:lnTo>
                    <a:pt x="0" y="69202"/>
                  </a:lnTo>
                  <a:lnTo>
                    <a:pt x="70142" y="36639"/>
                  </a:ln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Debugging</a:t>
            </a:r>
            <a:r>
              <a:rPr dirty="0" spc="190"/>
              <a:t> </a:t>
            </a:r>
            <a:r>
              <a:rPr dirty="0" spc="85"/>
              <a:t>a</a:t>
            </a:r>
            <a:r>
              <a:rPr dirty="0" spc="190"/>
              <a:t> </a:t>
            </a:r>
            <a:r>
              <a:rPr dirty="0" spc="55"/>
              <a:t>program:</a:t>
            </a:r>
            <a:r>
              <a:rPr dirty="0" spc="195"/>
              <a:t> </a:t>
            </a:r>
            <a:r>
              <a:rPr dirty="0" spc="85"/>
              <a:t>a</a:t>
            </a:r>
            <a:r>
              <a:rPr dirty="0" spc="190"/>
              <a:t> </a:t>
            </a:r>
            <a:r>
              <a:rPr dirty="0"/>
              <a:t>running</a:t>
            </a:r>
            <a:r>
              <a:rPr dirty="0" spc="190"/>
              <a:t> </a:t>
            </a:r>
            <a:r>
              <a:rPr dirty="0" spc="-10"/>
              <a:t>example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5006238" y="3320389"/>
            <a:ext cx="4332605" cy="3010535"/>
            <a:chOff x="5006238" y="3320389"/>
            <a:chExt cx="4332605" cy="301053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06238" y="3320389"/>
              <a:ext cx="4332452" cy="301042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5041899" y="3355378"/>
              <a:ext cx="4216400" cy="2899410"/>
            </a:xfrm>
            <a:custGeom>
              <a:avLst/>
              <a:gdLst/>
              <a:ahLst/>
              <a:cxnLst/>
              <a:rect l="l" t="t" r="r" b="b"/>
              <a:pathLst>
                <a:path w="4216400" h="2899410">
                  <a:moveTo>
                    <a:pt x="0" y="0"/>
                  </a:moveTo>
                  <a:lnTo>
                    <a:pt x="4216400" y="0"/>
                  </a:lnTo>
                  <a:lnTo>
                    <a:pt x="4216400" y="2898851"/>
                  </a:lnTo>
                  <a:lnTo>
                    <a:pt x="0" y="2898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520700" y="1791525"/>
            <a:ext cx="4025900" cy="966469"/>
            <a:chOff x="520700" y="1791525"/>
            <a:chExt cx="4025900" cy="966469"/>
          </a:xfrm>
        </p:grpSpPr>
        <p:sp>
          <p:nvSpPr>
            <p:cNvPr id="7" name="object 7" descr=""/>
            <p:cNvSpPr/>
            <p:nvPr/>
          </p:nvSpPr>
          <p:spPr>
            <a:xfrm>
              <a:off x="520700" y="1791525"/>
              <a:ext cx="4025900" cy="788670"/>
            </a:xfrm>
            <a:custGeom>
              <a:avLst/>
              <a:gdLst/>
              <a:ahLst/>
              <a:cxnLst/>
              <a:rect l="l" t="t" r="r" b="b"/>
              <a:pathLst>
                <a:path w="4025900" h="788669">
                  <a:moveTo>
                    <a:pt x="0" y="0"/>
                  </a:moveTo>
                  <a:lnTo>
                    <a:pt x="4025900" y="0"/>
                  </a:lnTo>
                  <a:lnTo>
                    <a:pt x="4025900" y="788288"/>
                  </a:lnTo>
                  <a:lnTo>
                    <a:pt x="0" y="788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406656" y="2478093"/>
              <a:ext cx="0" cy="280035"/>
            </a:xfrm>
            <a:custGeom>
              <a:avLst/>
              <a:gdLst/>
              <a:ahLst/>
              <a:cxnLst/>
              <a:rect l="l" t="t" r="r" b="b"/>
              <a:pathLst>
                <a:path w="0" h="280035">
                  <a:moveTo>
                    <a:pt x="0" y="0"/>
                  </a:moveTo>
                  <a:lnTo>
                    <a:pt x="0" y="7262"/>
                  </a:lnTo>
                  <a:lnTo>
                    <a:pt x="0" y="279713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72080" y="2434043"/>
              <a:ext cx="69151" cy="69227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5041900" y="3355378"/>
            <a:ext cx="4216400" cy="2899410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122555">
              <a:lnSpc>
                <a:spcPct val="100000"/>
              </a:lnSpc>
              <a:spcBef>
                <a:spcPts val="690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class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Factors</a:t>
            </a:r>
            <a:endParaRPr sz="1200">
              <a:latin typeface="Lucida Console"/>
              <a:cs typeface="Lucida Console"/>
            </a:endParaRPr>
          </a:p>
          <a:p>
            <a:pPr marL="122555">
              <a:lnSpc>
                <a:spcPct val="100000"/>
              </a:lnSpc>
              <a:spcBef>
                <a:spcPts val="19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406400">
              <a:lnSpc>
                <a:spcPct val="100000"/>
              </a:lnSpc>
              <a:spcBef>
                <a:spcPts val="190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void</a:t>
            </a:r>
            <a:r>
              <a:rPr dirty="0" sz="1200" spc="1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main(String[]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args)</a:t>
            </a:r>
            <a:endParaRPr sz="1200">
              <a:latin typeface="Lucida Console"/>
              <a:cs typeface="Lucida Console"/>
            </a:endParaRPr>
          </a:p>
          <a:p>
            <a:pPr marL="406400">
              <a:lnSpc>
                <a:spcPct val="100000"/>
              </a:lnSpc>
              <a:spcBef>
                <a:spcPts val="19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690245" marR="490220">
              <a:lnSpc>
                <a:spcPct val="113399"/>
              </a:lnSpc>
            </a:pPr>
            <a:r>
              <a:rPr dirty="0" sz="1200">
                <a:latin typeface="Lucida Console"/>
                <a:cs typeface="Lucida Console"/>
              </a:rPr>
              <a:t>long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Long.parseLong(args[0]) </a:t>
            </a:r>
            <a:r>
              <a:rPr dirty="0" sz="1200">
                <a:latin typeface="Lucida Console"/>
                <a:cs typeface="Lucida Console"/>
              </a:rPr>
              <a:t>for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0;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n;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i++)</a:t>
            </a:r>
            <a:endParaRPr sz="1200">
              <a:latin typeface="Lucida Console"/>
              <a:cs typeface="Lucida Console"/>
            </a:endParaRPr>
          </a:p>
          <a:p>
            <a:pPr marL="690245">
              <a:lnSpc>
                <a:spcPct val="100000"/>
              </a:lnSpc>
              <a:spcBef>
                <a:spcPts val="19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1257935" marR="584835" indent="-283845">
              <a:lnSpc>
                <a:spcPct val="113399"/>
              </a:lnSpc>
            </a:pPr>
            <a:r>
              <a:rPr dirty="0" sz="1200">
                <a:latin typeface="Lucida Console"/>
                <a:cs typeface="Lucida Console"/>
              </a:rPr>
              <a:t>while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(n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%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==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0) </a:t>
            </a:r>
            <a:r>
              <a:rPr dirty="0" sz="1200">
                <a:latin typeface="Lucida Console"/>
                <a:cs typeface="Lucida Console"/>
              </a:rPr>
              <a:t>System.out.print(i</a:t>
            </a:r>
            <a:r>
              <a:rPr dirty="0" sz="1200" spc="1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1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"</a:t>
            </a:r>
            <a:r>
              <a:rPr dirty="0" sz="1200" spc="165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") </a:t>
            </a:r>
            <a:r>
              <a:rPr dirty="0" sz="1200">
                <a:latin typeface="Lucida Console"/>
                <a:cs typeface="Lucida Console"/>
              </a:rPr>
              <a:t>n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</a:t>
            </a:r>
            <a:r>
              <a:rPr dirty="0" sz="1200" spc="4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/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 spc="-50">
                <a:latin typeface="Lucida Console"/>
                <a:cs typeface="Lucida Console"/>
              </a:rPr>
              <a:t>i</a:t>
            </a:r>
            <a:endParaRPr sz="1200">
              <a:latin typeface="Lucida Console"/>
              <a:cs typeface="Lucida Console"/>
            </a:endParaRPr>
          </a:p>
          <a:p>
            <a:pPr marL="690245">
              <a:lnSpc>
                <a:spcPct val="100000"/>
              </a:lnSpc>
              <a:spcBef>
                <a:spcPts val="19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 marL="406400">
              <a:lnSpc>
                <a:spcPct val="100000"/>
              </a:lnSpc>
              <a:spcBef>
                <a:spcPts val="190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 marL="122555">
              <a:lnSpc>
                <a:spcPct val="100000"/>
              </a:lnSpc>
              <a:spcBef>
                <a:spcPts val="19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622300" y="4003801"/>
            <a:ext cx="4013200" cy="2517775"/>
          </a:xfrm>
          <a:custGeom>
            <a:avLst/>
            <a:gdLst/>
            <a:ahLst/>
            <a:cxnLst/>
            <a:rect l="l" t="t" r="r" b="b"/>
            <a:pathLst>
              <a:path w="4013200" h="2517775">
                <a:moveTo>
                  <a:pt x="3060700" y="1843570"/>
                </a:moveTo>
                <a:lnTo>
                  <a:pt x="330200" y="1843570"/>
                </a:lnTo>
                <a:lnTo>
                  <a:pt x="330200" y="2517432"/>
                </a:lnTo>
                <a:lnTo>
                  <a:pt x="3060700" y="2517432"/>
                </a:lnTo>
                <a:lnTo>
                  <a:pt x="3060700" y="1843570"/>
                </a:lnTo>
                <a:close/>
              </a:path>
              <a:path w="4013200" h="2517775">
                <a:moveTo>
                  <a:pt x="4013200" y="0"/>
                </a:moveTo>
                <a:lnTo>
                  <a:pt x="0" y="0"/>
                </a:lnTo>
                <a:lnTo>
                  <a:pt x="0" y="1741855"/>
                </a:lnTo>
                <a:lnTo>
                  <a:pt x="4013200" y="1741855"/>
                </a:lnTo>
                <a:lnTo>
                  <a:pt x="4013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749141" y="4018198"/>
            <a:ext cx="3349625" cy="245491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10"/>
              </a:spcBef>
            </a:pP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Method</a:t>
            </a:r>
            <a:endParaRPr sz="1450">
              <a:latin typeface="Lucida Sans Unicode"/>
              <a:cs typeface="Lucida Sans Unicode"/>
            </a:endParaRPr>
          </a:p>
          <a:p>
            <a:pPr marL="161290" indent="-125730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16192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Consider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each</a:t>
            </a:r>
            <a:r>
              <a:rPr dirty="0" baseline="1915" sz="2175" spc="12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integer</a:t>
            </a:r>
            <a:r>
              <a:rPr dirty="0" baseline="1915" sz="2175" spc="120">
                <a:latin typeface="Lucida Sans Unicode"/>
                <a:cs typeface="Lucida Sans Unicode"/>
              </a:rPr>
              <a:t> </a:t>
            </a:r>
            <a:r>
              <a:rPr dirty="0" baseline="1915" sz="2175" i="1">
                <a:latin typeface="Lucida Sans Italic"/>
                <a:cs typeface="Lucida Sans Italic"/>
              </a:rPr>
              <a:t>i</a:t>
            </a:r>
            <a:r>
              <a:rPr dirty="0" baseline="1915" sz="2175" spc="120" i="1">
                <a:latin typeface="Lucida Sans Italic"/>
                <a:cs typeface="Lucida Sans Italic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less</a:t>
            </a:r>
            <a:r>
              <a:rPr dirty="0" baseline="1915" sz="2175" spc="12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than</a:t>
            </a:r>
            <a:r>
              <a:rPr dirty="0" baseline="1915" sz="2175" spc="120">
                <a:latin typeface="Lucida Sans Unicode"/>
                <a:cs typeface="Lucida Sans Unicode"/>
              </a:rPr>
              <a:t> </a:t>
            </a:r>
            <a:r>
              <a:rPr dirty="0" baseline="1915" sz="2175" spc="-75" i="1">
                <a:latin typeface="Lucida Sans Italic"/>
                <a:cs typeface="Lucida Sans Italic"/>
              </a:rPr>
              <a:t>n</a:t>
            </a:r>
            <a:endParaRPr baseline="1915" sz="2175">
              <a:latin typeface="Lucida Sans Italic"/>
              <a:cs typeface="Lucida Sans Ital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Char char="•"/>
            </a:pPr>
            <a:endParaRPr sz="1850">
              <a:latin typeface="Lucida Sans Italic"/>
              <a:cs typeface="Lucida Sans Italic"/>
            </a:endParaRPr>
          </a:p>
          <a:p>
            <a:pPr marL="161290" indent="-125730">
              <a:lnSpc>
                <a:spcPct val="100000"/>
              </a:lnSpc>
              <a:buSzPct val="106896"/>
              <a:buFont typeface="Calibri"/>
              <a:buChar char="•"/>
              <a:tabLst>
                <a:tab pos="16192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While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 i="1">
                <a:latin typeface="Lucida Sans Italic"/>
                <a:cs typeface="Lucida Sans Italic"/>
              </a:rPr>
              <a:t>i</a:t>
            </a:r>
            <a:r>
              <a:rPr dirty="0" baseline="1915" sz="2175" spc="127" i="1">
                <a:latin typeface="Lucida Sans Italic"/>
                <a:cs typeface="Lucida Sans Italic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divides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n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evenly</a:t>
            </a:r>
            <a:endParaRPr baseline="1915" sz="2175">
              <a:latin typeface="Lucida Sans Unicode"/>
              <a:cs typeface="Lucida Sans Unicode"/>
            </a:endParaRPr>
          </a:p>
          <a:p>
            <a:pPr marL="459105" marR="509905">
              <a:lnSpc>
                <a:spcPts val="1889"/>
              </a:lnSpc>
              <a:spcBef>
                <a:spcPts val="55"/>
              </a:spcBef>
            </a:pPr>
            <a:r>
              <a:rPr dirty="0" sz="1450">
                <a:latin typeface="Lucida Sans Unicode"/>
                <a:cs typeface="Lucida Sans Unicode"/>
              </a:rPr>
              <a:t>Print</a:t>
            </a:r>
            <a:r>
              <a:rPr dirty="0" sz="1450" spc="40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i</a:t>
            </a:r>
            <a:r>
              <a:rPr dirty="0" sz="1450" spc="40" i="1">
                <a:latin typeface="Lucida Sans Italic"/>
                <a:cs typeface="Lucida Sans Italic"/>
              </a:rPr>
              <a:t>  </a:t>
            </a:r>
            <a:r>
              <a:rPr dirty="0" sz="1450">
                <a:latin typeface="Lucida Sans Unicode"/>
                <a:cs typeface="Lucida Sans Unicode"/>
              </a:rPr>
              <a:t>(it</a:t>
            </a:r>
            <a:r>
              <a:rPr dirty="0" sz="1450" spc="4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4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4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factor</a:t>
            </a:r>
            <a:r>
              <a:rPr dirty="0" sz="1450" spc="4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45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n</a:t>
            </a:r>
            <a:r>
              <a:rPr dirty="0" sz="1450" spc="-300" i="1">
                <a:latin typeface="Lucida Sans Italic"/>
                <a:cs typeface="Lucida Sans Italic"/>
              </a:rPr>
              <a:t> </a:t>
            </a:r>
            <a:r>
              <a:rPr dirty="0" sz="1450" spc="-25">
                <a:latin typeface="Lucida Sans Unicode"/>
                <a:cs typeface="Lucida Sans Unicode"/>
              </a:rPr>
              <a:t>). </a:t>
            </a:r>
            <a:r>
              <a:rPr dirty="0" sz="1450">
                <a:latin typeface="Lucida Sans Unicode"/>
                <a:cs typeface="Lucida Sans Unicode"/>
              </a:rPr>
              <a:t>Replace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n</a:t>
            </a:r>
            <a:r>
              <a:rPr dirty="0" sz="1450" spc="80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with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n</a:t>
            </a:r>
            <a:r>
              <a:rPr dirty="0" sz="1450">
                <a:latin typeface="Lucida Sans Unicode"/>
                <a:cs typeface="Lucida Sans Unicode"/>
              </a:rPr>
              <a:t>/</a:t>
            </a:r>
            <a:r>
              <a:rPr dirty="0" sz="1450" i="1">
                <a:latin typeface="Lucida Sans Italic"/>
                <a:cs typeface="Lucida Sans Italic"/>
              </a:rPr>
              <a:t>i</a:t>
            </a:r>
            <a:r>
              <a:rPr dirty="0" sz="1450" spc="80" i="1">
                <a:latin typeface="Lucida Sans Italic"/>
                <a:cs typeface="Lucida Sans Italic"/>
              </a:rPr>
              <a:t> </a:t>
            </a:r>
            <a:r>
              <a:rPr dirty="0" sz="1450" spc="-50" i="1">
                <a:latin typeface="Lucida Sans Italic"/>
                <a:cs typeface="Lucida Sans Italic"/>
              </a:rPr>
              <a:t>.</a:t>
            </a:r>
            <a:endParaRPr sz="1450">
              <a:latin typeface="Lucida Sans Italic"/>
              <a:cs typeface="Lucida Sans Ital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Lucida Sans Italic"/>
              <a:cs typeface="Lucida Sans Italic"/>
            </a:endParaRPr>
          </a:p>
          <a:p>
            <a:pPr marL="300990">
              <a:lnSpc>
                <a:spcPct val="100000"/>
              </a:lnSpc>
            </a:pPr>
            <a:r>
              <a:rPr dirty="0" sz="1100" spc="-10">
                <a:solidFill>
                  <a:srgbClr val="005493"/>
                </a:solidFill>
                <a:latin typeface="Lucida Sans Unicode"/>
                <a:cs typeface="Lucida Sans Unicode"/>
              </a:rPr>
              <a:t>Rationale:</a:t>
            </a:r>
            <a:endParaRPr sz="1100">
              <a:latin typeface="Lucida Sans Unicode"/>
              <a:cs typeface="Lucida Sans Unicode"/>
            </a:endParaRPr>
          </a:p>
          <a:p>
            <a:pPr lvl="1" marL="568960" indent="-179070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569595" algn="l"/>
              </a:tabLst>
            </a:pP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Any</a:t>
            </a:r>
            <a:r>
              <a:rPr dirty="0" sz="1100" spc="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factor</a:t>
            </a:r>
            <a:r>
              <a:rPr dirty="0" sz="1100" spc="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of</a:t>
            </a:r>
            <a:r>
              <a:rPr dirty="0" sz="1100" spc="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i="1">
                <a:solidFill>
                  <a:srgbClr val="005493"/>
                </a:solidFill>
                <a:latin typeface="Lucida Sans Italic"/>
                <a:cs typeface="Lucida Sans Italic"/>
              </a:rPr>
              <a:t>n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/</a:t>
            </a:r>
            <a:r>
              <a:rPr dirty="0" sz="1100" i="1">
                <a:solidFill>
                  <a:srgbClr val="005493"/>
                </a:solidFill>
                <a:latin typeface="Lucida Sans Italic"/>
                <a:cs typeface="Lucida Sans Italic"/>
              </a:rPr>
              <a:t>i</a:t>
            </a:r>
            <a:r>
              <a:rPr dirty="0" sz="1100" spc="20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is</a:t>
            </a:r>
            <a:r>
              <a:rPr dirty="0" sz="1100" spc="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a</a:t>
            </a:r>
            <a:r>
              <a:rPr dirty="0" sz="1100" spc="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factor</a:t>
            </a:r>
            <a:r>
              <a:rPr dirty="0" sz="1100" spc="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of</a:t>
            </a:r>
            <a:r>
              <a:rPr dirty="0" sz="1100" spc="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 i="1">
                <a:solidFill>
                  <a:srgbClr val="005493"/>
                </a:solidFill>
                <a:latin typeface="Lucida Sans Italic"/>
                <a:cs typeface="Lucida Sans Italic"/>
              </a:rPr>
              <a:t>n</a:t>
            </a:r>
            <a:r>
              <a:rPr dirty="0" sz="1100" spc="-25">
                <a:solidFill>
                  <a:srgbClr val="005493"/>
                </a:solidFill>
                <a:latin typeface="Lucida Sans Unicode"/>
                <a:cs typeface="Lucida Sans Unicode"/>
              </a:rPr>
              <a:t>.</a:t>
            </a:r>
            <a:endParaRPr sz="1100">
              <a:latin typeface="Lucida Sans Unicode"/>
              <a:cs typeface="Lucida Sans Unicode"/>
            </a:endParaRPr>
          </a:p>
          <a:p>
            <a:pPr lvl="1" marL="568960" indent="-179070">
              <a:lnSpc>
                <a:spcPct val="100000"/>
              </a:lnSpc>
              <a:spcBef>
                <a:spcPts val="325"/>
              </a:spcBef>
              <a:buFont typeface="Lucida Sans Unicode"/>
              <a:buAutoNum type="arabicPeriod"/>
              <a:tabLst>
                <a:tab pos="569595" algn="l"/>
              </a:tabLst>
            </a:pPr>
            <a:r>
              <a:rPr dirty="0" sz="1100" i="1">
                <a:solidFill>
                  <a:srgbClr val="005493"/>
                </a:solidFill>
                <a:latin typeface="Lucida Sans Italic"/>
                <a:cs typeface="Lucida Sans Italic"/>
              </a:rPr>
              <a:t>i</a:t>
            </a:r>
            <a:r>
              <a:rPr dirty="0" sz="1100" spc="20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may</a:t>
            </a:r>
            <a:r>
              <a:rPr dirty="0" sz="1100" spc="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be</a:t>
            </a:r>
            <a:r>
              <a:rPr dirty="0" sz="1100" spc="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a</a:t>
            </a:r>
            <a:r>
              <a:rPr dirty="0" sz="1100" spc="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factor</a:t>
            </a:r>
            <a:r>
              <a:rPr dirty="0" sz="1100" spc="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of</a:t>
            </a:r>
            <a:r>
              <a:rPr dirty="0" sz="1100" spc="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 i="1">
                <a:solidFill>
                  <a:srgbClr val="005493"/>
                </a:solidFill>
                <a:latin typeface="Lucida Sans Italic"/>
                <a:cs typeface="Lucida Sans Italic"/>
              </a:rPr>
              <a:t>n</a:t>
            </a:r>
            <a:r>
              <a:rPr dirty="0" sz="1100" spc="-20">
                <a:solidFill>
                  <a:srgbClr val="005493"/>
                </a:solidFill>
                <a:latin typeface="Lucida Sans Unicode"/>
                <a:cs typeface="Lucida Sans Unicode"/>
              </a:rPr>
              <a:t>/</a:t>
            </a:r>
            <a:r>
              <a:rPr dirty="0" sz="1100" spc="-20" i="1">
                <a:solidFill>
                  <a:srgbClr val="005493"/>
                </a:solidFill>
                <a:latin typeface="Lucida Sans Italic"/>
                <a:cs typeface="Lucida Sans Italic"/>
              </a:rPr>
              <a:t>i.</a:t>
            </a:r>
            <a:endParaRPr sz="1100">
              <a:latin typeface="Lucida Sans Italic"/>
              <a:cs typeface="Lucida Sans Italic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2283180" y="5650750"/>
            <a:ext cx="69215" cy="323850"/>
            <a:chOff x="2283180" y="5650750"/>
            <a:chExt cx="69215" cy="323850"/>
          </a:xfrm>
        </p:grpSpPr>
        <p:sp>
          <p:nvSpPr>
            <p:cNvPr id="14" name="object 14" descr=""/>
            <p:cNvSpPr/>
            <p:nvPr/>
          </p:nvSpPr>
          <p:spPr>
            <a:xfrm>
              <a:off x="2317748" y="5694805"/>
              <a:ext cx="0" cy="280035"/>
            </a:xfrm>
            <a:custGeom>
              <a:avLst/>
              <a:gdLst/>
              <a:ahLst/>
              <a:cxnLst/>
              <a:rect l="l" t="t" r="r" b="b"/>
              <a:pathLst>
                <a:path w="0" h="280035">
                  <a:moveTo>
                    <a:pt x="0" y="0"/>
                  </a:moveTo>
                  <a:lnTo>
                    <a:pt x="0" y="3244"/>
                  </a:lnTo>
                  <a:lnTo>
                    <a:pt x="0" y="279713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3180" y="5650750"/>
              <a:ext cx="69151" cy="69227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673576" y="1792761"/>
            <a:ext cx="4116704" cy="13658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1034415">
              <a:lnSpc>
                <a:spcPct val="132900"/>
              </a:lnSpc>
              <a:spcBef>
                <a:spcPts val="9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Problem:</a:t>
            </a:r>
            <a:r>
              <a:rPr dirty="0" sz="1450" spc="8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Factor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large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integer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 spc="-25" i="1">
                <a:latin typeface="Lucida Sans Italic"/>
                <a:cs typeface="Lucida Sans Italic"/>
              </a:rPr>
              <a:t>n</a:t>
            </a:r>
            <a:r>
              <a:rPr dirty="0" sz="1450" spc="-25">
                <a:latin typeface="Lucida Sans Unicode"/>
                <a:cs typeface="Lucida Sans Unicode"/>
              </a:rPr>
              <a:t>.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Application:</a:t>
            </a:r>
            <a:r>
              <a:rPr dirty="0" sz="1450" spc="1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Cryptography.</a:t>
            </a:r>
            <a:endParaRPr sz="14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000">
              <a:latin typeface="Lucida Sans Unicode"/>
              <a:cs typeface="Lucida Sans Unicode"/>
            </a:endParaRPr>
          </a:p>
          <a:p>
            <a:pPr marL="763905" marR="5080">
              <a:lnSpc>
                <a:spcPct val="106100"/>
              </a:lnSpc>
            </a:pP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Surprising</a:t>
            </a:r>
            <a:r>
              <a:rPr dirty="0" sz="1100" spc="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fact:</a:t>
            </a:r>
            <a:r>
              <a:rPr dirty="0" sz="1100" spc="4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Security</a:t>
            </a:r>
            <a:r>
              <a:rPr dirty="0" sz="1100" spc="4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of</a:t>
            </a:r>
            <a:r>
              <a:rPr dirty="0" sz="1100" spc="4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internet</a:t>
            </a:r>
            <a:r>
              <a:rPr dirty="0" sz="1100" spc="40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commerce </a:t>
            </a:r>
            <a:r>
              <a:rPr dirty="0" sz="1100">
                <a:latin typeface="Lucida Sans Unicode"/>
                <a:cs typeface="Lucida Sans Unicode"/>
              </a:rPr>
              <a:t>depends</a:t>
            </a:r>
            <a:r>
              <a:rPr dirty="0" sz="1100" spc="3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on</a:t>
            </a:r>
            <a:r>
              <a:rPr dirty="0" sz="1100" spc="4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difficulty</a:t>
            </a:r>
            <a:r>
              <a:rPr dirty="0" sz="1100" spc="4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of</a:t>
            </a:r>
            <a:r>
              <a:rPr dirty="0" sz="1100" spc="4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factoring</a:t>
            </a:r>
            <a:r>
              <a:rPr dirty="0" sz="1100" spc="4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large</a:t>
            </a:r>
            <a:r>
              <a:rPr dirty="0" sz="1100" spc="40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integers</a:t>
            </a:r>
            <a:r>
              <a:rPr dirty="0" sz="1100" spc="-10" i="1">
                <a:latin typeface="Lucida Sans Italic"/>
                <a:cs typeface="Lucida Sans Italic"/>
              </a:rPr>
              <a:t>.</a:t>
            </a:r>
            <a:endParaRPr sz="1100">
              <a:latin typeface="Lucida Sans Italic"/>
              <a:cs typeface="Lucida Sans Italic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791200" y="1778812"/>
            <a:ext cx="2971800" cy="267335"/>
          </a:xfrm>
          <a:prstGeom prst="rect">
            <a:avLst/>
          </a:prstGeom>
          <a:solidFill>
            <a:srgbClr val="CBCBCB"/>
          </a:solidFill>
        </p:spPr>
        <p:txBody>
          <a:bodyPr wrap="square" lIns="0" tIns="26034" rIns="0" bIns="0" rtlCol="0" vert="horz">
            <a:spAutoFit/>
          </a:bodyPr>
          <a:lstStyle/>
          <a:p>
            <a:pPr marL="61594">
              <a:lnSpc>
                <a:spcPct val="100000"/>
              </a:lnSpc>
              <a:spcBef>
                <a:spcPts val="204"/>
              </a:spcBef>
            </a:pPr>
            <a:r>
              <a:rPr dirty="0" sz="1100">
                <a:latin typeface="Lucida Sans Unicode"/>
                <a:cs typeface="Lucida Sans Unicode"/>
              </a:rPr>
              <a:t>3,757,208</a:t>
            </a:r>
            <a:r>
              <a:rPr dirty="0" sz="1100" spc="10">
                <a:latin typeface="Lucida Sans Unicode"/>
                <a:cs typeface="Lucida Sans Unicode"/>
              </a:rPr>
              <a:t> </a:t>
            </a:r>
            <a:r>
              <a:rPr dirty="0" sz="1100" spc="-180">
                <a:latin typeface="Lucida Sans Unicode"/>
                <a:cs typeface="Lucida Sans Unicode"/>
              </a:rPr>
              <a:t>=</a:t>
            </a:r>
            <a:r>
              <a:rPr dirty="0" sz="1100" spc="1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2</a:t>
            </a:r>
            <a:r>
              <a:rPr dirty="0" sz="1100" spc="1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Symbol"/>
                <a:cs typeface="Symbol"/>
              </a:rPr>
              <a:t>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2</a:t>
            </a:r>
            <a:r>
              <a:rPr dirty="0" sz="1100" spc="1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Symbol"/>
                <a:cs typeface="Symbol"/>
              </a:rPr>
              <a:t>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2</a:t>
            </a:r>
            <a:r>
              <a:rPr dirty="0" sz="1100" spc="1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Symbol"/>
                <a:cs typeface="Symbol"/>
              </a:rPr>
              <a:t>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7</a:t>
            </a:r>
            <a:r>
              <a:rPr dirty="0" sz="1100" spc="1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Symbol"/>
                <a:cs typeface="Symbol"/>
              </a:rPr>
              <a:t>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13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Symbol"/>
                <a:cs typeface="Symbol"/>
              </a:rPr>
              <a:t>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13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Symbol"/>
                <a:cs typeface="Symbol"/>
              </a:rPr>
              <a:t>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397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705600" y="2083955"/>
            <a:ext cx="1079500" cy="267335"/>
          </a:xfrm>
          <a:prstGeom prst="rect">
            <a:avLst/>
          </a:prstGeom>
          <a:solidFill>
            <a:srgbClr val="CBCBCB"/>
          </a:solidFill>
        </p:spPr>
        <p:txBody>
          <a:bodyPr wrap="square" lIns="0" tIns="29209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229"/>
              </a:spcBef>
            </a:pPr>
            <a:r>
              <a:rPr dirty="0" sz="1100">
                <a:latin typeface="Lucida Sans Unicode"/>
                <a:cs typeface="Lucida Sans Unicode"/>
              </a:rPr>
              <a:t>98</a:t>
            </a:r>
            <a:r>
              <a:rPr dirty="0" sz="1100" spc="5">
                <a:latin typeface="Lucida Sans Unicode"/>
                <a:cs typeface="Lucida Sans Unicode"/>
              </a:rPr>
              <a:t> </a:t>
            </a:r>
            <a:r>
              <a:rPr dirty="0" sz="1100" spc="-180">
                <a:latin typeface="Lucida Sans Unicode"/>
                <a:cs typeface="Lucida Sans Unicode"/>
              </a:rPr>
              <a:t>=</a:t>
            </a:r>
            <a:r>
              <a:rPr dirty="0" sz="1100" spc="1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2</a:t>
            </a:r>
            <a:r>
              <a:rPr dirty="0" sz="1100" spc="1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Symbol"/>
                <a:cs typeface="Symbol"/>
              </a:rPr>
              <a:t>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7</a:t>
            </a:r>
            <a:r>
              <a:rPr dirty="0" sz="1100">
                <a:latin typeface="Symbol"/>
                <a:cs typeface="Symbol"/>
              </a:rPr>
              <a:t>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Lucida Sans Unicode"/>
                <a:cs typeface="Lucida Sans Unicode"/>
              </a:rPr>
              <a:t>7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896100" y="2414523"/>
            <a:ext cx="698500" cy="254635"/>
          </a:xfrm>
          <a:prstGeom prst="rect">
            <a:avLst/>
          </a:prstGeom>
          <a:solidFill>
            <a:srgbClr val="CBCBCB"/>
          </a:solidFill>
        </p:spPr>
        <p:txBody>
          <a:bodyPr wrap="square" lIns="0" tIns="30480" rIns="0" bIns="0" rtlCol="0" vert="horz">
            <a:spAutoFit/>
          </a:bodyPr>
          <a:lstStyle/>
          <a:p>
            <a:pPr marL="76835">
              <a:lnSpc>
                <a:spcPct val="100000"/>
              </a:lnSpc>
              <a:spcBef>
                <a:spcPts val="240"/>
              </a:spcBef>
            </a:pPr>
            <a:r>
              <a:rPr dirty="0" sz="1100">
                <a:latin typeface="Lucida Sans Unicode"/>
                <a:cs typeface="Lucida Sans Unicode"/>
              </a:rPr>
              <a:t>17</a:t>
            </a:r>
            <a:r>
              <a:rPr dirty="0" sz="1100" spc="5">
                <a:latin typeface="Lucida Sans Unicode"/>
                <a:cs typeface="Lucida Sans Unicode"/>
              </a:rPr>
              <a:t> </a:t>
            </a:r>
            <a:r>
              <a:rPr dirty="0" sz="1100" spc="-180">
                <a:latin typeface="Lucida Sans Unicode"/>
                <a:cs typeface="Lucida Sans Unicode"/>
              </a:rPr>
              <a:t>=</a:t>
            </a:r>
            <a:r>
              <a:rPr dirty="0" sz="1100" spc="1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17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232400" y="2719666"/>
            <a:ext cx="4013200" cy="267335"/>
          </a:xfrm>
          <a:prstGeom prst="rect">
            <a:avLst/>
          </a:prstGeom>
          <a:solidFill>
            <a:srgbClr val="CBCBCB"/>
          </a:solidFill>
        </p:spPr>
        <p:txBody>
          <a:bodyPr wrap="square" lIns="0" tIns="31114" rIns="0" bIns="0" rtlCol="0" vert="horz">
            <a:spAutoFit/>
          </a:bodyPr>
          <a:lstStyle/>
          <a:p>
            <a:pPr marL="86360">
              <a:lnSpc>
                <a:spcPct val="100000"/>
              </a:lnSpc>
              <a:spcBef>
                <a:spcPts val="244"/>
              </a:spcBef>
            </a:pPr>
            <a:r>
              <a:rPr dirty="0" sz="1100">
                <a:latin typeface="Lucida Sans Unicode"/>
                <a:cs typeface="Lucida Sans Unicode"/>
              </a:rPr>
              <a:t>11,111,111,111,111,111</a:t>
            </a:r>
            <a:r>
              <a:rPr dirty="0" sz="1100" spc="50">
                <a:latin typeface="Lucida Sans Unicode"/>
                <a:cs typeface="Lucida Sans Unicode"/>
              </a:rPr>
              <a:t> </a:t>
            </a:r>
            <a:r>
              <a:rPr dirty="0" sz="1100" spc="-180">
                <a:latin typeface="Lucida Sans Unicode"/>
                <a:cs typeface="Lucida Sans Unicode"/>
              </a:rPr>
              <a:t>=</a:t>
            </a:r>
            <a:r>
              <a:rPr dirty="0" sz="1100" spc="5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2,071,723</a:t>
            </a:r>
            <a:r>
              <a:rPr dirty="0" sz="1100" spc="5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Symbol"/>
                <a:cs typeface="Symbol"/>
              </a:rPr>
              <a:t></a:t>
            </a:r>
            <a:r>
              <a:rPr dirty="0" sz="1100" spc="1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5,363,222,357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277100" y="5885510"/>
            <a:ext cx="1828800" cy="267335"/>
          </a:xfrm>
          <a:prstGeom prst="rect">
            <a:avLst/>
          </a:prstGeom>
          <a:solidFill>
            <a:srgbClr val="EBEBEB"/>
          </a:solidFill>
        </p:spPr>
        <p:txBody>
          <a:bodyPr wrap="square" lIns="0" tIns="32384" rIns="0" bIns="0" rtlCol="0" vert="horz">
            <a:spAutoFit/>
          </a:bodyPr>
          <a:lstStyle/>
          <a:p>
            <a:pPr marL="108585">
              <a:lnSpc>
                <a:spcPct val="100000"/>
              </a:lnSpc>
              <a:spcBef>
                <a:spcPts val="254"/>
              </a:spcBef>
            </a:pP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This</a:t>
            </a:r>
            <a:r>
              <a:rPr dirty="0" sz="1100" spc="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program</a:t>
            </a:r>
            <a:r>
              <a:rPr dirty="0" sz="1100" spc="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has</a:t>
            </a:r>
            <a:r>
              <a:rPr dirty="0" sz="1100" spc="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005493"/>
                </a:solidFill>
                <a:latin typeface="Lucida Sans Unicode"/>
                <a:cs typeface="Lucida Sans Unicode"/>
              </a:rPr>
              <a:t>bugs!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5390680" y="3429915"/>
            <a:ext cx="3833495" cy="2712085"/>
            <a:chOff x="5390680" y="3429915"/>
            <a:chExt cx="3833495" cy="2712085"/>
          </a:xfrm>
        </p:grpSpPr>
        <p:pic>
          <p:nvPicPr>
            <p:cNvPr id="23" name="object 2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80615" y="4657154"/>
              <a:ext cx="542979" cy="433894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64755" y="3429915"/>
              <a:ext cx="536972" cy="445794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90680" y="5076731"/>
              <a:ext cx="544829" cy="372369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55067" y="5679862"/>
              <a:ext cx="628650" cy="461526"/>
            </a:xfrm>
            <a:prstGeom prst="rect">
              <a:avLst/>
            </a:prstGeom>
          </p:spPr>
        </p:pic>
      </p:grpSp>
      <p:sp>
        <p:nvSpPr>
          <p:cNvPr id="27" name="object 2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42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Debugging</a:t>
            </a:r>
            <a:r>
              <a:rPr dirty="0" spc="200"/>
              <a:t> </a:t>
            </a:r>
            <a:r>
              <a:rPr dirty="0" spc="85"/>
              <a:t>a</a:t>
            </a:r>
            <a:r>
              <a:rPr dirty="0" spc="204"/>
              <a:t> </a:t>
            </a:r>
            <a:r>
              <a:rPr dirty="0" spc="55"/>
              <a:t>program:</a:t>
            </a:r>
            <a:r>
              <a:rPr dirty="0" spc="204"/>
              <a:t> </a:t>
            </a:r>
            <a:r>
              <a:rPr dirty="0"/>
              <a:t>syntax</a:t>
            </a:r>
            <a:r>
              <a:rPr dirty="0" spc="200"/>
              <a:t> </a:t>
            </a:r>
            <a:r>
              <a:rPr dirty="0" spc="-10"/>
              <a:t>errors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520700" y="1791525"/>
            <a:ext cx="4572000" cy="1627505"/>
          </a:xfrm>
          <a:custGeom>
            <a:avLst/>
            <a:gdLst/>
            <a:ahLst/>
            <a:cxnLst/>
            <a:rect l="l" t="t" r="r" b="b"/>
            <a:pathLst>
              <a:path w="4572000" h="1627504">
                <a:moveTo>
                  <a:pt x="0" y="0"/>
                </a:moveTo>
                <a:lnTo>
                  <a:pt x="4572000" y="0"/>
                </a:lnTo>
                <a:lnTo>
                  <a:pt x="4572000" y="1627428"/>
                </a:lnTo>
                <a:lnTo>
                  <a:pt x="0" y="162742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/>
              <a:t>Is</a:t>
            </a:r>
            <a:r>
              <a:rPr dirty="0" spc="90"/>
              <a:t> </a:t>
            </a:r>
            <a:r>
              <a:rPr dirty="0"/>
              <a:t>your</a:t>
            </a:r>
            <a:r>
              <a:rPr dirty="0" spc="90"/>
              <a:t> </a:t>
            </a:r>
            <a:r>
              <a:rPr dirty="0"/>
              <a:t>program</a:t>
            </a:r>
            <a:r>
              <a:rPr dirty="0" spc="95"/>
              <a:t> </a:t>
            </a:r>
            <a:r>
              <a:rPr dirty="0"/>
              <a:t>a</a:t>
            </a:r>
            <a:r>
              <a:rPr dirty="0" spc="90"/>
              <a:t> </a:t>
            </a:r>
            <a:r>
              <a:rPr dirty="0"/>
              <a:t>legal</a:t>
            </a:r>
            <a:r>
              <a:rPr dirty="0" spc="95"/>
              <a:t> </a:t>
            </a:r>
            <a:r>
              <a:rPr dirty="0"/>
              <a:t>Java</a:t>
            </a:r>
            <a:r>
              <a:rPr dirty="0" spc="90"/>
              <a:t> </a:t>
            </a:r>
            <a:r>
              <a:rPr dirty="0" spc="-10"/>
              <a:t>program?</a:t>
            </a:r>
          </a:p>
          <a:p>
            <a:pPr marL="441959" indent="-125095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>
                <a:solidFill>
                  <a:srgbClr val="000000"/>
                </a:solidFill>
              </a:rPr>
              <a:t>Java</a:t>
            </a:r>
            <a:r>
              <a:rPr dirty="0" baseline="1915" sz="2175" spc="150">
                <a:solidFill>
                  <a:srgbClr val="000000"/>
                </a:solidFill>
              </a:rPr>
              <a:t> </a:t>
            </a:r>
            <a:r>
              <a:rPr dirty="0" baseline="1915" sz="2175">
                <a:solidFill>
                  <a:srgbClr val="000000"/>
                </a:solidFill>
              </a:rPr>
              <a:t>compiler</a:t>
            </a:r>
            <a:r>
              <a:rPr dirty="0" baseline="1915" sz="2175" spc="157">
                <a:solidFill>
                  <a:srgbClr val="000000"/>
                </a:solidFill>
              </a:rPr>
              <a:t> </a:t>
            </a:r>
            <a:r>
              <a:rPr dirty="0" baseline="1915" sz="2175">
                <a:solidFill>
                  <a:srgbClr val="000000"/>
                </a:solidFill>
              </a:rPr>
              <a:t>can</a:t>
            </a:r>
            <a:r>
              <a:rPr dirty="0" baseline="1915" sz="2175" spc="150">
                <a:solidFill>
                  <a:srgbClr val="000000"/>
                </a:solidFill>
              </a:rPr>
              <a:t> </a:t>
            </a:r>
            <a:r>
              <a:rPr dirty="0" baseline="1915" sz="2175">
                <a:solidFill>
                  <a:srgbClr val="000000"/>
                </a:solidFill>
              </a:rPr>
              <a:t>help</a:t>
            </a:r>
            <a:r>
              <a:rPr dirty="0" baseline="1915" sz="2175" spc="157">
                <a:solidFill>
                  <a:srgbClr val="000000"/>
                </a:solidFill>
              </a:rPr>
              <a:t> </a:t>
            </a:r>
            <a:r>
              <a:rPr dirty="0" baseline="1915" sz="2175">
                <a:solidFill>
                  <a:srgbClr val="000000"/>
                </a:solidFill>
              </a:rPr>
              <a:t>you</a:t>
            </a:r>
            <a:r>
              <a:rPr dirty="0" baseline="1915" sz="2175" spc="150">
                <a:solidFill>
                  <a:srgbClr val="000000"/>
                </a:solidFill>
              </a:rPr>
              <a:t> </a:t>
            </a:r>
            <a:r>
              <a:rPr dirty="0" baseline="1915" sz="2175">
                <a:solidFill>
                  <a:srgbClr val="000000"/>
                </a:solidFill>
              </a:rPr>
              <a:t>find</a:t>
            </a:r>
            <a:r>
              <a:rPr dirty="0" baseline="1915" sz="2175" spc="157">
                <a:solidFill>
                  <a:srgbClr val="000000"/>
                </a:solidFill>
              </a:rPr>
              <a:t> </a:t>
            </a:r>
            <a:r>
              <a:rPr dirty="0" baseline="1915" sz="2175" spc="-30">
                <a:solidFill>
                  <a:srgbClr val="000000"/>
                </a:solidFill>
              </a:rPr>
              <a:t>out.</a:t>
            </a:r>
            <a:endParaRPr baseline="1915" sz="2175"/>
          </a:p>
          <a:p>
            <a:pPr marL="441959" indent="-125095">
              <a:lnSpc>
                <a:spcPct val="100000"/>
              </a:lnSpc>
              <a:spcBef>
                <a:spcPts val="570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>
                <a:solidFill>
                  <a:srgbClr val="000000"/>
                </a:solidFill>
              </a:rPr>
              <a:t>Find</a:t>
            </a:r>
            <a:r>
              <a:rPr dirty="0" baseline="1915" sz="2175" spc="104">
                <a:solidFill>
                  <a:srgbClr val="000000"/>
                </a:solidFill>
              </a:rPr>
              <a:t> </a:t>
            </a:r>
            <a:r>
              <a:rPr dirty="0" baseline="1915" sz="2175">
                <a:solidFill>
                  <a:srgbClr val="000000"/>
                </a:solidFill>
              </a:rPr>
              <a:t>the</a:t>
            </a:r>
            <a:r>
              <a:rPr dirty="0" baseline="1915" sz="2175" spc="112">
                <a:solidFill>
                  <a:srgbClr val="000000"/>
                </a:solidFill>
              </a:rPr>
              <a:t> </a:t>
            </a:r>
            <a:r>
              <a:rPr dirty="0" baseline="1915" sz="2175" i="1">
                <a:solidFill>
                  <a:srgbClr val="000000"/>
                </a:solidFill>
                <a:latin typeface="Lucida Sans Italic"/>
                <a:cs typeface="Lucida Sans Italic"/>
              </a:rPr>
              <a:t>first</a:t>
            </a:r>
            <a:r>
              <a:rPr dirty="0" baseline="1915" sz="2175" spc="112" i="1">
                <a:solidFill>
                  <a:srgbClr val="000000"/>
                </a:solidFill>
                <a:latin typeface="Lucida Sans Italic"/>
                <a:cs typeface="Lucida Sans Italic"/>
              </a:rPr>
              <a:t> </a:t>
            </a:r>
            <a:r>
              <a:rPr dirty="0" baseline="1915" sz="2175">
                <a:solidFill>
                  <a:srgbClr val="000000"/>
                </a:solidFill>
              </a:rPr>
              <a:t>compiler</a:t>
            </a:r>
            <a:r>
              <a:rPr dirty="0" baseline="1915" sz="2175" spc="112">
                <a:solidFill>
                  <a:srgbClr val="000000"/>
                </a:solidFill>
              </a:rPr>
              <a:t> </a:t>
            </a:r>
            <a:r>
              <a:rPr dirty="0" baseline="1915" sz="2175">
                <a:solidFill>
                  <a:srgbClr val="000000"/>
                </a:solidFill>
              </a:rPr>
              <a:t>error</a:t>
            </a:r>
            <a:r>
              <a:rPr dirty="0" baseline="1915" sz="2175" spc="112">
                <a:solidFill>
                  <a:srgbClr val="000000"/>
                </a:solidFill>
              </a:rPr>
              <a:t> </a:t>
            </a:r>
            <a:r>
              <a:rPr dirty="0" baseline="1915" sz="2175">
                <a:solidFill>
                  <a:srgbClr val="000000"/>
                </a:solidFill>
              </a:rPr>
              <a:t>(if</a:t>
            </a:r>
            <a:r>
              <a:rPr dirty="0" baseline="1915" sz="2175" spc="104">
                <a:solidFill>
                  <a:srgbClr val="000000"/>
                </a:solidFill>
              </a:rPr>
              <a:t> </a:t>
            </a:r>
            <a:r>
              <a:rPr dirty="0" baseline="1915" sz="2175" spc="-15">
                <a:solidFill>
                  <a:srgbClr val="000000"/>
                </a:solidFill>
              </a:rPr>
              <a:t>any).</a:t>
            </a:r>
            <a:endParaRPr baseline="1915" sz="2175">
              <a:latin typeface="Lucida Sans Italic"/>
              <a:cs typeface="Lucida Sans Italic"/>
            </a:endParaRPr>
          </a:p>
          <a:p>
            <a:pPr marL="441959" indent="-125095">
              <a:lnSpc>
                <a:spcPct val="100000"/>
              </a:lnSpc>
              <a:spcBef>
                <a:spcPts val="575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 spc="-15">
                <a:solidFill>
                  <a:srgbClr val="000000"/>
                </a:solidFill>
              </a:rPr>
              <a:t>Repeat.</a:t>
            </a:r>
            <a:endParaRPr baseline="1915" sz="2175"/>
          </a:p>
          <a:p>
            <a:pPr marL="441959" indent="-125095">
              <a:lnSpc>
                <a:spcPct val="100000"/>
              </a:lnSpc>
              <a:spcBef>
                <a:spcPts val="570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>
                <a:solidFill>
                  <a:srgbClr val="000000"/>
                </a:solidFill>
              </a:rPr>
              <a:t>Result:</a:t>
            </a:r>
            <a:r>
              <a:rPr dirty="0" baseline="1915" sz="2175" spc="202">
                <a:solidFill>
                  <a:srgbClr val="000000"/>
                </a:solidFill>
              </a:rPr>
              <a:t> </a:t>
            </a:r>
            <a:r>
              <a:rPr dirty="0" baseline="1915" sz="2175">
                <a:solidFill>
                  <a:srgbClr val="000000"/>
                </a:solidFill>
              </a:rPr>
              <a:t>An</a:t>
            </a:r>
            <a:r>
              <a:rPr dirty="0" baseline="1915" sz="2175" spc="209">
                <a:solidFill>
                  <a:srgbClr val="000000"/>
                </a:solidFill>
              </a:rPr>
              <a:t> </a:t>
            </a:r>
            <a:r>
              <a:rPr dirty="0" baseline="1915" sz="2175">
                <a:solidFill>
                  <a:srgbClr val="000000"/>
                </a:solidFill>
              </a:rPr>
              <a:t>executable</a:t>
            </a:r>
            <a:r>
              <a:rPr dirty="0" baseline="1915" sz="2175" spc="209">
                <a:solidFill>
                  <a:srgbClr val="000000"/>
                </a:solidFill>
              </a:rPr>
              <a:t> </a:t>
            </a:r>
            <a:r>
              <a:rPr dirty="0" baseline="1915" sz="2175">
                <a:solidFill>
                  <a:srgbClr val="000000"/>
                </a:solidFill>
                <a:latin typeface="Lucida Console"/>
                <a:cs typeface="Lucida Console"/>
              </a:rPr>
              <a:t>Factors.class</a:t>
            </a:r>
            <a:r>
              <a:rPr dirty="0" baseline="1915" sz="2175" spc="-419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dirty="0" baseline="1915" sz="2175" spc="-30">
                <a:solidFill>
                  <a:srgbClr val="000000"/>
                </a:solidFill>
              </a:rPr>
              <a:t>file</a:t>
            </a:r>
            <a:endParaRPr baseline="1915" sz="2175">
              <a:latin typeface="Lucida Console"/>
              <a:cs typeface="Lucida Console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4220425" y="3603612"/>
            <a:ext cx="4332605" cy="2827020"/>
            <a:chOff x="4220425" y="3603612"/>
            <a:chExt cx="4332605" cy="282702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20425" y="3603612"/>
              <a:ext cx="4332452" cy="2826854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4254499" y="3635095"/>
              <a:ext cx="4229100" cy="2720975"/>
            </a:xfrm>
            <a:custGeom>
              <a:avLst/>
              <a:gdLst/>
              <a:ahLst/>
              <a:cxnLst/>
              <a:rect l="l" t="t" r="r" b="b"/>
              <a:pathLst>
                <a:path w="4229100" h="2720975">
                  <a:moveTo>
                    <a:pt x="0" y="0"/>
                  </a:moveTo>
                  <a:lnTo>
                    <a:pt x="4229100" y="0"/>
                  </a:lnTo>
                  <a:lnTo>
                    <a:pt x="4229100" y="2720848"/>
                  </a:lnTo>
                  <a:lnTo>
                    <a:pt x="0" y="2720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4366234" y="3708795"/>
            <a:ext cx="1917700" cy="4070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class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Factors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217741" y="5056214"/>
            <a:ext cx="1728470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Lucida Console"/>
                <a:cs typeface="Lucida Console"/>
              </a:rPr>
              <a:t>while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(n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%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==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0)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501576" y="5441189"/>
            <a:ext cx="876935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Lucida Console"/>
                <a:cs typeface="Lucida Console"/>
              </a:rPr>
              <a:t>n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</a:t>
            </a:r>
            <a:r>
              <a:rPr dirty="0" sz="1200" spc="4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/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 spc="-60">
                <a:latin typeface="Lucida Console"/>
                <a:cs typeface="Lucida Console"/>
              </a:rPr>
              <a:t>i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933905" y="5633670"/>
            <a:ext cx="120014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650070" y="5826164"/>
            <a:ext cx="120014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366234" y="6018658"/>
            <a:ext cx="120014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2308" y="3504610"/>
            <a:ext cx="3426142" cy="1069903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711200" y="3533381"/>
            <a:ext cx="3327400" cy="96646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9209" rIns="0" bIns="0" rtlCol="0" vert="horz">
            <a:spAutoFit/>
          </a:bodyPr>
          <a:lstStyle/>
          <a:p>
            <a:pPr marL="77470" marR="1122680">
              <a:lnSpc>
                <a:spcPct val="109800"/>
              </a:lnSpc>
              <a:spcBef>
                <a:spcPts val="229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javac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Factors.java Factors.java:5: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';'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expected</a:t>
            </a:r>
            <a:endParaRPr sz="1000">
              <a:latin typeface="Lucida Console"/>
              <a:cs typeface="Lucida Console"/>
            </a:endParaRPr>
          </a:p>
          <a:p>
            <a:pPr marL="608965">
              <a:lnSpc>
                <a:spcPct val="100000"/>
              </a:lnSpc>
              <a:spcBef>
                <a:spcPts val="114"/>
              </a:spcBef>
            </a:pPr>
            <a:r>
              <a:rPr dirty="0" sz="1000">
                <a:latin typeface="Lucida Console"/>
                <a:cs typeface="Lucida Console"/>
              </a:rPr>
              <a:t>long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n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Long.parseLong(args[0])</a:t>
            </a:r>
            <a:endParaRPr sz="1000">
              <a:latin typeface="Lucida Console"/>
              <a:cs typeface="Lucida Console"/>
            </a:endParaRPr>
          </a:p>
          <a:p>
            <a:pPr marL="3030855">
              <a:lnSpc>
                <a:spcPct val="100000"/>
              </a:lnSpc>
              <a:spcBef>
                <a:spcPts val="120"/>
              </a:spcBef>
            </a:pPr>
            <a:r>
              <a:rPr dirty="0" sz="1000" spc="-10">
                <a:latin typeface="Lucida Console"/>
                <a:cs typeface="Lucida Console"/>
              </a:rPr>
              <a:t>^</a:t>
            </a:r>
            <a:endParaRPr sz="1000">
              <a:latin typeface="Lucida Console"/>
              <a:cs typeface="Lucida Console"/>
            </a:endParaRPr>
          </a:p>
          <a:p>
            <a:pPr marL="77470">
              <a:lnSpc>
                <a:spcPct val="100000"/>
              </a:lnSpc>
              <a:spcBef>
                <a:spcPts val="114"/>
              </a:spcBef>
            </a:pPr>
            <a:r>
              <a:rPr dirty="0" sz="1000" spc="-25">
                <a:latin typeface="Lucida Console"/>
                <a:cs typeface="Lucida Console"/>
              </a:rPr>
              <a:t>...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501576" y="5175270"/>
            <a:ext cx="2600325" cy="3028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>
                <a:latin typeface="Lucida Console"/>
                <a:cs typeface="Lucida Console"/>
              </a:rPr>
              <a:t>System.out.print(i</a:t>
            </a:r>
            <a:r>
              <a:rPr dirty="0" sz="1200" spc="14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14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"</a:t>
            </a:r>
            <a:r>
              <a:rPr dirty="0" sz="1200" spc="15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")</a:t>
            </a:r>
            <a:r>
              <a:rPr dirty="0" sz="1200" spc="-75">
                <a:latin typeface="Lucida Console"/>
                <a:cs typeface="Lucida Console"/>
              </a:rPr>
              <a:t> </a:t>
            </a:r>
            <a:r>
              <a:rPr dirty="0" sz="1800" spc="-50">
                <a:solidFill>
                  <a:srgbClr val="8D3124"/>
                </a:solidFill>
                <a:latin typeface="Lucida Console"/>
                <a:cs typeface="Lucida Console"/>
              </a:rPr>
              <a:t>;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386791" y="5388440"/>
            <a:ext cx="164465" cy="3028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800" spc="5">
                <a:solidFill>
                  <a:srgbClr val="8D3124"/>
                </a:solidFill>
                <a:latin typeface="Lucida Console"/>
                <a:cs typeface="Lucida Console"/>
              </a:rPr>
              <a:t>;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8666162" y="5407799"/>
            <a:ext cx="1202690" cy="32639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215265" marR="5080" indent="-203200">
              <a:lnSpc>
                <a:spcPct val="77900"/>
              </a:lnSpc>
              <a:spcBef>
                <a:spcPts val="405"/>
              </a:spcBef>
            </a:pP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need</a:t>
            </a:r>
            <a:r>
              <a:rPr dirty="0" sz="1100" spc="2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terminating semicolons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6585394" y="4676051"/>
            <a:ext cx="2021839" cy="945515"/>
            <a:chOff x="6585394" y="4676051"/>
            <a:chExt cx="2021839" cy="945515"/>
          </a:xfrm>
        </p:grpSpPr>
        <p:sp>
          <p:nvSpPr>
            <p:cNvPr id="21" name="object 21" descr=""/>
            <p:cNvSpPr/>
            <p:nvPr/>
          </p:nvSpPr>
          <p:spPr>
            <a:xfrm>
              <a:off x="8197849" y="4715799"/>
              <a:ext cx="402590" cy="852169"/>
            </a:xfrm>
            <a:custGeom>
              <a:avLst/>
              <a:gdLst/>
              <a:ahLst/>
              <a:cxnLst/>
              <a:rect l="l" t="t" r="r" b="b"/>
              <a:pathLst>
                <a:path w="402590" h="852170">
                  <a:moveTo>
                    <a:pt x="0" y="0"/>
                  </a:moveTo>
                  <a:lnTo>
                    <a:pt x="0" y="12633"/>
                  </a:lnTo>
                  <a:lnTo>
                    <a:pt x="402212" y="852144"/>
                  </a:lnTo>
                </a:path>
              </a:pathLst>
            </a:custGeom>
            <a:ln w="12702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8177478" y="4676051"/>
              <a:ext cx="62865" cy="77470"/>
            </a:xfrm>
            <a:custGeom>
              <a:avLst/>
              <a:gdLst/>
              <a:ahLst/>
              <a:cxnLst/>
              <a:rect l="l" t="t" r="r" b="b"/>
              <a:pathLst>
                <a:path w="62865" h="77470">
                  <a:moveTo>
                    <a:pt x="1409" y="0"/>
                  </a:moveTo>
                  <a:lnTo>
                    <a:pt x="0" y="77381"/>
                  </a:lnTo>
                  <a:lnTo>
                    <a:pt x="23761" y="46850"/>
                  </a:lnTo>
                  <a:lnTo>
                    <a:pt x="61495" y="46850"/>
                  </a:lnTo>
                  <a:lnTo>
                    <a:pt x="1409" y="0"/>
                  </a:lnTo>
                  <a:close/>
                </a:path>
                <a:path w="62865" h="77470">
                  <a:moveTo>
                    <a:pt x="61495" y="46850"/>
                  </a:moveTo>
                  <a:lnTo>
                    <a:pt x="23761" y="46850"/>
                  </a:lnTo>
                  <a:lnTo>
                    <a:pt x="62407" y="47561"/>
                  </a:lnTo>
                  <a:lnTo>
                    <a:pt x="61495" y="4685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8140706" y="5408727"/>
              <a:ext cx="459740" cy="161290"/>
            </a:xfrm>
            <a:custGeom>
              <a:avLst/>
              <a:gdLst/>
              <a:ahLst/>
              <a:cxnLst/>
              <a:rect l="l" t="t" r="r" b="b"/>
              <a:pathLst>
                <a:path w="459740" h="161289">
                  <a:moveTo>
                    <a:pt x="0" y="0"/>
                  </a:moveTo>
                  <a:lnTo>
                    <a:pt x="3406" y="0"/>
                  </a:lnTo>
                  <a:lnTo>
                    <a:pt x="459635" y="161021"/>
                  </a:lnTo>
                </a:path>
              </a:pathLst>
            </a:custGeom>
            <a:ln w="12712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8099157" y="5384368"/>
              <a:ext cx="76835" cy="65405"/>
            </a:xfrm>
            <a:custGeom>
              <a:avLst/>
              <a:gdLst/>
              <a:ahLst/>
              <a:cxnLst/>
              <a:rect l="l" t="t" r="r" b="b"/>
              <a:pathLst>
                <a:path w="76834" h="65404">
                  <a:moveTo>
                    <a:pt x="76695" y="0"/>
                  </a:moveTo>
                  <a:lnTo>
                    <a:pt x="0" y="9817"/>
                  </a:lnTo>
                  <a:lnTo>
                    <a:pt x="53860" y="65354"/>
                  </a:lnTo>
                  <a:lnTo>
                    <a:pt x="48958" y="26962"/>
                  </a:lnTo>
                  <a:lnTo>
                    <a:pt x="76695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6629405" y="5568302"/>
              <a:ext cx="1969770" cy="19050"/>
            </a:xfrm>
            <a:custGeom>
              <a:avLst/>
              <a:gdLst/>
              <a:ahLst/>
              <a:cxnLst/>
              <a:rect l="l" t="t" r="r" b="b"/>
              <a:pathLst>
                <a:path w="1969770" h="19050">
                  <a:moveTo>
                    <a:pt x="0" y="18424"/>
                  </a:moveTo>
                  <a:lnTo>
                    <a:pt x="9779" y="18424"/>
                  </a:lnTo>
                  <a:lnTo>
                    <a:pt x="1969656" y="0"/>
                  </a:lnTo>
                </a:path>
              </a:pathLst>
            </a:custGeom>
            <a:ln w="12714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6585394" y="5551843"/>
              <a:ext cx="69850" cy="69850"/>
            </a:xfrm>
            <a:custGeom>
              <a:avLst/>
              <a:gdLst/>
              <a:ahLst/>
              <a:cxnLst/>
              <a:rect l="l" t="t" r="r" b="b"/>
              <a:pathLst>
                <a:path w="69850" h="69850">
                  <a:moveTo>
                    <a:pt x="68770" y="0"/>
                  </a:moveTo>
                  <a:lnTo>
                    <a:pt x="0" y="35369"/>
                  </a:lnTo>
                  <a:lnTo>
                    <a:pt x="69532" y="69227"/>
                  </a:lnTo>
                  <a:lnTo>
                    <a:pt x="51866" y="34797"/>
                  </a:lnTo>
                  <a:lnTo>
                    <a:pt x="68770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4624670" y="4093770"/>
            <a:ext cx="3671570" cy="9842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void</a:t>
            </a:r>
            <a:r>
              <a:rPr dirty="0" sz="1200" spc="1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main(String[]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args)</a:t>
            </a:r>
            <a:endParaRPr sz="1200">
              <a:latin typeface="Lucida Console"/>
              <a:cs typeface="Lucida Console"/>
            </a:endParaRPr>
          </a:p>
          <a:p>
            <a:pPr marL="38100">
              <a:lnSpc>
                <a:spcPts val="1180"/>
              </a:lnSpc>
              <a:spcBef>
                <a:spcPts val="80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321310">
              <a:lnSpc>
                <a:spcPts val="1575"/>
              </a:lnSpc>
            </a:pPr>
            <a:r>
              <a:rPr dirty="0" sz="1200">
                <a:latin typeface="Lucida Console"/>
                <a:cs typeface="Lucida Console"/>
              </a:rPr>
              <a:t>long</a:t>
            </a:r>
            <a:r>
              <a:rPr dirty="0" sz="1200" spc="19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</a:t>
            </a:r>
            <a:r>
              <a:rPr dirty="0" sz="1200" spc="19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19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Long.parseLong(args[0])</a:t>
            </a:r>
            <a:r>
              <a:rPr dirty="0" sz="1200" spc="-195">
                <a:latin typeface="Lucida Console"/>
                <a:cs typeface="Lucida Console"/>
              </a:rPr>
              <a:t> </a:t>
            </a:r>
            <a:r>
              <a:rPr dirty="0" baseline="-3086" sz="2700" spc="-75">
                <a:solidFill>
                  <a:srgbClr val="8D3124"/>
                </a:solidFill>
                <a:latin typeface="Lucida Console"/>
                <a:cs typeface="Lucida Console"/>
              </a:rPr>
              <a:t>;</a:t>
            </a:r>
            <a:endParaRPr baseline="-3086" sz="2700">
              <a:latin typeface="Lucida Console"/>
              <a:cs typeface="Lucida Console"/>
            </a:endParaRPr>
          </a:p>
          <a:p>
            <a:pPr marL="321310">
              <a:lnSpc>
                <a:spcPts val="1814"/>
              </a:lnSpc>
            </a:pPr>
            <a:r>
              <a:rPr dirty="0" sz="1200">
                <a:latin typeface="Lucida Console"/>
                <a:cs typeface="Lucida Console"/>
              </a:rPr>
              <a:t>for</a:t>
            </a:r>
            <a:r>
              <a:rPr dirty="0" sz="1200" spc="5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</a:t>
            </a:r>
            <a:r>
              <a:rPr dirty="0" sz="1200" spc="-80">
                <a:latin typeface="Lucida Console"/>
                <a:cs typeface="Lucida Console"/>
              </a:rPr>
              <a:t> </a:t>
            </a:r>
            <a:r>
              <a:rPr dirty="0" baseline="-7716" sz="2700">
                <a:solidFill>
                  <a:srgbClr val="8D3124"/>
                </a:solidFill>
                <a:latin typeface="Lucida Console"/>
                <a:cs typeface="Lucida Console"/>
              </a:rPr>
              <a:t>int</a:t>
            </a:r>
            <a:r>
              <a:rPr dirty="0" baseline="-7716" sz="2700" spc="-742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5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5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0;</a:t>
            </a:r>
            <a:r>
              <a:rPr dirty="0" sz="1200" spc="5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5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n;</a:t>
            </a:r>
            <a:r>
              <a:rPr dirty="0" sz="1200" spc="50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i++)</a:t>
            </a:r>
            <a:endParaRPr sz="1200">
              <a:latin typeface="Lucida Console"/>
              <a:cs typeface="Lucida Console"/>
            </a:endParaRPr>
          </a:p>
          <a:p>
            <a:pPr marL="321310">
              <a:lnSpc>
                <a:spcPts val="1420"/>
              </a:lnSpc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7048106" y="3703294"/>
            <a:ext cx="1085850" cy="32639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257175" marR="5080" indent="-245110">
              <a:lnSpc>
                <a:spcPct val="77900"/>
              </a:lnSpc>
              <a:spcBef>
                <a:spcPts val="405"/>
              </a:spcBef>
            </a:pP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need</a:t>
            </a:r>
            <a:r>
              <a:rPr dirty="0" sz="1100" spc="1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to</a:t>
            </a:r>
            <a:r>
              <a:rPr dirty="0" sz="1100" spc="2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declare 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type</a:t>
            </a:r>
            <a:r>
              <a:rPr dirty="0" sz="1100" spc="3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of</a:t>
            </a:r>
            <a:r>
              <a:rPr dirty="0" sz="1100" spc="4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0">
                <a:solidFill>
                  <a:srgbClr val="8D3124"/>
                </a:solidFill>
                <a:latin typeface="Lucida Sans Unicode"/>
                <a:cs typeface="Lucida Sans Unicode"/>
              </a:rPr>
              <a:t>i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29" name="object 2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7547" y="4590250"/>
            <a:ext cx="3426142" cy="1389824"/>
          </a:xfrm>
          <a:prstGeom prst="rect">
            <a:avLst/>
          </a:prstGeom>
        </p:spPr>
      </p:pic>
      <p:grpSp>
        <p:nvGrpSpPr>
          <p:cNvPr id="30" name="object 30" descr=""/>
          <p:cNvGrpSpPr/>
          <p:nvPr/>
        </p:nvGrpSpPr>
        <p:grpSpPr>
          <a:xfrm>
            <a:off x="4342930" y="3660674"/>
            <a:ext cx="2891790" cy="2633345"/>
            <a:chOff x="4342930" y="3660674"/>
            <a:chExt cx="2891790" cy="2633345"/>
          </a:xfrm>
        </p:grpSpPr>
        <p:sp>
          <p:nvSpPr>
            <p:cNvPr id="31" name="object 31" descr=""/>
            <p:cNvSpPr/>
            <p:nvPr/>
          </p:nvSpPr>
          <p:spPr>
            <a:xfrm>
              <a:off x="5943605" y="3934713"/>
              <a:ext cx="1284605" cy="749300"/>
            </a:xfrm>
            <a:custGeom>
              <a:avLst/>
              <a:gdLst/>
              <a:ahLst/>
              <a:cxnLst/>
              <a:rect l="l" t="t" r="r" b="b"/>
              <a:pathLst>
                <a:path w="1284604" h="749300">
                  <a:moveTo>
                    <a:pt x="0" y="749305"/>
                  </a:moveTo>
                  <a:lnTo>
                    <a:pt x="10763" y="749305"/>
                  </a:lnTo>
                  <a:lnTo>
                    <a:pt x="1284372" y="0"/>
                  </a:lnTo>
                </a:path>
              </a:pathLst>
            </a:custGeom>
            <a:ln w="12710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5905627" y="4641430"/>
              <a:ext cx="77470" cy="65405"/>
            </a:xfrm>
            <a:custGeom>
              <a:avLst/>
              <a:gdLst/>
              <a:ahLst/>
              <a:cxnLst/>
              <a:rect l="l" t="t" r="r" b="b"/>
              <a:pathLst>
                <a:path w="77470" h="65404">
                  <a:moveTo>
                    <a:pt x="42202" y="0"/>
                  </a:moveTo>
                  <a:lnTo>
                    <a:pt x="0" y="64846"/>
                  </a:lnTo>
                  <a:lnTo>
                    <a:pt x="77139" y="59740"/>
                  </a:lnTo>
                  <a:lnTo>
                    <a:pt x="44754" y="38608"/>
                  </a:lnTo>
                  <a:lnTo>
                    <a:pt x="42202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42930" y="4735824"/>
              <a:ext cx="544829" cy="372369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65877" y="5831957"/>
              <a:ext cx="628642" cy="461526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96977" y="3660674"/>
              <a:ext cx="536972" cy="445794"/>
            </a:xfrm>
            <a:prstGeom prst="rect">
              <a:avLst/>
            </a:prstGeom>
          </p:spPr>
        </p:pic>
      </p:grpSp>
      <p:sp>
        <p:nvSpPr>
          <p:cNvPr id="36" name="object 36" descr=""/>
          <p:cNvSpPr txBox="1"/>
          <p:nvPr/>
        </p:nvSpPr>
        <p:spPr>
          <a:xfrm>
            <a:off x="723900" y="4626800"/>
            <a:ext cx="3314700" cy="12846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1590" rIns="0" bIns="0" rtlCol="0" vert="horz">
            <a:spAutoFit/>
          </a:bodyPr>
          <a:lstStyle/>
          <a:p>
            <a:pPr marL="69850" marR="662940">
              <a:lnSpc>
                <a:spcPct val="109800"/>
              </a:lnSpc>
              <a:spcBef>
                <a:spcPts val="170"/>
              </a:spcBef>
              <a:tabLst>
                <a:tab pos="675005" algn="l"/>
              </a:tabLst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javac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Factors.java Factors.java:6: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cannot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find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symbol symbol</a:t>
            </a:r>
            <a:r>
              <a:rPr dirty="0" sz="1000">
                <a:latin typeface="Lucida Console"/>
                <a:cs typeface="Lucida Console"/>
              </a:rPr>
              <a:t>	: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variable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 spc="-50">
                <a:latin typeface="Lucida Console"/>
                <a:cs typeface="Lucida Console"/>
              </a:rPr>
              <a:t>i</a:t>
            </a:r>
            <a:endParaRPr sz="1000">
              <a:latin typeface="Lucida Console"/>
              <a:cs typeface="Lucida Console"/>
            </a:endParaRPr>
          </a:p>
          <a:p>
            <a:pPr marL="69850">
              <a:lnSpc>
                <a:spcPct val="100000"/>
              </a:lnSpc>
              <a:spcBef>
                <a:spcPts val="114"/>
              </a:spcBef>
            </a:pPr>
            <a:r>
              <a:rPr dirty="0" sz="1000">
                <a:latin typeface="Lucida Console"/>
                <a:cs typeface="Lucida Console"/>
              </a:rPr>
              <a:t>location:</a:t>
            </a:r>
            <a:r>
              <a:rPr dirty="0" sz="1000" spc="-9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class</a:t>
            </a:r>
            <a:r>
              <a:rPr dirty="0" sz="1000" spc="-9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FactorsX</a:t>
            </a:r>
            <a:endParaRPr sz="1000">
              <a:latin typeface="Lucida Console"/>
              <a:cs typeface="Lucida Console"/>
            </a:endParaRPr>
          </a:p>
          <a:p>
            <a:pPr marL="904240">
              <a:lnSpc>
                <a:spcPct val="100000"/>
              </a:lnSpc>
              <a:spcBef>
                <a:spcPts val="120"/>
              </a:spcBef>
              <a:tabLst>
                <a:tab pos="1736725" algn="l"/>
              </a:tabLst>
            </a:pPr>
            <a:r>
              <a:rPr dirty="0" sz="1000">
                <a:latin typeface="Lucida Console"/>
                <a:cs typeface="Lucida Console"/>
              </a:rPr>
              <a:t>for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 spc="-60">
                <a:latin typeface="Lucida Console"/>
                <a:cs typeface="Lucida Console"/>
              </a:rPr>
              <a:t>(</a:t>
            </a:r>
            <a:r>
              <a:rPr dirty="0" sz="1000">
                <a:latin typeface="Lucida Console"/>
                <a:cs typeface="Lucida Console"/>
              </a:rPr>
              <a:t>	i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0;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i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&lt;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n;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 spc="-20">
                <a:latin typeface="Lucida Console"/>
                <a:cs typeface="Lucida Console"/>
              </a:rPr>
              <a:t>i++)</a:t>
            </a:r>
            <a:endParaRPr sz="1000">
              <a:latin typeface="Lucida Console"/>
              <a:cs typeface="Lucida Console"/>
            </a:endParaRPr>
          </a:p>
          <a:p>
            <a:pPr marL="1736725">
              <a:lnSpc>
                <a:spcPct val="100000"/>
              </a:lnSpc>
              <a:spcBef>
                <a:spcPts val="114"/>
              </a:spcBef>
            </a:pPr>
            <a:r>
              <a:rPr dirty="0" sz="1000" spc="-10">
                <a:latin typeface="Lucida Console"/>
                <a:cs typeface="Lucida Console"/>
              </a:rPr>
              <a:t>^</a:t>
            </a:r>
            <a:endParaRPr sz="1000">
              <a:latin typeface="Lucida Console"/>
              <a:cs typeface="Lucida Console"/>
            </a:endParaRPr>
          </a:p>
          <a:p>
            <a:pPr marL="69850">
              <a:lnSpc>
                <a:spcPct val="100000"/>
              </a:lnSpc>
              <a:spcBef>
                <a:spcPts val="120"/>
              </a:spcBef>
            </a:pPr>
            <a:r>
              <a:rPr dirty="0" sz="1000" spc="-25">
                <a:latin typeface="Lucida Console"/>
                <a:cs typeface="Lucida Console"/>
              </a:rPr>
              <a:t>...</a:t>
            </a:r>
            <a:endParaRPr sz="1000">
              <a:latin typeface="Lucida Console"/>
              <a:cs typeface="Lucida Console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655013" y="2616898"/>
            <a:ext cx="227329" cy="325120"/>
            <a:chOff x="655013" y="2616898"/>
            <a:chExt cx="227329" cy="325120"/>
          </a:xfrm>
        </p:grpSpPr>
        <p:sp>
          <p:nvSpPr>
            <p:cNvPr id="38" name="object 38" descr=""/>
            <p:cNvSpPr/>
            <p:nvPr/>
          </p:nvSpPr>
          <p:spPr>
            <a:xfrm>
              <a:off x="667718" y="2656098"/>
              <a:ext cx="201930" cy="273050"/>
            </a:xfrm>
            <a:custGeom>
              <a:avLst/>
              <a:gdLst/>
              <a:ahLst/>
              <a:cxnLst/>
              <a:rect l="l" t="t" r="r" b="b"/>
              <a:pathLst>
                <a:path w="201930" h="273050">
                  <a:moveTo>
                    <a:pt x="201559" y="272685"/>
                  </a:moveTo>
                  <a:lnTo>
                    <a:pt x="146308" y="271287"/>
                  </a:lnTo>
                  <a:lnTo>
                    <a:pt x="100303" y="262303"/>
                  </a:lnTo>
                  <a:lnTo>
                    <a:pt x="63286" y="246910"/>
                  </a:lnTo>
                  <a:lnTo>
                    <a:pt x="15198" y="201620"/>
                  </a:lnTo>
                  <a:lnTo>
                    <a:pt x="0" y="144850"/>
                  </a:lnTo>
                  <a:lnTo>
                    <a:pt x="4094" y="115108"/>
                  </a:lnTo>
                  <a:lnTo>
                    <a:pt x="34394" y="58807"/>
                  </a:lnTo>
                  <a:lnTo>
                    <a:pt x="92468" y="14610"/>
                  </a:lnTo>
                  <a:lnTo>
                    <a:pt x="131282" y="0"/>
                  </a:lnTo>
                  <a:lnTo>
                    <a:pt x="145081" y="0"/>
                  </a:lnTo>
                </a:path>
              </a:pathLst>
            </a:custGeom>
            <a:ln w="25410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774609" y="2616898"/>
              <a:ext cx="93345" cy="87630"/>
            </a:xfrm>
            <a:custGeom>
              <a:avLst/>
              <a:gdLst/>
              <a:ahLst/>
              <a:cxnLst/>
              <a:rect l="l" t="t" r="r" b="b"/>
              <a:pathLst>
                <a:path w="93344" h="87630">
                  <a:moveTo>
                    <a:pt x="0" y="0"/>
                  </a:moveTo>
                  <a:lnTo>
                    <a:pt x="27811" y="40627"/>
                  </a:lnTo>
                  <a:lnTo>
                    <a:pt x="12030" y="87287"/>
                  </a:lnTo>
                  <a:lnTo>
                    <a:pt x="93200" y="315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40" name="object 4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16684" y="1688697"/>
            <a:ext cx="1754987" cy="1169551"/>
          </a:xfrm>
          <a:prstGeom prst="rect">
            <a:avLst/>
          </a:prstGeom>
        </p:spPr>
      </p:pic>
      <p:sp>
        <p:nvSpPr>
          <p:cNvPr id="41" name="object 41" descr=""/>
          <p:cNvSpPr txBox="1"/>
          <p:nvPr/>
        </p:nvSpPr>
        <p:spPr>
          <a:xfrm>
            <a:off x="7611732" y="2893819"/>
            <a:ext cx="197040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>
                <a:solidFill>
                  <a:srgbClr val="005493"/>
                </a:solidFill>
                <a:latin typeface="Lucida Sans Unicode"/>
                <a:cs typeface="Lucida Sans Unicode"/>
              </a:rPr>
              <a:t>Trying</a:t>
            </a:r>
            <a:r>
              <a:rPr dirty="0" sz="850" spc="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850">
                <a:solidFill>
                  <a:srgbClr val="005493"/>
                </a:solidFill>
                <a:latin typeface="Lucida Sans Unicode"/>
                <a:cs typeface="Lucida Sans Unicode"/>
              </a:rPr>
              <a:t>to</a:t>
            </a:r>
            <a:r>
              <a:rPr dirty="0" sz="850" spc="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850">
                <a:solidFill>
                  <a:srgbClr val="005493"/>
                </a:solidFill>
                <a:latin typeface="Lucida Sans Unicode"/>
                <a:cs typeface="Lucida Sans Unicode"/>
              </a:rPr>
              <a:t>tell</a:t>
            </a:r>
            <a:r>
              <a:rPr dirty="0" sz="850" spc="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850">
                <a:solidFill>
                  <a:srgbClr val="005493"/>
                </a:solidFill>
                <a:latin typeface="Lucida Sans Unicode"/>
                <a:cs typeface="Lucida Sans Unicode"/>
              </a:rPr>
              <a:t>a</a:t>
            </a:r>
            <a:r>
              <a:rPr dirty="0" sz="850" spc="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850">
                <a:solidFill>
                  <a:srgbClr val="005493"/>
                </a:solidFill>
                <a:latin typeface="Lucida Sans Unicode"/>
                <a:cs typeface="Lucida Sans Unicode"/>
              </a:rPr>
              <a:t>computer</a:t>
            </a:r>
            <a:r>
              <a:rPr dirty="0" sz="850" spc="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850">
                <a:solidFill>
                  <a:srgbClr val="005493"/>
                </a:solidFill>
                <a:latin typeface="Lucida Sans Unicode"/>
                <a:cs typeface="Lucida Sans Unicode"/>
              </a:rPr>
              <a:t>what</a:t>
            </a:r>
            <a:r>
              <a:rPr dirty="0" sz="850" spc="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850">
                <a:solidFill>
                  <a:srgbClr val="005493"/>
                </a:solidFill>
                <a:latin typeface="Lucida Sans Unicode"/>
                <a:cs typeface="Lucida Sans Unicode"/>
              </a:rPr>
              <a:t>to</a:t>
            </a:r>
            <a:r>
              <a:rPr dirty="0" sz="850" spc="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850" spc="-25">
                <a:solidFill>
                  <a:srgbClr val="005493"/>
                </a:solidFill>
                <a:latin typeface="Lucida Sans Unicode"/>
                <a:cs typeface="Lucida Sans Unicode"/>
              </a:rPr>
              <a:t>do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5867400" y="5999950"/>
            <a:ext cx="2527300" cy="267335"/>
          </a:xfrm>
          <a:prstGeom prst="rect">
            <a:avLst/>
          </a:prstGeom>
          <a:solidFill>
            <a:srgbClr val="EBEBEB"/>
          </a:solidFill>
        </p:spPr>
        <p:txBody>
          <a:bodyPr wrap="square" lIns="0" tIns="33655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265"/>
              </a:spcBef>
            </a:pP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This</a:t>
            </a:r>
            <a:r>
              <a:rPr dirty="0" sz="1100" spc="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legal</a:t>
            </a:r>
            <a:r>
              <a:rPr dirty="0" sz="1100" spc="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program</a:t>
            </a:r>
            <a:r>
              <a:rPr dirty="0" sz="1100" spc="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still</a:t>
            </a:r>
            <a:r>
              <a:rPr dirty="0" sz="1100" spc="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has</a:t>
            </a:r>
            <a:r>
              <a:rPr dirty="0" sz="1100" spc="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005493"/>
                </a:solidFill>
                <a:latin typeface="Lucida Sans Unicode"/>
                <a:cs typeface="Lucida Sans Unicode"/>
              </a:rPr>
              <a:t>bugs!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43" name="object 43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82308" y="5969590"/>
            <a:ext cx="3426142" cy="550685"/>
          </a:xfrm>
          <a:prstGeom prst="rect">
            <a:avLst/>
          </a:prstGeom>
        </p:spPr>
      </p:pic>
      <p:sp>
        <p:nvSpPr>
          <p:cNvPr id="44" name="object 44" descr=""/>
          <p:cNvSpPr txBox="1"/>
          <p:nvPr/>
        </p:nvSpPr>
        <p:spPr>
          <a:xfrm>
            <a:off x="711200" y="5999950"/>
            <a:ext cx="3327400" cy="4451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2545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335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javac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Factors.java</a:t>
            </a:r>
            <a:endParaRPr sz="1000">
              <a:latin typeface="Lucida Console"/>
              <a:cs typeface="Lucida Console"/>
            </a:endParaRPr>
          </a:p>
          <a:p>
            <a:pPr marL="77470">
              <a:lnSpc>
                <a:spcPct val="100000"/>
              </a:lnSpc>
              <a:spcBef>
                <a:spcPts val="114"/>
              </a:spcBef>
            </a:pPr>
            <a:r>
              <a:rPr dirty="0" sz="1000" spc="-10">
                <a:latin typeface="Lucida Console"/>
                <a:cs typeface="Lucida Console"/>
              </a:rPr>
              <a:t>%</a:t>
            </a:r>
            <a:endParaRPr sz="1000">
              <a:latin typeface="Lucida Console"/>
              <a:cs typeface="Lucida Console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5625642" y="1971382"/>
            <a:ext cx="915035" cy="1167765"/>
            <a:chOff x="5625642" y="1971382"/>
            <a:chExt cx="915035" cy="1167765"/>
          </a:xfrm>
        </p:grpSpPr>
        <p:sp>
          <p:nvSpPr>
            <p:cNvPr id="46" name="object 46" descr=""/>
            <p:cNvSpPr/>
            <p:nvPr/>
          </p:nvSpPr>
          <p:spPr>
            <a:xfrm>
              <a:off x="6063989" y="1978047"/>
              <a:ext cx="469900" cy="470534"/>
            </a:xfrm>
            <a:custGeom>
              <a:avLst/>
              <a:gdLst/>
              <a:ahLst/>
              <a:cxnLst/>
              <a:rect l="l" t="t" r="r" b="b"/>
              <a:pathLst>
                <a:path w="469900" h="470535">
                  <a:moveTo>
                    <a:pt x="234751" y="0"/>
                  </a:moveTo>
                  <a:lnTo>
                    <a:pt x="189914" y="4302"/>
                  </a:lnTo>
                  <a:lnTo>
                    <a:pt x="146412" y="17209"/>
                  </a:lnTo>
                  <a:lnTo>
                    <a:pt x="105579" y="38720"/>
                  </a:lnTo>
                  <a:lnTo>
                    <a:pt x="68751" y="68837"/>
                  </a:lnTo>
                  <a:lnTo>
                    <a:pt x="38672" y="105705"/>
                  </a:lnTo>
                  <a:lnTo>
                    <a:pt x="17187" y="146584"/>
                  </a:lnTo>
                  <a:lnTo>
                    <a:pt x="4296" y="190135"/>
                  </a:lnTo>
                  <a:lnTo>
                    <a:pt x="0" y="235023"/>
                  </a:lnTo>
                  <a:lnTo>
                    <a:pt x="4296" y="279910"/>
                  </a:lnTo>
                  <a:lnTo>
                    <a:pt x="17187" y="323461"/>
                  </a:lnTo>
                  <a:lnTo>
                    <a:pt x="38672" y="364340"/>
                  </a:lnTo>
                  <a:lnTo>
                    <a:pt x="68751" y="401208"/>
                  </a:lnTo>
                  <a:lnTo>
                    <a:pt x="105579" y="431320"/>
                  </a:lnTo>
                  <a:lnTo>
                    <a:pt x="146412" y="452829"/>
                  </a:lnTo>
                  <a:lnTo>
                    <a:pt x="189914" y="465734"/>
                  </a:lnTo>
                  <a:lnTo>
                    <a:pt x="234751" y="470036"/>
                  </a:lnTo>
                  <a:lnTo>
                    <a:pt x="279587" y="465734"/>
                  </a:lnTo>
                  <a:lnTo>
                    <a:pt x="323088" y="452829"/>
                  </a:lnTo>
                  <a:lnTo>
                    <a:pt x="363918" y="431320"/>
                  </a:lnTo>
                  <a:lnTo>
                    <a:pt x="400742" y="401208"/>
                  </a:lnTo>
                  <a:lnTo>
                    <a:pt x="430825" y="364340"/>
                  </a:lnTo>
                  <a:lnTo>
                    <a:pt x="452312" y="323461"/>
                  </a:lnTo>
                  <a:lnTo>
                    <a:pt x="465205" y="279910"/>
                  </a:lnTo>
                  <a:lnTo>
                    <a:pt x="469503" y="235023"/>
                  </a:lnTo>
                  <a:lnTo>
                    <a:pt x="465205" y="190135"/>
                  </a:lnTo>
                  <a:lnTo>
                    <a:pt x="452312" y="146584"/>
                  </a:lnTo>
                  <a:lnTo>
                    <a:pt x="430825" y="105705"/>
                  </a:lnTo>
                  <a:lnTo>
                    <a:pt x="400742" y="68837"/>
                  </a:lnTo>
                  <a:lnTo>
                    <a:pt x="363918" y="38720"/>
                  </a:lnTo>
                  <a:lnTo>
                    <a:pt x="323088" y="17209"/>
                  </a:lnTo>
                  <a:lnTo>
                    <a:pt x="279587" y="4302"/>
                  </a:lnTo>
                  <a:lnTo>
                    <a:pt x="2347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6063983" y="1978050"/>
              <a:ext cx="469900" cy="470534"/>
            </a:xfrm>
            <a:custGeom>
              <a:avLst/>
              <a:gdLst/>
              <a:ahLst/>
              <a:cxnLst/>
              <a:rect l="l" t="t" r="r" b="b"/>
              <a:pathLst>
                <a:path w="469900" h="470535">
                  <a:moveTo>
                    <a:pt x="400748" y="68834"/>
                  </a:moveTo>
                  <a:lnTo>
                    <a:pt x="430830" y="105702"/>
                  </a:lnTo>
                  <a:lnTo>
                    <a:pt x="452317" y="146579"/>
                  </a:lnTo>
                  <a:lnTo>
                    <a:pt x="465209" y="190130"/>
                  </a:lnTo>
                  <a:lnTo>
                    <a:pt x="469506" y="235016"/>
                  </a:lnTo>
                  <a:lnTo>
                    <a:pt x="465209" y="279903"/>
                  </a:lnTo>
                  <a:lnTo>
                    <a:pt x="452317" y="323453"/>
                  </a:lnTo>
                  <a:lnTo>
                    <a:pt x="430830" y="364330"/>
                  </a:lnTo>
                  <a:lnTo>
                    <a:pt x="400748" y="401198"/>
                  </a:lnTo>
                  <a:lnTo>
                    <a:pt x="363922" y="431313"/>
                  </a:lnTo>
                  <a:lnTo>
                    <a:pt x="323091" y="452824"/>
                  </a:lnTo>
                  <a:lnTo>
                    <a:pt x="279589" y="465731"/>
                  </a:lnTo>
                  <a:lnTo>
                    <a:pt x="234753" y="470033"/>
                  </a:lnTo>
                  <a:lnTo>
                    <a:pt x="189916" y="465731"/>
                  </a:lnTo>
                  <a:lnTo>
                    <a:pt x="146415" y="452824"/>
                  </a:lnTo>
                  <a:lnTo>
                    <a:pt x="105583" y="431313"/>
                  </a:lnTo>
                  <a:lnTo>
                    <a:pt x="68757" y="401198"/>
                  </a:lnTo>
                  <a:lnTo>
                    <a:pt x="38676" y="364330"/>
                  </a:lnTo>
                  <a:lnTo>
                    <a:pt x="17189" y="323453"/>
                  </a:lnTo>
                  <a:lnTo>
                    <a:pt x="4297" y="279903"/>
                  </a:lnTo>
                  <a:lnTo>
                    <a:pt x="0" y="235016"/>
                  </a:lnTo>
                  <a:lnTo>
                    <a:pt x="4297" y="190130"/>
                  </a:lnTo>
                  <a:lnTo>
                    <a:pt x="17189" y="146579"/>
                  </a:lnTo>
                  <a:lnTo>
                    <a:pt x="38676" y="105702"/>
                  </a:lnTo>
                  <a:lnTo>
                    <a:pt x="68757" y="68834"/>
                  </a:lnTo>
                  <a:lnTo>
                    <a:pt x="105583" y="38719"/>
                  </a:lnTo>
                  <a:lnTo>
                    <a:pt x="146415" y="17208"/>
                  </a:lnTo>
                  <a:lnTo>
                    <a:pt x="189916" y="4302"/>
                  </a:lnTo>
                  <a:lnTo>
                    <a:pt x="234753" y="0"/>
                  </a:lnTo>
                  <a:lnTo>
                    <a:pt x="279589" y="4302"/>
                  </a:lnTo>
                  <a:lnTo>
                    <a:pt x="323091" y="17208"/>
                  </a:lnTo>
                  <a:lnTo>
                    <a:pt x="363922" y="38719"/>
                  </a:lnTo>
                  <a:lnTo>
                    <a:pt x="400748" y="68834"/>
                  </a:lnTo>
                </a:path>
              </a:pathLst>
            </a:custGeom>
            <a:ln w="127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5632307" y="2661939"/>
              <a:ext cx="469900" cy="470534"/>
            </a:xfrm>
            <a:custGeom>
              <a:avLst/>
              <a:gdLst/>
              <a:ahLst/>
              <a:cxnLst/>
              <a:rect l="l" t="t" r="r" b="b"/>
              <a:pathLst>
                <a:path w="469900" h="470535">
                  <a:moveTo>
                    <a:pt x="234756" y="0"/>
                  </a:moveTo>
                  <a:lnTo>
                    <a:pt x="189920" y="4301"/>
                  </a:lnTo>
                  <a:lnTo>
                    <a:pt x="146419" y="17206"/>
                  </a:lnTo>
                  <a:lnTo>
                    <a:pt x="105588" y="38715"/>
                  </a:lnTo>
                  <a:lnTo>
                    <a:pt x="68760" y="68827"/>
                  </a:lnTo>
                  <a:lnTo>
                    <a:pt x="38678" y="105696"/>
                  </a:lnTo>
                  <a:lnTo>
                    <a:pt x="17190" y="146574"/>
                  </a:lnTo>
                  <a:lnTo>
                    <a:pt x="4297" y="190125"/>
                  </a:lnTo>
                  <a:lnTo>
                    <a:pt x="0" y="235013"/>
                  </a:lnTo>
                  <a:lnTo>
                    <a:pt x="4297" y="279901"/>
                  </a:lnTo>
                  <a:lnTo>
                    <a:pt x="17190" y="323452"/>
                  </a:lnTo>
                  <a:lnTo>
                    <a:pt x="38678" y="364330"/>
                  </a:lnTo>
                  <a:lnTo>
                    <a:pt x="68760" y="401199"/>
                  </a:lnTo>
                  <a:lnTo>
                    <a:pt x="105588" y="431315"/>
                  </a:lnTo>
                  <a:lnTo>
                    <a:pt x="146419" y="452827"/>
                  </a:lnTo>
                  <a:lnTo>
                    <a:pt x="189920" y="465734"/>
                  </a:lnTo>
                  <a:lnTo>
                    <a:pt x="234756" y="470036"/>
                  </a:lnTo>
                  <a:lnTo>
                    <a:pt x="279591" y="465734"/>
                  </a:lnTo>
                  <a:lnTo>
                    <a:pt x="323092" y="452827"/>
                  </a:lnTo>
                  <a:lnTo>
                    <a:pt x="363924" y="431315"/>
                  </a:lnTo>
                  <a:lnTo>
                    <a:pt x="400751" y="401199"/>
                  </a:lnTo>
                  <a:lnTo>
                    <a:pt x="430834" y="364330"/>
                  </a:lnTo>
                  <a:lnTo>
                    <a:pt x="452322" y="323452"/>
                  </a:lnTo>
                  <a:lnTo>
                    <a:pt x="465215" y="279901"/>
                  </a:lnTo>
                  <a:lnTo>
                    <a:pt x="469512" y="235013"/>
                  </a:lnTo>
                  <a:lnTo>
                    <a:pt x="465215" y="190125"/>
                  </a:lnTo>
                  <a:lnTo>
                    <a:pt x="452322" y="146574"/>
                  </a:lnTo>
                  <a:lnTo>
                    <a:pt x="430834" y="105696"/>
                  </a:lnTo>
                  <a:lnTo>
                    <a:pt x="400751" y="68827"/>
                  </a:lnTo>
                  <a:lnTo>
                    <a:pt x="363924" y="38715"/>
                  </a:lnTo>
                  <a:lnTo>
                    <a:pt x="323092" y="17206"/>
                  </a:lnTo>
                  <a:lnTo>
                    <a:pt x="279591" y="4301"/>
                  </a:lnTo>
                  <a:lnTo>
                    <a:pt x="234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5632310" y="2661932"/>
              <a:ext cx="469900" cy="470534"/>
            </a:xfrm>
            <a:custGeom>
              <a:avLst/>
              <a:gdLst/>
              <a:ahLst/>
              <a:cxnLst/>
              <a:rect l="l" t="t" r="r" b="b"/>
              <a:pathLst>
                <a:path w="469900" h="470535">
                  <a:moveTo>
                    <a:pt x="400748" y="68834"/>
                  </a:moveTo>
                  <a:lnTo>
                    <a:pt x="430830" y="105702"/>
                  </a:lnTo>
                  <a:lnTo>
                    <a:pt x="452317" y="146579"/>
                  </a:lnTo>
                  <a:lnTo>
                    <a:pt x="465209" y="190130"/>
                  </a:lnTo>
                  <a:lnTo>
                    <a:pt x="469506" y="235016"/>
                  </a:lnTo>
                  <a:lnTo>
                    <a:pt x="465209" y="279903"/>
                  </a:lnTo>
                  <a:lnTo>
                    <a:pt x="452317" y="323453"/>
                  </a:lnTo>
                  <a:lnTo>
                    <a:pt x="430830" y="364330"/>
                  </a:lnTo>
                  <a:lnTo>
                    <a:pt x="400748" y="401198"/>
                  </a:lnTo>
                  <a:lnTo>
                    <a:pt x="363922" y="431313"/>
                  </a:lnTo>
                  <a:lnTo>
                    <a:pt x="323091" y="452824"/>
                  </a:lnTo>
                  <a:lnTo>
                    <a:pt x="279589" y="465731"/>
                  </a:lnTo>
                  <a:lnTo>
                    <a:pt x="234753" y="470033"/>
                  </a:lnTo>
                  <a:lnTo>
                    <a:pt x="189916" y="465731"/>
                  </a:lnTo>
                  <a:lnTo>
                    <a:pt x="146415" y="452824"/>
                  </a:lnTo>
                  <a:lnTo>
                    <a:pt x="105583" y="431313"/>
                  </a:lnTo>
                  <a:lnTo>
                    <a:pt x="68757" y="401198"/>
                  </a:lnTo>
                  <a:lnTo>
                    <a:pt x="38676" y="364330"/>
                  </a:lnTo>
                  <a:lnTo>
                    <a:pt x="17189" y="323453"/>
                  </a:lnTo>
                  <a:lnTo>
                    <a:pt x="4297" y="279903"/>
                  </a:lnTo>
                  <a:lnTo>
                    <a:pt x="0" y="235016"/>
                  </a:lnTo>
                  <a:lnTo>
                    <a:pt x="4297" y="190130"/>
                  </a:lnTo>
                  <a:lnTo>
                    <a:pt x="17189" y="146579"/>
                  </a:lnTo>
                  <a:lnTo>
                    <a:pt x="38676" y="105702"/>
                  </a:lnTo>
                  <a:lnTo>
                    <a:pt x="68757" y="68834"/>
                  </a:lnTo>
                  <a:lnTo>
                    <a:pt x="105583" y="38719"/>
                  </a:lnTo>
                  <a:lnTo>
                    <a:pt x="146415" y="17208"/>
                  </a:lnTo>
                  <a:lnTo>
                    <a:pt x="189916" y="4302"/>
                  </a:lnTo>
                  <a:lnTo>
                    <a:pt x="234753" y="0"/>
                  </a:lnTo>
                  <a:lnTo>
                    <a:pt x="279589" y="4302"/>
                  </a:lnTo>
                  <a:lnTo>
                    <a:pt x="323091" y="17208"/>
                  </a:lnTo>
                  <a:lnTo>
                    <a:pt x="363922" y="38719"/>
                  </a:lnTo>
                  <a:lnTo>
                    <a:pt x="400748" y="68834"/>
                  </a:lnTo>
                </a:path>
              </a:pathLst>
            </a:custGeom>
            <a:ln w="127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6187465" y="2131665"/>
            <a:ext cx="23431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20">
                <a:solidFill>
                  <a:srgbClr val="005493"/>
                </a:solidFill>
                <a:latin typeface="Lucida Sans Unicode"/>
                <a:cs typeface="Lucida Sans Unicode"/>
              </a:rPr>
              <a:t>EDIT</a:t>
            </a:r>
            <a:endParaRPr sz="750">
              <a:latin typeface="Lucida Sans Unicode"/>
              <a:cs typeface="Lucida Sans Unicode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5834989" y="2306174"/>
            <a:ext cx="508634" cy="478790"/>
            <a:chOff x="5834989" y="2306174"/>
            <a:chExt cx="508634" cy="478790"/>
          </a:xfrm>
        </p:grpSpPr>
        <p:sp>
          <p:nvSpPr>
            <p:cNvPr id="52" name="object 52" descr=""/>
            <p:cNvSpPr/>
            <p:nvPr/>
          </p:nvSpPr>
          <p:spPr>
            <a:xfrm>
              <a:off x="5867401" y="2318880"/>
              <a:ext cx="217170" cy="273685"/>
            </a:xfrm>
            <a:custGeom>
              <a:avLst/>
              <a:gdLst/>
              <a:ahLst/>
              <a:cxnLst/>
              <a:rect l="l" t="t" r="r" b="b"/>
              <a:pathLst>
                <a:path w="217170" h="273685">
                  <a:moveTo>
                    <a:pt x="216613" y="0"/>
                  </a:moveTo>
                  <a:lnTo>
                    <a:pt x="160887" y="41369"/>
                  </a:lnTo>
                  <a:lnTo>
                    <a:pt x="115495" y="82509"/>
                  </a:lnTo>
                  <a:lnTo>
                    <a:pt x="79191" y="122908"/>
                  </a:lnTo>
                  <a:lnTo>
                    <a:pt x="50733" y="162053"/>
                  </a:lnTo>
                  <a:lnTo>
                    <a:pt x="28878" y="199431"/>
                  </a:lnTo>
                  <a:lnTo>
                    <a:pt x="12381" y="234530"/>
                  </a:lnTo>
                  <a:lnTo>
                    <a:pt x="0" y="266837"/>
                  </a:lnTo>
                  <a:lnTo>
                    <a:pt x="0" y="273642"/>
                  </a:lnTo>
                </a:path>
              </a:pathLst>
            </a:custGeom>
            <a:ln w="25411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34989" y="2548420"/>
              <a:ext cx="84061" cy="97205"/>
            </a:xfrm>
            <a:prstGeom prst="rect">
              <a:avLst/>
            </a:prstGeom>
          </p:spPr>
        </p:pic>
        <p:sp>
          <p:nvSpPr>
            <p:cNvPr id="54" name="object 54" descr=""/>
            <p:cNvSpPr/>
            <p:nvPr/>
          </p:nvSpPr>
          <p:spPr>
            <a:xfrm>
              <a:off x="6077085" y="2509789"/>
              <a:ext cx="236220" cy="264795"/>
            </a:xfrm>
            <a:custGeom>
              <a:avLst/>
              <a:gdLst/>
              <a:ahLst/>
              <a:cxnLst/>
              <a:rect l="l" t="t" r="r" b="b"/>
              <a:pathLst>
                <a:path w="236220" h="264794">
                  <a:moveTo>
                    <a:pt x="0" y="264573"/>
                  </a:moveTo>
                  <a:lnTo>
                    <a:pt x="57967" y="226260"/>
                  </a:lnTo>
                  <a:lnTo>
                    <a:pt x="105773" y="187630"/>
                  </a:lnTo>
                  <a:lnTo>
                    <a:pt x="144565" y="149258"/>
                  </a:lnTo>
                  <a:lnTo>
                    <a:pt x="175489" y="111719"/>
                  </a:lnTo>
                  <a:lnTo>
                    <a:pt x="199691" y="75588"/>
                  </a:lnTo>
                  <a:lnTo>
                    <a:pt x="218319" y="41440"/>
                  </a:lnTo>
                  <a:lnTo>
                    <a:pt x="232520" y="9849"/>
                  </a:lnTo>
                  <a:lnTo>
                    <a:pt x="236158" y="0"/>
                  </a:lnTo>
                </a:path>
              </a:pathLst>
            </a:custGeom>
            <a:ln w="20965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6260706" y="2457640"/>
              <a:ext cx="82550" cy="98425"/>
            </a:xfrm>
            <a:custGeom>
              <a:avLst/>
              <a:gdLst/>
              <a:ahLst/>
              <a:cxnLst/>
              <a:rect l="l" t="t" r="r" b="b"/>
              <a:pathLst>
                <a:path w="82550" h="98425">
                  <a:moveTo>
                    <a:pt x="71805" y="0"/>
                  </a:moveTo>
                  <a:lnTo>
                    <a:pt x="0" y="67360"/>
                  </a:lnTo>
                  <a:lnTo>
                    <a:pt x="48907" y="61975"/>
                  </a:lnTo>
                  <a:lnTo>
                    <a:pt x="82550" y="97917"/>
                  </a:lnTo>
                  <a:lnTo>
                    <a:pt x="71805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 descr=""/>
          <p:cNvSpPr txBox="1"/>
          <p:nvPr/>
        </p:nvSpPr>
        <p:spPr>
          <a:xfrm>
            <a:off x="5653506" y="2815052"/>
            <a:ext cx="426084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10">
                <a:solidFill>
                  <a:srgbClr val="005493"/>
                </a:solidFill>
                <a:latin typeface="Lucida Sans Unicode"/>
                <a:cs typeface="Lucida Sans Unicode"/>
              </a:rPr>
              <a:t>COMPILE</a:t>
            </a:r>
            <a:endParaRPr sz="750">
              <a:latin typeface="Lucida Sans Unicode"/>
              <a:cs typeface="Lucida Sans Unicode"/>
            </a:endParaRPr>
          </a:p>
        </p:txBody>
      </p:sp>
      <p:sp>
        <p:nvSpPr>
          <p:cNvPr id="57" name="object 5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42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32130" y="1250334"/>
            <a:ext cx="5170170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>
                <a:latin typeface="Arial"/>
                <a:cs typeface="Arial"/>
              </a:rPr>
              <a:t>Debugging</a:t>
            </a:r>
            <a:r>
              <a:rPr dirty="0" sz="1700" spc="130">
                <a:latin typeface="Arial"/>
                <a:cs typeface="Arial"/>
              </a:rPr>
              <a:t> </a:t>
            </a:r>
            <a:r>
              <a:rPr dirty="0" sz="1700" spc="85">
                <a:latin typeface="Arial"/>
                <a:cs typeface="Arial"/>
              </a:rPr>
              <a:t>a</a:t>
            </a:r>
            <a:r>
              <a:rPr dirty="0" sz="1700" spc="130">
                <a:latin typeface="Arial"/>
                <a:cs typeface="Arial"/>
              </a:rPr>
              <a:t> </a:t>
            </a:r>
            <a:r>
              <a:rPr dirty="0" sz="1700" spc="55">
                <a:latin typeface="Arial"/>
                <a:cs typeface="Arial"/>
              </a:rPr>
              <a:t>program:</a:t>
            </a:r>
            <a:r>
              <a:rPr dirty="0" sz="1700" spc="13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runtime</a:t>
            </a:r>
            <a:r>
              <a:rPr dirty="0" sz="1700" spc="130">
                <a:latin typeface="Arial"/>
                <a:cs typeface="Arial"/>
              </a:rPr>
              <a:t> </a:t>
            </a:r>
            <a:r>
              <a:rPr dirty="0" sz="1700" spc="55">
                <a:latin typeface="Arial"/>
                <a:cs typeface="Arial"/>
              </a:rPr>
              <a:t>and</a:t>
            </a:r>
            <a:r>
              <a:rPr dirty="0" sz="1700" spc="13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semantic</a:t>
            </a:r>
            <a:r>
              <a:rPr dirty="0" sz="1700" spc="130">
                <a:latin typeface="Arial"/>
                <a:cs typeface="Arial"/>
              </a:rPr>
              <a:t> </a:t>
            </a:r>
            <a:r>
              <a:rPr dirty="0" sz="1700" spc="-10">
                <a:latin typeface="Arial"/>
                <a:cs typeface="Arial"/>
              </a:rPr>
              <a:t>errors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520700" y="1791525"/>
            <a:ext cx="5562600" cy="1322705"/>
          </a:xfrm>
          <a:custGeom>
            <a:avLst/>
            <a:gdLst/>
            <a:ahLst/>
            <a:cxnLst/>
            <a:rect l="l" t="t" r="r" b="b"/>
            <a:pathLst>
              <a:path w="5562600" h="1322705">
                <a:moveTo>
                  <a:pt x="0" y="0"/>
                </a:moveTo>
                <a:lnTo>
                  <a:pt x="5562600" y="0"/>
                </a:lnTo>
                <a:lnTo>
                  <a:pt x="5562600" y="1322285"/>
                </a:lnTo>
                <a:lnTo>
                  <a:pt x="0" y="132228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673576" y="1799712"/>
            <a:ext cx="5253355" cy="1199515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Does</a:t>
            </a:r>
            <a:r>
              <a:rPr dirty="0" sz="1450" spc="10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your</a:t>
            </a:r>
            <a:r>
              <a:rPr dirty="0" sz="1450" spc="10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legal</a:t>
            </a:r>
            <a:r>
              <a:rPr dirty="0" sz="1450" spc="1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Java</a:t>
            </a:r>
            <a:r>
              <a:rPr dirty="0" sz="1450" spc="10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program</a:t>
            </a:r>
            <a:r>
              <a:rPr dirty="0" sz="1450" spc="1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do</a:t>
            </a:r>
            <a:r>
              <a:rPr dirty="0" sz="1450" spc="10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what</a:t>
            </a:r>
            <a:r>
              <a:rPr dirty="0" sz="1450" spc="1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you</a:t>
            </a:r>
            <a:r>
              <a:rPr dirty="0" sz="1450" spc="10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want</a:t>
            </a:r>
            <a:r>
              <a:rPr dirty="0" sz="1450" spc="1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it</a:t>
            </a:r>
            <a:r>
              <a:rPr dirty="0" sz="1450" spc="10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to</a:t>
            </a:r>
            <a:r>
              <a:rPr dirty="0" sz="1450" spc="1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005493"/>
                </a:solidFill>
                <a:latin typeface="Lucida Sans Unicode"/>
                <a:cs typeface="Lucida Sans Unicode"/>
              </a:rPr>
              <a:t>do?</a:t>
            </a:r>
            <a:endParaRPr sz="1450">
              <a:latin typeface="Lucida Sans Unicode"/>
              <a:cs typeface="Lucida Sans Unicode"/>
            </a:endParaRPr>
          </a:p>
          <a:p>
            <a:pPr marL="289560" indent="-125730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2901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You</a:t>
            </a:r>
            <a:r>
              <a:rPr dirty="0" baseline="1915" sz="2175" spc="7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need</a:t>
            </a:r>
            <a:r>
              <a:rPr dirty="0" baseline="1915" sz="2175" spc="8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to</a:t>
            </a:r>
            <a:r>
              <a:rPr dirty="0" baseline="1915" sz="2175" spc="7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run</a:t>
            </a:r>
            <a:r>
              <a:rPr dirty="0" baseline="1915" sz="2175" spc="8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it</a:t>
            </a:r>
            <a:r>
              <a:rPr dirty="0" baseline="1915" sz="2175" spc="8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to</a:t>
            </a:r>
            <a:r>
              <a:rPr dirty="0" baseline="1915" sz="2175" spc="7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find</a:t>
            </a:r>
            <a:r>
              <a:rPr dirty="0" baseline="1915" sz="2175" spc="82">
                <a:latin typeface="Lucida Sans Unicode"/>
                <a:cs typeface="Lucida Sans Unicode"/>
              </a:rPr>
              <a:t> </a:t>
            </a:r>
            <a:r>
              <a:rPr dirty="0" baseline="1915" sz="2175" spc="-30">
                <a:latin typeface="Lucida Sans Unicode"/>
                <a:cs typeface="Lucida Sans Unicode"/>
              </a:rPr>
              <a:t>out.</a:t>
            </a:r>
            <a:endParaRPr baseline="1915" sz="2175">
              <a:latin typeface="Lucida Sans Unicode"/>
              <a:cs typeface="Lucida Sans Unicode"/>
            </a:endParaRPr>
          </a:p>
          <a:p>
            <a:pPr marL="289560" indent="-125730">
              <a:lnSpc>
                <a:spcPct val="100000"/>
              </a:lnSpc>
              <a:spcBef>
                <a:spcPts val="570"/>
              </a:spcBef>
              <a:buSzPct val="106896"/>
              <a:buFont typeface="Calibri"/>
              <a:buChar char="•"/>
              <a:tabLst>
                <a:tab pos="2901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Find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the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1915" sz="2175" i="1">
                <a:latin typeface="Lucida Sans Italic"/>
                <a:cs typeface="Lucida Sans Italic"/>
              </a:rPr>
              <a:t>first</a:t>
            </a:r>
            <a:r>
              <a:rPr dirty="0" baseline="1915" sz="2175" spc="112" i="1">
                <a:latin typeface="Lucida Sans Italic"/>
                <a:cs typeface="Lucida Sans Italic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runtime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error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(if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any).</a:t>
            </a:r>
            <a:endParaRPr baseline="1915" sz="2175">
              <a:latin typeface="Lucida Sans Unicode"/>
              <a:cs typeface="Lucida Sans Unicode"/>
            </a:endParaRPr>
          </a:p>
          <a:p>
            <a:pPr marL="289560" indent="-125730">
              <a:lnSpc>
                <a:spcPct val="100000"/>
              </a:lnSpc>
              <a:spcBef>
                <a:spcPts val="575"/>
              </a:spcBef>
              <a:buSzPct val="106896"/>
              <a:buFont typeface="Calibri"/>
              <a:buChar char="•"/>
              <a:tabLst>
                <a:tab pos="2901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Fix</a:t>
            </a:r>
            <a:r>
              <a:rPr dirty="0" baseline="1915" sz="2175" spc="8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and</a:t>
            </a:r>
            <a:r>
              <a:rPr dirty="0" baseline="1915" sz="2175" spc="82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repeat.</a:t>
            </a:r>
            <a:endParaRPr baseline="1915" sz="2175">
              <a:latin typeface="Lucida Sans Unicode"/>
              <a:cs typeface="Lucida Sans Unicode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5215788" y="3184042"/>
            <a:ext cx="4332605" cy="2827020"/>
            <a:chOff x="5215788" y="3184042"/>
            <a:chExt cx="4332605" cy="282702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5788" y="3184042"/>
              <a:ext cx="4332452" cy="2826854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5245099" y="3215525"/>
              <a:ext cx="4229100" cy="2720975"/>
            </a:xfrm>
            <a:custGeom>
              <a:avLst/>
              <a:gdLst/>
              <a:ahLst/>
              <a:cxnLst/>
              <a:rect l="l" t="t" r="r" b="b"/>
              <a:pathLst>
                <a:path w="4229100" h="2720975">
                  <a:moveTo>
                    <a:pt x="0" y="0"/>
                  </a:moveTo>
                  <a:lnTo>
                    <a:pt x="4229100" y="0"/>
                  </a:lnTo>
                  <a:lnTo>
                    <a:pt x="4229100" y="2720848"/>
                  </a:lnTo>
                  <a:lnTo>
                    <a:pt x="0" y="2720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7077309" y="3313253"/>
            <a:ext cx="189230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25">
                <a:latin typeface="Lucida Console"/>
                <a:cs typeface="Lucida Console"/>
              </a:rPr>
              <a:t>rs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374297" y="3289225"/>
            <a:ext cx="1715770" cy="4070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class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Facto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658132" y="3674200"/>
            <a:ext cx="3608070" cy="5994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void</a:t>
            </a:r>
            <a:r>
              <a:rPr dirty="0" sz="1200" spc="1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main(String[]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args)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283210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latin typeface="Lucida Console"/>
                <a:cs typeface="Lucida Console"/>
              </a:rPr>
              <a:t>long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Long.parseLong(args[0]);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266533" y="4275697"/>
            <a:ext cx="189230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25">
                <a:latin typeface="Lucida Console"/>
                <a:cs typeface="Lucida Console"/>
              </a:rPr>
              <a:t>0;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550369" y="4251669"/>
            <a:ext cx="1053465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4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5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n;</a:t>
            </a:r>
            <a:r>
              <a:rPr dirty="0" sz="1200" spc="50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i++)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941967" y="4251669"/>
            <a:ext cx="1242695" cy="4070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Lucida Console"/>
                <a:cs typeface="Lucida Console"/>
              </a:rPr>
              <a:t>for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 spc="-50">
                <a:latin typeface="Lucida Console"/>
                <a:cs typeface="Lucida Console"/>
              </a:rPr>
              <a:t>=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941967" y="5214100"/>
            <a:ext cx="107314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658132" y="5406594"/>
            <a:ext cx="107314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361597" y="5599075"/>
            <a:ext cx="120014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891858" y="3137485"/>
            <a:ext cx="3819525" cy="1148715"/>
            <a:chOff x="891858" y="3137485"/>
            <a:chExt cx="3819525" cy="1148715"/>
          </a:xfrm>
        </p:grpSpPr>
        <p:pic>
          <p:nvPicPr>
            <p:cNvPr id="19" name="object 1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858" y="3137485"/>
              <a:ext cx="3819055" cy="1148574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927099" y="3164662"/>
              <a:ext cx="3708400" cy="1042669"/>
            </a:xfrm>
            <a:custGeom>
              <a:avLst/>
              <a:gdLst/>
              <a:ahLst/>
              <a:cxnLst/>
              <a:rect l="l" t="t" r="r" b="b"/>
              <a:pathLst>
                <a:path w="3708400" h="1042670">
                  <a:moveTo>
                    <a:pt x="0" y="0"/>
                  </a:moveTo>
                  <a:lnTo>
                    <a:pt x="3708400" y="0"/>
                  </a:lnTo>
                  <a:lnTo>
                    <a:pt x="3708400" y="1042568"/>
                  </a:lnTo>
                  <a:lnTo>
                    <a:pt x="0" y="10425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1048508" y="3596486"/>
            <a:ext cx="199390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latin typeface="Lucida Console"/>
                <a:cs typeface="Lucida Console"/>
              </a:rPr>
              <a:t>Exception</a:t>
            </a:r>
            <a:r>
              <a:rPr dirty="0" sz="1000" spc="-8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in</a:t>
            </a:r>
            <a:r>
              <a:rPr dirty="0" sz="1000" spc="-8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thread</a:t>
            </a:r>
            <a:r>
              <a:rPr dirty="0" sz="1000" spc="-7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"main"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048508" y="3747518"/>
            <a:ext cx="3280410" cy="360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43560" marR="5080" indent="-531495">
              <a:lnSpc>
                <a:spcPct val="109800"/>
              </a:lnSpc>
              <a:spcBef>
                <a:spcPts val="100"/>
              </a:spcBef>
            </a:pPr>
            <a:r>
              <a:rPr dirty="0" sz="1000" spc="-10">
                <a:latin typeface="Lucida Console"/>
                <a:cs typeface="Lucida Console"/>
              </a:rPr>
              <a:t>java.lang.ArrayIndexOutOfBoundsException:</a:t>
            </a:r>
            <a:r>
              <a:rPr dirty="0" sz="1000" spc="-95">
                <a:latin typeface="Lucida Console"/>
                <a:cs typeface="Lucida Console"/>
              </a:rPr>
              <a:t> </a:t>
            </a:r>
            <a:r>
              <a:rPr dirty="0" sz="1000" spc="-50">
                <a:latin typeface="Lucida Console"/>
                <a:cs typeface="Lucida Console"/>
              </a:rPr>
              <a:t>0 </a:t>
            </a:r>
            <a:r>
              <a:rPr dirty="0" sz="1000">
                <a:latin typeface="Lucida Console"/>
                <a:cs typeface="Lucida Console"/>
              </a:rPr>
              <a:t>at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Factors.main(Factors.java:5)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200403" y="4636644"/>
            <a:ext cx="2807335" cy="9455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ts val="1180"/>
              </a:lnSpc>
              <a:spcBef>
                <a:spcPts val="135"/>
              </a:spcBef>
            </a:pPr>
            <a:r>
              <a:rPr dirty="0" sz="1200">
                <a:latin typeface="Lucida Console"/>
                <a:cs typeface="Lucida Console"/>
              </a:rPr>
              <a:t>while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(n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%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==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0)</a:t>
            </a:r>
            <a:endParaRPr sz="1200">
              <a:latin typeface="Lucida Console"/>
              <a:cs typeface="Lucida Console"/>
            </a:endParaRPr>
          </a:p>
          <a:p>
            <a:pPr marL="308610" marR="30480" indent="-189230">
              <a:lnSpc>
                <a:spcPct val="70200"/>
              </a:lnSpc>
              <a:spcBef>
                <a:spcPts val="385"/>
              </a:spcBef>
            </a:pPr>
            <a:r>
              <a:rPr dirty="0" baseline="-6172" sz="2700">
                <a:solidFill>
                  <a:srgbClr val="8D3124"/>
                </a:solidFill>
                <a:latin typeface="Lucida Console"/>
                <a:cs typeface="Lucida Console"/>
              </a:rPr>
              <a:t>{</a:t>
            </a:r>
            <a:r>
              <a:rPr dirty="0" baseline="-6172" sz="2700" spc="-952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System.out.print(i</a:t>
            </a:r>
            <a:r>
              <a:rPr dirty="0" sz="1200" spc="14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14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"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"); </a:t>
            </a:r>
            <a:r>
              <a:rPr dirty="0" sz="1200">
                <a:latin typeface="Lucida Console"/>
                <a:cs typeface="Lucida Console"/>
              </a:rPr>
              <a:t>n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</a:t>
            </a:r>
            <a:r>
              <a:rPr dirty="0" sz="1200" spc="4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/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i;</a:t>
            </a:r>
            <a:r>
              <a:rPr dirty="0" baseline="-7716" sz="2700" spc="-37">
                <a:solidFill>
                  <a:srgbClr val="8D3124"/>
                </a:solidFill>
                <a:latin typeface="Lucida Console"/>
                <a:cs typeface="Lucida Console"/>
              </a:rPr>
              <a:t>}</a:t>
            </a:r>
            <a:endParaRPr baseline="-7716" sz="2700">
              <a:latin typeface="Lucida Console"/>
              <a:cs typeface="Lucida Console"/>
            </a:endParaRPr>
          </a:p>
          <a:p>
            <a:pPr marL="1832610">
              <a:lnSpc>
                <a:spcPct val="100000"/>
              </a:lnSpc>
              <a:spcBef>
                <a:spcPts val="1290"/>
              </a:spcBef>
            </a:pP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need</a:t>
            </a:r>
            <a:r>
              <a:rPr dirty="0" sz="1100" spc="2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braces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6448221" y="4258093"/>
            <a:ext cx="1564005" cy="1245870"/>
            <a:chOff x="6448221" y="4258093"/>
            <a:chExt cx="1564005" cy="1245870"/>
          </a:xfrm>
        </p:grpSpPr>
        <p:sp>
          <p:nvSpPr>
            <p:cNvPr id="25" name="object 25" descr=""/>
            <p:cNvSpPr/>
            <p:nvPr/>
          </p:nvSpPr>
          <p:spPr>
            <a:xfrm>
              <a:off x="6489706" y="4963729"/>
              <a:ext cx="1507490" cy="531495"/>
            </a:xfrm>
            <a:custGeom>
              <a:avLst/>
              <a:gdLst/>
              <a:ahLst/>
              <a:cxnLst/>
              <a:rect l="l" t="t" r="r" b="b"/>
              <a:pathLst>
                <a:path w="1507490" h="531495">
                  <a:moveTo>
                    <a:pt x="0" y="0"/>
                  </a:moveTo>
                  <a:lnTo>
                    <a:pt x="11573" y="0"/>
                  </a:lnTo>
                  <a:lnTo>
                    <a:pt x="1506951" y="531256"/>
                  </a:lnTo>
                </a:path>
              </a:pathLst>
            </a:custGeom>
            <a:ln w="12712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6448221" y="4939525"/>
              <a:ext cx="76835" cy="65405"/>
            </a:xfrm>
            <a:custGeom>
              <a:avLst/>
              <a:gdLst/>
              <a:ahLst/>
              <a:cxnLst/>
              <a:rect l="l" t="t" r="r" b="b"/>
              <a:pathLst>
                <a:path w="76834" h="65404">
                  <a:moveTo>
                    <a:pt x="76733" y="0"/>
                  </a:moveTo>
                  <a:lnTo>
                    <a:pt x="0" y="9474"/>
                  </a:lnTo>
                  <a:lnTo>
                    <a:pt x="53619" y="65239"/>
                  </a:lnTo>
                  <a:lnTo>
                    <a:pt x="48882" y="26835"/>
                  </a:lnTo>
                  <a:lnTo>
                    <a:pt x="76733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7607303" y="5179875"/>
              <a:ext cx="398145" cy="317500"/>
            </a:xfrm>
            <a:custGeom>
              <a:avLst/>
              <a:gdLst/>
              <a:ahLst/>
              <a:cxnLst/>
              <a:rect l="l" t="t" r="r" b="b"/>
              <a:pathLst>
                <a:path w="398145" h="317500">
                  <a:moveTo>
                    <a:pt x="0" y="0"/>
                  </a:moveTo>
                  <a:lnTo>
                    <a:pt x="12100" y="12714"/>
                  </a:lnTo>
                  <a:lnTo>
                    <a:pt x="397864" y="316972"/>
                  </a:lnTo>
                </a:path>
              </a:pathLst>
            </a:custGeom>
            <a:ln w="12708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7572908" y="5152402"/>
              <a:ext cx="76200" cy="70485"/>
            </a:xfrm>
            <a:custGeom>
              <a:avLst/>
              <a:gdLst/>
              <a:ahLst/>
              <a:cxnLst/>
              <a:rect l="l" t="t" r="r" b="b"/>
              <a:pathLst>
                <a:path w="76200" h="70485">
                  <a:moveTo>
                    <a:pt x="0" y="0"/>
                  </a:moveTo>
                  <a:lnTo>
                    <a:pt x="32486" y="70230"/>
                  </a:lnTo>
                  <a:lnTo>
                    <a:pt x="40538" y="32384"/>
                  </a:lnTo>
                  <a:lnTo>
                    <a:pt x="75615" y="16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7251700" y="4258093"/>
              <a:ext cx="190500" cy="267335"/>
            </a:xfrm>
            <a:custGeom>
              <a:avLst/>
              <a:gdLst/>
              <a:ahLst/>
              <a:cxnLst/>
              <a:rect l="l" t="t" r="r" b="b"/>
              <a:pathLst>
                <a:path w="190500" h="267335">
                  <a:moveTo>
                    <a:pt x="0" y="0"/>
                  </a:moveTo>
                  <a:lnTo>
                    <a:pt x="190500" y="0"/>
                  </a:lnTo>
                  <a:lnTo>
                    <a:pt x="190500" y="266992"/>
                  </a:lnTo>
                  <a:lnTo>
                    <a:pt x="0" y="2669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7279602" y="4218884"/>
            <a:ext cx="151765" cy="3028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800" spc="5">
                <a:solidFill>
                  <a:srgbClr val="8D3124"/>
                </a:solidFill>
                <a:latin typeface="Lucida Console"/>
                <a:cs typeface="Lucida Console"/>
              </a:rPr>
              <a:t>2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8170773" y="3220796"/>
            <a:ext cx="1200150" cy="45656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90805" marR="5080" indent="-91440">
              <a:lnSpc>
                <a:spcPct val="77900"/>
              </a:lnSpc>
              <a:spcBef>
                <a:spcPts val="405"/>
              </a:spcBef>
            </a:pP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need</a:t>
            </a:r>
            <a:r>
              <a:rPr dirty="0" sz="1100" spc="1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to</a:t>
            </a:r>
            <a:r>
              <a:rPr dirty="0" sz="1100" spc="2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start</a:t>
            </a:r>
            <a:r>
              <a:rPr dirty="0" sz="1100" spc="1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at</a:t>
            </a:r>
            <a:r>
              <a:rPr dirty="0" sz="1100" spc="2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0">
                <a:solidFill>
                  <a:srgbClr val="8D3124"/>
                </a:solidFill>
                <a:latin typeface="Lucida Sans Unicode"/>
                <a:cs typeface="Lucida Sans Unicode"/>
              </a:rPr>
              <a:t>2 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since</a:t>
            </a:r>
            <a:r>
              <a:rPr dirty="0" sz="1100" spc="1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2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and</a:t>
            </a:r>
            <a:r>
              <a:rPr dirty="0" sz="1100" spc="1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0">
                <a:solidFill>
                  <a:srgbClr val="8D3124"/>
                </a:solidFill>
                <a:latin typeface="Lucida Sans Unicode"/>
                <a:cs typeface="Lucida Sans Unicode"/>
              </a:rPr>
              <a:t>1 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are</a:t>
            </a:r>
            <a:r>
              <a:rPr dirty="0" sz="1100" spc="1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not</a:t>
            </a:r>
            <a:r>
              <a:rPr dirty="0" sz="1100" spc="1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factors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383212" y="2257882"/>
            <a:ext cx="4328160" cy="3790950"/>
            <a:chOff x="383212" y="2257882"/>
            <a:chExt cx="4328160" cy="3790950"/>
          </a:xfrm>
        </p:grpSpPr>
        <p:sp>
          <p:nvSpPr>
            <p:cNvPr id="33" name="object 33" descr=""/>
            <p:cNvSpPr/>
            <p:nvPr/>
          </p:nvSpPr>
          <p:spPr>
            <a:xfrm>
              <a:off x="396229" y="2300101"/>
              <a:ext cx="415925" cy="592455"/>
            </a:xfrm>
            <a:custGeom>
              <a:avLst/>
              <a:gdLst/>
              <a:ahLst/>
              <a:cxnLst/>
              <a:rect l="l" t="t" r="r" b="b"/>
              <a:pathLst>
                <a:path w="415925" h="592455">
                  <a:moveTo>
                    <a:pt x="415421" y="591971"/>
                  </a:moveTo>
                  <a:lnTo>
                    <a:pt x="361839" y="591841"/>
                  </a:lnTo>
                  <a:lnTo>
                    <a:pt x="312174" y="588338"/>
                  </a:lnTo>
                  <a:lnTo>
                    <a:pt x="266376" y="581679"/>
                  </a:lnTo>
                  <a:lnTo>
                    <a:pt x="224396" y="572082"/>
                  </a:lnTo>
                  <a:lnTo>
                    <a:pt x="186182" y="559766"/>
                  </a:lnTo>
                  <a:lnTo>
                    <a:pt x="120852" y="527849"/>
                  </a:lnTo>
                  <a:lnTo>
                    <a:pt x="69983" y="487673"/>
                  </a:lnTo>
                  <a:lnTo>
                    <a:pt x="33171" y="440985"/>
                  </a:lnTo>
                  <a:lnTo>
                    <a:pt x="10015" y="389531"/>
                  </a:lnTo>
                  <a:lnTo>
                    <a:pt x="109" y="335055"/>
                  </a:lnTo>
                  <a:lnTo>
                    <a:pt x="0" y="307230"/>
                  </a:lnTo>
                  <a:lnTo>
                    <a:pt x="3051" y="279304"/>
                  </a:lnTo>
                  <a:lnTo>
                    <a:pt x="18438" y="224025"/>
                  </a:lnTo>
                  <a:lnTo>
                    <a:pt x="45867" y="170961"/>
                  </a:lnTo>
                  <a:lnTo>
                    <a:pt x="84933" y="121861"/>
                  </a:lnTo>
                  <a:lnTo>
                    <a:pt x="135234" y="78468"/>
                  </a:lnTo>
                  <a:lnTo>
                    <a:pt x="196366" y="42530"/>
                  </a:lnTo>
                  <a:lnTo>
                    <a:pt x="267926" y="15792"/>
                  </a:lnTo>
                  <a:lnTo>
                    <a:pt x="307491" y="6418"/>
                  </a:lnTo>
                  <a:lnTo>
                    <a:pt x="349512" y="0"/>
                  </a:lnTo>
                  <a:lnTo>
                    <a:pt x="365770" y="0"/>
                  </a:lnTo>
                </a:path>
              </a:pathLst>
            </a:custGeom>
            <a:ln w="25409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727162" y="2257882"/>
              <a:ext cx="90805" cy="88265"/>
            </a:xfrm>
            <a:custGeom>
              <a:avLst/>
              <a:gdLst/>
              <a:ahLst/>
              <a:cxnLst/>
              <a:rect l="l" t="t" r="r" b="b"/>
              <a:pathLst>
                <a:path w="90805" h="88264">
                  <a:moveTo>
                    <a:pt x="0" y="0"/>
                  </a:moveTo>
                  <a:lnTo>
                    <a:pt x="24375" y="42786"/>
                  </a:lnTo>
                  <a:lnTo>
                    <a:pt x="4812" y="87985"/>
                  </a:lnTo>
                  <a:lnTo>
                    <a:pt x="90285" y="39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858" y="5188141"/>
              <a:ext cx="3819055" cy="860118"/>
            </a:xfrm>
            <a:prstGeom prst="rect">
              <a:avLst/>
            </a:prstGeom>
          </p:spPr>
        </p:pic>
        <p:sp>
          <p:nvSpPr>
            <p:cNvPr id="36" name="object 36" descr=""/>
            <p:cNvSpPr/>
            <p:nvPr/>
          </p:nvSpPr>
          <p:spPr>
            <a:xfrm>
              <a:off x="927100" y="5224373"/>
              <a:ext cx="3708400" cy="750570"/>
            </a:xfrm>
            <a:custGeom>
              <a:avLst/>
              <a:gdLst/>
              <a:ahLst/>
              <a:cxnLst/>
              <a:rect l="l" t="t" r="r" b="b"/>
              <a:pathLst>
                <a:path w="3708400" h="750570">
                  <a:moveTo>
                    <a:pt x="0" y="0"/>
                  </a:moveTo>
                  <a:lnTo>
                    <a:pt x="3708400" y="0"/>
                  </a:lnTo>
                  <a:lnTo>
                    <a:pt x="3708400" y="750138"/>
                  </a:lnTo>
                  <a:lnTo>
                    <a:pt x="0" y="750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37" name="object 37" descr=""/>
          <p:cNvGraphicFramePr>
            <a:graphicFrameLocks noGrp="1"/>
          </p:cNvGraphicFramePr>
          <p:nvPr/>
        </p:nvGraphicFramePr>
        <p:xfrm>
          <a:off x="1029458" y="5334260"/>
          <a:ext cx="3469640" cy="481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415"/>
                <a:gridCol w="1210945"/>
                <a:gridCol w="151130"/>
                <a:gridCol w="151129"/>
                <a:gridCol w="151130"/>
                <a:gridCol w="151130"/>
                <a:gridCol w="151130"/>
                <a:gridCol w="151130"/>
                <a:gridCol w="151130"/>
                <a:gridCol w="151130"/>
                <a:gridCol w="151130"/>
                <a:gridCol w="151130"/>
                <a:gridCol w="151130"/>
                <a:gridCol w="151130"/>
                <a:gridCol w="151130"/>
                <a:gridCol w="144779"/>
              </a:tblGrid>
              <a:tr h="157480">
                <a:tc>
                  <a:txBody>
                    <a:bodyPr/>
                    <a:lstStyle/>
                    <a:p>
                      <a:pPr algn="ctr">
                        <a:lnSpc>
                          <a:spcPts val="112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%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2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java</a:t>
                      </a:r>
                      <a:r>
                        <a:rPr dirty="0" sz="1000" spc="-8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>
                          <a:latin typeface="Lucida Console"/>
                          <a:cs typeface="Lucida Console"/>
                        </a:rPr>
                        <a:t>Factors</a:t>
                      </a:r>
                      <a:r>
                        <a:rPr dirty="0" sz="1000" spc="-7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 spc="-25">
                          <a:latin typeface="Lucida Console"/>
                          <a:cs typeface="Lucida Console"/>
                        </a:rPr>
                        <a:t>98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 gridSpan="1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7005">
                <a:tc>
                  <a:txBody>
                    <a:bodyPr/>
                    <a:lstStyle/>
                    <a:p>
                      <a:pPr algn="ctr">
                        <a:lnSpc>
                          <a:spcPts val="1195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195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2</a:t>
                      </a:r>
                      <a:r>
                        <a:rPr dirty="0" sz="1000" spc="-2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>
                          <a:latin typeface="Lucida Console"/>
                          <a:cs typeface="Lucida Console"/>
                        </a:rPr>
                        <a:t>2</a:t>
                      </a:r>
                      <a:r>
                        <a:rPr dirty="0" sz="1000" spc="-2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>
                          <a:latin typeface="Lucida Console"/>
                          <a:cs typeface="Lucida Console"/>
                        </a:rPr>
                        <a:t>2</a:t>
                      </a:r>
                      <a:r>
                        <a:rPr dirty="0" sz="1000" spc="-2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>
                          <a:latin typeface="Lucida Console"/>
                          <a:cs typeface="Lucida Console"/>
                        </a:rPr>
                        <a:t>2</a:t>
                      </a:r>
                      <a:r>
                        <a:rPr dirty="0" sz="1000" spc="-2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>
                          <a:latin typeface="Lucida Console"/>
                          <a:cs typeface="Lucida Console"/>
                        </a:rPr>
                        <a:t>2</a:t>
                      </a:r>
                      <a:r>
                        <a:rPr dirty="0" sz="1000" spc="-2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>
                          <a:latin typeface="Lucida Console"/>
                          <a:cs typeface="Lucida Console"/>
                        </a:rPr>
                        <a:t>2</a:t>
                      </a:r>
                      <a:r>
                        <a:rPr dirty="0" sz="1000" spc="-2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>
                          <a:latin typeface="Lucida Console"/>
                          <a:cs typeface="Lucida Console"/>
                        </a:rPr>
                        <a:t>2</a:t>
                      </a:r>
                      <a:r>
                        <a:rPr dirty="0" sz="1000" spc="-2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 spc="-50">
                          <a:latin typeface="Lucida Console"/>
                          <a:cs typeface="Lucida Console"/>
                        </a:rPr>
                        <a:t>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5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5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5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5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5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5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5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5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5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5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5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195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195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195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  <a:tr h="157480"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14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2</a:t>
                      </a:r>
                      <a:r>
                        <a:rPr dirty="0" sz="1000" spc="-2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>
                          <a:latin typeface="Lucida Console"/>
                          <a:cs typeface="Lucida Console"/>
                        </a:rPr>
                        <a:t>2</a:t>
                      </a:r>
                      <a:r>
                        <a:rPr dirty="0" sz="1000" spc="-2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>
                          <a:latin typeface="Lucida Console"/>
                          <a:cs typeface="Lucida Console"/>
                        </a:rPr>
                        <a:t>2</a:t>
                      </a:r>
                      <a:r>
                        <a:rPr dirty="0" sz="1000" spc="-2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>
                          <a:latin typeface="Lucida Console"/>
                          <a:cs typeface="Lucida Console"/>
                        </a:rPr>
                        <a:t>2</a:t>
                      </a:r>
                      <a:r>
                        <a:rPr dirty="0" sz="1000" spc="-2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>
                          <a:latin typeface="Lucida Console"/>
                          <a:cs typeface="Lucida Console"/>
                        </a:rPr>
                        <a:t>2</a:t>
                      </a:r>
                      <a:r>
                        <a:rPr dirty="0" sz="1000" spc="-2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>
                          <a:latin typeface="Lucida Console"/>
                          <a:cs typeface="Lucida Console"/>
                        </a:rPr>
                        <a:t>2</a:t>
                      </a:r>
                      <a:r>
                        <a:rPr dirty="0" sz="1000" spc="-2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>
                          <a:latin typeface="Lucida Console"/>
                          <a:cs typeface="Lucida Console"/>
                        </a:rPr>
                        <a:t>2</a:t>
                      </a:r>
                      <a:r>
                        <a:rPr dirty="0" sz="1000" spc="-2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 spc="-50">
                          <a:latin typeface="Lucida Console"/>
                          <a:cs typeface="Lucida Console"/>
                        </a:rPr>
                        <a:t>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14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14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14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38" name="object 3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1858" y="6027281"/>
            <a:ext cx="1906905" cy="676556"/>
          </a:xfrm>
          <a:prstGeom prst="rect">
            <a:avLst/>
          </a:prstGeom>
        </p:spPr>
      </p:pic>
      <p:grpSp>
        <p:nvGrpSpPr>
          <p:cNvPr id="39" name="object 39" descr=""/>
          <p:cNvGrpSpPr/>
          <p:nvPr/>
        </p:nvGrpSpPr>
        <p:grpSpPr>
          <a:xfrm>
            <a:off x="5904077" y="3262084"/>
            <a:ext cx="2326005" cy="2633345"/>
            <a:chOff x="5904077" y="3262084"/>
            <a:chExt cx="2326005" cy="2633345"/>
          </a:xfrm>
        </p:grpSpPr>
        <p:sp>
          <p:nvSpPr>
            <p:cNvPr id="40" name="object 40" descr=""/>
            <p:cNvSpPr/>
            <p:nvPr/>
          </p:nvSpPr>
          <p:spPr>
            <a:xfrm>
              <a:off x="7488410" y="3515143"/>
              <a:ext cx="735330" cy="720090"/>
            </a:xfrm>
            <a:custGeom>
              <a:avLst/>
              <a:gdLst/>
              <a:ahLst/>
              <a:cxnLst/>
              <a:rect l="l" t="t" r="r" b="b"/>
              <a:pathLst>
                <a:path w="735329" h="720089">
                  <a:moveTo>
                    <a:pt x="0" y="719935"/>
                  </a:moveTo>
                  <a:lnTo>
                    <a:pt x="0" y="719935"/>
                  </a:lnTo>
                  <a:lnTo>
                    <a:pt x="734934" y="0"/>
                  </a:lnTo>
                </a:path>
              </a:pathLst>
            </a:custGeom>
            <a:ln w="12707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7456957" y="4192727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25234" y="0"/>
                  </a:moveTo>
                  <a:lnTo>
                    <a:pt x="0" y="73164"/>
                  </a:lnTo>
                  <a:lnTo>
                    <a:pt x="73596" y="49479"/>
                  </a:lnTo>
                  <a:lnTo>
                    <a:pt x="37058" y="36842"/>
                  </a:lnTo>
                  <a:lnTo>
                    <a:pt x="25234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04077" y="5433368"/>
              <a:ext cx="628642" cy="461526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35177" y="3262084"/>
              <a:ext cx="536972" cy="445794"/>
            </a:xfrm>
            <a:prstGeom prst="rect">
              <a:avLst/>
            </a:prstGeom>
          </p:spPr>
        </p:pic>
      </p:grpSp>
      <p:sp>
        <p:nvSpPr>
          <p:cNvPr id="44" name="object 44" descr=""/>
          <p:cNvSpPr txBox="1"/>
          <p:nvPr/>
        </p:nvSpPr>
        <p:spPr>
          <a:xfrm>
            <a:off x="927100" y="6063513"/>
            <a:ext cx="1803400" cy="5594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9695" rIns="0" bIns="0" rtlCol="0" vert="horz">
            <a:spAutoFit/>
          </a:bodyPr>
          <a:lstStyle/>
          <a:p>
            <a:pPr marL="133985">
              <a:lnSpc>
                <a:spcPct val="100000"/>
              </a:lnSpc>
              <a:spcBef>
                <a:spcPts val="785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Factors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98</a:t>
            </a:r>
            <a:endParaRPr sz="1000">
              <a:latin typeface="Lucida Console"/>
              <a:cs typeface="Lucida Console"/>
            </a:endParaRPr>
          </a:p>
          <a:p>
            <a:pPr marL="133985">
              <a:lnSpc>
                <a:spcPct val="100000"/>
              </a:lnSpc>
              <a:spcBef>
                <a:spcPts val="114"/>
              </a:spcBef>
            </a:pPr>
            <a:r>
              <a:rPr dirty="0" sz="1000">
                <a:latin typeface="Lucida Console"/>
                <a:cs typeface="Lucida Console"/>
              </a:rPr>
              <a:t>2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7</a:t>
            </a:r>
            <a:r>
              <a:rPr dirty="0" sz="1000" spc="-20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7%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3195015" y="6231216"/>
            <a:ext cx="96520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98 </a:t>
            </a:r>
            <a:r>
              <a:rPr dirty="0" sz="1100" spc="-180">
                <a:solidFill>
                  <a:srgbClr val="005493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2</a:t>
            </a:r>
            <a:r>
              <a:rPr dirty="0" sz="1100" spc="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b="0">
                <a:solidFill>
                  <a:srgbClr val="005493"/>
                </a:solidFill>
                <a:latin typeface="Brush Script Std"/>
                <a:cs typeface="Brush Script Std"/>
              </a:rPr>
              <a:t>×</a:t>
            </a:r>
            <a:r>
              <a:rPr dirty="0" sz="1100" spc="-20" b="0">
                <a:solidFill>
                  <a:srgbClr val="005493"/>
                </a:solidFill>
                <a:latin typeface="Brush Script Std"/>
                <a:cs typeface="Brush Script Std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7</a:t>
            </a:r>
            <a:r>
              <a:rPr dirty="0" sz="1100" b="0">
                <a:solidFill>
                  <a:srgbClr val="005493"/>
                </a:solidFill>
                <a:latin typeface="Brush Script Std"/>
                <a:cs typeface="Brush Script Std"/>
              </a:rPr>
              <a:t>×</a:t>
            </a:r>
            <a:r>
              <a:rPr dirty="0" sz="1100" spc="-25" b="0">
                <a:solidFill>
                  <a:srgbClr val="005493"/>
                </a:solidFill>
                <a:latin typeface="Brush Script Std"/>
                <a:cs typeface="Brush Script Std"/>
              </a:rPr>
              <a:t> </a:t>
            </a:r>
            <a:r>
              <a:rPr dirty="0" sz="1100" spc="-50">
                <a:solidFill>
                  <a:srgbClr val="005493"/>
                </a:solidFill>
                <a:latin typeface="Lucida Sans Unicode"/>
                <a:cs typeface="Lucida Sans Unicode"/>
              </a:rPr>
              <a:t>7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4408106" y="6152870"/>
            <a:ext cx="241935" cy="3657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200" spc="160" b="0">
                <a:solidFill>
                  <a:srgbClr val="005493"/>
                </a:solidFill>
                <a:latin typeface="Source Han Sans JP Medium"/>
                <a:cs typeface="Source Han Sans JP Medium"/>
              </a:rPr>
              <a:t>✓</a:t>
            </a:r>
            <a:endParaRPr sz="2200">
              <a:latin typeface="Source Han Sans JP Medium"/>
              <a:cs typeface="Source Han Sans JP Medium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1048508" y="3238845"/>
            <a:ext cx="2928620" cy="37401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javac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Factors.java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  <a:tabLst>
                <a:tab pos="1610995" algn="l"/>
              </a:tabLst>
            </a:pPr>
            <a:r>
              <a:rPr dirty="0" baseline="2777" sz="1500">
                <a:latin typeface="Lucida Console"/>
                <a:cs typeface="Lucida Console"/>
              </a:rPr>
              <a:t>%</a:t>
            </a:r>
            <a:r>
              <a:rPr dirty="0" baseline="2777" sz="1500" spc="-67">
                <a:latin typeface="Lucida Console"/>
                <a:cs typeface="Lucida Console"/>
              </a:rPr>
              <a:t> </a:t>
            </a:r>
            <a:r>
              <a:rPr dirty="0" baseline="2777" sz="1500">
                <a:latin typeface="Lucida Console"/>
                <a:cs typeface="Lucida Console"/>
              </a:rPr>
              <a:t>java</a:t>
            </a:r>
            <a:r>
              <a:rPr dirty="0" baseline="2777" sz="1500" spc="-60">
                <a:latin typeface="Lucida Console"/>
                <a:cs typeface="Lucida Console"/>
              </a:rPr>
              <a:t> </a:t>
            </a:r>
            <a:r>
              <a:rPr dirty="0" baseline="2777" sz="1500" spc="-15">
                <a:latin typeface="Lucida Console"/>
                <a:cs typeface="Lucida Console"/>
              </a:rPr>
              <a:t>Factors</a:t>
            </a:r>
            <a:r>
              <a:rPr dirty="0" baseline="2777" sz="1500">
                <a:latin typeface="Lucida Console"/>
                <a:cs typeface="Lucida Console"/>
              </a:rPr>
              <a:t>	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oops,</a:t>
            </a:r>
            <a:r>
              <a:rPr dirty="0" sz="1000" spc="-6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need</a:t>
            </a:r>
            <a:r>
              <a:rPr dirty="0" sz="1000" spc="-5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argument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2329726" y="3514559"/>
            <a:ext cx="292100" cy="50800"/>
            <a:chOff x="2329726" y="3514559"/>
            <a:chExt cx="292100" cy="50800"/>
          </a:xfrm>
        </p:grpSpPr>
        <p:sp>
          <p:nvSpPr>
            <p:cNvPr id="49" name="object 49" descr=""/>
            <p:cNvSpPr/>
            <p:nvPr/>
          </p:nvSpPr>
          <p:spPr>
            <a:xfrm>
              <a:off x="2362206" y="3539731"/>
              <a:ext cx="254000" cy="0"/>
            </a:xfrm>
            <a:custGeom>
              <a:avLst/>
              <a:gdLst/>
              <a:ahLst/>
              <a:cxnLst/>
              <a:rect l="l" t="t" r="r" b="b"/>
              <a:pathLst>
                <a:path w="254000" h="0">
                  <a:moveTo>
                    <a:pt x="254000" y="0"/>
                  </a:moveTo>
                  <a:lnTo>
                    <a:pt x="6762" y="0"/>
                  </a:lnTo>
                  <a:lnTo>
                    <a:pt x="0" y="0"/>
                  </a:lnTo>
                </a:path>
              </a:pathLst>
            </a:custGeom>
            <a:ln w="10489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2329726" y="351455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291" y="0"/>
                  </a:moveTo>
                  <a:lnTo>
                    <a:pt x="0" y="25171"/>
                  </a:lnTo>
                  <a:lnTo>
                    <a:pt x="50291" y="50355"/>
                  </a:lnTo>
                  <a:lnTo>
                    <a:pt x="37718" y="25171"/>
                  </a:lnTo>
                  <a:lnTo>
                    <a:pt x="50291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2731185" y="4336608"/>
            <a:ext cx="1589405" cy="149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30"/>
              </a:lnSpc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you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will</a:t>
            </a:r>
            <a:r>
              <a:rPr dirty="0" sz="1000" spc="-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see</a:t>
            </a:r>
            <a:r>
              <a:rPr dirty="0" sz="1000" spc="-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this</a:t>
            </a:r>
            <a:r>
              <a:rPr dirty="0" sz="1000" spc="-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message!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52" name="object 5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16684" y="1688697"/>
            <a:ext cx="1754987" cy="1169551"/>
          </a:xfrm>
          <a:prstGeom prst="rect">
            <a:avLst/>
          </a:prstGeom>
        </p:spPr>
      </p:pic>
      <p:grpSp>
        <p:nvGrpSpPr>
          <p:cNvPr id="53" name="object 53" descr=""/>
          <p:cNvGrpSpPr/>
          <p:nvPr/>
        </p:nvGrpSpPr>
        <p:grpSpPr>
          <a:xfrm>
            <a:off x="891858" y="4137748"/>
            <a:ext cx="3819525" cy="1097915"/>
            <a:chOff x="891858" y="4137748"/>
            <a:chExt cx="3819525" cy="1097915"/>
          </a:xfrm>
        </p:grpSpPr>
        <p:sp>
          <p:nvSpPr>
            <p:cNvPr id="54" name="object 54" descr=""/>
            <p:cNvSpPr/>
            <p:nvPr/>
          </p:nvSpPr>
          <p:spPr>
            <a:xfrm>
              <a:off x="3536950" y="4181805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w="0" h="140335">
                  <a:moveTo>
                    <a:pt x="0" y="139856"/>
                  </a:moveTo>
                  <a:lnTo>
                    <a:pt x="0" y="8057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3502380" y="4137748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4" h="69850">
                  <a:moveTo>
                    <a:pt x="34569" y="0"/>
                  </a:moveTo>
                  <a:lnTo>
                    <a:pt x="0" y="69227"/>
                  </a:lnTo>
                  <a:lnTo>
                    <a:pt x="34569" y="51917"/>
                  </a:lnTo>
                  <a:lnTo>
                    <a:pt x="60504" y="51917"/>
                  </a:lnTo>
                  <a:lnTo>
                    <a:pt x="34569" y="0"/>
                  </a:lnTo>
                  <a:close/>
                </a:path>
                <a:path w="69214" h="69850">
                  <a:moveTo>
                    <a:pt x="60504" y="51917"/>
                  </a:moveTo>
                  <a:lnTo>
                    <a:pt x="34569" y="51917"/>
                  </a:lnTo>
                  <a:lnTo>
                    <a:pt x="69151" y="69227"/>
                  </a:lnTo>
                  <a:lnTo>
                    <a:pt x="60504" y="51917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1858" y="4238866"/>
              <a:ext cx="3819055" cy="996480"/>
            </a:xfrm>
            <a:prstGeom prst="rect">
              <a:avLst/>
            </a:prstGeom>
          </p:spPr>
        </p:pic>
        <p:sp>
          <p:nvSpPr>
            <p:cNvPr id="57" name="object 57" descr=""/>
            <p:cNvSpPr/>
            <p:nvPr/>
          </p:nvSpPr>
          <p:spPr>
            <a:xfrm>
              <a:off x="927099" y="4270806"/>
              <a:ext cx="3708400" cy="890269"/>
            </a:xfrm>
            <a:custGeom>
              <a:avLst/>
              <a:gdLst/>
              <a:ahLst/>
              <a:cxnLst/>
              <a:rect l="l" t="t" r="r" b="b"/>
              <a:pathLst>
                <a:path w="3708400" h="890270">
                  <a:moveTo>
                    <a:pt x="0" y="0"/>
                  </a:moveTo>
                  <a:lnTo>
                    <a:pt x="3708400" y="0"/>
                  </a:lnTo>
                  <a:lnTo>
                    <a:pt x="3708400" y="889990"/>
                  </a:lnTo>
                  <a:lnTo>
                    <a:pt x="0" y="88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 descr=""/>
          <p:cNvSpPr txBox="1"/>
          <p:nvPr/>
        </p:nvSpPr>
        <p:spPr>
          <a:xfrm>
            <a:off x="6654800" y="5656656"/>
            <a:ext cx="2819400" cy="280035"/>
          </a:xfrm>
          <a:prstGeom prst="rect">
            <a:avLst/>
          </a:prstGeom>
          <a:solidFill>
            <a:srgbClr val="EBEBEB"/>
          </a:solidFill>
        </p:spPr>
        <p:txBody>
          <a:bodyPr wrap="square" lIns="0" tIns="3048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This</a:t>
            </a:r>
            <a:r>
              <a:rPr dirty="0" sz="1100" spc="4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working</a:t>
            </a:r>
            <a:r>
              <a:rPr dirty="0" sz="1100" spc="4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program</a:t>
            </a:r>
            <a:r>
              <a:rPr dirty="0" sz="1100" spc="5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still</a:t>
            </a:r>
            <a:r>
              <a:rPr dirty="0" sz="1100" spc="4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has</a:t>
            </a:r>
            <a:r>
              <a:rPr dirty="0" sz="1100" spc="5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005493"/>
                </a:solidFill>
                <a:latin typeface="Lucida Sans Unicode"/>
                <a:cs typeface="Lucida Sans Unicode"/>
              </a:rPr>
              <a:t>bugs!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1048508" y="4346958"/>
            <a:ext cx="3053080" cy="694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064260">
              <a:lnSpc>
                <a:spcPct val="109800"/>
              </a:lnSpc>
              <a:spcBef>
                <a:spcPts val="100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Factors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98 </a:t>
            </a:r>
            <a:r>
              <a:rPr dirty="0" sz="1000">
                <a:latin typeface="Lucida Console"/>
                <a:cs typeface="Lucida Console"/>
              </a:rPr>
              <a:t>Exception</a:t>
            </a:r>
            <a:r>
              <a:rPr dirty="0" sz="1000" spc="-8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in</a:t>
            </a:r>
            <a:r>
              <a:rPr dirty="0" sz="1000" spc="-8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thread</a:t>
            </a:r>
            <a:r>
              <a:rPr dirty="0" sz="1000" spc="-7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"main"</a:t>
            </a:r>
            <a:endParaRPr sz="1000">
              <a:latin typeface="Lucida Console"/>
              <a:cs typeface="Lucida Console"/>
            </a:endParaRPr>
          </a:p>
          <a:p>
            <a:pPr marL="543560" marR="5080" indent="-531495">
              <a:lnSpc>
                <a:spcPct val="109800"/>
              </a:lnSpc>
            </a:pPr>
            <a:r>
              <a:rPr dirty="0" sz="1000" spc="-10">
                <a:latin typeface="Lucida Console"/>
                <a:cs typeface="Lucida Console"/>
              </a:rPr>
              <a:t>java.lang.ArithmeticException: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/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by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 spc="-20">
                <a:latin typeface="Lucida Console"/>
                <a:cs typeface="Lucida Console"/>
              </a:rPr>
              <a:t>zero </a:t>
            </a:r>
            <a:r>
              <a:rPr dirty="0" sz="1000">
                <a:latin typeface="Lucida Console"/>
                <a:cs typeface="Lucida Console"/>
              </a:rPr>
              <a:t>at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Factors.main(Factors.java:8)</a:t>
            </a:r>
            <a:endParaRPr sz="1000">
              <a:latin typeface="Lucida Console"/>
              <a:cs typeface="Lucida Console"/>
            </a:endParaRPr>
          </a:p>
        </p:txBody>
      </p:sp>
      <p:grpSp>
        <p:nvGrpSpPr>
          <p:cNvPr id="60" name="object 60" descr=""/>
          <p:cNvGrpSpPr/>
          <p:nvPr/>
        </p:nvGrpSpPr>
        <p:grpSpPr>
          <a:xfrm>
            <a:off x="6112840" y="1929422"/>
            <a:ext cx="1332865" cy="1167765"/>
            <a:chOff x="6112840" y="1929422"/>
            <a:chExt cx="1332865" cy="1167765"/>
          </a:xfrm>
        </p:grpSpPr>
        <p:sp>
          <p:nvSpPr>
            <p:cNvPr id="61" name="object 61" descr=""/>
            <p:cNvSpPr/>
            <p:nvPr/>
          </p:nvSpPr>
          <p:spPr>
            <a:xfrm>
              <a:off x="6119513" y="2619981"/>
              <a:ext cx="469900" cy="470534"/>
            </a:xfrm>
            <a:custGeom>
              <a:avLst/>
              <a:gdLst/>
              <a:ahLst/>
              <a:cxnLst/>
              <a:rect l="l" t="t" r="r" b="b"/>
              <a:pathLst>
                <a:path w="469900" h="470535">
                  <a:moveTo>
                    <a:pt x="234751" y="0"/>
                  </a:moveTo>
                  <a:lnTo>
                    <a:pt x="189914" y="4302"/>
                  </a:lnTo>
                  <a:lnTo>
                    <a:pt x="146412" y="17209"/>
                  </a:lnTo>
                  <a:lnTo>
                    <a:pt x="105579" y="38720"/>
                  </a:lnTo>
                  <a:lnTo>
                    <a:pt x="68751" y="68837"/>
                  </a:lnTo>
                  <a:lnTo>
                    <a:pt x="38672" y="105705"/>
                  </a:lnTo>
                  <a:lnTo>
                    <a:pt x="17187" y="146582"/>
                  </a:lnTo>
                  <a:lnTo>
                    <a:pt x="4296" y="190131"/>
                  </a:lnTo>
                  <a:lnTo>
                    <a:pt x="0" y="235016"/>
                  </a:lnTo>
                  <a:lnTo>
                    <a:pt x="4296" y="279901"/>
                  </a:lnTo>
                  <a:lnTo>
                    <a:pt x="17187" y="323451"/>
                  </a:lnTo>
                  <a:lnTo>
                    <a:pt x="38672" y="364327"/>
                  </a:lnTo>
                  <a:lnTo>
                    <a:pt x="68751" y="401196"/>
                  </a:lnTo>
                  <a:lnTo>
                    <a:pt x="105579" y="431312"/>
                  </a:lnTo>
                  <a:lnTo>
                    <a:pt x="146412" y="452824"/>
                  </a:lnTo>
                  <a:lnTo>
                    <a:pt x="189914" y="465731"/>
                  </a:lnTo>
                  <a:lnTo>
                    <a:pt x="234751" y="470033"/>
                  </a:lnTo>
                  <a:lnTo>
                    <a:pt x="279587" y="465731"/>
                  </a:lnTo>
                  <a:lnTo>
                    <a:pt x="323088" y="452824"/>
                  </a:lnTo>
                  <a:lnTo>
                    <a:pt x="363918" y="431312"/>
                  </a:lnTo>
                  <a:lnTo>
                    <a:pt x="400742" y="401196"/>
                  </a:lnTo>
                  <a:lnTo>
                    <a:pt x="430825" y="364327"/>
                  </a:lnTo>
                  <a:lnTo>
                    <a:pt x="452312" y="323451"/>
                  </a:lnTo>
                  <a:lnTo>
                    <a:pt x="465205" y="279901"/>
                  </a:lnTo>
                  <a:lnTo>
                    <a:pt x="469503" y="235016"/>
                  </a:lnTo>
                  <a:lnTo>
                    <a:pt x="465205" y="190131"/>
                  </a:lnTo>
                  <a:lnTo>
                    <a:pt x="452312" y="146582"/>
                  </a:lnTo>
                  <a:lnTo>
                    <a:pt x="430825" y="105705"/>
                  </a:lnTo>
                  <a:lnTo>
                    <a:pt x="400742" y="68837"/>
                  </a:lnTo>
                  <a:lnTo>
                    <a:pt x="363918" y="38720"/>
                  </a:lnTo>
                  <a:lnTo>
                    <a:pt x="323088" y="17209"/>
                  </a:lnTo>
                  <a:lnTo>
                    <a:pt x="279587" y="4302"/>
                  </a:lnTo>
                  <a:lnTo>
                    <a:pt x="2347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6119507" y="2619984"/>
              <a:ext cx="469900" cy="470534"/>
            </a:xfrm>
            <a:custGeom>
              <a:avLst/>
              <a:gdLst/>
              <a:ahLst/>
              <a:cxnLst/>
              <a:rect l="l" t="t" r="r" b="b"/>
              <a:pathLst>
                <a:path w="469900" h="470535">
                  <a:moveTo>
                    <a:pt x="400748" y="68834"/>
                  </a:moveTo>
                  <a:lnTo>
                    <a:pt x="430830" y="105702"/>
                  </a:lnTo>
                  <a:lnTo>
                    <a:pt x="452317" y="146579"/>
                  </a:lnTo>
                  <a:lnTo>
                    <a:pt x="465209" y="190130"/>
                  </a:lnTo>
                  <a:lnTo>
                    <a:pt x="469506" y="235016"/>
                  </a:lnTo>
                  <a:lnTo>
                    <a:pt x="465209" y="279903"/>
                  </a:lnTo>
                  <a:lnTo>
                    <a:pt x="452317" y="323453"/>
                  </a:lnTo>
                  <a:lnTo>
                    <a:pt x="430830" y="364330"/>
                  </a:lnTo>
                  <a:lnTo>
                    <a:pt x="400748" y="401198"/>
                  </a:lnTo>
                  <a:lnTo>
                    <a:pt x="363922" y="431313"/>
                  </a:lnTo>
                  <a:lnTo>
                    <a:pt x="323091" y="452824"/>
                  </a:lnTo>
                  <a:lnTo>
                    <a:pt x="279589" y="465731"/>
                  </a:lnTo>
                  <a:lnTo>
                    <a:pt x="234753" y="470033"/>
                  </a:lnTo>
                  <a:lnTo>
                    <a:pt x="189916" y="465731"/>
                  </a:lnTo>
                  <a:lnTo>
                    <a:pt x="146415" y="452824"/>
                  </a:lnTo>
                  <a:lnTo>
                    <a:pt x="105583" y="431313"/>
                  </a:lnTo>
                  <a:lnTo>
                    <a:pt x="68757" y="401198"/>
                  </a:lnTo>
                  <a:lnTo>
                    <a:pt x="38676" y="364330"/>
                  </a:lnTo>
                  <a:lnTo>
                    <a:pt x="17189" y="323453"/>
                  </a:lnTo>
                  <a:lnTo>
                    <a:pt x="4297" y="279903"/>
                  </a:lnTo>
                  <a:lnTo>
                    <a:pt x="0" y="235016"/>
                  </a:lnTo>
                  <a:lnTo>
                    <a:pt x="4297" y="190130"/>
                  </a:lnTo>
                  <a:lnTo>
                    <a:pt x="17189" y="146579"/>
                  </a:lnTo>
                  <a:lnTo>
                    <a:pt x="38676" y="105702"/>
                  </a:lnTo>
                  <a:lnTo>
                    <a:pt x="68757" y="68834"/>
                  </a:lnTo>
                  <a:lnTo>
                    <a:pt x="105583" y="38719"/>
                  </a:lnTo>
                  <a:lnTo>
                    <a:pt x="146415" y="17208"/>
                  </a:lnTo>
                  <a:lnTo>
                    <a:pt x="189916" y="4302"/>
                  </a:lnTo>
                  <a:lnTo>
                    <a:pt x="234753" y="0"/>
                  </a:lnTo>
                  <a:lnTo>
                    <a:pt x="279589" y="4302"/>
                  </a:lnTo>
                  <a:lnTo>
                    <a:pt x="323091" y="17208"/>
                  </a:lnTo>
                  <a:lnTo>
                    <a:pt x="363922" y="38719"/>
                  </a:lnTo>
                  <a:lnTo>
                    <a:pt x="400748" y="68834"/>
                  </a:lnTo>
                </a:path>
              </a:pathLst>
            </a:custGeom>
            <a:ln w="127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6551190" y="1936096"/>
              <a:ext cx="469900" cy="470534"/>
            </a:xfrm>
            <a:custGeom>
              <a:avLst/>
              <a:gdLst/>
              <a:ahLst/>
              <a:cxnLst/>
              <a:rect l="l" t="t" r="r" b="b"/>
              <a:pathLst>
                <a:path w="469900" h="470535">
                  <a:moveTo>
                    <a:pt x="234756" y="0"/>
                  </a:moveTo>
                  <a:lnTo>
                    <a:pt x="189920" y="4301"/>
                  </a:lnTo>
                  <a:lnTo>
                    <a:pt x="146419" y="17206"/>
                  </a:lnTo>
                  <a:lnTo>
                    <a:pt x="105588" y="38715"/>
                  </a:lnTo>
                  <a:lnTo>
                    <a:pt x="68760" y="68827"/>
                  </a:lnTo>
                  <a:lnTo>
                    <a:pt x="38678" y="105696"/>
                  </a:lnTo>
                  <a:lnTo>
                    <a:pt x="17190" y="146574"/>
                  </a:lnTo>
                  <a:lnTo>
                    <a:pt x="4297" y="190125"/>
                  </a:lnTo>
                  <a:lnTo>
                    <a:pt x="0" y="235013"/>
                  </a:lnTo>
                  <a:lnTo>
                    <a:pt x="4297" y="279901"/>
                  </a:lnTo>
                  <a:lnTo>
                    <a:pt x="17190" y="323452"/>
                  </a:lnTo>
                  <a:lnTo>
                    <a:pt x="38678" y="364330"/>
                  </a:lnTo>
                  <a:lnTo>
                    <a:pt x="68760" y="401199"/>
                  </a:lnTo>
                  <a:lnTo>
                    <a:pt x="105588" y="431315"/>
                  </a:lnTo>
                  <a:lnTo>
                    <a:pt x="146419" y="452827"/>
                  </a:lnTo>
                  <a:lnTo>
                    <a:pt x="189920" y="465734"/>
                  </a:lnTo>
                  <a:lnTo>
                    <a:pt x="234756" y="470036"/>
                  </a:lnTo>
                  <a:lnTo>
                    <a:pt x="279591" y="465734"/>
                  </a:lnTo>
                  <a:lnTo>
                    <a:pt x="323092" y="452827"/>
                  </a:lnTo>
                  <a:lnTo>
                    <a:pt x="363924" y="431315"/>
                  </a:lnTo>
                  <a:lnTo>
                    <a:pt x="400751" y="401199"/>
                  </a:lnTo>
                  <a:lnTo>
                    <a:pt x="430834" y="364330"/>
                  </a:lnTo>
                  <a:lnTo>
                    <a:pt x="452322" y="323452"/>
                  </a:lnTo>
                  <a:lnTo>
                    <a:pt x="465215" y="279901"/>
                  </a:lnTo>
                  <a:lnTo>
                    <a:pt x="469512" y="235013"/>
                  </a:lnTo>
                  <a:lnTo>
                    <a:pt x="465215" y="190125"/>
                  </a:lnTo>
                  <a:lnTo>
                    <a:pt x="452322" y="146574"/>
                  </a:lnTo>
                  <a:lnTo>
                    <a:pt x="430834" y="105696"/>
                  </a:lnTo>
                  <a:lnTo>
                    <a:pt x="400751" y="68827"/>
                  </a:lnTo>
                  <a:lnTo>
                    <a:pt x="363924" y="38715"/>
                  </a:lnTo>
                  <a:lnTo>
                    <a:pt x="323092" y="17206"/>
                  </a:lnTo>
                  <a:lnTo>
                    <a:pt x="279591" y="4301"/>
                  </a:lnTo>
                  <a:lnTo>
                    <a:pt x="234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6551193" y="1936089"/>
              <a:ext cx="469900" cy="470534"/>
            </a:xfrm>
            <a:custGeom>
              <a:avLst/>
              <a:gdLst/>
              <a:ahLst/>
              <a:cxnLst/>
              <a:rect l="l" t="t" r="r" b="b"/>
              <a:pathLst>
                <a:path w="469900" h="470535">
                  <a:moveTo>
                    <a:pt x="400748" y="68834"/>
                  </a:moveTo>
                  <a:lnTo>
                    <a:pt x="430830" y="105702"/>
                  </a:lnTo>
                  <a:lnTo>
                    <a:pt x="452317" y="146579"/>
                  </a:lnTo>
                  <a:lnTo>
                    <a:pt x="465209" y="190130"/>
                  </a:lnTo>
                  <a:lnTo>
                    <a:pt x="469506" y="235016"/>
                  </a:lnTo>
                  <a:lnTo>
                    <a:pt x="465209" y="279903"/>
                  </a:lnTo>
                  <a:lnTo>
                    <a:pt x="452317" y="323453"/>
                  </a:lnTo>
                  <a:lnTo>
                    <a:pt x="430830" y="364330"/>
                  </a:lnTo>
                  <a:lnTo>
                    <a:pt x="400748" y="401198"/>
                  </a:lnTo>
                  <a:lnTo>
                    <a:pt x="363922" y="431313"/>
                  </a:lnTo>
                  <a:lnTo>
                    <a:pt x="323091" y="452824"/>
                  </a:lnTo>
                  <a:lnTo>
                    <a:pt x="279589" y="465731"/>
                  </a:lnTo>
                  <a:lnTo>
                    <a:pt x="234753" y="470033"/>
                  </a:lnTo>
                  <a:lnTo>
                    <a:pt x="189916" y="465731"/>
                  </a:lnTo>
                  <a:lnTo>
                    <a:pt x="146415" y="452824"/>
                  </a:lnTo>
                  <a:lnTo>
                    <a:pt x="105583" y="431313"/>
                  </a:lnTo>
                  <a:lnTo>
                    <a:pt x="68757" y="401198"/>
                  </a:lnTo>
                  <a:lnTo>
                    <a:pt x="38676" y="364330"/>
                  </a:lnTo>
                  <a:lnTo>
                    <a:pt x="17189" y="323453"/>
                  </a:lnTo>
                  <a:lnTo>
                    <a:pt x="4297" y="279903"/>
                  </a:lnTo>
                  <a:lnTo>
                    <a:pt x="0" y="235016"/>
                  </a:lnTo>
                  <a:lnTo>
                    <a:pt x="4297" y="190130"/>
                  </a:lnTo>
                  <a:lnTo>
                    <a:pt x="17189" y="146579"/>
                  </a:lnTo>
                  <a:lnTo>
                    <a:pt x="38676" y="105702"/>
                  </a:lnTo>
                  <a:lnTo>
                    <a:pt x="68757" y="68834"/>
                  </a:lnTo>
                  <a:lnTo>
                    <a:pt x="105583" y="38719"/>
                  </a:lnTo>
                  <a:lnTo>
                    <a:pt x="146415" y="17208"/>
                  </a:lnTo>
                  <a:lnTo>
                    <a:pt x="189916" y="4302"/>
                  </a:lnTo>
                  <a:lnTo>
                    <a:pt x="234753" y="0"/>
                  </a:lnTo>
                  <a:lnTo>
                    <a:pt x="279589" y="4302"/>
                  </a:lnTo>
                  <a:lnTo>
                    <a:pt x="323091" y="17208"/>
                  </a:lnTo>
                  <a:lnTo>
                    <a:pt x="363922" y="38719"/>
                  </a:lnTo>
                  <a:lnTo>
                    <a:pt x="400748" y="68834"/>
                  </a:lnTo>
                </a:path>
              </a:pathLst>
            </a:custGeom>
            <a:ln w="127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6969515" y="2597705"/>
              <a:ext cx="469900" cy="470534"/>
            </a:xfrm>
            <a:custGeom>
              <a:avLst/>
              <a:gdLst/>
              <a:ahLst/>
              <a:cxnLst/>
              <a:rect l="l" t="t" r="r" b="b"/>
              <a:pathLst>
                <a:path w="469900" h="470535">
                  <a:moveTo>
                    <a:pt x="234756" y="0"/>
                  </a:moveTo>
                  <a:lnTo>
                    <a:pt x="189920" y="4302"/>
                  </a:lnTo>
                  <a:lnTo>
                    <a:pt x="146419" y="17209"/>
                  </a:lnTo>
                  <a:lnTo>
                    <a:pt x="105588" y="38720"/>
                  </a:lnTo>
                  <a:lnTo>
                    <a:pt x="68760" y="68837"/>
                  </a:lnTo>
                  <a:lnTo>
                    <a:pt x="38678" y="105705"/>
                  </a:lnTo>
                  <a:lnTo>
                    <a:pt x="17190" y="146582"/>
                  </a:lnTo>
                  <a:lnTo>
                    <a:pt x="4297" y="190131"/>
                  </a:lnTo>
                  <a:lnTo>
                    <a:pt x="0" y="235016"/>
                  </a:lnTo>
                  <a:lnTo>
                    <a:pt x="4297" y="279901"/>
                  </a:lnTo>
                  <a:lnTo>
                    <a:pt x="17190" y="323451"/>
                  </a:lnTo>
                  <a:lnTo>
                    <a:pt x="38678" y="364327"/>
                  </a:lnTo>
                  <a:lnTo>
                    <a:pt x="68760" y="401196"/>
                  </a:lnTo>
                  <a:lnTo>
                    <a:pt x="105588" y="431312"/>
                  </a:lnTo>
                  <a:lnTo>
                    <a:pt x="146419" y="452824"/>
                  </a:lnTo>
                  <a:lnTo>
                    <a:pt x="189920" y="465731"/>
                  </a:lnTo>
                  <a:lnTo>
                    <a:pt x="234756" y="470033"/>
                  </a:lnTo>
                  <a:lnTo>
                    <a:pt x="279591" y="465731"/>
                  </a:lnTo>
                  <a:lnTo>
                    <a:pt x="323092" y="452824"/>
                  </a:lnTo>
                  <a:lnTo>
                    <a:pt x="363924" y="431312"/>
                  </a:lnTo>
                  <a:lnTo>
                    <a:pt x="400751" y="401196"/>
                  </a:lnTo>
                  <a:lnTo>
                    <a:pt x="430834" y="364327"/>
                  </a:lnTo>
                  <a:lnTo>
                    <a:pt x="452322" y="323451"/>
                  </a:lnTo>
                  <a:lnTo>
                    <a:pt x="465215" y="279901"/>
                  </a:lnTo>
                  <a:lnTo>
                    <a:pt x="469512" y="235016"/>
                  </a:lnTo>
                  <a:lnTo>
                    <a:pt x="465215" y="190131"/>
                  </a:lnTo>
                  <a:lnTo>
                    <a:pt x="452322" y="146582"/>
                  </a:lnTo>
                  <a:lnTo>
                    <a:pt x="430834" y="105705"/>
                  </a:lnTo>
                  <a:lnTo>
                    <a:pt x="400751" y="68837"/>
                  </a:lnTo>
                  <a:lnTo>
                    <a:pt x="363924" y="38720"/>
                  </a:lnTo>
                  <a:lnTo>
                    <a:pt x="323092" y="17209"/>
                  </a:lnTo>
                  <a:lnTo>
                    <a:pt x="279591" y="4302"/>
                  </a:lnTo>
                  <a:lnTo>
                    <a:pt x="234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6969518" y="2597708"/>
              <a:ext cx="469900" cy="470534"/>
            </a:xfrm>
            <a:custGeom>
              <a:avLst/>
              <a:gdLst/>
              <a:ahLst/>
              <a:cxnLst/>
              <a:rect l="l" t="t" r="r" b="b"/>
              <a:pathLst>
                <a:path w="469900" h="470535">
                  <a:moveTo>
                    <a:pt x="400748" y="68834"/>
                  </a:moveTo>
                  <a:lnTo>
                    <a:pt x="430830" y="105702"/>
                  </a:lnTo>
                  <a:lnTo>
                    <a:pt x="452317" y="146579"/>
                  </a:lnTo>
                  <a:lnTo>
                    <a:pt x="465209" y="190130"/>
                  </a:lnTo>
                  <a:lnTo>
                    <a:pt x="469506" y="235016"/>
                  </a:lnTo>
                  <a:lnTo>
                    <a:pt x="465209" y="279903"/>
                  </a:lnTo>
                  <a:lnTo>
                    <a:pt x="452317" y="323453"/>
                  </a:lnTo>
                  <a:lnTo>
                    <a:pt x="430830" y="364330"/>
                  </a:lnTo>
                  <a:lnTo>
                    <a:pt x="400748" y="401198"/>
                  </a:lnTo>
                  <a:lnTo>
                    <a:pt x="363922" y="431313"/>
                  </a:lnTo>
                  <a:lnTo>
                    <a:pt x="323091" y="452824"/>
                  </a:lnTo>
                  <a:lnTo>
                    <a:pt x="279589" y="465731"/>
                  </a:lnTo>
                  <a:lnTo>
                    <a:pt x="234753" y="470033"/>
                  </a:lnTo>
                  <a:lnTo>
                    <a:pt x="189916" y="465731"/>
                  </a:lnTo>
                  <a:lnTo>
                    <a:pt x="146415" y="452824"/>
                  </a:lnTo>
                  <a:lnTo>
                    <a:pt x="105583" y="431313"/>
                  </a:lnTo>
                  <a:lnTo>
                    <a:pt x="68757" y="401198"/>
                  </a:lnTo>
                  <a:lnTo>
                    <a:pt x="38676" y="364330"/>
                  </a:lnTo>
                  <a:lnTo>
                    <a:pt x="17189" y="323453"/>
                  </a:lnTo>
                  <a:lnTo>
                    <a:pt x="4297" y="279903"/>
                  </a:lnTo>
                  <a:lnTo>
                    <a:pt x="0" y="235016"/>
                  </a:lnTo>
                  <a:lnTo>
                    <a:pt x="4297" y="190130"/>
                  </a:lnTo>
                  <a:lnTo>
                    <a:pt x="17189" y="146579"/>
                  </a:lnTo>
                  <a:lnTo>
                    <a:pt x="38676" y="105702"/>
                  </a:lnTo>
                  <a:lnTo>
                    <a:pt x="68757" y="68834"/>
                  </a:lnTo>
                  <a:lnTo>
                    <a:pt x="105583" y="38719"/>
                  </a:lnTo>
                  <a:lnTo>
                    <a:pt x="146415" y="17208"/>
                  </a:lnTo>
                  <a:lnTo>
                    <a:pt x="189916" y="4302"/>
                  </a:lnTo>
                  <a:lnTo>
                    <a:pt x="234753" y="0"/>
                  </a:lnTo>
                  <a:lnTo>
                    <a:pt x="279589" y="4302"/>
                  </a:lnTo>
                  <a:lnTo>
                    <a:pt x="323091" y="17208"/>
                  </a:lnTo>
                  <a:lnTo>
                    <a:pt x="363922" y="38719"/>
                  </a:lnTo>
                  <a:lnTo>
                    <a:pt x="400748" y="68834"/>
                  </a:lnTo>
                </a:path>
              </a:pathLst>
            </a:custGeom>
            <a:ln w="127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 descr=""/>
          <p:cNvSpPr txBox="1"/>
          <p:nvPr/>
        </p:nvSpPr>
        <p:spPr>
          <a:xfrm>
            <a:off x="6674675" y="2089704"/>
            <a:ext cx="23431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20">
                <a:solidFill>
                  <a:srgbClr val="005493"/>
                </a:solidFill>
                <a:latin typeface="Lucida Sans Unicode"/>
                <a:cs typeface="Lucida Sans Unicode"/>
              </a:rPr>
              <a:t>EDIT</a:t>
            </a:r>
            <a:endParaRPr sz="750">
              <a:latin typeface="Lucida Sans Unicode"/>
              <a:cs typeface="Lucida Sans Unicode"/>
            </a:endParaRPr>
          </a:p>
        </p:txBody>
      </p:sp>
      <p:grpSp>
        <p:nvGrpSpPr>
          <p:cNvPr id="68" name="object 68" descr=""/>
          <p:cNvGrpSpPr/>
          <p:nvPr/>
        </p:nvGrpSpPr>
        <p:grpSpPr>
          <a:xfrm>
            <a:off x="6317589" y="2264213"/>
            <a:ext cx="936625" cy="797560"/>
            <a:chOff x="6317589" y="2264213"/>
            <a:chExt cx="936625" cy="797560"/>
          </a:xfrm>
        </p:grpSpPr>
        <p:sp>
          <p:nvSpPr>
            <p:cNvPr id="69" name="object 69" descr=""/>
            <p:cNvSpPr/>
            <p:nvPr/>
          </p:nvSpPr>
          <p:spPr>
            <a:xfrm>
              <a:off x="7043808" y="2301160"/>
              <a:ext cx="200025" cy="293370"/>
            </a:xfrm>
            <a:custGeom>
              <a:avLst/>
              <a:gdLst/>
              <a:ahLst/>
              <a:cxnLst/>
              <a:rect l="l" t="t" r="r" b="b"/>
              <a:pathLst>
                <a:path w="200025" h="293369">
                  <a:moveTo>
                    <a:pt x="199453" y="293299"/>
                  </a:moveTo>
                  <a:lnTo>
                    <a:pt x="176308" y="227733"/>
                  </a:lnTo>
                  <a:lnTo>
                    <a:pt x="150402" y="171964"/>
                  </a:lnTo>
                  <a:lnTo>
                    <a:pt x="122571" y="125014"/>
                  </a:lnTo>
                  <a:lnTo>
                    <a:pt x="93648" y="85910"/>
                  </a:lnTo>
                  <a:lnTo>
                    <a:pt x="64467" y="53674"/>
                  </a:lnTo>
                  <a:lnTo>
                    <a:pt x="35863" y="27334"/>
                  </a:lnTo>
                  <a:lnTo>
                    <a:pt x="8669" y="5912"/>
                  </a:lnTo>
                  <a:lnTo>
                    <a:pt x="0" y="0"/>
                  </a:lnTo>
                </a:path>
              </a:pathLst>
            </a:custGeom>
            <a:ln w="20970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6997915" y="2269858"/>
              <a:ext cx="97790" cy="86360"/>
            </a:xfrm>
            <a:custGeom>
              <a:avLst/>
              <a:gdLst/>
              <a:ahLst/>
              <a:cxnLst/>
              <a:rect l="l" t="t" r="r" b="b"/>
              <a:pathLst>
                <a:path w="97790" h="86360">
                  <a:moveTo>
                    <a:pt x="0" y="0"/>
                  </a:moveTo>
                  <a:lnTo>
                    <a:pt x="47967" y="86017"/>
                  </a:lnTo>
                  <a:lnTo>
                    <a:pt x="54559" y="37198"/>
                  </a:lnTo>
                  <a:lnTo>
                    <a:pt x="97510" y="13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6349995" y="2276919"/>
              <a:ext cx="221615" cy="277495"/>
            </a:xfrm>
            <a:custGeom>
              <a:avLst/>
              <a:gdLst/>
              <a:ahLst/>
              <a:cxnLst/>
              <a:rect l="l" t="t" r="r" b="b"/>
              <a:pathLst>
                <a:path w="221615" h="277494">
                  <a:moveTo>
                    <a:pt x="221217" y="0"/>
                  </a:moveTo>
                  <a:lnTo>
                    <a:pt x="165236" y="41369"/>
                  </a:lnTo>
                  <a:lnTo>
                    <a:pt x="119186" y="82509"/>
                  </a:lnTo>
                  <a:lnTo>
                    <a:pt x="81983" y="122908"/>
                  </a:lnTo>
                  <a:lnTo>
                    <a:pt x="52545" y="162053"/>
                  </a:lnTo>
                  <a:lnTo>
                    <a:pt x="29790" y="199431"/>
                  </a:lnTo>
                  <a:lnTo>
                    <a:pt x="12636" y="234530"/>
                  </a:lnTo>
                  <a:lnTo>
                    <a:pt x="0" y="266837"/>
                  </a:lnTo>
                  <a:lnTo>
                    <a:pt x="0" y="277457"/>
                  </a:lnTo>
                </a:path>
              </a:pathLst>
            </a:custGeom>
            <a:ln w="25411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2" name="object 7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17589" y="2510281"/>
              <a:ext cx="84061" cy="97205"/>
            </a:xfrm>
            <a:prstGeom prst="rect">
              <a:avLst/>
            </a:prstGeom>
          </p:spPr>
        </p:pic>
        <p:sp>
          <p:nvSpPr>
            <p:cNvPr id="73" name="object 73" descr=""/>
            <p:cNvSpPr/>
            <p:nvPr/>
          </p:nvSpPr>
          <p:spPr>
            <a:xfrm>
              <a:off x="6567474" y="2965668"/>
              <a:ext cx="408305" cy="63500"/>
            </a:xfrm>
            <a:custGeom>
              <a:avLst/>
              <a:gdLst/>
              <a:ahLst/>
              <a:cxnLst/>
              <a:rect l="l" t="t" r="r" b="b"/>
              <a:pathLst>
                <a:path w="408304" h="63500">
                  <a:moveTo>
                    <a:pt x="0" y="0"/>
                  </a:moveTo>
                  <a:lnTo>
                    <a:pt x="66878" y="26557"/>
                  </a:lnTo>
                  <a:lnTo>
                    <a:pt x="128526" y="45075"/>
                  </a:lnTo>
                  <a:lnTo>
                    <a:pt x="185104" y="56624"/>
                  </a:lnTo>
                  <a:lnTo>
                    <a:pt x="236771" y="62280"/>
                  </a:lnTo>
                  <a:lnTo>
                    <a:pt x="283689" y="63115"/>
                  </a:lnTo>
                  <a:lnTo>
                    <a:pt x="326017" y="60204"/>
                  </a:lnTo>
                  <a:lnTo>
                    <a:pt x="363918" y="54618"/>
                  </a:lnTo>
                  <a:lnTo>
                    <a:pt x="397550" y="47433"/>
                  </a:lnTo>
                  <a:lnTo>
                    <a:pt x="407677" y="44699"/>
                  </a:lnTo>
                </a:path>
              </a:pathLst>
            </a:custGeom>
            <a:ln w="20961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6932333" y="2976308"/>
              <a:ext cx="96520" cy="85090"/>
            </a:xfrm>
            <a:custGeom>
              <a:avLst/>
              <a:gdLst/>
              <a:ahLst/>
              <a:cxnLst/>
              <a:rect l="l" t="t" r="r" b="b"/>
              <a:pathLst>
                <a:path w="96520" h="85089">
                  <a:moveTo>
                    <a:pt x="0" y="0"/>
                  </a:moveTo>
                  <a:lnTo>
                    <a:pt x="32702" y="36791"/>
                  </a:lnTo>
                  <a:lnTo>
                    <a:pt x="22910" y="85064"/>
                  </a:lnTo>
                  <a:lnTo>
                    <a:pt x="96431" y="195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 descr=""/>
          <p:cNvSpPr txBox="1"/>
          <p:nvPr/>
        </p:nvSpPr>
        <p:spPr>
          <a:xfrm>
            <a:off x="6140716" y="2773091"/>
            <a:ext cx="426084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10">
                <a:solidFill>
                  <a:srgbClr val="005493"/>
                </a:solidFill>
                <a:latin typeface="Lucida Sans Unicode"/>
                <a:cs typeface="Lucida Sans Unicode"/>
              </a:rPr>
              <a:t>COMPILE</a:t>
            </a:r>
            <a:endParaRPr sz="750">
              <a:latin typeface="Lucida Sans Unicode"/>
              <a:cs typeface="Lucida Sans Unicode"/>
            </a:endParaRPr>
          </a:p>
        </p:txBody>
      </p:sp>
      <p:sp>
        <p:nvSpPr>
          <p:cNvPr id="77" name="object 7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42</a:t>
            </a:fld>
          </a:p>
        </p:txBody>
      </p:sp>
      <p:sp>
        <p:nvSpPr>
          <p:cNvPr id="76" name="object 76" descr=""/>
          <p:cNvSpPr txBox="1"/>
          <p:nvPr/>
        </p:nvSpPr>
        <p:spPr>
          <a:xfrm>
            <a:off x="7092937" y="2748237"/>
            <a:ext cx="22034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25">
                <a:solidFill>
                  <a:srgbClr val="005493"/>
                </a:solidFill>
                <a:latin typeface="Lucida Sans Unicode"/>
                <a:cs typeface="Lucida Sans Unicode"/>
              </a:rPr>
              <a:t>RUN</a:t>
            </a:r>
            <a:endParaRPr sz="7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Debugging</a:t>
            </a:r>
            <a:r>
              <a:rPr dirty="0" spc="204"/>
              <a:t> </a:t>
            </a:r>
            <a:r>
              <a:rPr dirty="0" spc="85"/>
              <a:t>a</a:t>
            </a:r>
            <a:r>
              <a:rPr dirty="0" spc="204"/>
              <a:t> </a:t>
            </a:r>
            <a:r>
              <a:rPr dirty="0" spc="55"/>
              <a:t>program:</a:t>
            </a:r>
            <a:r>
              <a:rPr dirty="0" spc="204"/>
              <a:t> </a:t>
            </a:r>
            <a:r>
              <a:rPr dirty="0" spc="-10"/>
              <a:t>testing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520700" y="1791525"/>
            <a:ext cx="6388100" cy="1627505"/>
          </a:xfrm>
          <a:custGeom>
            <a:avLst/>
            <a:gdLst/>
            <a:ahLst/>
            <a:cxnLst/>
            <a:rect l="l" t="t" r="r" b="b"/>
            <a:pathLst>
              <a:path w="6388100" h="1627504">
                <a:moveTo>
                  <a:pt x="0" y="0"/>
                </a:moveTo>
                <a:lnTo>
                  <a:pt x="6388100" y="0"/>
                </a:lnTo>
                <a:lnTo>
                  <a:pt x="6388100" y="1627428"/>
                </a:lnTo>
                <a:lnTo>
                  <a:pt x="0" y="162742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673576" y="1799712"/>
            <a:ext cx="5942330" cy="1199515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Does</a:t>
            </a:r>
            <a:r>
              <a:rPr dirty="0" sz="1450" spc="10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your</a:t>
            </a:r>
            <a:r>
              <a:rPr dirty="0" sz="1450" spc="10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legal</a:t>
            </a:r>
            <a:r>
              <a:rPr dirty="0" sz="1450" spc="1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Java</a:t>
            </a:r>
            <a:r>
              <a:rPr dirty="0" sz="1450" spc="10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program</a:t>
            </a:r>
            <a:r>
              <a:rPr dirty="0" sz="1450" spc="1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i="1">
                <a:solidFill>
                  <a:srgbClr val="005493"/>
                </a:solidFill>
                <a:latin typeface="Lucida Sans Italic"/>
                <a:cs typeface="Lucida Sans Italic"/>
              </a:rPr>
              <a:t>always</a:t>
            </a:r>
            <a:r>
              <a:rPr dirty="0" sz="1450" spc="105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do</a:t>
            </a:r>
            <a:r>
              <a:rPr dirty="0" sz="1450" spc="1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what</a:t>
            </a:r>
            <a:r>
              <a:rPr dirty="0" sz="1450" spc="10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you</a:t>
            </a:r>
            <a:r>
              <a:rPr dirty="0" sz="1450" spc="1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want</a:t>
            </a:r>
            <a:r>
              <a:rPr dirty="0" sz="1450" spc="10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it</a:t>
            </a:r>
            <a:r>
              <a:rPr dirty="0" sz="1450" spc="1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to</a:t>
            </a:r>
            <a:r>
              <a:rPr dirty="0" sz="1450" spc="10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005493"/>
                </a:solidFill>
                <a:latin typeface="Lucida Sans Unicode"/>
                <a:cs typeface="Lucida Sans Unicode"/>
              </a:rPr>
              <a:t>do?</a:t>
            </a:r>
            <a:endParaRPr sz="1450">
              <a:latin typeface="Lucida Sans Unicode"/>
              <a:cs typeface="Lucida Sans Unicode"/>
            </a:endParaRPr>
          </a:p>
          <a:p>
            <a:pPr marL="289560" indent="-125730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2901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You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need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to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test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on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many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types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of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inputs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it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to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find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 spc="-30">
                <a:latin typeface="Lucida Sans Unicode"/>
                <a:cs typeface="Lucida Sans Unicode"/>
              </a:rPr>
              <a:t>out.</a:t>
            </a:r>
            <a:endParaRPr baseline="1915" sz="2175">
              <a:latin typeface="Lucida Sans Unicode"/>
              <a:cs typeface="Lucida Sans Unicode"/>
            </a:endParaRPr>
          </a:p>
          <a:p>
            <a:pPr marL="289560" indent="-125730">
              <a:lnSpc>
                <a:spcPct val="100000"/>
              </a:lnSpc>
              <a:spcBef>
                <a:spcPts val="570"/>
              </a:spcBef>
              <a:buSzPct val="106896"/>
              <a:buFont typeface="Calibri"/>
              <a:buChar char="•"/>
              <a:tabLst>
                <a:tab pos="2901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Add</a:t>
            </a:r>
            <a:r>
              <a:rPr dirty="0" baseline="1915" sz="2175" spc="89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trace</a:t>
            </a:r>
            <a:r>
              <a:rPr dirty="0" baseline="1915" sz="2175" spc="9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code</a:t>
            </a:r>
            <a:r>
              <a:rPr dirty="0" baseline="1915" sz="2175" spc="9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to</a:t>
            </a:r>
            <a:r>
              <a:rPr dirty="0" baseline="1915" sz="2175" spc="9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find</a:t>
            </a:r>
            <a:r>
              <a:rPr dirty="0" baseline="1915" sz="2175" spc="9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the</a:t>
            </a:r>
            <a:r>
              <a:rPr dirty="0" baseline="1915" sz="2175" spc="89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first</a:t>
            </a:r>
            <a:r>
              <a:rPr dirty="0" baseline="1915" sz="2175" spc="97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error.</a:t>
            </a:r>
            <a:endParaRPr baseline="1915" sz="2175">
              <a:latin typeface="Lucida Sans Unicode"/>
              <a:cs typeface="Lucida Sans Unicode"/>
            </a:endParaRPr>
          </a:p>
          <a:p>
            <a:pPr marL="289560" indent="-125730">
              <a:lnSpc>
                <a:spcPct val="100000"/>
              </a:lnSpc>
              <a:spcBef>
                <a:spcPts val="575"/>
              </a:spcBef>
              <a:buSzPct val="106896"/>
              <a:buFont typeface="Calibri"/>
              <a:buChar char="•"/>
              <a:tabLst>
                <a:tab pos="2901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Fix</a:t>
            </a:r>
            <a:r>
              <a:rPr dirty="0" baseline="1915" sz="2175" spc="7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the</a:t>
            </a:r>
            <a:r>
              <a:rPr dirty="0" baseline="1915" sz="2175" spc="82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error.</a:t>
            </a:r>
            <a:endParaRPr baseline="1915" sz="2175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25500" y="3038771"/>
            <a:ext cx="833119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37160" indent="-125095">
              <a:lnSpc>
                <a:spcPct val="100000"/>
              </a:lnSpc>
              <a:spcBef>
                <a:spcPts val="135"/>
              </a:spcBef>
              <a:buSzPct val="106896"/>
              <a:buFont typeface="Calibri"/>
              <a:buChar char="•"/>
              <a:tabLst>
                <a:tab pos="137795" algn="l"/>
              </a:tabLst>
            </a:pPr>
            <a:r>
              <a:rPr dirty="0" baseline="1915" sz="2175" spc="-15">
                <a:latin typeface="Lucida Sans Unicode"/>
                <a:cs typeface="Lucida Sans Unicode"/>
              </a:rPr>
              <a:t>Repeat.</a:t>
            </a:r>
            <a:endParaRPr baseline="1915" sz="2175">
              <a:latin typeface="Lucida Sans Unicode"/>
              <a:cs typeface="Lucida Sans Unicode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5320563" y="3026691"/>
            <a:ext cx="4332605" cy="3597910"/>
            <a:chOff x="5320563" y="3026691"/>
            <a:chExt cx="4332605" cy="3597910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20563" y="3026691"/>
              <a:ext cx="4332452" cy="3597821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5346699" y="3062947"/>
              <a:ext cx="4229100" cy="3484245"/>
            </a:xfrm>
            <a:custGeom>
              <a:avLst/>
              <a:gdLst/>
              <a:ahLst/>
              <a:cxnLst/>
              <a:rect l="l" t="t" r="r" b="b"/>
              <a:pathLst>
                <a:path w="4229100" h="3484245">
                  <a:moveTo>
                    <a:pt x="0" y="0"/>
                  </a:moveTo>
                  <a:lnTo>
                    <a:pt x="4229100" y="0"/>
                  </a:lnTo>
                  <a:lnTo>
                    <a:pt x="4229100" y="3483710"/>
                  </a:lnTo>
                  <a:lnTo>
                    <a:pt x="0" y="3483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5466372" y="3131884"/>
            <a:ext cx="1917700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class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Factors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466372" y="3324366"/>
            <a:ext cx="120014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750207" y="3516860"/>
            <a:ext cx="3620770" cy="1946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void</a:t>
            </a:r>
            <a:r>
              <a:rPr dirty="0" sz="1200" spc="1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main(String[]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args)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295910" marR="194945">
              <a:lnSpc>
                <a:spcPct val="105300"/>
              </a:lnSpc>
            </a:pPr>
            <a:r>
              <a:rPr dirty="0" sz="1200">
                <a:latin typeface="Lucida Console"/>
                <a:cs typeface="Lucida Console"/>
              </a:rPr>
              <a:t>long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Long.parseLong(args[0]); </a:t>
            </a:r>
            <a:r>
              <a:rPr dirty="0" sz="1200">
                <a:latin typeface="Lucida Console"/>
                <a:cs typeface="Lucida Console"/>
              </a:rPr>
              <a:t>for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2;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n;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i++)</a:t>
            </a:r>
            <a:endParaRPr sz="1200">
              <a:latin typeface="Lucida Console"/>
              <a:cs typeface="Lucida Console"/>
            </a:endParaRPr>
          </a:p>
          <a:p>
            <a:pPr marL="295910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579755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latin typeface="Lucida Console"/>
                <a:cs typeface="Lucida Console"/>
              </a:rPr>
              <a:t>while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(n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%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==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0)</a:t>
            </a:r>
            <a:endParaRPr sz="1200">
              <a:latin typeface="Lucida Console"/>
              <a:cs typeface="Lucida Console"/>
            </a:endParaRPr>
          </a:p>
          <a:p>
            <a:pPr marL="579755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863600" marR="288290">
              <a:lnSpc>
                <a:spcPct val="105300"/>
              </a:lnSpc>
            </a:pPr>
            <a:r>
              <a:rPr dirty="0" sz="1200">
                <a:latin typeface="Lucida Console"/>
                <a:cs typeface="Lucida Console"/>
              </a:rPr>
              <a:t>System.out.print(i</a:t>
            </a:r>
            <a:r>
              <a:rPr dirty="0" sz="1200" spc="1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1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"</a:t>
            </a:r>
            <a:r>
              <a:rPr dirty="0" sz="1200" spc="165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"); </a:t>
            </a:r>
            <a:r>
              <a:rPr dirty="0" sz="1200">
                <a:latin typeface="Lucida Console"/>
                <a:cs typeface="Lucida Console"/>
              </a:rPr>
              <a:t>n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</a:t>
            </a:r>
            <a:r>
              <a:rPr dirty="0" sz="1200" spc="4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/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 spc="-35">
                <a:latin typeface="Lucida Console"/>
                <a:cs typeface="Lucida Console"/>
              </a:rPr>
              <a:t>i;</a:t>
            </a:r>
            <a:endParaRPr sz="1200">
              <a:latin typeface="Lucida Console"/>
              <a:cs typeface="Lucida Console"/>
            </a:endParaRPr>
          </a:p>
          <a:p>
            <a:pPr marL="579755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390536" y="2563088"/>
            <a:ext cx="2434590" cy="3144520"/>
            <a:chOff x="390536" y="2563088"/>
            <a:chExt cx="2434590" cy="3144520"/>
          </a:xfrm>
        </p:grpSpPr>
        <p:sp>
          <p:nvSpPr>
            <p:cNvPr id="14" name="object 14" descr=""/>
            <p:cNvSpPr/>
            <p:nvPr/>
          </p:nvSpPr>
          <p:spPr>
            <a:xfrm>
              <a:off x="403553" y="2605238"/>
              <a:ext cx="403225" cy="579120"/>
            </a:xfrm>
            <a:custGeom>
              <a:avLst/>
              <a:gdLst/>
              <a:ahLst/>
              <a:cxnLst/>
              <a:rect l="l" t="t" r="r" b="b"/>
              <a:pathLst>
                <a:path w="403225" h="579119">
                  <a:moveTo>
                    <a:pt x="403213" y="578951"/>
                  </a:moveTo>
                  <a:lnTo>
                    <a:pt x="349660" y="578751"/>
                  </a:lnTo>
                  <a:lnTo>
                    <a:pt x="300150" y="575042"/>
                  </a:lnTo>
                  <a:lnTo>
                    <a:pt x="254629" y="568061"/>
                  </a:lnTo>
                  <a:lnTo>
                    <a:pt x="213044" y="558042"/>
                  </a:lnTo>
                  <a:lnTo>
                    <a:pt x="175341" y="545219"/>
                  </a:lnTo>
                  <a:lnTo>
                    <a:pt x="111365" y="512100"/>
                  </a:lnTo>
                  <a:lnTo>
                    <a:pt x="62273" y="470584"/>
                  </a:lnTo>
                  <a:lnTo>
                    <a:pt x="27634" y="422548"/>
                  </a:lnTo>
                  <a:lnTo>
                    <a:pt x="7020" y="369869"/>
                  </a:lnTo>
                  <a:lnTo>
                    <a:pt x="0" y="314426"/>
                  </a:lnTo>
                  <a:lnTo>
                    <a:pt x="1453" y="286254"/>
                  </a:lnTo>
                  <a:lnTo>
                    <a:pt x="14019" y="230184"/>
                  </a:lnTo>
                  <a:lnTo>
                    <a:pt x="39106" y="176043"/>
                  </a:lnTo>
                  <a:lnTo>
                    <a:pt x="76283" y="125710"/>
                  </a:lnTo>
                  <a:lnTo>
                    <a:pt x="125122" y="81061"/>
                  </a:lnTo>
                  <a:lnTo>
                    <a:pt x="185192" y="43974"/>
                  </a:lnTo>
                  <a:lnTo>
                    <a:pt x="256065" y="16328"/>
                  </a:lnTo>
                  <a:lnTo>
                    <a:pt x="295417" y="6632"/>
                  </a:lnTo>
                  <a:lnTo>
                    <a:pt x="337310" y="0"/>
                  </a:lnTo>
                  <a:lnTo>
                    <a:pt x="345746" y="0"/>
                  </a:lnTo>
                </a:path>
              </a:pathLst>
            </a:custGeom>
            <a:ln w="25409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14387" y="2563088"/>
              <a:ext cx="90805" cy="88265"/>
            </a:xfrm>
            <a:custGeom>
              <a:avLst/>
              <a:gdLst/>
              <a:ahLst/>
              <a:cxnLst/>
              <a:rect l="l" t="t" r="r" b="b"/>
              <a:pathLst>
                <a:path w="90804" h="88264">
                  <a:moveTo>
                    <a:pt x="0" y="0"/>
                  </a:moveTo>
                  <a:lnTo>
                    <a:pt x="24451" y="42748"/>
                  </a:lnTo>
                  <a:lnTo>
                    <a:pt x="4968" y="87972"/>
                  </a:lnTo>
                  <a:lnTo>
                    <a:pt x="90354" y="390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308" y="3667198"/>
              <a:ext cx="2142655" cy="676556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711200" y="3698659"/>
              <a:ext cx="2044700" cy="572770"/>
            </a:xfrm>
            <a:custGeom>
              <a:avLst/>
              <a:gdLst/>
              <a:ahLst/>
              <a:cxnLst/>
              <a:rect l="l" t="t" r="r" b="b"/>
              <a:pathLst>
                <a:path w="2044700" h="572770">
                  <a:moveTo>
                    <a:pt x="0" y="0"/>
                  </a:moveTo>
                  <a:lnTo>
                    <a:pt x="2044700" y="0"/>
                  </a:lnTo>
                  <a:lnTo>
                    <a:pt x="2044700" y="572147"/>
                  </a:lnTo>
                  <a:lnTo>
                    <a:pt x="0" y="572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308" y="4348998"/>
              <a:ext cx="2142655" cy="676556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711200" y="4385233"/>
              <a:ext cx="2044700" cy="559435"/>
            </a:xfrm>
            <a:custGeom>
              <a:avLst/>
              <a:gdLst/>
              <a:ahLst/>
              <a:cxnLst/>
              <a:rect l="l" t="t" r="r" b="b"/>
              <a:pathLst>
                <a:path w="2044700" h="559435">
                  <a:moveTo>
                    <a:pt x="0" y="0"/>
                  </a:moveTo>
                  <a:lnTo>
                    <a:pt x="2044700" y="0"/>
                  </a:lnTo>
                  <a:lnTo>
                    <a:pt x="2044700" y="559422"/>
                  </a:lnTo>
                  <a:lnTo>
                    <a:pt x="0" y="5594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2308" y="5030797"/>
              <a:ext cx="2142655" cy="676556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711200" y="5059083"/>
              <a:ext cx="2044700" cy="572770"/>
            </a:xfrm>
            <a:custGeom>
              <a:avLst/>
              <a:gdLst/>
              <a:ahLst/>
              <a:cxnLst/>
              <a:rect l="l" t="t" r="r" b="b"/>
              <a:pathLst>
                <a:path w="2044700" h="572770">
                  <a:moveTo>
                    <a:pt x="0" y="0"/>
                  </a:moveTo>
                  <a:lnTo>
                    <a:pt x="2044700" y="0"/>
                  </a:lnTo>
                  <a:lnTo>
                    <a:pt x="2044700" y="572147"/>
                  </a:lnTo>
                  <a:lnTo>
                    <a:pt x="0" y="572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711200" y="4385233"/>
            <a:ext cx="2044700" cy="559435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140335">
              <a:lnSpc>
                <a:spcPct val="100000"/>
              </a:lnSpc>
              <a:spcBef>
                <a:spcPts val="785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Factors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 spc="-50">
                <a:latin typeface="Lucida Console"/>
                <a:cs typeface="Lucida Console"/>
              </a:rPr>
              <a:t>5</a:t>
            </a:r>
            <a:endParaRPr sz="1000">
              <a:latin typeface="Lucida Console"/>
              <a:cs typeface="Lucida Console"/>
            </a:endParaRPr>
          </a:p>
          <a:p>
            <a:pPr marL="1140460">
              <a:lnSpc>
                <a:spcPct val="100000"/>
              </a:lnSpc>
              <a:spcBef>
                <a:spcPts val="295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???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no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output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895794" y="4738408"/>
            <a:ext cx="850900" cy="718185"/>
            <a:chOff x="895794" y="4738408"/>
            <a:chExt cx="850900" cy="718185"/>
          </a:xfrm>
        </p:grpSpPr>
        <p:sp>
          <p:nvSpPr>
            <p:cNvPr id="24" name="object 24" descr=""/>
            <p:cNvSpPr/>
            <p:nvPr/>
          </p:nvSpPr>
          <p:spPr>
            <a:xfrm>
              <a:off x="939799" y="4773022"/>
              <a:ext cx="800100" cy="0"/>
            </a:xfrm>
            <a:custGeom>
              <a:avLst/>
              <a:gdLst/>
              <a:ahLst/>
              <a:cxnLst/>
              <a:rect l="l" t="t" r="r" b="b"/>
              <a:pathLst>
                <a:path w="800100" h="0">
                  <a:moveTo>
                    <a:pt x="800100" y="0"/>
                  </a:moveTo>
                  <a:lnTo>
                    <a:pt x="2050" y="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895794" y="4738408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5" h="69850">
                  <a:moveTo>
                    <a:pt x="69151" y="0"/>
                  </a:moveTo>
                  <a:lnTo>
                    <a:pt x="0" y="34607"/>
                  </a:lnTo>
                  <a:lnTo>
                    <a:pt x="69151" y="69227"/>
                  </a:lnTo>
                  <a:lnTo>
                    <a:pt x="51864" y="34607"/>
                  </a:lnTo>
                  <a:lnTo>
                    <a:pt x="69151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117599" y="5421444"/>
              <a:ext cx="406400" cy="0"/>
            </a:xfrm>
            <a:custGeom>
              <a:avLst/>
              <a:gdLst/>
              <a:ahLst/>
              <a:cxnLst/>
              <a:rect l="l" t="t" r="r" b="b"/>
              <a:pathLst>
                <a:path w="406400" h="0">
                  <a:moveTo>
                    <a:pt x="406399" y="0"/>
                  </a:moveTo>
                  <a:lnTo>
                    <a:pt x="3084" y="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073594" y="5386831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5" h="69850">
                  <a:moveTo>
                    <a:pt x="69151" y="0"/>
                  </a:moveTo>
                  <a:lnTo>
                    <a:pt x="0" y="34607"/>
                  </a:lnTo>
                  <a:lnTo>
                    <a:pt x="69151" y="69227"/>
                  </a:lnTo>
                  <a:lnTo>
                    <a:pt x="51864" y="34607"/>
                  </a:lnTo>
                  <a:lnTo>
                    <a:pt x="69151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711200" y="5059083"/>
            <a:ext cx="2044700" cy="572770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140335">
              <a:lnSpc>
                <a:spcPct val="100000"/>
              </a:lnSpc>
              <a:spcBef>
                <a:spcPts val="844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Factors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 spc="-50">
                <a:latin typeface="Lucida Console"/>
                <a:cs typeface="Lucida Console"/>
              </a:rPr>
              <a:t>6</a:t>
            </a:r>
            <a:endParaRPr sz="1000">
              <a:latin typeface="Lucida Console"/>
              <a:cs typeface="Lucida Console"/>
            </a:endParaRPr>
          </a:p>
          <a:p>
            <a:pPr marL="140335">
              <a:lnSpc>
                <a:spcPct val="100000"/>
              </a:lnSpc>
              <a:spcBef>
                <a:spcPts val="120"/>
              </a:spcBef>
              <a:tabLst>
                <a:tab pos="893444" algn="l"/>
              </a:tabLst>
            </a:pPr>
            <a:r>
              <a:rPr dirty="0" sz="1000" spc="-50">
                <a:latin typeface="Lucida Console"/>
                <a:cs typeface="Lucida Console"/>
              </a:rPr>
              <a:t>2</a:t>
            </a:r>
            <a:r>
              <a:rPr dirty="0" sz="1000">
                <a:latin typeface="Lucida Console"/>
                <a:cs typeface="Lucida Console"/>
              </a:rPr>
              <a:t>	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???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where’s</a:t>
            </a:r>
            <a:r>
              <a:rPr dirty="0" sz="1000" spc="-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the</a:t>
            </a:r>
            <a:r>
              <a:rPr dirty="0" sz="1000" spc="-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3?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5417959" y="5508359"/>
            <a:ext cx="4093845" cy="917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Lucida Console"/>
                <a:cs typeface="Lucida Console"/>
              </a:rPr>
              <a:t>System.out.println("TRACE</a:t>
            </a:r>
            <a:r>
              <a:rPr dirty="0" sz="1200" spc="10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"</a:t>
            </a:r>
            <a:r>
              <a:rPr dirty="0" sz="1200" spc="10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11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10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10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"</a:t>
            </a:r>
            <a:r>
              <a:rPr dirty="0" sz="1200" spc="11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"</a:t>
            </a:r>
            <a:r>
              <a:rPr dirty="0" sz="1200" spc="10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105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n);</a:t>
            </a:r>
            <a:endParaRPr sz="1200">
              <a:latin typeface="Lucida Console"/>
              <a:cs typeface="Lucida Console"/>
            </a:endParaRPr>
          </a:p>
          <a:p>
            <a:pPr marL="628650">
              <a:lnSpc>
                <a:spcPct val="100000"/>
              </a:lnSpc>
              <a:spcBef>
                <a:spcPts val="1070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 marL="344805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 marL="60960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3118332" y="3856011"/>
            <a:ext cx="2069464" cy="1663064"/>
            <a:chOff x="3118332" y="3856011"/>
            <a:chExt cx="2069464" cy="1663064"/>
          </a:xfrm>
        </p:grpSpPr>
        <p:pic>
          <p:nvPicPr>
            <p:cNvPr id="31" name="object 3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18332" y="3856011"/>
              <a:ext cx="2069312" cy="1662544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3149599" y="3889374"/>
              <a:ext cx="1968500" cy="1551305"/>
            </a:xfrm>
            <a:custGeom>
              <a:avLst/>
              <a:gdLst/>
              <a:ahLst/>
              <a:cxnLst/>
              <a:rect l="l" t="t" r="r" b="b"/>
              <a:pathLst>
                <a:path w="1968500" h="1551304">
                  <a:moveTo>
                    <a:pt x="0" y="0"/>
                  </a:moveTo>
                  <a:lnTo>
                    <a:pt x="1968500" y="0"/>
                  </a:lnTo>
                  <a:lnTo>
                    <a:pt x="1968500" y="1551139"/>
                  </a:lnTo>
                  <a:lnTo>
                    <a:pt x="0" y="15511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3274974" y="3964104"/>
            <a:ext cx="1539240" cy="136398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javac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Factors.java</a:t>
            </a:r>
            <a:endParaRPr sz="1000">
              <a:latin typeface="Lucida Console"/>
              <a:cs typeface="Lucida Console"/>
            </a:endParaRPr>
          </a:p>
          <a:p>
            <a:pPr marL="12700" marR="307340">
              <a:lnSpc>
                <a:spcPct val="109800"/>
              </a:lnSpc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Factors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 spc="-50">
                <a:latin typeface="Lucida Console"/>
                <a:cs typeface="Lucida Console"/>
              </a:rPr>
              <a:t>5 </a:t>
            </a:r>
            <a:r>
              <a:rPr dirty="0" sz="1000">
                <a:latin typeface="Lucida Console"/>
                <a:cs typeface="Lucida Console"/>
              </a:rPr>
              <a:t>TRACE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2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 spc="-50">
                <a:latin typeface="Lucida Console"/>
                <a:cs typeface="Lucida Console"/>
              </a:rPr>
              <a:t>5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>
                <a:latin typeface="Lucida Console"/>
                <a:cs typeface="Lucida Console"/>
              </a:rPr>
              <a:t>TRACE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3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 spc="-50">
                <a:latin typeface="Lucida Console"/>
                <a:cs typeface="Lucida Console"/>
              </a:rPr>
              <a:t>5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>
                <a:latin typeface="Lucida Console"/>
                <a:cs typeface="Lucida Console"/>
              </a:rPr>
              <a:t>TRACE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4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 spc="-50">
                <a:latin typeface="Lucida Console"/>
                <a:cs typeface="Lucida Console"/>
              </a:rPr>
              <a:t>5</a:t>
            </a:r>
            <a:endParaRPr sz="1000">
              <a:latin typeface="Lucida Console"/>
              <a:cs typeface="Lucida Console"/>
            </a:endParaRPr>
          </a:p>
          <a:p>
            <a:pPr marL="12700" marR="307340">
              <a:lnSpc>
                <a:spcPct val="109800"/>
              </a:lnSpc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Factors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 spc="-50">
                <a:latin typeface="Lucida Console"/>
                <a:cs typeface="Lucida Console"/>
              </a:rPr>
              <a:t>6 2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>
                <a:latin typeface="Lucida Console"/>
                <a:cs typeface="Lucida Console"/>
              </a:rPr>
              <a:t>TRACE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2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 spc="-50">
                <a:latin typeface="Lucida Console"/>
                <a:cs typeface="Lucida Console"/>
              </a:rPr>
              <a:t>3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711200" y="3698659"/>
            <a:ext cx="2044700" cy="57277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40335">
              <a:lnSpc>
                <a:spcPct val="100000"/>
              </a:lnSpc>
              <a:spcBef>
                <a:spcPts val="819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Factors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98</a:t>
            </a:r>
            <a:endParaRPr sz="1000">
              <a:latin typeface="Lucida Console"/>
              <a:cs typeface="Lucida Console"/>
            </a:endParaRPr>
          </a:p>
          <a:p>
            <a:pPr marL="140335">
              <a:lnSpc>
                <a:spcPct val="100000"/>
              </a:lnSpc>
              <a:spcBef>
                <a:spcPts val="120"/>
              </a:spcBef>
              <a:tabLst>
                <a:tab pos="1134745" algn="l"/>
              </a:tabLst>
            </a:pPr>
            <a:r>
              <a:rPr dirty="0" sz="1000">
                <a:latin typeface="Lucida Console"/>
                <a:cs typeface="Lucida Console"/>
              </a:rPr>
              <a:t>2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7</a:t>
            </a:r>
            <a:r>
              <a:rPr dirty="0" sz="1000" spc="-20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7%</a:t>
            </a:r>
            <a:r>
              <a:rPr dirty="0" sz="1000">
                <a:latin typeface="Lucida Console"/>
                <a:cs typeface="Lucida Console"/>
              </a:rPr>
              <a:t>	</a:t>
            </a:r>
            <a:r>
              <a:rPr dirty="0" baseline="5555" sz="1500">
                <a:solidFill>
                  <a:srgbClr val="005493"/>
                </a:solidFill>
                <a:latin typeface="Lucida Sans Unicode"/>
                <a:cs typeface="Lucida Sans Unicode"/>
              </a:rPr>
              <a:t>need</a:t>
            </a:r>
            <a:r>
              <a:rPr dirty="0" baseline="5555" sz="1500" spc="-82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baseline="5555" sz="1500" spc="-15">
                <a:solidFill>
                  <a:srgbClr val="005493"/>
                </a:solidFill>
                <a:latin typeface="Lucida Sans Unicode"/>
                <a:cs typeface="Lucida Sans Unicode"/>
              </a:rPr>
              <a:t>newline</a:t>
            </a:r>
            <a:endParaRPr baseline="5555" sz="1500">
              <a:latin typeface="Lucida Sans Unicode"/>
              <a:cs typeface="Lucida Sans Unicode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1543494" y="4013695"/>
            <a:ext cx="254000" cy="69850"/>
            <a:chOff x="1543494" y="4013695"/>
            <a:chExt cx="254000" cy="69850"/>
          </a:xfrm>
        </p:grpSpPr>
        <p:sp>
          <p:nvSpPr>
            <p:cNvPr id="36" name="object 36" descr=""/>
            <p:cNvSpPr/>
            <p:nvPr/>
          </p:nvSpPr>
          <p:spPr>
            <a:xfrm>
              <a:off x="1587498" y="4048308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 h="0">
                  <a:moveTo>
                    <a:pt x="203200" y="0"/>
                  </a:moveTo>
                  <a:lnTo>
                    <a:pt x="4430" y="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543494" y="4013695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5" h="69850">
                  <a:moveTo>
                    <a:pt x="69151" y="0"/>
                  </a:moveTo>
                  <a:lnTo>
                    <a:pt x="0" y="34607"/>
                  </a:lnTo>
                  <a:lnTo>
                    <a:pt x="69151" y="69227"/>
                  </a:lnTo>
                  <a:lnTo>
                    <a:pt x="51866" y="34607"/>
                  </a:lnTo>
                  <a:lnTo>
                    <a:pt x="69151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3149600" y="5643943"/>
            <a:ext cx="1968500" cy="4705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55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dirty="0" sz="1100" spc="-10">
                <a:solidFill>
                  <a:srgbClr val="005493"/>
                </a:solidFill>
                <a:latin typeface="Lucida Sans Unicode"/>
                <a:cs typeface="Lucida Sans Unicode"/>
              </a:rPr>
              <a:t>AHA!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 Need</a:t>
            </a:r>
            <a:r>
              <a:rPr dirty="0" sz="1100" spc="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to print</a:t>
            </a:r>
            <a:r>
              <a:rPr dirty="0" sz="1100" spc="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out </a:t>
            </a:r>
            <a:r>
              <a:rPr dirty="0" sz="1100" spc="-60" i="1">
                <a:solidFill>
                  <a:srgbClr val="005493"/>
                </a:solidFill>
                <a:latin typeface="Lucida Sans Italic"/>
                <a:cs typeface="Lucida Sans Italic"/>
              </a:rPr>
              <a:t>n</a:t>
            </a:r>
            <a:endParaRPr sz="1100">
              <a:latin typeface="Lucida Sans Italic"/>
              <a:cs typeface="Lucida Sans Italic"/>
            </a:endParaRP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(if</a:t>
            </a:r>
            <a:r>
              <a:rPr dirty="0" sz="1100" spc="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it</a:t>
            </a:r>
            <a:r>
              <a:rPr dirty="0" sz="1100" spc="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is</a:t>
            </a:r>
            <a:r>
              <a:rPr dirty="0" sz="1100" spc="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not</a:t>
            </a:r>
            <a:r>
              <a:rPr dirty="0" sz="1100" spc="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005493"/>
                </a:solidFill>
                <a:latin typeface="Lucida Sans Unicode"/>
                <a:cs typeface="Lucida Sans Unicode"/>
              </a:rPr>
              <a:t>1).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3939933" y="1688697"/>
            <a:ext cx="5532120" cy="3958590"/>
            <a:chOff x="3939933" y="1688697"/>
            <a:chExt cx="5532120" cy="3958590"/>
          </a:xfrm>
        </p:grpSpPr>
        <p:sp>
          <p:nvSpPr>
            <p:cNvPr id="40" name="object 40" descr=""/>
            <p:cNvSpPr/>
            <p:nvPr/>
          </p:nvSpPr>
          <p:spPr>
            <a:xfrm>
              <a:off x="3981448" y="5351515"/>
              <a:ext cx="152400" cy="287655"/>
            </a:xfrm>
            <a:custGeom>
              <a:avLst/>
              <a:gdLst/>
              <a:ahLst/>
              <a:cxnLst/>
              <a:rect l="l" t="t" r="r" b="b"/>
              <a:pathLst>
                <a:path w="152400" h="287654">
                  <a:moveTo>
                    <a:pt x="0" y="0"/>
                  </a:moveTo>
                  <a:lnTo>
                    <a:pt x="0" y="5404"/>
                  </a:lnTo>
                  <a:lnTo>
                    <a:pt x="151842" y="287434"/>
                  </a:lnTo>
                </a:path>
              </a:pathLst>
            </a:custGeom>
            <a:ln w="12703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3961244" y="5312384"/>
              <a:ext cx="62865" cy="77470"/>
            </a:xfrm>
            <a:custGeom>
              <a:avLst/>
              <a:gdLst/>
              <a:ahLst/>
              <a:cxnLst/>
              <a:rect l="l" t="t" r="r" b="b"/>
              <a:pathLst>
                <a:path w="62864" h="77470">
                  <a:moveTo>
                    <a:pt x="0" y="0"/>
                  </a:moveTo>
                  <a:lnTo>
                    <a:pt x="1041" y="77393"/>
                  </a:lnTo>
                  <a:lnTo>
                    <a:pt x="23812" y="46126"/>
                  </a:lnTo>
                  <a:lnTo>
                    <a:pt x="62471" y="45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3968748" y="4830228"/>
              <a:ext cx="167005" cy="810895"/>
            </a:xfrm>
            <a:custGeom>
              <a:avLst/>
              <a:gdLst/>
              <a:ahLst/>
              <a:cxnLst/>
              <a:rect l="l" t="t" r="r" b="b"/>
              <a:pathLst>
                <a:path w="167004" h="810895">
                  <a:moveTo>
                    <a:pt x="0" y="0"/>
                  </a:moveTo>
                  <a:lnTo>
                    <a:pt x="0" y="11937"/>
                  </a:lnTo>
                  <a:lnTo>
                    <a:pt x="166452" y="810657"/>
                  </a:lnTo>
                </a:path>
              </a:pathLst>
            </a:custGeom>
            <a:ln w="12700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39933" y="4787074"/>
              <a:ext cx="67741" cy="74777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16684" y="1688697"/>
              <a:ext cx="1754987" cy="1169551"/>
            </a:xfrm>
            <a:prstGeom prst="rect">
              <a:avLst/>
            </a:prstGeom>
          </p:spPr>
        </p:pic>
      </p:grpSp>
      <p:sp>
        <p:nvSpPr>
          <p:cNvPr id="45" name="object 4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42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Debugging</a:t>
            </a:r>
            <a:r>
              <a:rPr dirty="0" spc="204"/>
              <a:t> </a:t>
            </a:r>
            <a:r>
              <a:rPr dirty="0" spc="85"/>
              <a:t>a</a:t>
            </a:r>
            <a:r>
              <a:rPr dirty="0" spc="204"/>
              <a:t> </a:t>
            </a:r>
            <a:r>
              <a:rPr dirty="0" spc="55"/>
              <a:t>program:</a:t>
            </a:r>
            <a:r>
              <a:rPr dirty="0" spc="204"/>
              <a:t> </a:t>
            </a:r>
            <a:r>
              <a:rPr dirty="0" spc="-10"/>
              <a:t>testing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520700" y="1791525"/>
            <a:ext cx="6248400" cy="1627505"/>
          </a:xfrm>
          <a:custGeom>
            <a:avLst/>
            <a:gdLst/>
            <a:ahLst/>
            <a:cxnLst/>
            <a:rect l="l" t="t" r="r" b="b"/>
            <a:pathLst>
              <a:path w="6248400" h="1627504">
                <a:moveTo>
                  <a:pt x="0" y="0"/>
                </a:moveTo>
                <a:lnTo>
                  <a:pt x="6248400" y="0"/>
                </a:lnTo>
                <a:lnTo>
                  <a:pt x="6248400" y="1627428"/>
                </a:lnTo>
                <a:lnTo>
                  <a:pt x="0" y="162742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673576" y="1799712"/>
            <a:ext cx="5942330" cy="1199515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Does</a:t>
            </a:r>
            <a:r>
              <a:rPr dirty="0" sz="1450" spc="10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your</a:t>
            </a:r>
            <a:r>
              <a:rPr dirty="0" sz="1450" spc="10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legal</a:t>
            </a:r>
            <a:r>
              <a:rPr dirty="0" sz="1450" spc="1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Java</a:t>
            </a:r>
            <a:r>
              <a:rPr dirty="0" sz="1450" spc="10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program</a:t>
            </a:r>
            <a:r>
              <a:rPr dirty="0" sz="1450" spc="1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i="1">
                <a:solidFill>
                  <a:srgbClr val="005493"/>
                </a:solidFill>
                <a:latin typeface="Lucida Sans Italic"/>
                <a:cs typeface="Lucida Sans Italic"/>
              </a:rPr>
              <a:t>always</a:t>
            </a:r>
            <a:r>
              <a:rPr dirty="0" sz="1450" spc="105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do</a:t>
            </a:r>
            <a:r>
              <a:rPr dirty="0" sz="1450" spc="1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what</a:t>
            </a:r>
            <a:r>
              <a:rPr dirty="0" sz="1450" spc="10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you</a:t>
            </a:r>
            <a:r>
              <a:rPr dirty="0" sz="1450" spc="1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want</a:t>
            </a:r>
            <a:r>
              <a:rPr dirty="0" sz="1450" spc="10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it</a:t>
            </a:r>
            <a:r>
              <a:rPr dirty="0" sz="1450" spc="1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to</a:t>
            </a:r>
            <a:r>
              <a:rPr dirty="0" sz="1450" spc="10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005493"/>
                </a:solidFill>
                <a:latin typeface="Lucida Sans Unicode"/>
                <a:cs typeface="Lucida Sans Unicode"/>
              </a:rPr>
              <a:t>do?</a:t>
            </a:r>
            <a:endParaRPr sz="1450">
              <a:latin typeface="Lucida Sans Unicode"/>
              <a:cs typeface="Lucida Sans Unicode"/>
            </a:endParaRPr>
          </a:p>
          <a:p>
            <a:pPr marL="289560" indent="-125730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2901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You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need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to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test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on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many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types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of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inputs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it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to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find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 spc="-30">
                <a:latin typeface="Lucida Sans Unicode"/>
                <a:cs typeface="Lucida Sans Unicode"/>
              </a:rPr>
              <a:t>out.</a:t>
            </a:r>
            <a:endParaRPr baseline="1915" sz="2175">
              <a:latin typeface="Lucida Sans Unicode"/>
              <a:cs typeface="Lucida Sans Unicode"/>
            </a:endParaRPr>
          </a:p>
          <a:p>
            <a:pPr marL="289560" indent="-125730">
              <a:lnSpc>
                <a:spcPct val="100000"/>
              </a:lnSpc>
              <a:spcBef>
                <a:spcPts val="570"/>
              </a:spcBef>
              <a:buSzPct val="106896"/>
              <a:buFont typeface="Calibri"/>
              <a:buChar char="•"/>
              <a:tabLst>
                <a:tab pos="2901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Add</a:t>
            </a:r>
            <a:r>
              <a:rPr dirty="0" baseline="1915" sz="2175" spc="89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trace</a:t>
            </a:r>
            <a:r>
              <a:rPr dirty="0" baseline="1915" sz="2175" spc="9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code</a:t>
            </a:r>
            <a:r>
              <a:rPr dirty="0" baseline="1915" sz="2175" spc="9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to</a:t>
            </a:r>
            <a:r>
              <a:rPr dirty="0" baseline="1915" sz="2175" spc="9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find</a:t>
            </a:r>
            <a:r>
              <a:rPr dirty="0" baseline="1915" sz="2175" spc="9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the</a:t>
            </a:r>
            <a:r>
              <a:rPr dirty="0" baseline="1915" sz="2175" spc="89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first</a:t>
            </a:r>
            <a:r>
              <a:rPr dirty="0" baseline="1915" sz="2175" spc="97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error.</a:t>
            </a:r>
            <a:endParaRPr baseline="1915" sz="2175">
              <a:latin typeface="Lucida Sans Unicode"/>
              <a:cs typeface="Lucida Sans Unicode"/>
            </a:endParaRPr>
          </a:p>
          <a:p>
            <a:pPr marL="289560" indent="-125730">
              <a:lnSpc>
                <a:spcPct val="100000"/>
              </a:lnSpc>
              <a:spcBef>
                <a:spcPts val="575"/>
              </a:spcBef>
              <a:buSzPct val="106896"/>
              <a:buFont typeface="Calibri"/>
              <a:buChar char="•"/>
              <a:tabLst>
                <a:tab pos="2901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Fix</a:t>
            </a:r>
            <a:r>
              <a:rPr dirty="0" baseline="1915" sz="2175" spc="7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the</a:t>
            </a:r>
            <a:r>
              <a:rPr dirty="0" baseline="1915" sz="2175" spc="82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error.</a:t>
            </a:r>
            <a:endParaRPr baseline="1915" sz="2175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25500" y="3038771"/>
            <a:ext cx="833119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37160" indent="-125095">
              <a:lnSpc>
                <a:spcPct val="100000"/>
              </a:lnSpc>
              <a:spcBef>
                <a:spcPts val="135"/>
              </a:spcBef>
              <a:buSzPct val="106896"/>
              <a:buFont typeface="Calibri"/>
              <a:buChar char="•"/>
              <a:tabLst>
                <a:tab pos="137795" algn="l"/>
              </a:tabLst>
            </a:pPr>
            <a:r>
              <a:rPr dirty="0" baseline="1915" sz="2175" spc="-15">
                <a:latin typeface="Lucida Sans Unicode"/>
                <a:cs typeface="Lucida Sans Unicode"/>
              </a:rPr>
              <a:t>Repeat.</a:t>
            </a:r>
            <a:endParaRPr baseline="1915" sz="2175">
              <a:latin typeface="Lucida Sans Unicode"/>
              <a:cs typeface="Lucida Sans Unicode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5320563" y="2974245"/>
            <a:ext cx="4437380" cy="3597910"/>
            <a:chOff x="5320563" y="2974245"/>
            <a:chExt cx="4437380" cy="3597910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20563" y="2974245"/>
              <a:ext cx="4437227" cy="3597821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5346699" y="2999384"/>
              <a:ext cx="4330700" cy="3496945"/>
            </a:xfrm>
            <a:custGeom>
              <a:avLst/>
              <a:gdLst/>
              <a:ahLst/>
              <a:cxnLst/>
              <a:rect l="l" t="t" r="r" b="b"/>
              <a:pathLst>
                <a:path w="4330700" h="3496945">
                  <a:moveTo>
                    <a:pt x="0" y="0"/>
                  </a:moveTo>
                  <a:lnTo>
                    <a:pt x="4330700" y="0"/>
                  </a:lnTo>
                  <a:lnTo>
                    <a:pt x="4330700" y="3496411"/>
                  </a:lnTo>
                  <a:lnTo>
                    <a:pt x="0" y="3496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5466372" y="3079434"/>
            <a:ext cx="1917700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class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Factors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466372" y="3271927"/>
            <a:ext cx="120014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750207" y="3464409"/>
            <a:ext cx="3620770" cy="2524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void</a:t>
            </a:r>
            <a:r>
              <a:rPr dirty="0" sz="1200" spc="1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main(String[]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args)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295910" marR="194945">
              <a:lnSpc>
                <a:spcPct val="105300"/>
              </a:lnSpc>
            </a:pPr>
            <a:r>
              <a:rPr dirty="0" sz="1200">
                <a:latin typeface="Lucida Console"/>
                <a:cs typeface="Lucida Console"/>
              </a:rPr>
              <a:t>long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Long.parseLong(args[0]); </a:t>
            </a:r>
            <a:r>
              <a:rPr dirty="0" sz="1200">
                <a:latin typeface="Lucida Console"/>
                <a:cs typeface="Lucida Console"/>
              </a:rPr>
              <a:t>for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2;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N;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i++)</a:t>
            </a:r>
            <a:endParaRPr sz="1200">
              <a:latin typeface="Lucida Console"/>
              <a:cs typeface="Lucida Console"/>
            </a:endParaRPr>
          </a:p>
          <a:p>
            <a:pPr marL="295910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579755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latin typeface="Lucida Console"/>
                <a:cs typeface="Lucida Console"/>
              </a:rPr>
              <a:t>while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(n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%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==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0)</a:t>
            </a:r>
            <a:endParaRPr sz="1200">
              <a:latin typeface="Lucida Console"/>
              <a:cs typeface="Lucida Console"/>
            </a:endParaRPr>
          </a:p>
          <a:p>
            <a:pPr marL="579755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863600" marR="288290">
              <a:lnSpc>
                <a:spcPct val="105300"/>
              </a:lnSpc>
            </a:pPr>
            <a:r>
              <a:rPr dirty="0" sz="1200">
                <a:latin typeface="Lucida Console"/>
                <a:cs typeface="Lucida Console"/>
              </a:rPr>
              <a:t>System.out.print(i</a:t>
            </a:r>
            <a:r>
              <a:rPr dirty="0" sz="1200" spc="1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1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"</a:t>
            </a:r>
            <a:r>
              <a:rPr dirty="0" sz="1200" spc="165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"); </a:t>
            </a:r>
            <a:r>
              <a:rPr dirty="0" sz="1200">
                <a:latin typeface="Lucida Console"/>
                <a:cs typeface="Lucida Console"/>
              </a:rPr>
              <a:t>n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</a:t>
            </a:r>
            <a:r>
              <a:rPr dirty="0" sz="1200" spc="4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/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 spc="-35">
                <a:latin typeface="Lucida Console"/>
                <a:cs typeface="Lucida Console"/>
              </a:rPr>
              <a:t>i;</a:t>
            </a:r>
            <a:endParaRPr sz="1200">
              <a:latin typeface="Lucida Console"/>
              <a:cs typeface="Lucida Console"/>
            </a:endParaRPr>
          </a:p>
          <a:p>
            <a:pPr marL="579755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 marL="295910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 marL="295910" marR="194945">
              <a:lnSpc>
                <a:spcPct val="105300"/>
              </a:lnSpc>
              <a:tabLst>
                <a:tab pos="1336675" algn="l"/>
              </a:tabLst>
            </a:pPr>
            <a:r>
              <a:rPr dirty="0" sz="1200">
                <a:latin typeface="Lucida Console"/>
                <a:cs typeface="Lucida Console"/>
              </a:rPr>
              <a:t>if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(n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&gt;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1)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System.out.println(n); </a:t>
            </a:r>
            <a:r>
              <a:rPr dirty="0" sz="1200" spc="-20">
                <a:latin typeface="Lucida Console"/>
                <a:cs typeface="Lucida Console"/>
              </a:rPr>
              <a:t>else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10">
                <a:latin typeface="Lucida Console"/>
                <a:cs typeface="Lucida Console"/>
              </a:rPr>
              <a:t>System.out.println();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750207" y="5966766"/>
            <a:ext cx="120014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390536" y="2563088"/>
            <a:ext cx="4572000" cy="3689985"/>
            <a:chOff x="390536" y="2563088"/>
            <a:chExt cx="4572000" cy="3689985"/>
          </a:xfrm>
        </p:grpSpPr>
        <p:sp>
          <p:nvSpPr>
            <p:cNvPr id="15" name="object 15" descr=""/>
            <p:cNvSpPr/>
            <p:nvPr/>
          </p:nvSpPr>
          <p:spPr>
            <a:xfrm>
              <a:off x="403553" y="2605238"/>
              <a:ext cx="403225" cy="579120"/>
            </a:xfrm>
            <a:custGeom>
              <a:avLst/>
              <a:gdLst/>
              <a:ahLst/>
              <a:cxnLst/>
              <a:rect l="l" t="t" r="r" b="b"/>
              <a:pathLst>
                <a:path w="403225" h="579119">
                  <a:moveTo>
                    <a:pt x="403213" y="578951"/>
                  </a:moveTo>
                  <a:lnTo>
                    <a:pt x="349660" y="578751"/>
                  </a:lnTo>
                  <a:lnTo>
                    <a:pt x="300150" y="575042"/>
                  </a:lnTo>
                  <a:lnTo>
                    <a:pt x="254629" y="568061"/>
                  </a:lnTo>
                  <a:lnTo>
                    <a:pt x="213044" y="558042"/>
                  </a:lnTo>
                  <a:lnTo>
                    <a:pt x="175341" y="545219"/>
                  </a:lnTo>
                  <a:lnTo>
                    <a:pt x="111365" y="512100"/>
                  </a:lnTo>
                  <a:lnTo>
                    <a:pt x="62273" y="470584"/>
                  </a:lnTo>
                  <a:lnTo>
                    <a:pt x="27634" y="422548"/>
                  </a:lnTo>
                  <a:lnTo>
                    <a:pt x="7020" y="369869"/>
                  </a:lnTo>
                  <a:lnTo>
                    <a:pt x="0" y="314426"/>
                  </a:lnTo>
                  <a:lnTo>
                    <a:pt x="1453" y="286254"/>
                  </a:lnTo>
                  <a:lnTo>
                    <a:pt x="14019" y="230184"/>
                  </a:lnTo>
                  <a:lnTo>
                    <a:pt x="39106" y="176043"/>
                  </a:lnTo>
                  <a:lnTo>
                    <a:pt x="76283" y="125710"/>
                  </a:lnTo>
                  <a:lnTo>
                    <a:pt x="125122" y="81061"/>
                  </a:lnTo>
                  <a:lnTo>
                    <a:pt x="185192" y="43974"/>
                  </a:lnTo>
                  <a:lnTo>
                    <a:pt x="256065" y="16328"/>
                  </a:lnTo>
                  <a:lnTo>
                    <a:pt x="295417" y="6632"/>
                  </a:lnTo>
                  <a:lnTo>
                    <a:pt x="337310" y="0"/>
                  </a:lnTo>
                  <a:lnTo>
                    <a:pt x="345746" y="0"/>
                  </a:lnTo>
                </a:path>
              </a:pathLst>
            </a:custGeom>
            <a:ln w="25409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14387" y="2563088"/>
              <a:ext cx="90805" cy="88265"/>
            </a:xfrm>
            <a:custGeom>
              <a:avLst/>
              <a:gdLst/>
              <a:ahLst/>
              <a:cxnLst/>
              <a:rect l="l" t="t" r="r" b="b"/>
              <a:pathLst>
                <a:path w="90804" h="88264">
                  <a:moveTo>
                    <a:pt x="0" y="0"/>
                  </a:moveTo>
                  <a:lnTo>
                    <a:pt x="24451" y="42748"/>
                  </a:lnTo>
                  <a:lnTo>
                    <a:pt x="4968" y="87972"/>
                  </a:lnTo>
                  <a:lnTo>
                    <a:pt x="90354" y="390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3060" y="3703904"/>
              <a:ext cx="2069312" cy="2548890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2921000" y="3736809"/>
            <a:ext cx="1968500" cy="244157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7630" rIns="0" bIns="0" rtlCol="0" vert="horz">
            <a:spAutoFit/>
          </a:bodyPr>
          <a:lstStyle/>
          <a:p>
            <a:pPr marL="140970" marR="608330">
              <a:lnSpc>
                <a:spcPct val="109800"/>
              </a:lnSpc>
              <a:spcBef>
                <a:spcPts val="690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Factors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 spc="-50">
                <a:latin typeface="Lucida Console"/>
                <a:cs typeface="Lucida Console"/>
              </a:rPr>
              <a:t>5 </a:t>
            </a:r>
            <a:r>
              <a:rPr dirty="0" sz="1000">
                <a:latin typeface="Lucida Console"/>
                <a:cs typeface="Lucida Console"/>
              </a:rPr>
              <a:t>TRACE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2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 spc="-50">
                <a:latin typeface="Lucida Console"/>
                <a:cs typeface="Lucida Console"/>
              </a:rPr>
              <a:t>5</a:t>
            </a:r>
            <a:endParaRPr sz="1000">
              <a:latin typeface="Lucida Console"/>
              <a:cs typeface="Lucida Console"/>
            </a:endParaRPr>
          </a:p>
          <a:p>
            <a:pPr marL="140970">
              <a:lnSpc>
                <a:spcPct val="100000"/>
              </a:lnSpc>
              <a:spcBef>
                <a:spcPts val="120"/>
              </a:spcBef>
            </a:pPr>
            <a:r>
              <a:rPr dirty="0" sz="1000">
                <a:latin typeface="Lucida Console"/>
                <a:cs typeface="Lucida Console"/>
              </a:rPr>
              <a:t>TRACE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3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 spc="-50">
                <a:latin typeface="Lucida Console"/>
                <a:cs typeface="Lucida Console"/>
              </a:rPr>
              <a:t>5</a:t>
            </a:r>
            <a:endParaRPr sz="1000">
              <a:latin typeface="Lucida Console"/>
              <a:cs typeface="Lucida Console"/>
            </a:endParaRPr>
          </a:p>
          <a:p>
            <a:pPr marL="140970">
              <a:lnSpc>
                <a:spcPct val="100000"/>
              </a:lnSpc>
              <a:spcBef>
                <a:spcPts val="114"/>
              </a:spcBef>
            </a:pPr>
            <a:r>
              <a:rPr dirty="0" sz="1000">
                <a:latin typeface="Lucida Console"/>
                <a:cs typeface="Lucida Console"/>
              </a:rPr>
              <a:t>TRACE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4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 spc="-50">
                <a:latin typeface="Lucida Console"/>
                <a:cs typeface="Lucida Console"/>
              </a:rPr>
              <a:t>5</a:t>
            </a:r>
            <a:endParaRPr sz="1000">
              <a:latin typeface="Lucida Console"/>
              <a:cs typeface="Lucida Console"/>
            </a:endParaRPr>
          </a:p>
          <a:p>
            <a:pPr marL="140970">
              <a:lnSpc>
                <a:spcPct val="100000"/>
              </a:lnSpc>
              <a:spcBef>
                <a:spcPts val="120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javac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Factors.java</a:t>
            </a:r>
            <a:endParaRPr sz="1000">
              <a:latin typeface="Lucida Console"/>
              <a:cs typeface="Lucida Console"/>
            </a:endParaRPr>
          </a:p>
          <a:p>
            <a:pPr marL="140970" marR="608330">
              <a:lnSpc>
                <a:spcPct val="109800"/>
              </a:lnSpc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Factors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 spc="-50">
                <a:latin typeface="Lucida Console"/>
                <a:cs typeface="Lucida Console"/>
              </a:rPr>
              <a:t>5 5</a:t>
            </a:r>
            <a:endParaRPr sz="1000">
              <a:latin typeface="Lucida Console"/>
              <a:cs typeface="Lucida Console"/>
            </a:endParaRPr>
          </a:p>
          <a:p>
            <a:pPr marL="140970">
              <a:lnSpc>
                <a:spcPct val="100000"/>
              </a:lnSpc>
              <a:spcBef>
                <a:spcPts val="114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Factors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 spc="-50">
                <a:latin typeface="Lucida Console"/>
                <a:cs typeface="Lucida Console"/>
              </a:rPr>
              <a:t>6</a:t>
            </a:r>
            <a:endParaRPr sz="1000">
              <a:latin typeface="Lucida Console"/>
              <a:cs typeface="Lucida Console"/>
            </a:endParaRPr>
          </a:p>
          <a:p>
            <a:pPr marL="140970">
              <a:lnSpc>
                <a:spcPct val="100000"/>
              </a:lnSpc>
              <a:spcBef>
                <a:spcPts val="120"/>
              </a:spcBef>
            </a:pPr>
            <a:r>
              <a:rPr dirty="0" sz="1000">
                <a:latin typeface="Lucida Console"/>
                <a:cs typeface="Lucida Console"/>
              </a:rPr>
              <a:t>2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 spc="-50">
                <a:latin typeface="Lucida Console"/>
                <a:cs typeface="Lucida Console"/>
              </a:rPr>
              <a:t>3</a:t>
            </a:r>
            <a:endParaRPr sz="1000">
              <a:latin typeface="Lucida Console"/>
              <a:cs typeface="Lucida Console"/>
            </a:endParaRPr>
          </a:p>
          <a:p>
            <a:pPr marL="140970">
              <a:lnSpc>
                <a:spcPct val="100000"/>
              </a:lnSpc>
              <a:spcBef>
                <a:spcPts val="114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Factors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98</a:t>
            </a:r>
            <a:endParaRPr sz="1000">
              <a:latin typeface="Lucida Console"/>
              <a:cs typeface="Lucida Console"/>
            </a:endParaRPr>
          </a:p>
          <a:p>
            <a:pPr marL="140970">
              <a:lnSpc>
                <a:spcPct val="100000"/>
              </a:lnSpc>
              <a:spcBef>
                <a:spcPts val="120"/>
              </a:spcBef>
            </a:pPr>
            <a:r>
              <a:rPr dirty="0" sz="1000">
                <a:latin typeface="Lucida Console"/>
                <a:cs typeface="Lucida Console"/>
              </a:rPr>
              <a:t>2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7</a:t>
            </a:r>
            <a:r>
              <a:rPr dirty="0" sz="1000" spc="-20">
                <a:latin typeface="Lucida Console"/>
                <a:cs typeface="Lucida Console"/>
              </a:rPr>
              <a:t> </a:t>
            </a:r>
            <a:r>
              <a:rPr dirty="0" sz="1000" spc="-50">
                <a:latin typeface="Lucida Console"/>
                <a:cs typeface="Lucida Console"/>
              </a:rPr>
              <a:t>7</a:t>
            </a:r>
            <a:endParaRPr sz="1000">
              <a:latin typeface="Lucida Console"/>
              <a:cs typeface="Lucida Console"/>
            </a:endParaRPr>
          </a:p>
          <a:p>
            <a:pPr marL="140970">
              <a:lnSpc>
                <a:spcPct val="100000"/>
              </a:lnSpc>
              <a:spcBef>
                <a:spcPts val="114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Factors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3757208</a:t>
            </a:r>
            <a:endParaRPr sz="1000">
              <a:latin typeface="Lucida Console"/>
              <a:cs typeface="Lucida Console"/>
            </a:endParaRPr>
          </a:p>
          <a:p>
            <a:pPr marL="140970">
              <a:lnSpc>
                <a:spcPct val="100000"/>
              </a:lnSpc>
              <a:spcBef>
                <a:spcPts val="120"/>
              </a:spcBef>
            </a:pPr>
            <a:r>
              <a:rPr dirty="0" sz="1000">
                <a:latin typeface="Lucida Console"/>
                <a:cs typeface="Lucida Console"/>
              </a:rPr>
              <a:t>2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2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2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7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13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13</a:t>
            </a:r>
            <a:r>
              <a:rPr dirty="0" sz="1000" spc="-25">
                <a:latin typeface="Lucida Console"/>
                <a:cs typeface="Lucida Console"/>
              </a:rPr>
              <a:t> 397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475193" y="3685348"/>
            <a:ext cx="18478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???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271574" y="3816463"/>
            <a:ext cx="59182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35">
                <a:solidFill>
                  <a:srgbClr val="005493"/>
                </a:solidFill>
                <a:latin typeface="Lucida Sans Unicode"/>
                <a:cs typeface="Lucida Sans Unicode"/>
              </a:rPr>
              <a:t>%$%@$#!!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962715" y="3947590"/>
            <a:ext cx="120967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forgot</a:t>
            </a:r>
            <a:r>
              <a:rPr dirty="0" sz="1000" spc="-4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to</a:t>
            </a:r>
            <a:r>
              <a:rPr dirty="0" sz="1000" spc="-4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recompile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1917697" y="1688697"/>
            <a:ext cx="7554595" cy="4788535"/>
            <a:chOff x="1917697" y="1688697"/>
            <a:chExt cx="7554595" cy="4788535"/>
          </a:xfrm>
        </p:grpSpPr>
        <p:sp>
          <p:nvSpPr>
            <p:cNvPr id="23" name="object 23" descr=""/>
            <p:cNvSpPr/>
            <p:nvPr/>
          </p:nvSpPr>
          <p:spPr>
            <a:xfrm>
              <a:off x="1917697" y="3933881"/>
              <a:ext cx="977900" cy="0"/>
            </a:xfrm>
            <a:custGeom>
              <a:avLst/>
              <a:gdLst/>
              <a:ahLst/>
              <a:cxnLst/>
              <a:rect l="l" t="t" r="r" b="b"/>
              <a:pathLst>
                <a:path w="977900" h="0">
                  <a:moveTo>
                    <a:pt x="0" y="0"/>
                  </a:moveTo>
                  <a:lnTo>
                    <a:pt x="966895" y="0"/>
                  </a:lnTo>
                  <a:lnTo>
                    <a:pt x="977902" y="0"/>
                  </a:lnTo>
                </a:path>
              </a:pathLst>
            </a:custGeom>
            <a:ln w="10489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877794" y="390870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12572" y="25171"/>
                  </a:lnTo>
                  <a:lnTo>
                    <a:pt x="0" y="50342"/>
                  </a:lnTo>
                  <a:lnTo>
                    <a:pt x="50291" y="25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16684" y="1688697"/>
              <a:ext cx="1754987" cy="1169551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11772" y="6031256"/>
              <a:ext cx="536972" cy="445794"/>
            </a:xfrm>
            <a:prstGeom prst="rect">
              <a:avLst/>
            </a:prstGeom>
          </p:spPr>
        </p:pic>
      </p:grpSp>
      <p:sp>
        <p:nvSpPr>
          <p:cNvPr id="27" name="object 27" descr=""/>
          <p:cNvSpPr txBox="1"/>
          <p:nvPr/>
        </p:nvSpPr>
        <p:spPr>
          <a:xfrm>
            <a:off x="7404100" y="6050800"/>
            <a:ext cx="2159000" cy="407034"/>
          </a:xfrm>
          <a:prstGeom prst="rect">
            <a:avLst/>
          </a:prstGeom>
          <a:solidFill>
            <a:srgbClr val="EBEBEB"/>
          </a:solidFill>
        </p:spPr>
        <p:txBody>
          <a:bodyPr wrap="square" lIns="0" tIns="24765" rIns="0" bIns="0" rtlCol="0" vert="horz">
            <a:spAutoFit/>
          </a:bodyPr>
          <a:lstStyle/>
          <a:p>
            <a:pPr marL="100965">
              <a:lnSpc>
                <a:spcPct val="100000"/>
              </a:lnSpc>
              <a:spcBef>
                <a:spcPts val="195"/>
              </a:spcBef>
            </a:pP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Note:</a:t>
            </a:r>
            <a:r>
              <a:rPr dirty="0" sz="1100" spc="6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This</a:t>
            </a:r>
            <a:r>
              <a:rPr dirty="0" sz="1100" spc="6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working</a:t>
            </a:r>
            <a:r>
              <a:rPr dirty="0" sz="1100" spc="60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program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466372" y="6170575"/>
            <a:ext cx="120014" cy="2108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7531163" y="6216835"/>
            <a:ext cx="1894205" cy="19367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100">
                <a:latin typeface="Lucida Sans Unicode"/>
                <a:cs typeface="Lucida Sans Unicode"/>
              </a:rPr>
              <a:t>still</a:t>
            </a:r>
            <a:r>
              <a:rPr dirty="0" sz="1100" spc="2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has</a:t>
            </a:r>
            <a:r>
              <a:rPr dirty="0" sz="1100" spc="3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</a:t>
            </a:r>
            <a:r>
              <a:rPr dirty="0" sz="1100" spc="2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bug</a:t>
            </a:r>
            <a:r>
              <a:rPr dirty="0" sz="1100" spc="3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(stay</a:t>
            </a:r>
            <a:r>
              <a:rPr dirty="0" sz="1100" spc="25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tuned).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0" name="object 3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44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Debugging</a:t>
            </a:r>
            <a:r>
              <a:rPr dirty="0" spc="204"/>
              <a:t> </a:t>
            </a:r>
            <a:r>
              <a:rPr dirty="0" spc="85"/>
              <a:t>a</a:t>
            </a:r>
            <a:r>
              <a:rPr dirty="0" spc="204"/>
              <a:t> </a:t>
            </a:r>
            <a:r>
              <a:rPr dirty="0" spc="55"/>
              <a:t>program:</a:t>
            </a:r>
            <a:r>
              <a:rPr dirty="0" spc="204"/>
              <a:t> </a:t>
            </a:r>
            <a:r>
              <a:rPr dirty="0" spc="35"/>
              <a:t>performance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5069103" y="3005714"/>
            <a:ext cx="4490085" cy="3597910"/>
            <a:chOff x="5069103" y="3005714"/>
            <a:chExt cx="4490085" cy="359791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69103" y="3005714"/>
              <a:ext cx="4489615" cy="3597821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5105399" y="3037522"/>
              <a:ext cx="4381500" cy="3496945"/>
            </a:xfrm>
            <a:custGeom>
              <a:avLst/>
              <a:gdLst/>
              <a:ahLst/>
              <a:cxnLst/>
              <a:rect l="l" t="t" r="r" b="b"/>
              <a:pathLst>
                <a:path w="4381500" h="3496945">
                  <a:moveTo>
                    <a:pt x="0" y="0"/>
                  </a:moveTo>
                  <a:lnTo>
                    <a:pt x="4381500" y="0"/>
                  </a:lnTo>
                  <a:lnTo>
                    <a:pt x="4381500" y="3496420"/>
                  </a:lnTo>
                  <a:lnTo>
                    <a:pt x="0" y="34964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7876743" y="4097377"/>
            <a:ext cx="9461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20">
                <a:latin typeface="Lucida Console"/>
                <a:cs typeface="Lucida Console"/>
              </a:rPr>
              <a:t>N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782583" y="4265829"/>
            <a:ext cx="120014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066418" y="4458323"/>
            <a:ext cx="1728470" cy="4070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Lucida Console"/>
                <a:cs typeface="Lucida Console"/>
              </a:rPr>
              <a:t>while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(n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%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==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0)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350253" y="4843298"/>
            <a:ext cx="2485390" cy="407034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60"/>
              </a:spcBef>
            </a:pPr>
            <a:r>
              <a:rPr dirty="0" sz="1200">
                <a:latin typeface="Lucida Console"/>
                <a:cs typeface="Lucida Console"/>
              </a:rPr>
              <a:t>System.out.print(i</a:t>
            </a:r>
            <a:r>
              <a:rPr dirty="0" sz="1200" spc="1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1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"</a:t>
            </a:r>
            <a:r>
              <a:rPr dirty="0" sz="1200" spc="165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"); </a:t>
            </a:r>
            <a:r>
              <a:rPr dirty="0" sz="1200">
                <a:latin typeface="Lucida Console"/>
                <a:cs typeface="Lucida Console"/>
              </a:rPr>
              <a:t>n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</a:t>
            </a:r>
            <a:r>
              <a:rPr dirty="0" sz="1200" spc="4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/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 spc="-35">
                <a:latin typeface="Lucida Console"/>
                <a:cs typeface="Lucida Console"/>
              </a:rPr>
              <a:t>i;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066418" y="5228273"/>
            <a:ext cx="120014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782583" y="5420767"/>
            <a:ext cx="120014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782583" y="5613248"/>
            <a:ext cx="3147695" cy="407034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60"/>
              </a:spcBef>
              <a:tabLst>
                <a:tab pos="1052830" algn="l"/>
              </a:tabLst>
            </a:pPr>
            <a:r>
              <a:rPr dirty="0" sz="1200">
                <a:latin typeface="Lucida Console"/>
                <a:cs typeface="Lucida Console"/>
              </a:rPr>
              <a:t>if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(n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&gt;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1)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System.out.println(n); </a:t>
            </a:r>
            <a:r>
              <a:rPr dirty="0" sz="1200" spc="-20">
                <a:latin typeface="Lucida Console"/>
                <a:cs typeface="Lucida Console"/>
              </a:rPr>
              <a:t>else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10">
                <a:latin typeface="Lucida Console"/>
                <a:cs typeface="Lucida Console"/>
              </a:rPr>
              <a:t>System.out.println();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498747" y="5998224"/>
            <a:ext cx="120014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214911" y="6190717"/>
            <a:ext cx="120014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6684" y="1688697"/>
            <a:ext cx="1754987" cy="1169551"/>
          </a:xfrm>
          <a:prstGeom prst="rect">
            <a:avLst/>
          </a:prstGeom>
        </p:spPr>
      </p:pic>
      <p:sp>
        <p:nvSpPr>
          <p:cNvPr id="17" name="object 17" descr=""/>
          <p:cNvSpPr/>
          <p:nvPr/>
        </p:nvSpPr>
        <p:spPr>
          <a:xfrm>
            <a:off x="520700" y="3266376"/>
            <a:ext cx="4025900" cy="1589405"/>
          </a:xfrm>
          <a:custGeom>
            <a:avLst/>
            <a:gdLst/>
            <a:ahLst/>
            <a:cxnLst/>
            <a:rect l="l" t="t" r="r" b="b"/>
            <a:pathLst>
              <a:path w="4025900" h="1589404">
                <a:moveTo>
                  <a:pt x="4025900" y="0"/>
                </a:moveTo>
                <a:lnTo>
                  <a:pt x="0" y="0"/>
                </a:lnTo>
                <a:lnTo>
                  <a:pt x="0" y="305142"/>
                </a:lnTo>
                <a:lnTo>
                  <a:pt x="0" y="1589290"/>
                </a:lnTo>
                <a:lnTo>
                  <a:pt x="4025900" y="1589290"/>
                </a:lnTo>
                <a:lnTo>
                  <a:pt x="4025900" y="305142"/>
                </a:lnTo>
                <a:lnTo>
                  <a:pt x="40259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636905" y="3338884"/>
            <a:ext cx="71501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Method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989610" y="3699316"/>
            <a:ext cx="1019810" cy="224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0"/>
              </a:lnSpc>
            </a:pPr>
            <a:r>
              <a:rPr dirty="0" sz="1450">
                <a:latin typeface="Lucida Sans Unicode"/>
                <a:cs typeface="Lucida Sans Unicode"/>
              </a:rPr>
              <a:t>less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than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 spc="-50" i="1">
                <a:latin typeface="Lucida Sans Italic"/>
                <a:cs typeface="Lucida Sans Italic"/>
              </a:rPr>
              <a:t>N</a:t>
            </a:r>
            <a:endParaRPr sz="1450">
              <a:latin typeface="Lucida Sans Italic"/>
              <a:cs typeface="Lucida Sans Italic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520700" y="1791525"/>
            <a:ext cx="6311900" cy="1322705"/>
          </a:xfrm>
          <a:custGeom>
            <a:avLst/>
            <a:gdLst/>
            <a:ahLst/>
            <a:cxnLst/>
            <a:rect l="l" t="t" r="r" b="b"/>
            <a:pathLst>
              <a:path w="6311900" h="1322705">
                <a:moveTo>
                  <a:pt x="0" y="0"/>
                </a:moveTo>
                <a:lnTo>
                  <a:pt x="6311900" y="0"/>
                </a:lnTo>
                <a:lnTo>
                  <a:pt x="6311900" y="1322285"/>
                </a:lnTo>
                <a:lnTo>
                  <a:pt x="0" y="132228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636905" y="1799712"/>
            <a:ext cx="6059170" cy="1199515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Is</a:t>
            </a:r>
            <a:r>
              <a:rPr dirty="0" sz="1450" spc="114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your</a:t>
            </a:r>
            <a:r>
              <a:rPr dirty="0" sz="1450" spc="1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working</a:t>
            </a:r>
            <a:r>
              <a:rPr dirty="0" sz="1450" spc="1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Java</a:t>
            </a:r>
            <a:r>
              <a:rPr dirty="0" sz="1450" spc="1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program</a:t>
            </a:r>
            <a:r>
              <a:rPr dirty="0" sz="1450" spc="1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fast</a:t>
            </a:r>
            <a:r>
              <a:rPr dirty="0" sz="1450" spc="1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enough</a:t>
            </a:r>
            <a:r>
              <a:rPr dirty="0" sz="1450" spc="1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to</a:t>
            </a:r>
            <a:r>
              <a:rPr dirty="0" sz="1450" spc="1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solve</a:t>
            </a:r>
            <a:r>
              <a:rPr dirty="0" sz="1450" spc="114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your</a:t>
            </a:r>
            <a:r>
              <a:rPr dirty="0" sz="1450" spc="1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problem?</a:t>
            </a:r>
            <a:endParaRPr sz="1450">
              <a:latin typeface="Lucida Sans Unicode"/>
              <a:cs typeface="Lucida Sans Unicode"/>
            </a:endParaRPr>
          </a:p>
          <a:p>
            <a:pPr marL="173990" indent="-125730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17462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You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need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to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test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it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on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increasing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problem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sizes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to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find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 spc="-30">
                <a:latin typeface="Lucida Sans Unicode"/>
                <a:cs typeface="Lucida Sans Unicode"/>
              </a:rPr>
              <a:t>out.</a:t>
            </a:r>
            <a:endParaRPr baseline="1915" sz="2175">
              <a:latin typeface="Lucida Sans Unicode"/>
              <a:cs typeface="Lucida Sans Unicode"/>
            </a:endParaRPr>
          </a:p>
          <a:p>
            <a:pPr marL="173990" indent="-125730">
              <a:lnSpc>
                <a:spcPct val="100000"/>
              </a:lnSpc>
              <a:spcBef>
                <a:spcPts val="570"/>
              </a:spcBef>
              <a:buSzPct val="106896"/>
              <a:buFont typeface="Calibri"/>
              <a:buChar char="•"/>
              <a:tabLst>
                <a:tab pos="17462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May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need</a:t>
            </a:r>
            <a:r>
              <a:rPr dirty="0" baseline="1915" sz="2175" spc="12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to</a:t>
            </a:r>
            <a:r>
              <a:rPr dirty="0" baseline="1915" sz="2175" spc="12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change</a:t>
            </a:r>
            <a:r>
              <a:rPr dirty="0" baseline="1915" sz="2175" spc="12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the</a:t>
            </a:r>
            <a:r>
              <a:rPr dirty="0" baseline="1915" sz="2175" spc="12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algorithm</a:t>
            </a:r>
            <a:r>
              <a:rPr dirty="0" baseline="1915" sz="2175" spc="12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to</a:t>
            </a:r>
            <a:r>
              <a:rPr dirty="0" baseline="1915" sz="2175" spc="12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fix</a:t>
            </a:r>
            <a:r>
              <a:rPr dirty="0" baseline="1915" sz="2175" spc="120">
                <a:latin typeface="Lucida Sans Unicode"/>
                <a:cs typeface="Lucida Sans Unicode"/>
              </a:rPr>
              <a:t> </a:t>
            </a:r>
            <a:r>
              <a:rPr dirty="0" baseline="1915" sz="2175" spc="-37">
                <a:latin typeface="Lucida Sans Unicode"/>
                <a:cs typeface="Lucida Sans Unicode"/>
              </a:rPr>
              <a:t>it.</a:t>
            </a:r>
            <a:endParaRPr baseline="1915" sz="2175">
              <a:latin typeface="Lucida Sans Unicode"/>
              <a:cs typeface="Lucida Sans Unicode"/>
            </a:endParaRPr>
          </a:p>
          <a:p>
            <a:pPr marL="173990" indent="-125730">
              <a:lnSpc>
                <a:spcPct val="100000"/>
              </a:lnSpc>
              <a:spcBef>
                <a:spcPts val="575"/>
              </a:spcBef>
              <a:buSzPct val="106896"/>
              <a:buFont typeface="Calibri"/>
              <a:buChar char="•"/>
              <a:tabLst>
                <a:tab pos="174625" algn="l"/>
              </a:tabLst>
            </a:pPr>
            <a:r>
              <a:rPr dirty="0" baseline="1915" sz="2175" spc="-15">
                <a:latin typeface="Lucida Sans Unicode"/>
                <a:cs typeface="Lucida Sans Unicode"/>
              </a:rPr>
              <a:t>Repeat.</a:t>
            </a:r>
            <a:endParaRPr baseline="1915" sz="2175">
              <a:latin typeface="Lucida Sans Unicode"/>
              <a:cs typeface="Lucida Sans Unicode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226049" y="2257882"/>
            <a:ext cx="4370070" cy="4315460"/>
            <a:chOff x="226049" y="2257882"/>
            <a:chExt cx="4370070" cy="4315460"/>
          </a:xfrm>
        </p:grpSpPr>
        <p:sp>
          <p:nvSpPr>
            <p:cNvPr id="23" name="object 23" descr=""/>
            <p:cNvSpPr/>
            <p:nvPr/>
          </p:nvSpPr>
          <p:spPr>
            <a:xfrm>
              <a:off x="239067" y="2300101"/>
              <a:ext cx="415925" cy="592455"/>
            </a:xfrm>
            <a:custGeom>
              <a:avLst/>
              <a:gdLst/>
              <a:ahLst/>
              <a:cxnLst/>
              <a:rect l="l" t="t" r="r" b="b"/>
              <a:pathLst>
                <a:path w="415925" h="592455">
                  <a:moveTo>
                    <a:pt x="415421" y="591971"/>
                  </a:moveTo>
                  <a:lnTo>
                    <a:pt x="361839" y="591841"/>
                  </a:lnTo>
                  <a:lnTo>
                    <a:pt x="312174" y="588338"/>
                  </a:lnTo>
                  <a:lnTo>
                    <a:pt x="266376" y="581679"/>
                  </a:lnTo>
                  <a:lnTo>
                    <a:pt x="224396" y="572082"/>
                  </a:lnTo>
                  <a:lnTo>
                    <a:pt x="186182" y="559766"/>
                  </a:lnTo>
                  <a:lnTo>
                    <a:pt x="120852" y="527849"/>
                  </a:lnTo>
                  <a:lnTo>
                    <a:pt x="69983" y="487673"/>
                  </a:lnTo>
                  <a:lnTo>
                    <a:pt x="33171" y="440985"/>
                  </a:lnTo>
                  <a:lnTo>
                    <a:pt x="10015" y="389531"/>
                  </a:lnTo>
                  <a:lnTo>
                    <a:pt x="109" y="335055"/>
                  </a:lnTo>
                  <a:lnTo>
                    <a:pt x="0" y="307230"/>
                  </a:lnTo>
                  <a:lnTo>
                    <a:pt x="3051" y="279304"/>
                  </a:lnTo>
                  <a:lnTo>
                    <a:pt x="18438" y="224025"/>
                  </a:lnTo>
                  <a:lnTo>
                    <a:pt x="45867" y="170961"/>
                  </a:lnTo>
                  <a:lnTo>
                    <a:pt x="84933" y="121861"/>
                  </a:lnTo>
                  <a:lnTo>
                    <a:pt x="135234" y="78468"/>
                  </a:lnTo>
                  <a:lnTo>
                    <a:pt x="196366" y="42530"/>
                  </a:lnTo>
                  <a:lnTo>
                    <a:pt x="267926" y="15792"/>
                  </a:lnTo>
                  <a:lnTo>
                    <a:pt x="307491" y="6418"/>
                  </a:lnTo>
                  <a:lnTo>
                    <a:pt x="349512" y="0"/>
                  </a:lnTo>
                  <a:lnTo>
                    <a:pt x="357832" y="0"/>
                  </a:lnTo>
                </a:path>
              </a:pathLst>
            </a:custGeom>
            <a:ln w="25409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62062" y="2257882"/>
              <a:ext cx="90805" cy="88265"/>
            </a:xfrm>
            <a:custGeom>
              <a:avLst/>
              <a:gdLst/>
              <a:ahLst/>
              <a:cxnLst/>
              <a:rect l="l" t="t" r="r" b="b"/>
              <a:pathLst>
                <a:path w="90804" h="88264">
                  <a:moveTo>
                    <a:pt x="0" y="0"/>
                  </a:moveTo>
                  <a:lnTo>
                    <a:pt x="24375" y="42786"/>
                  </a:lnTo>
                  <a:lnTo>
                    <a:pt x="4812" y="87985"/>
                  </a:lnTo>
                  <a:lnTo>
                    <a:pt x="90285" y="39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2894" y="4920668"/>
              <a:ext cx="3022765" cy="1652054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1600199" y="4944656"/>
              <a:ext cx="2921000" cy="1551305"/>
            </a:xfrm>
            <a:custGeom>
              <a:avLst/>
              <a:gdLst/>
              <a:ahLst/>
              <a:cxnLst/>
              <a:rect l="l" t="t" r="r" b="b"/>
              <a:pathLst>
                <a:path w="2921000" h="1551304">
                  <a:moveTo>
                    <a:pt x="0" y="0"/>
                  </a:moveTo>
                  <a:lnTo>
                    <a:pt x="2921000" y="0"/>
                  </a:lnTo>
                  <a:lnTo>
                    <a:pt x="2921000" y="1551139"/>
                  </a:lnTo>
                  <a:lnTo>
                    <a:pt x="0" y="15511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258952" y="6133615"/>
            <a:ext cx="77025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might</a:t>
            </a:r>
            <a:r>
              <a:rPr dirty="0" sz="1000" spc="-6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work,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03865" y="6264730"/>
            <a:ext cx="108013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but way</a:t>
            </a:r>
            <a:r>
              <a:rPr dirty="0" sz="1000" spc="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too</a:t>
            </a:r>
            <a:r>
              <a:rPr dirty="0" sz="1000" spc="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0">
                <a:solidFill>
                  <a:srgbClr val="005493"/>
                </a:solidFill>
                <a:latin typeface="Lucida Sans Unicode"/>
                <a:cs typeface="Lucida Sans Unicode"/>
              </a:rPr>
              <a:t>slow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1149032" y="6264109"/>
            <a:ext cx="2464435" cy="82550"/>
            <a:chOff x="1149032" y="6264109"/>
            <a:chExt cx="2464435" cy="82550"/>
          </a:xfrm>
        </p:grpSpPr>
        <p:sp>
          <p:nvSpPr>
            <p:cNvPr id="30" name="object 30" descr=""/>
            <p:cNvSpPr/>
            <p:nvPr/>
          </p:nvSpPr>
          <p:spPr>
            <a:xfrm>
              <a:off x="1155699" y="6298735"/>
              <a:ext cx="508000" cy="0"/>
            </a:xfrm>
            <a:custGeom>
              <a:avLst/>
              <a:gdLst/>
              <a:ahLst/>
              <a:cxnLst/>
              <a:rect l="l" t="t" r="r" b="b"/>
              <a:pathLst>
                <a:path w="508000" h="0">
                  <a:moveTo>
                    <a:pt x="508000" y="0"/>
                  </a:moveTo>
                  <a:lnTo>
                    <a:pt x="495584" y="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638554" y="6264109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4" h="69850">
                  <a:moveTo>
                    <a:pt x="0" y="0"/>
                  </a:moveTo>
                  <a:lnTo>
                    <a:pt x="17284" y="34620"/>
                  </a:lnTo>
                  <a:lnTo>
                    <a:pt x="0" y="69227"/>
                  </a:lnTo>
                  <a:lnTo>
                    <a:pt x="69151" y="34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3301999" y="6311437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 h="0">
                  <a:moveTo>
                    <a:pt x="0" y="0"/>
                  </a:moveTo>
                  <a:lnTo>
                    <a:pt x="11808" y="0"/>
                  </a:lnTo>
                  <a:lnTo>
                    <a:pt x="304799" y="0"/>
                  </a:lnTo>
                </a:path>
              </a:pathLst>
            </a:custGeom>
            <a:ln w="12714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3257994" y="6276822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4" h="69850">
                  <a:moveTo>
                    <a:pt x="69151" y="0"/>
                  </a:moveTo>
                  <a:lnTo>
                    <a:pt x="0" y="34620"/>
                  </a:lnTo>
                  <a:lnTo>
                    <a:pt x="69151" y="69240"/>
                  </a:lnTo>
                  <a:lnTo>
                    <a:pt x="51866" y="34620"/>
                  </a:lnTo>
                  <a:lnTo>
                    <a:pt x="69151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1729549" y="5028745"/>
            <a:ext cx="2708275" cy="137287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Factors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11111111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>
                <a:latin typeface="Lucida Console"/>
                <a:cs typeface="Lucida Console"/>
              </a:rPr>
              <a:t>11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73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101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137</a:t>
            </a:r>
            <a:endParaRPr sz="1000">
              <a:latin typeface="Lucida Console"/>
              <a:cs typeface="Lucida Console"/>
            </a:endParaRPr>
          </a:p>
          <a:p>
            <a:pPr marL="12700" marR="719455">
              <a:lnSpc>
                <a:spcPct val="109800"/>
              </a:lnSpc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Factors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11111111111 </a:t>
            </a:r>
            <a:r>
              <a:rPr dirty="0" sz="1000">
                <a:latin typeface="Lucida Console"/>
                <a:cs typeface="Lucida Console"/>
              </a:rPr>
              <a:t>21649</a:t>
            </a:r>
            <a:r>
              <a:rPr dirty="0" sz="1000" spc="-7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513239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Factors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11111111111111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>
                <a:latin typeface="Lucida Console"/>
                <a:cs typeface="Lucida Console"/>
              </a:rPr>
              <a:t>11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239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4649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909091</a:t>
            </a:r>
            <a:endParaRPr sz="1000">
              <a:latin typeface="Lucida Console"/>
              <a:cs typeface="Lucida Console"/>
            </a:endParaRPr>
          </a:p>
          <a:p>
            <a:pPr marL="12700" marR="5080">
              <a:lnSpc>
                <a:spcPct val="100000"/>
              </a:lnSpc>
              <a:spcBef>
                <a:spcPts val="114"/>
              </a:spcBef>
              <a:tabLst>
                <a:tab pos="1971039" algn="l"/>
              </a:tabLst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Factors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11111111111111111 </a:t>
            </a:r>
            <a:r>
              <a:rPr dirty="0" baseline="2777" sz="1500">
                <a:latin typeface="Lucida Console"/>
                <a:cs typeface="Lucida Console"/>
              </a:rPr>
              <a:t>2071723</a:t>
            </a:r>
            <a:r>
              <a:rPr dirty="0" baseline="2777" sz="1500" spc="-112">
                <a:latin typeface="Lucida Console"/>
                <a:cs typeface="Lucida Console"/>
              </a:rPr>
              <a:t> </a:t>
            </a:r>
            <a:r>
              <a:rPr dirty="0" sz="1150" spc="-10">
                <a:solidFill>
                  <a:srgbClr val="8D3124"/>
                </a:solidFill>
                <a:latin typeface="Lucida Console"/>
                <a:cs typeface="Lucida Console"/>
              </a:rPr>
              <a:t>5363222357</a:t>
            </a:r>
            <a:r>
              <a:rPr dirty="0" sz="1150">
                <a:solidFill>
                  <a:srgbClr val="8D3124"/>
                </a:solidFill>
                <a:latin typeface="Lucida Console"/>
                <a:cs typeface="Lucida Console"/>
              </a:rPr>
              <a:t>	</a:t>
            </a: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immediate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7708900" y="4080090"/>
            <a:ext cx="736600" cy="254635"/>
          </a:xfrm>
          <a:custGeom>
            <a:avLst/>
            <a:gdLst/>
            <a:ahLst/>
            <a:cxnLst/>
            <a:rect l="l" t="t" r="r" b="b"/>
            <a:pathLst>
              <a:path w="736600" h="254635">
                <a:moveTo>
                  <a:pt x="0" y="0"/>
                </a:moveTo>
                <a:lnTo>
                  <a:pt x="736600" y="0"/>
                </a:lnTo>
                <a:lnTo>
                  <a:pt x="736600" y="254292"/>
                </a:lnTo>
                <a:lnTo>
                  <a:pt x="0" y="2542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5189511" y="3110904"/>
            <a:ext cx="3955415" cy="11918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class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Factors</a:t>
            </a:r>
            <a:endParaRPr sz="1200">
              <a:latin typeface="Lucida Console"/>
              <a:cs typeface="Lucida Console"/>
            </a:endParaRPr>
          </a:p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321310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void</a:t>
            </a:r>
            <a:r>
              <a:rPr dirty="0" sz="1200" spc="1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main(String[]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args)</a:t>
            </a:r>
            <a:endParaRPr sz="1200">
              <a:latin typeface="Lucida Console"/>
              <a:cs typeface="Lucida Console"/>
            </a:endParaRPr>
          </a:p>
          <a:p>
            <a:pPr marL="321310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605155" marR="125730">
              <a:lnSpc>
                <a:spcPct val="74300"/>
              </a:lnSpc>
              <a:spcBef>
                <a:spcPts val="445"/>
              </a:spcBef>
            </a:pPr>
            <a:r>
              <a:rPr dirty="0" sz="1200">
                <a:latin typeface="Lucida Console"/>
                <a:cs typeface="Lucida Console"/>
              </a:rPr>
              <a:t>long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Long.parseLong(args[0]); </a:t>
            </a:r>
            <a:r>
              <a:rPr dirty="0" sz="1200">
                <a:latin typeface="Lucida Console"/>
                <a:cs typeface="Lucida Console"/>
              </a:rPr>
              <a:t>for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2;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-370">
                <a:latin typeface="Lucida Console"/>
                <a:cs typeface="Lucida Console"/>
              </a:rPr>
              <a:t> </a:t>
            </a:r>
            <a:r>
              <a:rPr dirty="0" baseline="-7716" sz="2700">
                <a:solidFill>
                  <a:srgbClr val="8D3124"/>
                </a:solidFill>
                <a:latin typeface="Lucida Console"/>
                <a:cs typeface="Lucida Console"/>
              </a:rPr>
              <a:t>=</a:t>
            </a:r>
            <a:r>
              <a:rPr dirty="0" baseline="-7716" sz="2700" spc="112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baseline="-7716" sz="2700">
                <a:solidFill>
                  <a:srgbClr val="8D3124"/>
                </a:solidFill>
                <a:latin typeface="Lucida Console"/>
                <a:cs typeface="Lucida Console"/>
              </a:rPr>
              <a:t>n/i</a:t>
            </a:r>
            <a:r>
              <a:rPr dirty="0" sz="1200">
                <a:latin typeface="Lucida Console"/>
                <a:cs typeface="Lucida Console"/>
              </a:rPr>
              <a:t>;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i++)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8623363" y="4327410"/>
            <a:ext cx="783590" cy="34734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1190"/>
              </a:lnSpc>
              <a:spcBef>
                <a:spcPts val="260"/>
              </a:spcBef>
            </a:pP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implement 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the</a:t>
            </a:r>
            <a:r>
              <a:rPr dirty="0" sz="1100" spc="1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change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1587500" y="3113811"/>
            <a:ext cx="7963534" cy="1615440"/>
            <a:chOff x="1587500" y="3113811"/>
            <a:chExt cx="7963534" cy="1615440"/>
          </a:xfrm>
        </p:grpSpPr>
        <p:pic>
          <p:nvPicPr>
            <p:cNvPr id="39" name="object 3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29510" y="4383748"/>
              <a:ext cx="284952" cy="142263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7554277" y="4029236"/>
              <a:ext cx="1983739" cy="687070"/>
            </a:xfrm>
            <a:custGeom>
              <a:avLst/>
              <a:gdLst/>
              <a:ahLst/>
              <a:cxnLst/>
              <a:rect l="l" t="t" r="r" b="b"/>
              <a:pathLst>
                <a:path w="1983740" h="687070">
                  <a:moveTo>
                    <a:pt x="0" y="492575"/>
                  </a:moveTo>
                  <a:lnTo>
                    <a:pt x="2222" y="196854"/>
                  </a:lnTo>
                  <a:lnTo>
                    <a:pt x="7192" y="152381"/>
                  </a:lnTo>
                  <a:lnTo>
                    <a:pt x="21380" y="111204"/>
                  </a:lnTo>
                  <a:lnTo>
                    <a:pt x="43709" y="74616"/>
                  </a:lnTo>
                  <a:lnTo>
                    <a:pt x="73097" y="43910"/>
                  </a:lnTo>
                  <a:lnTo>
                    <a:pt x="108465" y="20377"/>
                  </a:lnTo>
                  <a:lnTo>
                    <a:pt x="148734" y="5309"/>
                  </a:lnTo>
                  <a:lnTo>
                    <a:pt x="192824" y="0"/>
                  </a:lnTo>
                  <a:lnTo>
                    <a:pt x="1792663" y="0"/>
                  </a:lnTo>
                  <a:lnTo>
                    <a:pt x="1836761" y="5309"/>
                  </a:lnTo>
                  <a:lnTo>
                    <a:pt x="1877053" y="20377"/>
                  </a:lnTo>
                  <a:lnTo>
                    <a:pt x="1912452" y="43910"/>
                  </a:lnTo>
                  <a:lnTo>
                    <a:pt x="1941873" y="74616"/>
                  </a:lnTo>
                  <a:lnTo>
                    <a:pt x="1964232" y="111204"/>
                  </a:lnTo>
                  <a:lnTo>
                    <a:pt x="1978443" y="152381"/>
                  </a:lnTo>
                  <a:lnTo>
                    <a:pt x="1983422" y="196854"/>
                  </a:lnTo>
                  <a:lnTo>
                    <a:pt x="1983422" y="492575"/>
                  </a:lnTo>
                  <a:lnTo>
                    <a:pt x="1978443" y="536891"/>
                  </a:lnTo>
                  <a:lnTo>
                    <a:pt x="1964232" y="577659"/>
                  </a:lnTo>
                  <a:lnTo>
                    <a:pt x="1941873" y="613688"/>
                  </a:lnTo>
                  <a:lnTo>
                    <a:pt x="1912452" y="643786"/>
                  </a:lnTo>
                  <a:lnTo>
                    <a:pt x="1877053" y="666760"/>
                  </a:lnTo>
                  <a:lnTo>
                    <a:pt x="1836761" y="681419"/>
                  </a:lnTo>
                  <a:lnTo>
                    <a:pt x="1792663" y="686570"/>
                  </a:lnTo>
                  <a:lnTo>
                    <a:pt x="192824" y="686570"/>
                  </a:lnTo>
                  <a:lnTo>
                    <a:pt x="148611" y="681419"/>
                  </a:lnTo>
                  <a:lnTo>
                    <a:pt x="108025" y="666760"/>
                  </a:lnTo>
                  <a:lnTo>
                    <a:pt x="72222" y="643786"/>
                  </a:lnTo>
                  <a:lnTo>
                    <a:pt x="42361" y="613688"/>
                  </a:lnTo>
                  <a:lnTo>
                    <a:pt x="19598" y="577659"/>
                  </a:lnTo>
                  <a:lnTo>
                    <a:pt x="5092" y="536891"/>
                  </a:lnTo>
                  <a:lnTo>
                    <a:pt x="0" y="492575"/>
                  </a:lnTo>
                  <a:close/>
                </a:path>
              </a:pathLst>
            </a:custGeom>
            <a:ln w="25425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587500" y="3113811"/>
              <a:ext cx="3416300" cy="457834"/>
            </a:xfrm>
            <a:custGeom>
              <a:avLst/>
              <a:gdLst/>
              <a:ahLst/>
              <a:cxnLst/>
              <a:rect l="l" t="t" r="r" b="b"/>
              <a:pathLst>
                <a:path w="3416300" h="457835">
                  <a:moveTo>
                    <a:pt x="0" y="0"/>
                  </a:moveTo>
                  <a:lnTo>
                    <a:pt x="3416300" y="0"/>
                  </a:lnTo>
                  <a:lnTo>
                    <a:pt x="3416300" y="457707"/>
                  </a:lnTo>
                  <a:lnTo>
                    <a:pt x="0" y="4577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1698129" y="3126397"/>
            <a:ext cx="318897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change</a:t>
            </a:r>
            <a:r>
              <a:rPr dirty="0" sz="1100" spc="2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the</a:t>
            </a:r>
            <a:r>
              <a:rPr dirty="0" sz="1100" spc="3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 i="1">
                <a:solidFill>
                  <a:srgbClr val="8D3124"/>
                </a:solidFill>
                <a:latin typeface="Lucida Sans Italic"/>
                <a:cs typeface="Lucida Sans Italic"/>
              </a:rPr>
              <a:t>algorithm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:</a:t>
            </a:r>
            <a:r>
              <a:rPr dirty="0" sz="1100" spc="2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no</a:t>
            </a:r>
            <a:r>
              <a:rPr dirty="0" sz="1100" spc="3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need</a:t>
            </a:r>
            <a:r>
              <a:rPr dirty="0" sz="1100" spc="2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to</a:t>
            </a:r>
            <a:r>
              <a:rPr dirty="0" sz="1100" spc="3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check</a:t>
            </a:r>
            <a:r>
              <a:rPr dirty="0" sz="1100" spc="2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solidFill>
                  <a:srgbClr val="8D3124"/>
                </a:solidFill>
                <a:latin typeface="Lucida Sans Unicode"/>
                <a:cs typeface="Lucida Sans Unicode"/>
              </a:rPr>
              <a:t>when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1680146" y="3324415"/>
            <a:ext cx="322516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i="1">
                <a:solidFill>
                  <a:srgbClr val="8D3124"/>
                </a:solidFill>
                <a:latin typeface="Lucida Sans Italic"/>
                <a:cs typeface="Lucida Sans Italic"/>
              </a:rPr>
              <a:t>i</a:t>
            </a:r>
            <a:r>
              <a:rPr dirty="0" sz="1100" b="0">
                <a:solidFill>
                  <a:srgbClr val="8D3124"/>
                </a:solidFill>
                <a:latin typeface="Source Han Sans JP Medium"/>
                <a:cs typeface="Source Han Sans JP Medium"/>
              </a:rPr>
              <a:t>·</a:t>
            </a:r>
            <a:r>
              <a:rPr dirty="0" sz="1100" i="1">
                <a:solidFill>
                  <a:srgbClr val="8D3124"/>
                </a:solidFill>
                <a:latin typeface="Lucida Sans Italic"/>
                <a:cs typeface="Lucida Sans Italic"/>
              </a:rPr>
              <a:t>i</a:t>
            </a:r>
            <a:r>
              <a:rPr dirty="0" sz="1100" spc="-90" i="1">
                <a:solidFill>
                  <a:srgbClr val="8D3124"/>
                </a:solidFill>
                <a:latin typeface="Lucida Sans Italic"/>
                <a:cs typeface="Lucida Sans Italic"/>
              </a:rPr>
              <a:t> </a:t>
            </a:r>
            <a:r>
              <a:rPr dirty="0" sz="1100" spc="-90">
                <a:solidFill>
                  <a:srgbClr val="8D3124"/>
                </a:solidFill>
                <a:latin typeface="Lucida Sans Unicode"/>
                <a:cs typeface="Lucida Sans Unicode"/>
              </a:rPr>
              <a:t>&gt;</a:t>
            </a:r>
            <a:r>
              <a:rPr dirty="0" sz="1100" spc="-90" i="1">
                <a:solidFill>
                  <a:srgbClr val="8D3124"/>
                </a:solidFill>
                <a:latin typeface="Lucida Sans Italic"/>
                <a:cs typeface="Lucida Sans Italic"/>
              </a:rPr>
              <a:t>n</a:t>
            </a:r>
            <a:r>
              <a:rPr dirty="0" sz="1100" spc="45" i="1">
                <a:solidFill>
                  <a:srgbClr val="8D3124"/>
                </a:solidFill>
                <a:latin typeface="Lucida Sans Italic"/>
                <a:cs typeface="Lucida Sans Italic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since</a:t>
            </a:r>
            <a:r>
              <a:rPr dirty="0" sz="1100" spc="4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all</a:t>
            </a:r>
            <a:r>
              <a:rPr dirty="0" sz="1100" spc="4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smaller</a:t>
            </a:r>
            <a:r>
              <a:rPr dirty="0" sz="1100" spc="4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factors</a:t>
            </a:r>
            <a:r>
              <a:rPr dirty="0" sz="1100" spc="4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already</a:t>
            </a:r>
            <a:r>
              <a:rPr dirty="0" sz="1100" spc="4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checked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4" name="object 44" descr=""/>
          <p:cNvSpPr/>
          <p:nvPr/>
        </p:nvSpPr>
        <p:spPr>
          <a:xfrm>
            <a:off x="2997200" y="3622382"/>
            <a:ext cx="1168400" cy="343535"/>
          </a:xfrm>
          <a:custGeom>
            <a:avLst/>
            <a:gdLst/>
            <a:ahLst/>
            <a:cxnLst/>
            <a:rect l="l" t="t" r="r" b="b"/>
            <a:pathLst>
              <a:path w="1168400" h="343535">
                <a:moveTo>
                  <a:pt x="0" y="0"/>
                </a:moveTo>
                <a:lnTo>
                  <a:pt x="1168400" y="0"/>
                </a:lnTo>
                <a:lnTo>
                  <a:pt x="1168400" y="343281"/>
                </a:lnTo>
                <a:lnTo>
                  <a:pt x="0" y="34328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 txBox="1"/>
          <p:nvPr/>
        </p:nvSpPr>
        <p:spPr>
          <a:xfrm>
            <a:off x="673576" y="3548277"/>
            <a:ext cx="2917825" cy="1196975"/>
          </a:xfrm>
          <a:prstGeom prst="rect">
            <a:avLst/>
          </a:prstGeom>
        </p:spPr>
        <p:txBody>
          <a:bodyPr wrap="square" lIns="0" tIns="115570" rIns="0" bIns="0" rtlCol="0" vert="horz">
            <a:spAutoFit/>
          </a:bodyPr>
          <a:lstStyle/>
          <a:p>
            <a:pPr marL="137160" indent="-125095">
              <a:lnSpc>
                <a:spcPct val="100000"/>
              </a:lnSpc>
              <a:spcBef>
                <a:spcPts val="910"/>
              </a:spcBef>
              <a:buSzPct val="106896"/>
              <a:buFont typeface="Calibri"/>
              <a:buChar char="•"/>
              <a:tabLst>
                <a:tab pos="1377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Consider</a:t>
            </a:r>
            <a:r>
              <a:rPr dirty="0" baseline="1915" sz="2175" spc="89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each</a:t>
            </a:r>
            <a:r>
              <a:rPr dirty="0" baseline="1915" sz="2175" spc="89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integer</a:t>
            </a:r>
            <a:r>
              <a:rPr dirty="0" baseline="1915" sz="2175" spc="89">
                <a:latin typeface="Lucida Sans Unicode"/>
                <a:cs typeface="Lucida Sans Unicode"/>
              </a:rPr>
              <a:t> </a:t>
            </a:r>
            <a:r>
              <a:rPr dirty="0" baseline="1915" sz="2175" i="1">
                <a:latin typeface="Lucida Sans Italic"/>
                <a:cs typeface="Lucida Sans Italic"/>
              </a:rPr>
              <a:t>i</a:t>
            </a:r>
            <a:r>
              <a:rPr dirty="0" baseline="1915" sz="2175" spc="719" i="1">
                <a:latin typeface="Lucida Sans Italic"/>
                <a:cs typeface="Lucida Sans Italic"/>
              </a:rPr>
              <a:t> </a:t>
            </a:r>
            <a:r>
              <a:rPr dirty="0" baseline="1633" sz="2550" spc="-540" b="0">
                <a:solidFill>
                  <a:srgbClr val="8D3124"/>
                </a:solidFill>
                <a:latin typeface="Source Han Sans JP Medium"/>
                <a:cs typeface="Source Han Sans JP Medium"/>
              </a:rPr>
              <a:t>≤</a:t>
            </a:r>
            <a:r>
              <a:rPr dirty="0" baseline="1633" sz="2550" spc="315" b="0">
                <a:solidFill>
                  <a:srgbClr val="8D3124"/>
                </a:solidFill>
                <a:latin typeface="Source Han Sans JP Medium"/>
                <a:cs typeface="Source Han Sans JP Medium"/>
              </a:rPr>
              <a:t> </a:t>
            </a:r>
            <a:r>
              <a:rPr dirty="0" baseline="1633" sz="2550" spc="-37" i="1">
                <a:solidFill>
                  <a:srgbClr val="8D3124"/>
                </a:solidFill>
                <a:latin typeface="Lucida Sans Italic"/>
                <a:cs typeface="Lucida Sans Italic"/>
              </a:rPr>
              <a:t>n</a:t>
            </a:r>
            <a:r>
              <a:rPr dirty="0" baseline="1633" sz="2550" spc="-37">
                <a:solidFill>
                  <a:srgbClr val="8D3124"/>
                </a:solidFill>
                <a:latin typeface="Lucida Sans Unicode"/>
                <a:cs typeface="Lucida Sans Unicode"/>
              </a:rPr>
              <a:t>/</a:t>
            </a:r>
            <a:r>
              <a:rPr dirty="0" baseline="1633" sz="2550" spc="-37" i="1">
                <a:solidFill>
                  <a:srgbClr val="8D3124"/>
                </a:solidFill>
                <a:latin typeface="Lucida Sans Italic"/>
                <a:cs typeface="Lucida Sans Italic"/>
              </a:rPr>
              <a:t>i</a:t>
            </a:r>
            <a:endParaRPr baseline="1633" sz="2550">
              <a:latin typeface="Lucida Sans Italic"/>
              <a:cs typeface="Lucida Sans Italic"/>
            </a:endParaRPr>
          </a:p>
          <a:p>
            <a:pPr marL="137795" marR="147320" indent="-137795">
              <a:lnSpc>
                <a:spcPct val="108300"/>
              </a:lnSpc>
              <a:spcBef>
                <a:spcPts val="710"/>
              </a:spcBef>
              <a:buSzPct val="106896"/>
              <a:buFont typeface="Calibri"/>
              <a:buChar char="•"/>
              <a:tabLst>
                <a:tab pos="1377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While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 i="1">
                <a:latin typeface="Lucida Sans Italic"/>
                <a:cs typeface="Lucida Sans Italic"/>
              </a:rPr>
              <a:t>i</a:t>
            </a:r>
            <a:r>
              <a:rPr dirty="0" baseline="1915" sz="2175" spc="127" i="1">
                <a:latin typeface="Lucida Sans Italic"/>
                <a:cs typeface="Lucida Sans Italic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divides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n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evenly</a:t>
            </a:r>
            <a:r>
              <a:rPr dirty="0" baseline="1915" sz="2175" spc="75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print</a:t>
            </a:r>
            <a:r>
              <a:rPr dirty="0" sz="1450" spc="40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i</a:t>
            </a:r>
            <a:r>
              <a:rPr dirty="0" sz="1450" spc="40" i="1">
                <a:latin typeface="Lucida Sans Italic"/>
                <a:cs typeface="Lucida Sans Italic"/>
              </a:rPr>
              <a:t>  </a:t>
            </a:r>
            <a:r>
              <a:rPr dirty="0" sz="1450">
                <a:latin typeface="Lucida Sans Unicode"/>
                <a:cs typeface="Lucida Sans Unicode"/>
              </a:rPr>
              <a:t>(it</a:t>
            </a:r>
            <a:r>
              <a:rPr dirty="0" sz="1450" spc="4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4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4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factor</a:t>
            </a:r>
            <a:r>
              <a:rPr dirty="0" sz="1450" spc="4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40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n</a:t>
            </a:r>
            <a:r>
              <a:rPr dirty="0" sz="1450" spc="-300" i="1">
                <a:latin typeface="Lucida Sans Italic"/>
                <a:cs typeface="Lucida Sans Italic"/>
              </a:rPr>
              <a:t> </a:t>
            </a:r>
            <a:r>
              <a:rPr dirty="0" sz="1450" spc="-50">
                <a:latin typeface="Lucida Sans Unicode"/>
                <a:cs typeface="Lucida Sans Unicode"/>
              </a:rPr>
              <a:t>) </a:t>
            </a:r>
            <a:r>
              <a:rPr dirty="0" sz="1450">
                <a:latin typeface="Lucida Sans Unicode"/>
                <a:cs typeface="Lucida Sans Unicode"/>
              </a:rPr>
              <a:t>replace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n</a:t>
            </a:r>
            <a:r>
              <a:rPr dirty="0" sz="1450" spc="75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with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n</a:t>
            </a:r>
            <a:r>
              <a:rPr dirty="0" sz="1450">
                <a:latin typeface="Lucida Sans Unicode"/>
                <a:cs typeface="Lucida Sans Unicode"/>
              </a:rPr>
              <a:t>/</a:t>
            </a:r>
            <a:r>
              <a:rPr dirty="0" sz="1450" i="1">
                <a:latin typeface="Lucida Sans Italic"/>
                <a:cs typeface="Lucida Sans Italic"/>
              </a:rPr>
              <a:t>i</a:t>
            </a:r>
            <a:r>
              <a:rPr dirty="0" sz="1450" spc="75" i="1">
                <a:latin typeface="Lucida Sans Italic"/>
                <a:cs typeface="Lucida Sans Italic"/>
              </a:rPr>
              <a:t> </a:t>
            </a:r>
            <a:r>
              <a:rPr dirty="0" sz="1450" spc="-50" i="1">
                <a:latin typeface="Lucida Sans Italic"/>
                <a:cs typeface="Lucida Sans Italic"/>
              </a:rPr>
              <a:t>.</a:t>
            </a:r>
            <a:endParaRPr sz="1450">
              <a:latin typeface="Lucida Sans Italic"/>
              <a:cs typeface="Lucida Sans Italic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2826689" y="3520660"/>
            <a:ext cx="937260" cy="457834"/>
            <a:chOff x="2826689" y="3520660"/>
            <a:chExt cx="937260" cy="457834"/>
          </a:xfrm>
        </p:grpSpPr>
        <p:sp>
          <p:nvSpPr>
            <p:cNvPr id="47" name="object 47" descr=""/>
            <p:cNvSpPr/>
            <p:nvPr/>
          </p:nvSpPr>
          <p:spPr>
            <a:xfrm>
              <a:off x="3295654" y="3520660"/>
              <a:ext cx="0" cy="127635"/>
            </a:xfrm>
            <a:custGeom>
              <a:avLst/>
              <a:gdLst/>
              <a:ahLst/>
              <a:cxnLst/>
              <a:rect l="l" t="t" r="r" b="b"/>
              <a:pathLst>
                <a:path w="0" h="127635">
                  <a:moveTo>
                    <a:pt x="0" y="127142"/>
                  </a:moveTo>
                  <a:lnTo>
                    <a:pt x="0" y="117846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3261080" y="3622636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4" h="69850">
                  <a:moveTo>
                    <a:pt x="0" y="0"/>
                  </a:moveTo>
                  <a:lnTo>
                    <a:pt x="34569" y="69227"/>
                  </a:lnTo>
                  <a:lnTo>
                    <a:pt x="60510" y="17297"/>
                  </a:lnTo>
                  <a:lnTo>
                    <a:pt x="34569" y="17297"/>
                  </a:lnTo>
                  <a:lnTo>
                    <a:pt x="0" y="0"/>
                  </a:lnTo>
                  <a:close/>
                </a:path>
                <a:path w="69214" h="69850">
                  <a:moveTo>
                    <a:pt x="69151" y="0"/>
                  </a:moveTo>
                  <a:lnTo>
                    <a:pt x="34569" y="17297"/>
                  </a:lnTo>
                  <a:lnTo>
                    <a:pt x="60510" y="17297"/>
                  </a:lnTo>
                  <a:lnTo>
                    <a:pt x="69151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2839402" y="3685945"/>
              <a:ext cx="911860" cy="280035"/>
            </a:xfrm>
            <a:custGeom>
              <a:avLst/>
              <a:gdLst/>
              <a:ahLst/>
              <a:cxnLst/>
              <a:rect l="l" t="t" r="r" b="b"/>
              <a:pathLst>
                <a:path w="911860" h="280035">
                  <a:moveTo>
                    <a:pt x="0" y="137313"/>
                  </a:moveTo>
                  <a:lnTo>
                    <a:pt x="6943" y="94114"/>
                  </a:lnTo>
                  <a:lnTo>
                    <a:pt x="26280" y="56445"/>
                  </a:lnTo>
                  <a:lnTo>
                    <a:pt x="55765" y="26645"/>
                  </a:lnTo>
                  <a:lnTo>
                    <a:pt x="93155" y="7050"/>
                  </a:lnTo>
                  <a:lnTo>
                    <a:pt x="136207" y="0"/>
                  </a:lnTo>
                  <a:lnTo>
                    <a:pt x="775334" y="0"/>
                  </a:lnTo>
                  <a:lnTo>
                    <a:pt x="818386" y="7050"/>
                  </a:lnTo>
                  <a:lnTo>
                    <a:pt x="855776" y="26645"/>
                  </a:lnTo>
                  <a:lnTo>
                    <a:pt x="885261" y="56445"/>
                  </a:lnTo>
                  <a:lnTo>
                    <a:pt x="904598" y="94114"/>
                  </a:lnTo>
                  <a:lnTo>
                    <a:pt x="911542" y="137313"/>
                  </a:lnTo>
                  <a:lnTo>
                    <a:pt x="904598" y="181042"/>
                  </a:lnTo>
                  <a:lnTo>
                    <a:pt x="885261" y="219972"/>
                  </a:lnTo>
                  <a:lnTo>
                    <a:pt x="855776" y="251278"/>
                  </a:lnTo>
                  <a:lnTo>
                    <a:pt x="818386" y="272133"/>
                  </a:lnTo>
                  <a:lnTo>
                    <a:pt x="775334" y="279713"/>
                  </a:lnTo>
                  <a:lnTo>
                    <a:pt x="136207" y="279713"/>
                  </a:lnTo>
                  <a:lnTo>
                    <a:pt x="93155" y="272133"/>
                  </a:lnTo>
                  <a:lnTo>
                    <a:pt x="55765" y="251278"/>
                  </a:lnTo>
                  <a:lnTo>
                    <a:pt x="26280" y="219972"/>
                  </a:lnTo>
                  <a:lnTo>
                    <a:pt x="6943" y="181042"/>
                  </a:lnTo>
                  <a:lnTo>
                    <a:pt x="0" y="137313"/>
                  </a:lnTo>
                  <a:close/>
                </a:path>
              </a:pathLst>
            </a:custGeom>
            <a:ln w="25426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9781933" y="6455328"/>
            <a:ext cx="151130" cy="17018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000" spc="-25">
                <a:latin typeface="Calibri"/>
                <a:cs typeface="Calibri"/>
              </a:rPr>
              <a:t>45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Debugging</a:t>
            </a:r>
            <a:r>
              <a:rPr dirty="0" spc="170"/>
              <a:t> </a:t>
            </a:r>
            <a:r>
              <a:rPr dirty="0" spc="85"/>
              <a:t>a</a:t>
            </a:r>
            <a:r>
              <a:rPr dirty="0" spc="170"/>
              <a:t> </a:t>
            </a:r>
            <a:r>
              <a:rPr dirty="0" spc="55"/>
              <a:t>program:</a:t>
            </a:r>
            <a:r>
              <a:rPr dirty="0" spc="175"/>
              <a:t> </a:t>
            </a:r>
            <a:r>
              <a:rPr dirty="0" spc="45"/>
              <a:t>performance</a:t>
            </a:r>
            <a:r>
              <a:rPr dirty="0" spc="170"/>
              <a:t> </a:t>
            </a:r>
            <a:r>
              <a:rPr dirty="0" spc="-10"/>
              <a:t>analysis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6293" y="1783714"/>
            <a:ext cx="4018127" cy="328314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473700" y="1816950"/>
            <a:ext cx="3911600" cy="317881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0805" rIns="0" bIns="0" rtlCol="0" vert="horz">
            <a:spAutoFit/>
          </a:bodyPr>
          <a:lstStyle/>
          <a:p>
            <a:pPr marL="130810">
              <a:lnSpc>
                <a:spcPct val="100000"/>
              </a:lnSpc>
              <a:spcBef>
                <a:spcPts val="715"/>
              </a:spcBef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class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Factors</a:t>
            </a:r>
            <a:endParaRPr sz="1100">
              <a:latin typeface="Lucida Console"/>
              <a:cs typeface="Lucida Console"/>
            </a:endParaRPr>
          </a:p>
          <a:p>
            <a:pPr marL="130810">
              <a:lnSpc>
                <a:spcPct val="100000"/>
              </a:lnSpc>
              <a:spcBef>
                <a:spcPts val="50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386080">
              <a:lnSpc>
                <a:spcPct val="100000"/>
              </a:lnSpc>
              <a:spcBef>
                <a:spcPts val="45"/>
              </a:spcBef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static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void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main(String[]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args)</a:t>
            </a:r>
            <a:endParaRPr sz="1100">
              <a:latin typeface="Lucida Console"/>
              <a:cs typeface="Lucida Console"/>
            </a:endParaRPr>
          </a:p>
          <a:p>
            <a:pPr marL="386080">
              <a:lnSpc>
                <a:spcPct val="100000"/>
              </a:lnSpc>
              <a:spcBef>
                <a:spcPts val="50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641985" marR="451484">
              <a:lnSpc>
                <a:spcPct val="103699"/>
              </a:lnSpc>
            </a:pPr>
            <a:r>
              <a:rPr dirty="0" sz="1100">
                <a:latin typeface="Lucida Console"/>
                <a:cs typeface="Lucida Console"/>
              </a:rPr>
              <a:t>long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Long.parseLong(args[0]); </a:t>
            </a:r>
            <a:r>
              <a:rPr dirty="0" sz="1100">
                <a:latin typeface="Lucida Console"/>
                <a:cs typeface="Lucida Console"/>
              </a:rPr>
              <a:t>for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int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2;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n/i;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i++)</a:t>
            </a:r>
            <a:endParaRPr sz="1100">
              <a:latin typeface="Lucida Console"/>
              <a:cs typeface="Lucida Console"/>
            </a:endParaRPr>
          </a:p>
          <a:p>
            <a:pPr marL="641985">
              <a:lnSpc>
                <a:spcPct val="100000"/>
              </a:lnSpc>
              <a:spcBef>
                <a:spcPts val="50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897255">
              <a:lnSpc>
                <a:spcPct val="100000"/>
              </a:lnSpc>
              <a:spcBef>
                <a:spcPts val="50"/>
              </a:spcBef>
            </a:pPr>
            <a:r>
              <a:rPr dirty="0" sz="1100">
                <a:latin typeface="Lucida Console"/>
                <a:cs typeface="Lucida Console"/>
              </a:rPr>
              <a:t>while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(n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%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0)</a:t>
            </a:r>
            <a:endParaRPr sz="1100">
              <a:latin typeface="Lucida Console"/>
              <a:cs typeface="Lucida Console"/>
            </a:endParaRPr>
          </a:p>
          <a:p>
            <a:pPr marL="897255">
              <a:lnSpc>
                <a:spcPct val="100000"/>
              </a:lnSpc>
              <a:spcBef>
                <a:spcPts val="50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1152525" marR="536575">
              <a:lnSpc>
                <a:spcPct val="103699"/>
              </a:lnSpc>
            </a:pPr>
            <a:r>
              <a:rPr dirty="0" sz="1100">
                <a:latin typeface="Lucida Console"/>
                <a:cs typeface="Lucida Console"/>
              </a:rPr>
              <a:t>System.out.print(i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"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"); </a:t>
            </a:r>
            <a:r>
              <a:rPr dirty="0" sz="1100">
                <a:latin typeface="Lucida Console"/>
                <a:cs typeface="Lucida Console"/>
              </a:rPr>
              <a:t>n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/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i;</a:t>
            </a:r>
            <a:endParaRPr sz="1100">
              <a:latin typeface="Lucida Console"/>
              <a:cs typeface="Lucida Console"/>
            </a:endParaRPr>
          </a:p>
          <a:p>
            <a:pPr marL="897255">
              <a:lnSpc>
                <a:spcPct val="100000"/>
              </a:lnSpc>
              <a:spcBef>
                <a:spcPts val="50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641985">
              <a:lnSpc>
                <a:spcPct val="100000"/>
              </a:lnSpc>
              <a:spcBef>
                <a:spcPts val="45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641985" marR="451484">
              <a:lnSpc>
                <a:spcPct val="103699"/>
              </a:lnSpc>
              <a:tabLst>
                <a:tab pos="1577975" algn="l"/>
              </a:tabLst>
            </a:pPr>
            <a:r>
              <a:rPr dirty="0" sz="1100">
                <a:latin typeface="Lucida Console"/>
                <a:cs typeface="Lucida Console"/>
              </a:rPr>
              <a:t>if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(n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&gt;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1)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System.out.println(n); </a:t>
            </a:r>
            <a:r>
              <a:rPr dirty="0" sz="1100" spc="-20">
                <a:latin typeface="Lucida Console"/>
                <a:cs typeface="Lucida Console"/>
              </a:rPr>
              <a:t>else</a:t>
            </a:r>
            <a:r>
              <a:rPr dirty="0" sz="1100">
                <a:latin typeface="Lucida Console"/>
                <a:cs typeface="Lucida Console"/>
              </a:rPr>
              <a:t>	</a:t>
            </a:r>
            <a:r>
              <a:rPr dirty="0" sz="1100" spc="-10">
                <a:latin typeface="Lucida Console"/>
                <a:cs typeface="Lucida Console"/>
              </a:rPr>
              <a:t>System.out.println();</a:t>
            </a:r>
            <a:endParaRPr sz="1100">
              <a:latin typeface="Lucida Console"/>
              <a:cs typeface="Lucida Console"/>
            </a:endParaRPr>
          </a:p>
          <a:p>
            <a:pPr marL="386080">
              <a:lnSpc>
                <a:spcPct val="100000"/>
              </a:lnSpc>
              <a:spcBef>
                <a:spcPts val="50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130810">
              <a:lnSpc>
                <a:spcPct val="100000"/>
              </a:lnSpc>
              <a:spcBef>
                <a:spcPts val="50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20700" y="1791525"/>
            <a:ext cx="3657600" cy="4578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450" spc="5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50">
                <a:latin typeface="Lucida Sans Unicode"/>
                <a:cs typeface="Lucida Sans Unicode"/>
              </a:rPr>
              <a:t>How </a:t>
            </a:r>
            <a:r>
              <a:rPr dirty="0" sz="1450">
                <a:latin typeface="Lucida Sans Unicode"/>
                <a:cs typeface="Lucida Sans Unicode"/>
              </a:rPr>
              <a:t>large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</a:t>
            </a:r>
            <a:r>
              <a:rPr dirty="0" sz="1450" spc="5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integer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can</a:t>
            </a:r>
            <a:r>
              <a:rPr dirty="0" sz="1450" spc="5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factor?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2813" y="2282614"/>
            <a:ext cx="2776537" cy="624111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939800" y="2312809"/>
            <a:ext cx="2679700" cy="5213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3980" rIns="0" bIns="0" rtlCol="0" vert="horz">
            <a:spAutoFit/>
          </a:bodyPr>
          <a:lstStyle/>
          <a:p>
            <a:pPr marL="142240" marR="170180">
              <a:lnSpc>
                <a:spcPct val="112200"/>
              </a:lnSpc>
              <a:spcBef>
                <a:spcPts val="740"/>
              </a:spcBef>
            </a:pPr>
            <a:r>
              <a:rPr dirty="0" sz="900">
                <a:latin typeface="Lucida Console"/>
                <a:cs typeface="Lucida Console"/>
              </a:rPr>
              <a:t>% java Factors </a:t>
            </a:r>
            <a:r>
              <a:rPr dirty="0" sz="900" spc="-10">
                <a:latin typeface="Lucida Console"/>
                <a:cs typeface="Lucida Console"/>
              </a:rPr>
              <a:t>9201111169755555703 9201111169755555703</a:t>
            </a:r>
            <a:endParaRPr sz="900">
              <a:latin typeface="Lucida Console"/>
              <a:cs typeface="Lucida Console"/>
            </a:endParaRPr>
          </a:p>
        </p:txBody>
      </p:sp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535145" y="3032625"/>
          <a:ext cx="3651885" cy="2210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3155"/>
                <a:gridCol w="1266825"/>
                <a:gridCol w="1266824"/>
              </a:tblGrid>
              <a:tr h="446405">
                <a:tc>
                  <a:txBody>
                    <a:bodyPr/>
                    <a:lstStyle/>
                    <a:p>
                      <a:pPr marL="70485" marR="62865" indent="200025">
                        <a:lnSpc>
                          <a:spcPts val="1200"/>
                        </a:lnSpc>
                        <a:spcBef>
                          <a:spcPts val="515"/>
                        </a:spcBef>
                      </a:pPr>
                      <a:r>
                        <a:rPr dirty="0" sz="1150" i="1">
                          <a:latin typeface="Lucida Sans Italic"/>
                          <a:cs typeface="Lucida Sans Italic"/>
                        </a:rPr>
                        <a:t>digits </a:t>
                      </a:r>
                      <a:r>
                        <a:rPr dirty="0" sz="1150" spc="-25" i="1">
                          <a:latin typeface="Lucida Sans Italic"/>
                          <a:cs typeface="Lucida Sans Italic"/>
                        </a:rPr>
                        <a:t>in </a:t>
                      </a:r>
                      <a:r>
                        <a:rPr dirty="0" sz="1150" i="1">
                          <a:latin typeface="Lucida Sans Italic"/>
                          <a:cs typeface="Lucida Sans Italic"/>
                        </a:rPr>
                        <a:t>largest </a:t>
                      </a:r>
                      <a:r>
                        <a:rPr dirty="0" sz="1150" spc="-10" i="1">
                          <a:latin typeface="Lucida Sans Italic"/>
                          <a:cs typeface="Lucida Sans Italic"/>
                        </a:rPr>
                        <a:t>factor</a:t>
                      </a:r>
                      <a:endParaRPr sz="115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654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dirty="0" sz="1150">
                          <a:latin typeface="Lucida Console"/>
                          <a:cs typeface="Lucida Console"/>
                        </a:rPr>
                        <a:t>i &lt; </a:t>
                      </a:r>
                      <a:r>
                        <a:rPr dirty="0" sz="1150" spc="-50">
                          <a:latin typeface="Lucida Console"/>
                          <a:cs typeface="Lucida Console"/>
                        </a:rPr>
                        <a:t>N</a:t>
                      </a:r>
                      <a:endParaRPr sz="1150">
                        <a:latin typeface="Lucida Console"/>
                        <a:cs typeface="Lucida Console"/>
                      </a:endParaRPr>
                    </a:p>
                  </a:txBody>
                  <a:tcPr marL="0" marR="0" marB="0" marT="120014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dirty="0" sz="1150">
                          <a:latin typeface="Lucida Console"/>
                          <a:cs typeface="Lucida Console"/>
                        </a:rPr>
                        <a:t>i &lt;= </a:t>
                      </a:r>
                      <a:r>
                        <a:rPr dirty="0" sz="1150" spc="-25">
                          <a:latin typeface="Lucida Console"/>
                          <a:cs typeface="Lucida Console"/>
                        </a:rPr>
                        <a:t>N/i</a:t>
                      </a:r>
                      <a:endParaRPr sz="1150">
                        <a:latin typeface="Lucida Console"/>
                        <a:cs typeface="Lucida Console"/>
                      </a:endParaRPr>
                    </a:p>
                  </a:txBody>
                  <a:tcPr marL="0" marR="0" marB="0" marT="120014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2940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instant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968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instant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40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instant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968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instant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40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77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seconds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968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instant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40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12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21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hours</a:t>
                      </a:r>
                      <a:r>
                        <a:rPr dirty="0" baseline="22222" sz="1500" spc="-15">
                          <a:latin typeface="Lucida Sans Unicode"/>
                          <a:cs typeface="Lucida Sans Unicode"/>
                        </a:rPr>
                        <a:t>†</a:t>
                      </a:r>
                      <a:endParaRPr baseline="22222"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22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968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instant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40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15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2.4</a:t>
                      </a:r>
                      <a:r>
                        <a:rPr dirty="0" sz="1100" spc="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years</a:t>
                      </a:r>
                      <a:r>
                        <a:rPr dirty="0" baseline="22222" sz="1500" spc="-15">
                          <a:latin typeface="Lucida Sans Unicode"/>
                          <a:cs typeface="Lucida Sans Unicode"/>
                        </a:rPr>
                        <a:t>†</a:t>
                      </a:r>
                      <a:endParaRPr baseline="22222"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22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2.7</a:t>
                      </a:r>
                      <a:r>
                        <a:rPr dirty="0" sz="1100" spc="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seconds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40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18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2.4</a:t>
                      </a:r>
                      <a:r>
                        <a:rPr dirty="0" sz="1100" spc="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millenia</a:t>
                      </a:r>
                      <a:r>
                        <a:rPr dirty="0" baseline="22222" sz="1500" spc="-15">
                          <a:latin typeface="Lucida Sans Unicode"/>
                          <a:cs typeface="Lucida Sans Unicode"/>
                        </a:rPr>
                        <a:t>†</a:t>
                      </a:r>
                      <a:endParaRPr baseline="22222"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22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92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seconds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 descr=""/>
          <p:cNvSpPr/>
          <p:nvPr/>
        </p:nvSpPr>
        <p:spPr>
          <a:xfrm>
            <a:off x="520700" y="5516803"/>
            <a:ext cx="3035300" cy="457834"/>
          </a:xfrm>
          <a:custGeom>
            <a:avLst/>
            <a:gdLst/>
            <a:ahLst/>
            <a:cxnLst/>
            <a:rect l="l" t="t" r="r" b="b"/>
            <a:pathLst>
              <a:path w="3035300" h="457835">
                <a:moveTo>
                  <a:pt x="0" y="0"/>
                </a:moveTo>
                <a:lnTo>
                  <a:pt x="3035300" y="0"/>
                </a:lnTo>
                <a:lnTo>
                  <a:pt x="3035300" y="457707"/>
                </a:lnTo>
                <a:lnTo>
                  <a:pt x="0" y="45770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636905" y="5583584"/>
            <a:ext cx="272224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Lesson.</a:t>
            </a:r>
            <a:r>
              <a:rPr dirty="0" sz="1450" spc="15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Performance</a:t>
            </a:r>
            <a:r>
              <a:rPr dirty="0" sz="1450" spc="15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matters!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520700" y="6088938"/>
            <a:ext cx="9182100" cy="457834"/>
          </a:xfrm>
          <a:custGeom>
            <a:avLst/>
            <a:gdLst/>
            <a:ahLst/>
            <a:cxnLst/>
            <a:rect l="l" t="t" r="r" b="b"/>
            <a:pathLst>
              <a:path w="9182100" h="457834">
                <a:moveTo>
                  <a:pt x="0" y="0"/>
                </a:moveTo>
                <a:lnTo>
                  <a:pt x="9182100" y="0"/>
                </a:lnTo>
                <a:lnTo>
                  <a:pt x="9182100" y="457719"/>
                </a:lnTo>
                <a:lnTo>
                  <a:pt x="0" y="4577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520700" y="6088938"/>
            <a:ext cx="9182100" cy="457834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7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Note.</a:t>
            </a:r>
            <a:r>
              <a:rPr dirty="0" sz="1450" spc="-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Internet</a:t>
            </a:r>
            <a:r>
              <a:rPr dirty="0" sz="1450" spc="-4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commerce</a:t>
            </a:r>
            <a:r>
              <a:rPr dirty="0" sz="1450" spc="-4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-4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still</a:t>
            </a:r>
            <a:r>
              <a:rPr dirty="0" sz="1450" spc="-4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secure:</a:t>
            </a:r>
            <a:r>
              <a:rPr dirty="0" sz="1450" spc="-4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it</a:t>
            </a:r>
            <a:r>
              <a:rPr dirty="0" sz="1450" spc="-4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depends</a:t>
            </a:r>
            <a:r>
              <a:rPr dirty="0" sz="1450" spc="-4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on</a:t>
            </a:r>
            <a:r>
              <a:rPr dirty="0" sz="1450" spc="-4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-3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difficulty</a:t>
            </a:r>
            <a:r>
              <a:rPr dirty="0" sz="1450" spc="-4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-4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factoring</a:t>
            </a:r>
            <a:r>
              <a:rPr dirty="0" sz="1450" spc="-40">
                <a:latin typeface="Lucida Sans Unicode"/>
                <a:cs typeface="Lucida Sans Unicode"/>
              </a:rPr>
              <a:t> </a:t>
            </a:r>
            <a:r>
              <a:rPr dirty="0" sz="1450" spc="-60">
                <a:latin typeface="Lucida Sans Unicode"/>
                <a:cs typeface="Lucida Sans Unicode"/>
              </a:rPr>
              <a:t>200-</a:t>
            </a:r>
            <a:r>
              <a:rPr dirty="0" sz="1450" spc="-25">
                <a:latin typeface="Lucida Sans Unicode"/>
                <a:cs typeface="Lucida Sans Unicode"/>
              </a:rPr>
              <a:t>digit</a:t>
            </a:r>
            <a:r>
              <a:rPr dirty="0" sz="1450" spc="-4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integers.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019800" y="5440514"/>
            <a:ext cx="2374900" cy="330835"/>
          </a:xfrm>
          <a:prstGeom prst="rect">
            <a:avLst/>
          </a:prstGeom>
          <a:solidFill>
            <a:srgbClr val="EBEBEB"/>
          </a:solidFill>
        </p:spPr>
        <p:txBody>
          <a:bodyPr wrap="square" lIns="0" tIns="0" rIns="0" bIns="0" rtlCol="0" vert="horz">
            <a:spAutoFit/>
          </a:bodyPr>
          <a:lstStyle/>
          <a:p>
            <a:pPr marL="168275">
              <a:lnSpc>
                <a:spcPts val="1090"/>
              </a:lnSpc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experts</a:t>
            </a:r>
            <a:r>
              <a:rPr dirty="0" sz="1000" spc="-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are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still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trying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to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develop</a:t>
            </a:r>
            <a:endParaRPr sz="1000">
              <a:latin typeface="Lucida Sans Unicode"/>
              <a:cs typeface="Lucida Sans Unicode"/>
            </a:endParaRPr>
          </a:p>
          <a:p>
            <a:pPr marL="142875">
              <a:lnSpc>
                <a:spcPct val="100000"/>
              </a:lnSpc>
              <a:spcBef>
                <a:spcPts val="12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better</a:t>
            </a:r>
            <a:r>
              <a:rPr dirty="0" sz="1000" spc="-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algorithms</a:t>
            </a:r>
            <a:r>
              <a:rPr dirty="0" sz="1000" spc="-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for</a:t>
            </a:r>
            <a:r>
              <a:rPr dirty="0" sz="1000" spc="-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this</a:t>
            </a:r>
            <a:r>
              <a:rPr dirty="0" sz="1000" spc="-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problem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7198080" y="5783802"/>
            <a:ext cx="69215" cy="374650"/>
            <a:chOff x="7198080" y="5783802"/>
            <a:chExt cx="69215" cy="374650"/>
          </a:xfrm>
        </p:grpSpPr>
        <p:sp>
          <p:nvSpPr>
            <p:cNvPr id="16" name="object 16" descr=""/>
            <p:cNvSpPr/>
            <p:nvPr/>
          </p:nvSpPr>
          <p:spPr>
            <a:xfrm>
              <a:off x="7232656" y="5783802"/>
              <a:ext cx="0" cy="330835"/>
            </a:xfrm>
            <a:custGeom>
              <a:avLst/>
              <a:gdLst/>
              <a:ahLst/>
              <a:cxnLst/>
              <a:rect l="l" t="t" r="r" b="b"/>
              <a:pathLst>
                <a:path w="0" h="330835">
                  <a:moveTo>
                    <a:pt x="0" y="330570"/>
                  </a:moveTo>
                  <a:lnTo>
                    <a:pt x="0" y="321921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98080" y="6089192"/>
              <a:ext cx="69151" cy="69240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2496667" y="5244398"/>
            <a:ext cx="229933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>
                <a:solidFill>
                  <a:srgbClr val="005493"/>
                </a:solidFill>
                <a:latin typeface="Lucida Sans Unicode"/>
                <a:cs typeface="Lucida Sans Unicode"/>
              </a:rPr>
              <a:t>†</a:t>
            </a:r>
            <a:r>
              <a:rPr dirty="0" sz="850" spc="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850" i="1">
                <a:solidFill>
                  <a:srgbClr val="005493"/>
                </a:solidFill>
                <a:latin typeface="Lucida Sans Italic"/>
                <a:cs typeface="Lucida Sans Italic"/>
              </a:rPr>
              <a:t>estimated,</a:t>
            </a:r>
            <a:r>
              <a:rPr dirty="0" sz="850" spc="35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850" i="1">
                <a:solidFill>
                  <a:srgbClr val="005493"/>
                </a:solidFill>
                <a:latin typeface="Lucida Sans Italic"/>
                <a:cs typeface="Lucida Sans Italic"/>
              </a:rPr>
              <a:t>using</a:t>
            </a:r>
            <a:r>
              <a:rPr dirty="0" sz="850" spc="30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850" i="1">
                <a:solidFill>
                  <a:srgbClr val="005493"/>
                </a:solidFill>
                <a:latin typeface="Lucida Sans Italic"/>
                <a:cs typeface="Lucida Sans Italic"/>
              </a:rPr>
              <a:t>analytic</a:t>
            </a:r>
            <a:r>
              <a:rPr dirty="0" sz="850" spc="35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850" i="1">
                <a:solidFill>
                  <a:srgbClr val="005493"/>
                </a:solidFill>
                <a:latin typeface="Lucida Sans Italic"/>
                <a:cs typeface="Lucida Sans Italic"/>
              </a:rPr>
              <a:t>number</a:t>
            </a:r>
            <a:r>
              <a:rPr dirty="0" sz="850" spc="35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850" spc="-10" i="1">
                <a:solidFill>
                  <a:srgbClr val="005493"/>
                </a:solidFill>
                <a:latin typeface="Lucida Sans Italic"/>
                <a:cs typeface="Lucida Sans Italic"/>
              </a:rPr>
              <a:t>theory</a:t>
            </a:r>
            <a:endParaRPr sz="850">
              <a:latin typeface="Lucida Sans Italic"/>
              <a:cs typeface="Lucida Sans Italic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42459" y="1908975"/>
            <a:ext cx="780573" cy="1421295"/>
          </a:xfrm>
          <a:prstGeom prst="rect">
            <a:avLst/>
          </a:prstGeom>
        </p:spPr>
      </p:pic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46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Debugging</a:t>
            </a:r>
            <a:r>
              <a:rPr dirty="0" spc="210"/>
              <a:t> </a:t>
            </a:r>
            <a:r>
              <a:rPr dirty="0" spc="50"/>
              <a:t>your</a:t>
            </a:r>
            <a:r>
              <a:rPr dirty="0" spc="210"/>
              <a:t> </a:t>
            </a:r>
            <a:r>
              <a:rPr dirty="0" spc="55"/>
              <a:t>program:</a:t>
            </a:r>
            <a:r>
              <a:rPr dirty="0" spc="210"/>
              <a:t> </a:t>
            </a:r>
            <a:r>
              <a:rPr dirty="0" spc="-10"/>
              <a:t>summary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91525"/>
            <a:ext cx="58801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latin typeface="Lucida Sans Unicode"/>
                <a:cs typeface="Lucida Sans Unicode"/>
              </a:rPr>
              <a:t>Program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development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 spc="-10" i="1">
                <a:latin typeface="Lucida Sans Italic"/>
                <a:cs typeface="Lucida Sans Italic"/>
              </a:rPr>
              <a:t>four</a:t>
            </a:r>
            <a:r>
              <a:rPr dirty="0" sz="1450" spc="-10">
                <a:latin typeface="Lucida Sans Unicode"/>
                <a:cs typeface="Lucida Sans Unicode"/>
              </a:rPr>
              <a:t>-</a:t>
            </a:r>
            <a:r>
              <a:rPr dirty="0" sz="1450" spc="-45">
                <a:latin typeface="Lucida Sans Unicode"/>
                <a:cs typeface="Lucida Sans Unicode"/>
              </a:rPr>
              <a:t>step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process,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with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feedback.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20700" y="2681528"/>
            <a:ext cx="2146300" cy="4451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699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8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EDIT</a:t>
            </a:r>
            <a:r>
              <a:rPr dirty="0" sz="1450" spc="10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your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program.</a:t>
            </a:r>
            <a:endParaRPr sz="1450">
              <a:latin typeface="Lucida Sans Unicode"/>
              <a:cs typeface="Lucida Sans Unicode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520700" y="2964263"/>
            <a:ext cx="5241925" cy="1052830"/>
            <a:chOff x="520700" y="2964263"/>
            <a:chExt cx="5241925" cy="1052830"/>
          </a:xfrm>
        </p:grpSpPr>
        <p:sp>
          <p:nvSpPr>
            <p:cNvPr id="7" name="object 7" descr=""/>
            <p:cNvSpPr/>
            <p:nvPr/>
          </p:nvSpPr>
          <p:spPr>
            <a:xfrm>
              <a:off x="2717802" y="2970930"/>
              <a:ext cx="3038475" cy="782955"/>
            </a:xfrm>
            <a:custGeom>
              <a:avLst/>
              <a:gdLst/>
              <a:ahLst/>
              <a:cxnLst/>
              <a:rect l="l" t="t" r="r" b="b"/>
              <a:pathLst>
                <a:path w="3038475" h="782954">
                  <a:moveTo>
                    <a:pt x="2928397" y="782542"/>
                  </a:moveTo>
                  <a:lnTo>
                    <a:pt x="2969113" y="723521"/>
                  </a:lnTo>
                  <a:lnTo>
                    <a:pt x="3000091" y="667424"/>
                  </a:lnTo>
                  <a:lnTo>
                    <a:pt x="3021683" y="614182"/>
                  </a:lnTo>
                  <a:lnTo>
                    <a:pt x="3034244" y="563725"/>
                  </a:lnTo>
                  <a:lnTo>
                    <a:pt x="3038126" y="515985"/>
                  </a:lnTo>
                  <a:lnTo>
                    <a:pt x="3036922" y="493112"/>
                  </a:lnTo>
                  <a:lnTo>
                    <a:pt x="3028449" y="449315"/>
                  </a:lnTo>
                  <a:lnTo>
                    <a:pt x="3012179" y="408062"/>
                  </a:lnTo>
                  <a:lnTo>
                    <a:pt x="2988467" y="369281"/>
                  </a:lnTo>
                  <a:lnTo>
                    <a:pt x="2957666" y="332904"/>
                  </a:lnTo>
                  <a:lnTo>
                    <a:pt x="2920129" y="298862"/>
                  </a:lnTo>
                  <a:lnTo>
                    <a:pt x="2876210" y="267084"/>
                  </a:lnTo>
                  <a:lnTo>
                    <a:pt x="2826261" y="237502"/>
                  </a:lnTo>
                  <a:lnTo>
                    <a:pt x="2770635" y="210046"/>
                  </a:lnTo>
                  <a:lnTo>
                    <a:pt x="2709687" y="184647"/>
                  </a:lnTo>
                  <a:lnTo>
                    <a:pt x="2643768" y="161234"/>
                  </a:lnTo>
                  <a:lnTo>
                    <a:pt x="2573233" y="139740"/>
                  </a:lnTo>
                  <a:lnTo>
                    <a:pt x="2536345" y="129690"/>
                  </a:lnTo>
                  <a:lnTo>
                    <a:pt x="2498435" y="120094"/>
                  </a:lnTo>
                  <a:lnTo>
                    <a:pt x="2459547" y="110942"/>
                  </a:lnTo>
                  <a:lnTo>
                    <a:pt x="2419726" y="102227"/>
                  </a:lnTo>
                  <a:lnTo>
                    <a:pt x="2379016" y="93939"/>
                  </a:lnTo>
                  <a:lnTo>
                    <a:pt x="2337461" y="86069"/>
                  </a:lnTo>
                  <a:lnTo>
                    <a:pt x="2295105" y="78610"/>
                  </a:lnTo>
                  <a:lnTo>
                    <a:pt x="2251992" y="71552"/>
                  </a:lnTo>
                  <a:lnTo>
                    <a:pt x="2208166" y="64886"/>
                  </a:lnTo>
                  <a:lnTo>
                    <a:pt x="2163672" y="58605"/>
                  </a:lnTo>
                  <a:lnTo>
                    <a:pt x="2118554" y="52699"/>
                  </a:lnTo>
                  <a:lnTo>
                    <a:pt x="2072855" y="47159"/>
                  </a:lnTo>
                  <a:lnTo>
                    <a:pt x="2026620" y="41978"/>
                  </a:lnTo>
                  <a:lnTo>
                    <a:pt x="1979894" y="37145"/>
                  </a:lnTo>
                  <a:lnTo>
                    <a:pt x="1932720" y="32654"/>
                  </a:lnTo>
                  <a:lnTo>
                    <a:pt x="1885142" y="28494"/>
                  </a:lnTo>
                  <a:lnTo>
                    <a:pt x="1837205" y="24658"/>
                  </a:lnTo>
                  <a:lnTo>
                    <a:pt x="1788953" y="21136"/>
                  </a:lnTo>
                  <a:lnTo>
                    <a:pt x="1740429" y="17920"/>
                  </a:lnTo>
                  <a:lnTo>
                    <a:pt x="1691679" y="15001"/>
                  </a:lnTo>
                  <a:lnTo>
                    <a:pt x="1642745" y="12371"/>
                  </a:lnTo>
                  <a:lnTo>
                    <a:pt x="1593674" y="10020"/>
                  </a:lnTo>
                  <a:lnTo>
                    <a:pt x="1544507" y="7941"/>
                  </a:lnTo>
                  <a:lnTo>
                    <a:pt x="1495291" y="6124"/>
                  </a:lnTo>
                  <a:lnTo>
                    <a:pt x="1446068" y="4562"/>
                  </a:lnTo>
                  <a:lnTo>
                    <a:pt x="1396883" y="3244"/>
                  </a:lnTo>
                  <a:lnTo>
                    <a:pt x="1347780" y="2163"/>
                  </a:lnTo>
                  <a:lnTo>
                    <a:pt x="1298804" y="1309"/>
                  </a:lnTo>
                  <a:lnTo>
                    <a:pt x="1249998" y="675"/>
                  </a:lnTo>
                  <a:lnTo>
                    <a:pt x="1201406" y="251"/>
                  </a:lnTo>
                  <a:lnTo>
                    <a:pt x="1153074" y="29"/>
                  </a:lnTo>
                  <a:lnTo>
                    <a:pt x="1105044" y="0"/>
                  </a:lnTo>
                  <a:lnTo>
                    <a:pt x="1057361" y="155"/>
                  </a:lnTo>
                  <a:lnTo>
                    <a:pt x="1010069" y="486"/>
                  </a:lnTo>
                  <a:lnTo>
                    <a:pt x="963213" y="984"/>
                  </a:lnTo>
                  <a:lnTo>
                    <a:pt x="916836" y="1640"/>
                  </a:lnTo>
                  <a:lnTo>
                    <a:pt x="870983" y="2447"/>
                  </a:lnTo>
                  <a:lnTo>
                    <a:pt x="825698" y="3394"/>
                  </a:lnTo>
                  <a:lnTo>
                    <a:pt x="781025" y="4473"/>
                  </a:lnTo>
                  <a:lnTo>
                    <a:pt x="737007" y="5676"/>
                  </a:lnTo>
                  <a:lnTo>
                    <a:pt x="693691" y="6995"/>
                  </a:lnTo>
                  <a:lnTo>
                    <a:pt x="651118" y="8419"/>
                  </a:lnTo>
                  <a:lnTo>
                    <a:pt x="609334" y="9941"/>
                  </a:lnTo>
                  <a:lnTo>
                    <a:pt x="568383" y="11552"/>
                  </a:lnTo>
                  <a:lnTo>
                    <a:pt x="528308" y="13243"/>
                  </a:lnTo>
                  <a:lnTo>
                    <a:pt x="489155" y="15006"/>
                  </a:lnTo>
                  <a:lnTo>
                    <a:pt x="450967" y="16832"/>
                  </a:lnTo>
                  <a:lnTo>
                    <a:pt x="377663" y="20638"/>
                  </a:lnTo>
                  <a:lnTo>
                    <a:pt x="308749" y="24591"/>
                  </a:lnTo>
                  <a:lnTo>
                    <a:pt x="244580" y="28622"/>
                  </a:lnTo>
                  <a:lnTo>
                    <a:pt x="185507" y="32662"/>
                  </a:lnTo>
                  <a:lnTo>
                    <a:pt x="131884" y="36641"/>
                  </a:lnTo>
                  <a:lnTo>
                    <a:pt x="84065" y="40490"/>
                  </a:lnTo>
                  <a:lnTo>
                    <a:pt x="42403" y="44140"/>
                  </a:lnTo>
                  <a:lnTo>
                    <a:pt x="7250" y="47520"/>
                  </a:lnTo>
                  <a:lnTo>
                    <a:pt x="0" y="47520"/>
                  </a:lnTo>
                </a:path>
              </a:pathLst>
            </a:custGeom>
            <a:ln w="12713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674086" y="2981159"/>
              <a:ext cx="73025" cy="69215"/>
            </a:xfrm>
            <a:custGeom>
              <a:avLst/>
              <a:gdLst/>
              <a:ahLst/>
              <a:cxnLst/>
              <a:rect l="l" t="t" r="r" b="b"/>
              <a:pathLst>
                <a:path w="73025" h="69214">
                  <a:moveTo>
                    <a:pt x="64706" y="0"/>
                  </a:moveTo>
                  <a:lnTo>
                    <a:pt x="0" y="42379"/>
                  </a:lnTo>
                  <a:lnTo>
                    <a:pt x="72682" y="68770"/>
                  </a:lnTo>
                  <a:lnTo>
                    <a:pt x="51523" y="36385"/>
                  </a:lnTo>
                  <a:lnTo>
                    <a:pt x="64706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20700" y="3571519"/>
              <a:ext cx="5105400" cy="445134"/>
            </a:xfrm>
            <a:custGeom>
              <a:avLst/>
              <a:gdLst/>
              <a:ahLst/>
              <a:cxnLst/>
              <a:rect l="l" t="t" r="r" b="b"/>
              <a:pathLst>
                <a:path w="5105400" h="445135">
                  <a:moveTo>
                    <a:pt x="0" y="0"/>
                  </a:moveTo>
                  <a:lnTo>
                    <a:pt x="5105400" y="0"/>
                  </a:lnTo>
                  <a:lnTo>
                    <a:pt x="5105400" y="444995"/>
                  </a:lnTo>
                  <a:lnTo>
                    <a:pt x="0" y="444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636905" y="3643075"/>
            <a:ext cx="475043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COMPILE</a:t>
            </a:r>
            <a:r>
              <a:rPr dirty="0" sz="1450" spc="10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your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program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create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executable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file.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254500" y="2923095"/>
            <a:ext cx="1066800" cy="280035"/>
          </a:xfrm>
          <a:prstGeom prst="rect">
            <a:avLst/>
          </a:prstGeom>
          <a:solidFill>
            <a:srgbClr val="EBEBEB"/>
          </a:solidFill>
        </p:spPr>
        <p:txBody>
          <a:bodyPr wrap="square" lIns="0" tIns="33020" rIns="0" bIns="0" rtlCol="0" vert="horz">
            <a:spAutoFit/>
          </a:bodyPr>
          <a:lstStyle/>
          <a:p>
            <a:pPr marL="67310">
              <a:lnSpc>
                <a:spcPct val="100000"/>
              </a:lnSpc>
              <a:spcBef>
                <a:spcPts val="260"/>
              </a:spcBef>
            </a:pPr>
            <a:r>
              <a:rPr dirty="0" sz="1200">
                <a:solidFill>
                  <a:srgbClr val="8D3124"/>
                </a:solidFill>
                <a:latin typeface="Lucida Sans Unicode"/>
                <a:cs typeface="Lucida Sans Unicode"/>
              </a:rPr>
              <a:t>syntax</a:t>
            </a:r>
            <a:r>
              <a:rPr dirty="0" sz="1200" spc="16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8D3124"/>
                </a:solidFill>
                <a:latin typeface="Lucida Sans Unicode"/>
                <a:cs typeface="Lucida Sans Unicode"/>
              </a:rPr>
              <a:t>error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807288" y="2359322"/>
            <a:ext cx="6536055" cy="3296285"/>
            <a:chOff x="807288" y="2359322"/>
            <a:chExt cx="6536055" cy="3296285"/>
          </a:xfrm>
        </p:grpSpPr>
        <p:sp>
          <p:nvSpPr>
            <p:cNvPr id="13" name="object 13" descr=""/>
            <p:cNvSpPr/>
            <p:nvPr/>
          </p:nvSpPr>
          <p:spPr>
            <a:xfrm>
              <a:off x="850899" y="3126527"/>
              <a:ext cx="0" cy="381635"/>
            </a:xfrm>
            <a:custGeom>
              <a:avLst/>
              <a:gdLst/>
              <a:ahLst/>
              <a:cxnLst/>
              <a:rect l="l" t="t" r="r" b="b"/>
              <a:pathLst>
                <a:path w="0" h="381635">
                  <a:moveTo>
                    <a:pt x="0" y="381427"/>
                  </a:moveTo>
                  <a:lnTo>
                    <a:pt x="0" y="367634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288" y="3474910"/>
              <a:ext cx="88004" cy="88633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2717801" y="2365989"/>
              <a:ext cx="4618990" cy="3282950"/>
            </a:xfrm>
            <a:custGeom>
              <a:avLst/>
              <a:gdLst/>
              <a:ahLst/>
              <a:cxnLst/>
              <a:rect l="l" t="t" r="r" b="b"/>
              <a:pathLst>
                <a:path w="4618990" h="3282950">
                  <a:moveTo>
                    <a:pt x="2968942" y="3277468"/>
                  </a:moveTo>
                  <a:lnTo>
                    <a:pt x="3023712" y="3280487"/>
                  </a:lnTo>
                  <a:lnTo>
                    <a:pt x="3078848" y="3282248"/>
                  </a:lnTo>
                  <a:lnTo>
                    <a:pt x="3134259" y="3282774"/>
                  </a:lnTo>
                  <a:lnTo>
                    <a:pt x="3189853" y="3282085"/>
                  </a:lnTo>
                  <a:lnTo>
                    <a:pt x="3245540" y="3280207"/>
                  </a:lnTo>
                  <a:lnTo>
                    <a:pt x="3301228" y="3277160"/>
                  </a:lnTo>
                  <a:lnTo>
                    <a:pt x="3356824" y="3272967"/>
                  </a:lnTo>
                  <a:lnTo>
                    <a:pt x="3412239" y="3267652"/>
                  </a:lnTo>
                  <a:lnTo>
                    <a:pt x="3467380" y="3261236"/>
                  </a:lnTo>
                  <a:lnTo>
                    <a:pt x="3522156" y="3253742"/>
                  </a:lnTo>
                  <a:lnTo>
                    <a:pt x="3576476" y="3245193"/>
                  </a:lnTo>
                  <a:lnTo>
                    <a:pt x="3630248" y="3235611"/>
                  </a:lnTo>
                  <a:lnTo>
                    <a:pt x="3683380" y="3225020"/>
                  </a:lnTo>
                  <a:lnTo>
                    <a:pt x="3735782" y="3213440"/>
                  </a:lnTo>
                  <a:lnTo>
                    <a:pt x="3787361" y="3200896"/>
                  </a:lnTo>
                  <a:lnTo>
                    <a:pt x="3838027" y="3187409"/>
                  </a:lnTo>
                  <a:lnTo>
                    <a:pt x="3887688" y="3173003"/>
                  </a:lnTo>
                  <a:lnTo>
                    <a:pt x="3936252" y="3157699"/>
                  </a:lnTo>
                  <a:lnTo>
                    <a:pt x="3983629" y="3141521"/>
                  </a:lnTo>
                  <a:lnTo>
                    <a:pt x="4029726" y="3124490"/>
                  </a:lnTo>
                  <a:lnTo>
                    <a:pt x="4074452" y="3106630"/>
                  </a:lnTo>
                  <a:lnTo>
                    <a:pt x="4117716" y="3087963"/>
                  </a:lnTo>
                  <a:lnTo>
                    <a:pt x="4159426" y="3068512"/>
                  </a:lnTo>
                  <a:lnTo>
                    <a:pt x="4199491" y="3048299"/>
                  </a:lnTo>
                  <a:lnTo>
                    <a:pt x="4237819" y="3027347"/>
                  </a:lnTo>
                  <a:lnTo>
                    <a:pt x="4274320" y="3005678"/>
                  </a:lnTo>
                  <a:lnTo>
                    <a:pt x="4308901" y="2983315"/>
                  </a:lnTo>
                  <a:lnTo>
                    <a:pt x="4341471" y="2960280"/>
                  </a:lnTo>
                  <a:lnTo>
                    <a:pt x="4371939" y="2936597"/>
                  </a:lnTo>
                  <a:lnTo>
                    <a:pt x="4426202" y="2887373"/>
                  </a:lnTo>
                  <a:lnTo>
                    <a:pt x="4470959" y="2835825"/>
                  </a:lnTo>
                  <a:lnTo>
                    <a:pt x="4505477" y="2782133"/>
                  </a:lnTo>
                  <a:lnTo>
                    <a:pt x="4529026" y="2726477"/>
                  </a:lnTo>
                  <a:lnTo>
                    <a:pt x="4544130" y="2675323"/>
                  </a:lnTo>
                  <a:lnTo>
                    <a:pt x="4558213" y="2620862"/>
                  </a:lnTo>
                  <a:lnTo>
                    <a:pt x="4566969" y="2582817"/>
                  </a:lnTo>
                  <a:lnTo>
                    <a:pt x="4575174" y="2543452"/>
                  </a:lnTo>
                  <a:lnTo>
                    <a:pt x="4582790" y="2502825"/>
                  </a:lnTo>
                  <a:lnTo>
                    <a:pt x="4589776" y="2460997"/>
                  </a:lnTo>
                  <a:lnTo>
                    <a:pt x="4596096" y="2418026"/>
                  </a:lnTo>
                  <a:lnTo>
                    <a:pt x="4601709" y="2373973"/>
                  </a:lnTo>
                  <a:lnTo>
                    <a:pt x="4606578" y="2328897"/>
                  </a:lnTo>
                  <a:lnTo>
                    <a:pt x="4610662" y="2282857"/>
                  </a:lnTo>
                  <a:lnTo>
                    <a:pt x="4613925" y="2235914"/>
                  </a:lnTo>
                  <a:lnTo>
                    <a:pt x="4616325" y="2188125"/>
                  </a:lnTo>
                  <a:lnTo>
                    <a:pt x="4617826" y="2139552"/>
                  </a:lnTo>
                  <a:lnTo>
                    <a:pt x="4618388" y="2090253"/>
                  </a:lnTo>
                  <a:lnTo>
                    <a:pt x="4618305" y="2065350"/>
                  </a:lnTo>
                  <a:lnTo>
                    <a:pt x="4617386" y="2015074"/>
                  </a:lnTo>
                  <a:lnTo>
                    <a:pt x="4615431" y="1964221"/>
                  </a:lnTo>
                  <a:lnTo>
                    <a:pt x="4612402" y="1912852"/>
                  </a:lnTo>
                  <a:lnTo>
                    <a:pt x="4608259" y="1861024"/>
                  </a:lnTo>
                  <a:lnTo>
                    <a:pt x="4602964" y="1808798"/>
                  </a:lnTo>
                  <a:lnTo>
                    <a:pt x="4596478" y="1756234"/>
                  </a:lnTo>
                  <a:lnTo>
                    <a:pt x="4588762" y="1703390"/>
                  </a:lnTo>
                  <a:lnTo>
                    <a:pt x="4579778" y="1650326"/>
                  </a:lnTo>
                  <a:lnTo>
                    <a:pt x="4569486" y="1597102"/>
                  </a:lnTo>
                  <a:lnTo>
                    <a:pt x="4557849" y="1543778"/>
                  </a:lnTo>
                  <a:lnTo>
                    <a:pt x="4544826" y="1490412"/>
                  </a:lnTo>
                  <a:lnTo>
                    <a:pt x="4530380" y="1437065"/>
                  </a:lnTo>
                  <a:lnTo>
                    <a:pt x="4514471" y="1383795"/>
                  </a:lnTo>
                  <a:lnTo>
                    <a:pt x="4497061" y="1330663"/>
                  </a:lnTo>
                  <a:lnTo>
                    <a:pt x="4478111" y="1277728"/>
                  </a:lnTo>
                  <a:lnTo>
                    <a:pt x="4457583" y="1225049"/>
                  </a:lnTo>
                  <a:lnTo>
                    <a:pt x="4435436" y="1172686"/>
                  </a:lnTo>
                  <a:lnTo>
                    <a:pt x="4411633" y="1120698"/>
                  </a:lnTo>
                  <a:lnTo>
                    <a:pt x="4386136" y="1069145"/>
                  </a:lnTo>
                  <a:lnTo>
                    <a:pt x="4358904" y="1018086"/>
                  </a:lnTo>
                  <a:lnTo>
                    <a:pt x="4329899" y="967582"/>
                  </a:lnTo>
                  <a:lnTo>
                    <a:pt x="4299083" y="917691"/>
                  </a:lnTo>
                  <a:lnTo>
                    <a:pt x="4266416" y="868472"/>
                  </a:lnTo>
                  <a:lnTo>
                    <a:pt x="4231861" y="819986"/>
                  </a:lnTo>
                  <a:lnTo>
                    <a:pt x="4195377" y="772292"/>
                  </a:lnTo>
                  <a:lnTo>
                    <a:pt x="4156927" y="725450"/>
                  </a:lnTo>
                  <a:lnTo>
                    <a:pt x="4116472" y="679519"/>
                  </a:lnTo>
                  <a:lnTo>
                    <a:pt x="4073972" y="634557"/>
                  </a:lnTo>
                  <a:lnTo>
                    <a:pt x="4029389" y="590626"/>
                  </a:lnTo>
                  <a:lnTo>
                    <a:pt x="3982684" y="547785"/>
                  </a:lnTo>
                  <a:lnTo>
                    <a:pt x="3933819" y="506092"/>
                  </a:lnTo>
                  <a:lnTo>
                    <a:pt x="3882754" y="465608"/>
                  </a:lnTo>
                  <a:lnTo>
                    <a:pt x="3829452" y="426392"/>
                  </a:lnTo>
                  <a:lnTo>
                    <a:pt x="3773872" y="388504"/>
                  </a:lnTo>
                  <a:lnTo>
                    <a:pt x="3715976" y="352002"/>
                  </a:lnTo>
                  <a:lnTo>
                    <a:pt x="3655726" y="316947"/>
                  </a:lnTo>
                  <a:lnTo>
                    <a:pt x="3593083" y="283398"/>
                  </a:lnTo>
                  <a:lnTo>
                    <a:pt x="3528008" y="251415"/>
                  </a:lnTo>
                  <a:lnTo>
                    <a:pt x="3460461" y="221057"/>
                  </a:lnTo>
                  <a:lnTo>
                    <a:pt x="3390405" y="192383"/>
                  </a:lnTo>
                  <a:lnTo>
                    <a:pt x="3354424" y="178697"/>
                  </a:lnTo>
                  <a:lnTo>
                    <a:pt x="3317801" y="165453"/>
                  </a:lnTo>
                  <a:lnTo>
                    <a:pt x="3280531" y="152661"/>
                  </a:lnTo>
                  <a:lnTo>
                    <a:pt x="3242609" y="140328"/>
                  </a:lnTo>
                  <a:lnTo>
                    <a:pt x="3204031" y="128459"/>
                  </a:lnTo>
                  <a:lnTo>
                    <a:pt x="3164791" y="117065"/>
                  </a:lnTo>
                  <a:lnTo>
                    <a:pt x="3124886" y="106150"/>
                  </a:lnTo>
                  <a:lnTo>
                    <a:pt x="3084309" y="95724"/>
                  </a:lnTo>
                  <a:lnTo>
                    <a:pt x="3043056" y="85794"/>
                  </a:lnTo>
                  <a:lnTo>
                    <a:pt x="3001123" y="76366"/>
                  </a:lnTo>
                  <a:lnTo>
                    <a:pt x="2958504" y="67449"/>
                  </a:lnTo>
                  <a:lnTo>
                    <a:pt x="2915194" y="59050"/>
                  </a:lnTo>
                  <a:lnTo>
                    <a:pt x="2871190" y="51176"/>
                  </a:lnTo>
                  <a:lnTo>
                    <a:pt x="2826485" y="43835"/>
                  </a:lnTo>
                  <a:lnTo>
                    <a:pt x="2781075" y="37033"/>
                  </a:lnTo>
                  <a:lnTo>
                    <a:pt x="2734955" y="30780"/>
                  </a:lnTo>
                  <a:lnTo>
                    <a:pt x="2688121" y="25081"/>
                  </a:lnTo>
                  <a:lnTo>
                    <a:pt x="2640567" y="19945"/>
                  </a:lnTo>
                  <a:lnTo>
                    <a:pt x="2592289" y="15379"/>
                  </a:lnTo>
                  <a:lnTo>
                    <a:pt x="2543281" y="11391"/>
                  </a:lnTo>
                  <a:lnTo>
                    <a:pt x="2493539" y="7987"/>
                  </a:lnTo>
                  <a:lnTo>
                    <a:pt x="2443059" y="5175"/>
                  </a:lnTo>
                  <a:lnTo>
                    <a:pt x="2391835" y="2963"/>
                  </a:lnTo>
                  <a:lnTo>
                    <a:pt x="2339862" y="1358"/>
                  </a:lnTo>
                  <a:lnTo>
                    <a:pt x="2287135" y="368"/>
                  </a:lnTo>
                  <a:lnTo>
                    <a:pt x="2233651" y="0"/>
                  </a:lnTo>
                  <a:lnTo>
                    <a:pt x="2179403" y="261"/>
                  </a:lnTo>
                  <a:lnTo>
                    <a:pt x="2124387" y="1159"/>
                  </a:lnTo>
                  <a:lnTo>
                    <a:pt x="2068598" y="2701"/>
                  </a:lnTo>
                  <a:lnTo>
                    <a:pt x="2012032" y="4895"/>
                  </a:lnTo>
                  <a:lnTo>
                    <a:pt x="1954682" y="7748"/>
                  </a:lnTo>
                  <a:lnTo>
                    <a:pt x="1896546" y="11268"/>
                  </a:lnTo>
                  <a:lnTo>
                    <a:pt x="1837617" y="15462"/>
                  </a:lnTo>
                  <a:lnTo>
                    <a:pt x="1777892" y="20337"/>
                  </a:lnTo>
                  <a:lnTo>
                    <a:pt x="1717364" y="25901"/>
                  </a:lnTo>
                  <a:lnTo>
                    <a:pt x="1656029" y="32162"/>
                  </a:lnTo>
                  <a:lnTo>
                    <a:pt x="1593883" y="39127"/>
                  </a:lnTo>
                  <a:lnTo>
                    <a:pt x="1530920" y="46802"/>
                  </a:lnTo>
                  <a:lnTo>
                    <a:pt x="1467136" y="55197"/>
                  </a:lnTo>
                  <a:lnTo>
                    <a:pt x="1402526" y="64317"/>
                  </a:lnTo>
                  <a:lnTo>
                    <a:pt x="1337085" y="74172"/>
                  </a:lnTo>
                  <a:lnTo>
                    <a:pt x="1270808" y="84767"/>
                  </a:lnTo>
                  <a:lnTo>
                    <a:pt x="1203690" y="96110"/>
                  </a:lnTo>
                  <a:lnTo>
                    <a:pt x="1135726" y="108210"/>
                  </a:lnTo>
                  <a:lnTo>
                    <a:pt x="1066912" y="121073"/>
                  </a:lnTo>
                  <a:lnTo>
                    <a:pt x="997243" y="134706"/>
                  </a:lnTo>
                  <a:lnTo>
                    <a:pt x="926714" y="149118"/>
                  </a:lnTo>
                  <a:lnTo>
                    <a:pt x="855320" y="164316"/>
                  </a:lnTo>
                  <a:lnTo>
                    <a:pt x="783056" y="180306"/>
                  </a:lnTo>
                  <a:lnTo>
                    <a:pt x="709917" y="197097"/>
                  </a:lnTo>
                  <a:lnTo>
                    <a:pt x="635898" y="214696"/>
                  </a:lnTo>
                  <a:lnTo>
                    <a:pt x="560996" y="233111"/>
                  </a:lnTo>
                  <a:lnTo>
                    <a:pt x="485204" y="252348"/>
                  </a:lnTo>
                  <a:lnTo>
                    <a:pt x="408518" y="272415"/>
                  </a:lnTo>
                  <a:lnTo>
                    <a:pt x="330933" y="293321"/>
                  </a:lnTo>
                  <a:lnTo>
                    <a:pt x="252444" y="315071"/>
                  </a:lnTo>
                  <a:lnTo>
                    <a:pt x="173047" y="337674"/>
                  </a:lnTo>
                  <a:lnTo>
                    <a:pt x="92736" y="361137"/>
                  </a:lnTo>
                  <a:lnTo>
                    <a:pt x="11507" y="385468"/>
                  </a:lnTo>
                  <a:lnTo>
                    <a:pt x="0" y="385468"/>
                  </a:lnTo>
                </a:path>
              </a:pathLst>
            </a:custGeom>
            <a:ln w="12709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675712" y="2710992"/>
              <a:ext cx="76835" cy="66675"/>
            </a:xfrm>
            <a:custGeom>
              <a:avLst/>
              <a:gdLst/>
              <a:ahLst/>
              <a:cxnLst/>
              <a:rect l="l" t="t" r="r" b="b"/>
              <a:pathLst>
                <a:path w="76835" h="66675">
                  <a:moveTo>
                    <a:pt x="56057" y="0"/>
                  </a:moveTo>
                  <a:lnTo>
                    <a:pt x="0" y="53314"/>
                  </a:lnTo>
                  <a:lnTo>
                    <a:pt x="76225" y="66217"/>
                  </a:lnTo>
                  <a:lnTo>
                    <a:pt x="49606" y="38163"/>
                  </a:lnTo>
                  <a:lnTo>
                    <a:pt x="56057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520700" y="5351513"/>
            <a:ext cx="5105400" cy="4451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207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72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TEST</a:t>
            </a:r>
            <a:r>
              <a:rPr dirty="0" sz="1450" spc="8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your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program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on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realistic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and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real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input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data.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413500" y="4944655"/>
            <a:ext cx="1536700" cy="280035"/>
          </a:xfrm>
          <a:prstGeom prst="rect">
            <a:avLst/>
          </a:prstGeom>
          <a:solidFill>
            <a:srgbClr val="EBEBEB"/>
          </a:solidFill>
        </p:spPr>
        <p:txBody>
          <a:bodyPr wrap="square" lIns="0" tIns="35560" rIns="0" bIns="0" rtlCol="0" vert="horz">
            <a:spAutoFit/>
          </a:bodyPr>
          <a:lstStyle/>
          <a:p>
            <a:pPr marL="66675">
              <a:lnSpc>
                <a:spcPct val="100000"/>
              </a:lnSpc>
              <a:spcBef>
                <a:spcPts val="280"/>
              </a:spcBef>
            </a:pPr>
            <a:r>
              <a:rPr dirty="0" sz="1200">
                <a:solidFill>
                  <a:srgbClr val="8D3124"/>
                </a:solidFill>
                <a:latin typeface="Lucida Sans Unicode"/>
                <a:cs typeface="Lucida Sans Unicode"/>
              </a:rPr>
              <a:t>performance</a:t>
            </a:r>
            <a:r>
              <a:rPr dirty="0" sz="1200" spc="229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8D3124"/>
                </a:solidFill>
                <a:latin typeface="Lucida Sans Unicode"/>
                <a:cs typeface="Lucida Sans Unicode"/>
              </a:rPr>
              <a:t>error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807288" y="2689072"/>
            <a:ext cx="5810885" cy="2654935"/>
            <a:chOff x="807288" y="2689072"/>
            <a:chExt cx="5810885" cy="2654935"/>
          </a:xfrm>
        </p:grpSpPr>
        <p:sp>
          <p:nvSpPr>
            <p:cNvPr id="20" name="object 20" descr=""/>
            <p:cNvSpPr/>
            <p:nvPr/>
          </p:nvSpPr>
          <p:spPr>
            <a:xfrm>
              <a:off x="850900" y="4919236"/>
              <a:ext cx="0" cy="368935"/>
            </a:xfrm>
            <a:custGeom>
              <a:avLst/>
              <a:gdLst/>
              <a:ahLst/>
              <a:cxnLst/>
              <a:rect l="l" t="t" r="r" b="b"/>
              <a:pathLst>
                <a:path w="0" h="368935">
                  <a:moveTo>
                    <a:pt x="0" y="368713"/>
                  </a:moveTo>
                  <a:lnTo>
                    <a:pt x="0" y="357852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288" y="5254904"/>
              <a:ext cx="88004" cy="88633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2730505" y="2695740"/>
              <a:ext cx="3881120" cy="2063750"/>
            </a:xfrm>
            <a:custGeom>
              <a:avLst/>
              <a:gdLst/>
              <a:ahLst/>
              <a:cxnLst/>
              <a:rect l="l" t="t" r="r" b="b"/>
              <a:pathLst>
                <a:path w="3881120" h="2063750">
                  <a:moveTo>
                    <a:pt x="3404185" y="2063547"/>
                  </a:moveTo>
                  <a:lnTo>
                    <a:pt x="3464021" y="2043083"/>
                  </a:lnTo>
                  <a:lnTo>
                    <a:pt x="3518764" y="2020874"/>
                  </a:lnTo>
                  <a:lnTo>
                    <a:pt x="3568630" y="1996952"/>
                  </a:lnTo>
                  <a:lnTo>
                    <a:pt x="3613838" y="1971349"/>
                  </a:lnTo>
                  <a:lnTo>
                    <a:pt x="3654604" y="1944097"/>
                  </a:lnTo>
                  <a:lnTo>
                    <a:pt x="3691146" y="1915229"/>
                  </a:lnTo>
                  <a:lnTo>
                    <a:pt x="3723681" y="1884776"/>
                  </a:lnTo>
                  <a:lnTo>
                    <a:pt x="3752427" y="1852770"/>
                  </a:lnTo>
                  <a:lnTo>
                    <a:pt x="3777602" y="1819244"/>
                  </a:lnTo>
                  <a:lnTo>
                    <a:pt x="3799422" y="1784230"/>
                  </a:lnTo>
                  <a:lnTo>
                    <a:pt x="3818105" y="1747759"/>
                  </a:lnTo>
                  <a:lnTo>
                    <a:pt x="3833868" y="1709865"/>
                  </a:lnTo>
                  <a:lnTo>
                    <a:pt x="3846929" y="1670578"/>
                  </a:lnTo>
                  <a:lnTo>
                    <a:pt x="3857506" y="1629931"/>
                  </a:lnTo>
                  <a:lnTo>
                    <a:pt x="3865815" y="1587957"/>
                  </a:lnTo>
                  <a:lnTo>
                    <a:pt x="3872074" y="1544687"/>
                  </a:lnTo>
                  <a:lnTo>
                    <a:pt x="3876501" y="1500153"/>
                  </a:lnTo>
                  <a:lnTo>
                    <a:pt x="3879312" y="1454388"/>
                  </a:lnTo>
                  <a:lnTo>
                    <a:pt x="3880726" y="1407423"/>
                  </a:lnTo>
                  <a:lnTo>
                    <a:pt x="3880960" y="1359291"/>
                  </a:lnTo>
                  <a:lnTo>
                    <a:pt x="3880230" y="1310024"/>
                  </a:lnTo>
                  <a:lnTo>
                    <a:pt x="3878859" y="1271260"/>
                  </a:lnTo>
                  <a:lnTo>
                    <a:pt x="3876536" y="1233145"/>
                  </a:lnTo>
                  <a:lnTo>
                    <a:pt x="3869063" y="1158856"/>
                  </a:lnTo>
                  <a:lnTo>
                    <a:pt x="3857870" y="1087133"/>
                  </a:lnTo>
                  <a:lnTo>
                    <a:pt x="3843013" y="1017951"/>
                  </a:lnTo>
                  <a:lnTo>
                    <a:pt x="3824549" y="951286"/>
                  </a:lnTo>
                  <a:lnTo>
                    <a:pt x="3802537" y="887113"/>
                  </a:lnTo>
                  <a:lnTo>
                    <a:pt x="3777032" y="825409"/>
                  </a:lnTo>
                  <a:lnTo>
                    <a:pt x="3748093" y="766148"/>
                  </a:lnTo>
                  <a:lnTo>
                    <a:pt x="3715777" y="709307"/>
                  </a:lnTo>
                  <a:lnTo>
                    <a:pt x="3680140" y="654861"/>
                  </a:lnTo>
                  <a:lnTo>
                    <a:pt x="3641241" y="602785"/>
                  </a:lnTo>
                  <a:lnTo>
                    <a:pt x="3599136" y="553055"/>
                  </a:lnTo>
                  <a:lnTo>
                    <a:pt x="3553883" y="505647"/>
                  </a:lnTo>
                  <a:lnTo>
                    <a:pt x="3505539" y="460537"/>
                  </a:lnTo>
                  <a:lnTo>
                    <a:pt x="3454160" y="417699"/>
                  </a:lnTo>
                  <a:lnTo>
                    <a:pt x="3399806" y="377111"/>
                  </a:lnTo>
                  <a:lnTo>
                    <a:pt x="3342532" y="338746"/>
                  </a:lnTo>
                  <a:lnTo>
                    <a:pt x="3282396" y="302582"/>
                  </a:lnTo>
                  <a:lnTo>
                    <a:pt x="3219455" y="268593"/>
                  </a:lnTo>
                  <a:lnTo>
                    <a:pt x="3153767" y="236755"/>
                  </a:lnTo>
                  <a:lnTo>
                    <a:pt x="3085388" y="207044"/>
                  </a:lnTo>
                  <a:lnTo>
                    <a:pt x="3014376" y="179435"/>
                  </a:lnTo>
                  <a:lnTo>
                    <a:pt x="2977901" y="166411"/>
                  </a:lnTo>
                  <a:lnTo>
                    <a:pt x="2940789" y="153904"/>
                  </a:lnTo>
                  <a:lnTo>
                    <a:pt x="2903047" y="141910"/>
                  </a:lnTo>
                  <a:lnTo>
                    <a:pt x="2864683" y="130426"/>
                  </a:lnTo>
                  <a:lnTo>
                    <a:pt x="2825704" y="119450"/>
                  </a:lnTo>
                  <a:lnTo>
                    <a:pt x="2786116" y="108978"/>
                  </a:lnTo>
                  <a:lnTo>
                    <a:pt x="2745928" y="99007"/>
                  </a:lnTo>
                  <a:lnTo>
                    <a:pt x="2705145" y="89535"/>
                  </a:lnTo>
                  <a:lnTo>
                    <a:pt x="2663776" y="80557"/>
                  </a:lnTo>
                  <a:lnTo>
                    <a:pt x="2621827" y="72072"/>
                  </a:lnTo>
                  <a:lnTo>
                    <a:pt x="2579306" y="64075"/>
                  </a:lnTo>
                  <a:lnTo>
                    <a:pt x="2536220" y="56565"/>
                  </a:lnTo>
                  <a:lnTo>
                    <a:pt x="2492576" y="49537"/>
                  </a:lnTo>
                  <a:lnTo>
                    <a:pt x="2448381" y="42989"/>
                  </a:lnTo>
                  <a:lnTo>
                    <a:pt x="2403642" y="36918"/>
                  </a:lnTo>
                  <a:lnTo>
                    <a:pt x="2358367" y="31321"/>
                  </a:lnTo>
                  <a:lnTo>
                    <a:pt x="2312562" y="26195"/>
                  </a:lnTo>
                  <a:lnTo>
                    <a:pt x="2266235" y="21536"/>
                  </a:lnTo>
                  <a:lnTo>
                    <a:pt x="2219392" y="17342"/>
                  </a:lnTo>
                  <a:lnTo>
                    <a:pt x="2172042" y="13609"/>
                  </a:lnTo>
                  <a:lnTo>
                    <a:pt x="2124191" y="10335"/>
                  </a:lnTo>
                  <a:lnTo>
                    <a:pt x="2075847" y="7517"/>
                  </a:lnTo>
                  <a:lnTo>
                    <a:pt x="2027015" y="5151"/>
                  </a:lnTo>
                  <a:lnTo>
                    <a:pt x="1977705" y="3234"/>
                  </a:lnTo>
                  <a:lnTo>
                    <a:pt x="1927922" y="1763"/>
                  </a:lnTo>
                  <a:lnTo>
                    <a:pt x="1877675" y="736"/>
                  </a:lnTo>
                  <a:lnTo>
                    <a:pt x="1826969" y="149"/>
                  </a:lnTo>
                  <a:lnTo>
                    <a:pt x="1775813" y="0"/>
                  </a:lnTo>
                  <a:lnTo>
                    <a:pt x="1724214" y="284"/>
                  </a:lnTo>
                  <a:lnTo>
                    <a:pt x="1672178" y="999"/>
                  </a:lnTo>
                  <a:lnTo>
                    <a:pt x="1619712" y="2143"/>
                  </a:lnTo>
                  <a:lnTo>
                    <a:pt x="1566825" y="3711"/>
                  </a:lnTo>
                  <a:lnTo>
                    <a:pt x="1513523" y="5702"/>
                  </a:lnTo>
                  <a:lnTo>
                    <a:pt x="1459813" y="8111"/>
                  </a:lnTo>
                  <a:lnTo>
                    <a:pt x="1405702" y="10936"/>
                  </a:lnTo>
                  <a:lnTo>
                    <a:pt x="1351198" y="14174"/>
                  </a:lnTo>
                  <a:lnTo>
                    <a:pt x="1296308" y="17822"/>
                  </a:lnTo>
                  <a:lnTo>
                    <a:pt x="1241039" y="21877"/>
                  </a:lnTo>
                  <a:lnTo>
                    <a:pt x="1185397" y="26335"/>
                  </a:lnTo>
                  <a:lnTo>
                    <a:pt x="1129391" y="31194"/>
                  </a:lnTo>
                  <a:lnTo>
                    <a:pt x="1073028" y="36450"/>
                  </a:lnTo>
                  <a:lnTo>
                    <a:pt x="1016313" y="42101"/>
                  </a:lnTo>
                  <a:lnTo>
                    <a:pt x="959256" y="48143"/>
                  </a:lnTo>
                  <a:lnTo>
                    <a:pt x="901862" y="54574"/>
                  </a:lnTo>
                  <a:lnTo>
                    <a:pt x="844139" y="61390"/>
                  </a:lnTo>
                  <a:lnTo>
                    <a:pt x="786095" y="68588"/>
                  </a:lnTo>
                  <a:lnTo>
                    <a:pt x="727735" y="76166"/>
                  </a:lnTo>
                  <a:lnTo>
                    <a:pt x="669068" y="84120"/>
                  </a:lnTo>
                  <a:lnTo>
                    <a:pt x="610101" y="92447"/>
                  </a:lnTo>
                  <a:lnTo>
                    <a:pt x="550840" y="101144"/>
                  </a:lnTo>
                  <a:lnTo>
                    <a:pt x="491294" y="110208"/>
                  </a:lnTo>
                  <a:lnTo>
                    <a:pt x="431468" y="119636"/>
                  </a:lnTo>
                  <a:lnTo>
                    <a:pt x="371371" y="129425"/>
                  </a:lnTo>
                  <a:lnTo>
                    <a:pt x="311009" y="139573"/>
                  </a:lnTo>
                  <a:lnTo>
                    <a:pt x="250390" y="150075"/>
                  </a:lnTo>
                  <a:lnTo>
                    <a:pt x="189520" y="160929"/>
                  </a:lnTo>
                  <a:lnTo>
                    <a:pt x="128408" y="172131"/>
                  </a:lnTo>
                  <a:lnTo>
                    <a:pt x="67059" y="183680"/>
                  </a:lnTo>
                  <a:lnTo>
                    <a:pt x="5481" y="195571"/>
                  </a:lnTo>
                  <a:lnTo>
                    <a:pt x="0" y="195571"/>
                  </a:lnTo>
                </a:path>
              </a:pathLst>
            </a:custGeom>
            <a:ln w="12711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687332" y="2852470"/>
              <a:ext cx="74930" cy="67945"/>
            </a:xfrm>
            <a:custGeom>
              <a:avLst/>
              <a:gdLst/>
              <a:ahLst/>
              <a:cxnLst/>
              <a:rect l="l" t="t" r="r" b="b"/>
              <a:pathLst>
                <a:path w="74930" h="67944">
                  <a:moveTo>
                    <a:pt x="61150" y="0"/>
                  </a:moveTo>
                  <a:lnTo>
                    <a:pt x="0" y="47371"/>
                  </a:lnTo>
                  <a:lnTo>
                    <a:pt x="74536" y="67932"/>
                  </a:lnTo>
                  <a:lnTo>
                    <a:pt x="50876" y="37312"/>
                  </a:lnTo>
                  <a:lnTo>
                    <a:pt x="61150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3251200" y="5999950"/>
            <a:ext cx="5829300" cy="4451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8265" rIns="0" bIns="0" rtlCol="0" vert="horz">
            <a:spAutoFit/>
          </a:bodyPr>
          <a:lstStyle/>
          <a:p>
            <a:pPr marL="127635">
              <a:lnSpc>
                <a:spcPct val="100000"/>
              </a:lnSpc>
              <a:spcBef>
                <a:spcPts val="69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SUBMIT</a:t>
            </a:r>
            <a:r>
              <a:rPr dirty="0" sz="1450" spc="1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your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program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for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independent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testing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and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approval.</a:t>
            </a:r>
            <a:endParaRPr sz="1450">
              <a:latin typeface="Lucida Sans Unicode"/>
              <a:cs typeface="Lucida Sans Unicode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829960" y="5796164"/>
            <a:ext cx="2426335" cy="476884"/>
            <a:chOff x="829960" y="5796164"/>
            <a:chExt cx="2426335" cy="476884"/>
          </a:xfrm>
        </p:grpSpPr>
        <p:sp>
          <p:nvSpPr>
            <p:cNvPr id="26" name="object 26" descr=""/>
            <p:cNvSpPr/>
            <p:nvPr/>
          </p:nvSpPr>
          <p:spPr>
            <a:xfrm>
              <a:off x="842674" y="5808878"/>
              <a:ext cx="2357755" cy="437515"/>
            </a:xfrm>
            <a:custGeom>
              <a:avLst/>
              <a:gdLst/>
              <a:ahLst/>
              <a:cxnLst/>
              <a:rect l="l" t="t" r="r" b="b"/>
              <a:pathLst>
                <a:path w="2357755" h="437514">
                  <a:moveTo>
                    <a:pt x="0" y="0"/>
                  </a:moveTo>
                  <a:lnTo>
                    <a:pt x="2737" y="56753"/>
                  </a:lnTo>
                  <a:lnTo>
                    <a:pt x="10201" y="108513"/>
                  </a:lnTo>
                  <a:lnTo>
                    <a:pt x="22486" y="155498"/>
                  </a:lnTo>
                  <a:lnTo>
                    <a:pt x="39690" y="197927"/>
                  </a:lnTo>
                  <a:lnTo>
                    <a:pt x="61908" y="236019"/>
                  </a:lnTo>
                  <a:lnTo>
                    <a:pt x="89236" y="269995"/>
                  </a:lnTo>
                  <a:lnTo>
                    <a:pt x="121770" y="300074"/>
                  </a:lnTo>
                  <a:lnTo>
                    <a:pt x="159607" y="326475"/>
                  </a:lnTo>
                  <a:lnTo>
                    <a:pt x="202843" y="349418"/>
                  </a:lnTo>
                  <a:lnTo>
                    <a:pt x="251574" y="369121"/>
                  </a:lnTo>
                  <a:lnTo>
                    <a:pt x="305896" y="385805"/>
                  </a:lnTo>
                  <a:lnTo>
                    <a:pt x="365905" y="399689"/>
                  </a:lnTo>
                  <a:lnTo>
                    <a:pt x="431697" y="410992"/>
                  </a:lnTo>
                  <a:lnTo>
                    <a:pt x="503369" y="419934"/>
                  </a:lnTo>
                  <a:lnTo>
                    <a:pt x="541439" y="423588"/>
                  </a:lnTo>
                  <a:lnTo>
                    <a:pt x="581016" y="426734"/>
                  </a:lnTo>
                  <a:lnTo>
                    <a:pt x="622111" y="429400"/>
                  </a:lnTo>
                  <a:lnTo>
                    <a:pt x="664735" y="431612"/>
                  </a:lnTo>
                  <a:lnTo>
                    <a:pt x="708901" y="433399"/>
                  </a:lnTo>
                  <a:lnTo>
                    <a:pt x="754622" y="434787"/>
                  </a:lnTo>
                  <a:lnTo>
                    <a:pt x="801908" y="435804"/>
                  </a:lnTo>
                  <a:lnTo>
                    <a:pt x="850772" y="436478"/>
                  </a:lnTo>
                  <a:lnTo>
                    <a:pt x="901227" y="436836"/>
                  </a:lnTo>
                  <a:lnTo>
                    <a:pt x="953283" y="436905"/>
                  </a:lnTo>
                  <a:lnTo>
                    <a:pt x="1006953" y="436713"/>
                  </a:lnTo>
                  <a:lnTo>
                    <a:pt x="1062250" y="436288"/>
                  </a:lnTo>
                  <a:lnTo>
                    <a:pt x="1119184" y="435656"/>
                  </a:lnTo>
                  <a:lnTo>
                    <a:pt x="1177769" y="434845"/>
                  </a:lnTo>
                  <a:lnTo>
                    <a:pt x="1238016" y="433882"/>
                  </a:lnTo>
                  <a:lnTo>
                    <a:pt x="1299937" y="432796"/>
                  </a:lnTo>
                  <a:lnTo>
                    <a:pt x="1363544" y="431613"/>
                  </a:lnTo>
                  <a:lnTo>
                    <a:pt x="1428849" y="430361"/>
                  </a:lnTo>
                  <a:lnTo>
                    <a:pt x="1495864" y="429067"/>
                  </a:lnTo>
                  <a:lnTo>
                    <a:pt x="1564602" y="427759"/>
                  </a:lnTo>
                  <a:lnTo>
                    <a:pt x="1635074" y="426464"/>
                  </a:lnTo>
                  <a:lnTo>
                    <a:pt x="1707292" y="425210"/>
                  </a:lnTo>
                  <a:lnTo>
                    <a:pt x="1781268" y="424023"/>
                  </a:lnTo>
                  <a:lnTo>
                    <a:pt x="1857015" y="422932"/>
                  </a:lnTo>
                  <a:lnTo>
                    <a:pt x="1934544" y="421964"/>
                  </a:lnTo>
                  <a:lnTo>
                    <a:pt x="2013867" y="421146"/>
                  </a:lnTo>
                  <a:lnTo>
                    <a:pt x="2094997" y="420506"/>
                  </a:lnTo>
                  <a:lnTo>
                    <a:pt x="2177944" y="420071"/>
                  </a:lnTo>
                  <a:lnTo>
                    <a:pt x="2262723" y="419868"/>
                  </a:lnTo>
                  <a:lnTo>
                    <a:pt x="2349343" y="419925"/>
                  </a:lnTo>
                  <a:lnTo>
                    <a:pt x="2357725" y="419925"/>
                  </a:lnTo>
                </a:path>
              </a:pathLst>
            </a:custGeom>
            <a:ln w="25427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167773" y="6184633"/>
              <a:ext cx="88265" cy="88265"/>
            </a:xfrm>
            <a:custGeom>
              <a:avLst/>
              <a:gdLst/>
              <a:ahLst/>
              <a:cxnLst/>
              <a:rect l="l" t="t" r="r" b="b"/>
              <a:pathLst>
                <a:path w="88264" h="88264">
                  <a:moveTo>
                    <a:pt x="304" y="0"/>
                  </a:moveTo>
                  <a:lnTo>
                    <a:pt x="22148" y="44132"/>
                  </a:lnTo>
                  <a:lnTo>
                    <a:pt x="0" y="88112"/>
                  </a:lnTo>
                  <a:lnTo>
                    <a:pt x="88163" y="4436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8" name="object 2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38288" y="1735899"/>
            <a:ext cx="1696707" cy="1940509"/>
          </a:xfrm>
          <a:prstGeom prst="rect">
            <a:avLst/>
          </a:prstGeom>
        </p:spPr>
      </p:pic>
      <p:sp>
        <p:nvSpPr>
          <p:cNvPr id="29" name="object 29" descr=""/>
          <p:cNvSpPr txBox="1"/>
          <p:nvPr/>
        </p:nvSpPr>
        <p:spPr>
          <a:xfrm>
            <a:off x="7644841" y="3732958"/>
            <a:ext cx="1878330" cy="2838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 indent="116839">
              <a:lnSpc>
                <a:spcPts val="990"/>
              </a:lnSpc>
              <a:spcBef>
                <a:spcPts val="175"/>
              </a:spcBef>
            </a:pPr>
            <a:r>
              <a:rPr dirty="0" sz="850">
                <a:solidFill>
                  <a:srgbClr val="005493"/>
                </a:solidFill>
                <a:latin typeface="Lucida Sans Unicode"/>
                <a:cs typeface="Lucida Sans Unicode"/>
              </a:rPr>
              <a:t>Telling</a:t>
            </a:r>
            <a:r>
              <a:rPr dirty="0" sz="850" spc="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850">
                <a:solidFill>
                  <a:srgbClr val="005493"/>
                </a:solidFill>
                <a:latin typeface="Lucida Sans Unicode"/>
                <a:cs typeface="Lucida Sans Unicode"/>
              </a:rPr>
              <a:t>a</a:t>
            </a:r>
            <a:r>
              <a:rPr dirty="0" sz="850" spc="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850">
                <a:solidFill>
                  <a:srgbClr val="005493"/>
                </a:solidFill>
                <a:latin typeface="Lucida Sans Unicode"/>
                <a:cs typeface="Lucida Sans Unicode"/>
              </a:rPr>
              <a:t>computer</a:t>
            </a:r>
            <a:r>
              <a:rPr dirty="0" sz="850" spc="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850">
                <a:solidFill>
                  <a:srgbClr val="005493"/>
                </a:solidFill>
                <a:latin typeface="Lucida Sans Unicode"/>
                <a:cs typeface="Lucida Sans Unicode"/>
              </a:rPr>
              <a:t>what</a:t>
            </a:r>
            <a:r>
              <a:rPr dirty="0" sz="850" spc="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850">
                <a:solidFill>
                  <a:srgbClr val="005493"/>
                </a:solidFill>
                <a:latin typeface="Lucida Sans Unicode"/>
                <a:cs typeface="Lucida Sans Unicode"/>
              </a:rPr>
              <a:t>to</a:t>
            </a:r>
            <a:r>
              <a:rPr dirty="0" sz="850" spc="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850" spc="-25">
                <a:solidFill>
                  <a:srgbClr val="005493"/>
                </a:solidFill>
                <a:latin typeface="Lucida Sans Unicode"/>
                <a:cs typeface="Lucida Sans Unicode"/>
              </a:rPr>
              <a:t>do </a:t>
            </a:r>
            <a:r>
              <a:rPr dirty="0" sz="850">
                <a:solidFill>
                  <a:srgbClr val="005493"/>
                </a:solidFill>
                <a:latin typeface="Lucida Sans Unicode"/>
                <a:cs typeface="Lucida Sans Unicode"/>
              </a:rPr>
              <a:t>when</a:t>
            </a:r>
            <a:r>
              <a:rPr dirty="0" sz="85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850">
                <a:solidFill>
                  <a:srgbClr val="005493"/>
                </a:solidFill>
                <a:latin typeface="Lucida Sans Unicode"/>
                <a:cs typeface="Lucida Sans Unicode"/>
              </a:rPr>
              <a:t>you</a:t>
            </a:r>
            <a:r>
              <a:rPr dirty="0" sz="85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850">
                <a:solidFill>
                  <a:srgbClr val="005493"/>
                </a:solidFill>
                <a:latin typeface="Lucida Sans Unicode"/>
                <a:cs typeface="Lucida Sans Unicode"/>
              </a:rPr>
              <a:t>know</a:t>
            </a:r>
            <a:r>
              <a:rPr dirty="0" sz="85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850">
                <a:solidFill>
                  <a:srgbClr val="005493"/>
                </a:solidFill>
                <a:latin typeface="Lucida Sans Unicode"/>
                <a:cs typeface="Lucida Sans Unicode"/>
              </a:rPr>
              <a:t>what</a:t>
            </a:r>
            <a:r>
              <a:rPr dirty="0" sz="85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850">
                <a:solidFill>
                  <a:srgbClr val="005493"/>
                </a:solidFill>
                <a:latin typeface="Lucida Sans Unicode"/>
                <a:cs typeface="Lucida Sans Unicode"/>
              </a:rPr>
              <a:t>you're</a:t>
            </a:r>
            <a:r>
              <a:rPr dirty="0" sz="85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850" spc="-10">
                <a:solidFill>
                  <a:srgbClr val="005493"/>
                </a:solidFill>
                <a:latin typeface="Lucida Sans Unicode"/>
                <a:cs typeface="Lucida Sans Unicode"/>
              </a:rPr>
              <a:t>doing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520700" y="4461522"/>
            <a:ext cx="5562600" cy="4451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017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71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RUN</a:t>
            </a:r>
            <a:r>
              <a:rPr dirty="0" sz="1450" spc="8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your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program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test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that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it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works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as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you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imagined.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5892800" y="3902087"/>
            <a:ext cx="1244600" cy="280035"/>
          </a:xfrm>
          <a:prstGeom prst="rect">
            <a:avLst/>
          </a:prstGeom>
          <a:solidFill>
            <a:srgbClr val="EBEBEB"/>
          </a:solidFill>
        </p:spPr>
        <p:txBody>
          <a:bodyPr wrap="square" lIns="0" tIns="29209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229"/>
              </a:spcBef>
            </a:pPr>
            <a:r>
              <a:rPr dirty="0" sz="1200">
                <a:solidFill>
                  <a:srgbClr val="8D3124"/>
                </a:solidFill>
                <a:latin typeface="Lucida Sans Unicode"/>
                <a:cs typeface="Lucida Sans Unicode"/>
              </a:rPr>
              <a:t>semantic</a:t>
            </a:r>
            <a:r>
              <a:rPr dirty="0" sz="1200" spc="16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8D3124"/>
                </a:solidFill>
                <a:latin typeface="Lucida Sans Unicode"/>
                <a:cs typeface="Lucida Sans Unicode"/>
              </a:rPr>
              <a:t>error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807288" y="4016520"/>
            <a:ext cx="88265" cy="437515"/>
            <a:chOff x="807288" y="4016520"/>
            <a:chExt cx="88265" cy="437515"/>
          </a:xfrm>
        </p:grpSpPr>
        <p:sp>
          <p:nvSpPr>
            <p:cNvPr id="33" name="object 33" descr=""/>
            <p:cNvSpPr/>
            <p:nvPr/>
          </p:nvSpPr>
          <p:spPr>
            <a:xfrm>
              <a:off x="850900" y="4016520"/>
              <a:ext cx="0" cy="381635"/>
            </a:xfrm>
            <a:custGeom>
              <a:avLst/>
              <a:gdLst/>
              <a:ahLst/>
              <a:cxnLst/>
              <a:rect l="l" t="t" r="r" b="b"/>
              <a:pathLst>
                <a:path w="0" h="381635">
                  <a:moveTo>
                    <a:pt x="0" y="381427"/>
                  </a:moveTo>
                  <a:lnTo>
                    <a:pt x="0" y="368977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288" y="4364901"/>
              <a:ext cx="88004" cy="88633"/>
            </a:xfrm>
            <a:prstGeom prst="rect">
              <a:avLst/>
            </a:prstGeom>
          </p:spPr>
        </p:pic>
      </p:grpSp>
      <p:sp>
        <p:nvSpPr>
          <p:cNvPr id="35" name="object 35" descr=""/>
          <p:cNvSpPr txBox="1"/>
          <p:nvPr/>
        </p:nvSpPr>
        <p:spPr>
          <a:xfrm>
            <a:off x="5930900" y="3533381"/>
            <a:ext cx="1155700" cy="280035"/>
          </a:xfrm>
          <a:prstGeom prst="rect">
            <a:avLst/>
          </a:prstGeom>
          <a:solidFill>
            <a:srgbClr val="EBEBEB"/>
          </a:solidFill>
        </p:spPr>
        <p:txBody>
          <a:bodyPr wrap="square" lIns="0" tIns="31115" rIns="0" bIns="0" rtlCol="0" vert="horz">
            <a:spAutoFit/>
          </a:bodyPr>
          <a:lstStyle/>
          <a:p>
            <a:pPr marL="67310">
              <a:lnSpc>
                <a:spcPct val="100000"/>
              </a:lnSpc>
              <a:spcBef>
                <a:spcPts val="245"/>
              </a:spcBef>
            </a:pPr>
            <a:r>
              <a:rPr dirty="0" sz="1200">
                <a:solidFill>
                  <a:srgbClr val="8D3124"/>
                </a:solidFill>
                <a:latin typeface="Lucida Sans Unicode"/>
                <a:cs typeface="Lucida Sans Unicode"/>
              </a:rPr>
              <a:t>runtime</a:t>
            </a:r>
            <a:r>
              <a:rPr dirty="0" sz="1200" spc="14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8D3124"/>
                </a:solidFill>
                <a:latin typeface="Lucida Sans Unicode"/>
                <a:cs typeface="Lucida Sans Unicode"/>
              </a:rPr>
              <a:t>error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36" name="object 3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46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79500"/>
            <a:ext cx="5016500" cy="56388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6322936" y="1206000"/>
            <a:ext cx="3098800" cy="775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dirty="0" sz="1850" spc="150" b="1">
                <a:solidFill>
                  <a:srgbClr val="005493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005493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005493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  <a:p>
            <a:pPr marL="72390">
              <a:lnSpc>
                <a:spcPct val="100000"/>
              </a:lnSpc>
              <a:spcBef>
                <a:spcPts val="45"/>
              </a:spcBef>
            </a:pPr>
            <a:r>
              <a:rPr dirty="0" sz="1150" b="1">
                <a:latin typeface="Verdana"/>
                <a:cs typeface="Verdana"/>
              </a:rPr>
              <a:t>S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E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D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G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E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W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spc="-260" b="1">
                <a:latin typeface="Verdana"/>
                <a:cs typeface="Verdana"/>
              </a:rPr>
              <a:t>I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C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K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/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W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A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Y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N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spc="-50" b="1"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29845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PA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R</a:t>
            </a:r>
            <a:r>
              <a:rPr dirty="0" sz="1200" spc="-16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T</a:t>
            </a:r>
            <a:r>
              <a:rPr dirty="0" sz="1200" spc="39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:</a:t>
            </a:r>
            <a:r>
              <a:rPr dirty="0" sz="1200" spc="39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-170">
                <a:solidFill>
                  <a:srgbClr val="005493"/>
                </a:solidFill>
                <a:latin typeface="Arial"/>
                <a:cs typeface="Arial"/>
              </a:rPr>
              <a:t>P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R</a:t>
            </a:r>
            <a:r>
              <a:rPr dirty="0" sz="1200" spc="-17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005493"/>
                </a:solidFill>
                <a:latin typeface="Arial"/>
                <a:cs typeface="Arial"/>
              </a:rPr>
              <a:t>O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005493"/>
                </a:solidFill>
                <a:latin typeface="Arial"/>
                <a:cs typeface="Arial"/>
              </a:rPr>
              <a:t>G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R </a:t>
            </a:r>
            <a:r>
              <a:rPr dirty="0" sz="1200" spc="80">
                <a:solidFill>
                  <a:srgbClr val="005493"/>
                </a:solidFill>
                <a:latin typeface="Arial"/>
                <a:cs typeface="Arial"/>
              </a:rPr>
              <a:t>A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005493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005493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005493"/>
                </a:solidFill>
                <a:latin typeface="Arial"/>
                <a:cs typeface="Arial"/>
              </a:rPr>
              <a:t>N</a:t>
            </a:r>
            <a:r>
              <a:rPr dirty="0" sz="1200" spc="-14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005493"/>
                </a:solidFill>
                <a:latin typeface="Arial"/>
                <a:cs typeface="Arial"/>
              </a:rPr>
              <a:t>G</a:t>
            </a:r>
            <a:r>
              <a:rPr dirty="0" sz="1200" spc="39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005493"/>
                </a:solidFill>
                <a:latin typeface="Arial"/>
                <a:cs typeface="Arial"/>
              </a:rPr>
              <a:t>N</a:t>
            </a:r>
            <a:r>
              <a:rPr dirty="0" sz="1200" spc="39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005493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3370" y="5985064"/>
            <a:ext cx="243522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135" b="1">
                <a:latin typeface="Trebuchet MS"/>
                <a:cs typeface="Trebuchet MS"/>
              </a:rPr>
              <a:t>http://</a:t>
            </a:r>
            <a:r>
              <a:rPr dirty="0" sz="1000" spc="-170" b="1">
                <a:latin typeface="Trebuchet MS"/>
                <a:cs typeface="Trebuchet MS"/>
              </a:rPr>
              <a:t> </a:t>
            </a:r>
            <a:r>
              <a:rPr dirty="0" sz="1000" spc="110" b="1">
                <a:latin typeface="Trebuchet MS"/>
                <a:cs typeface="Trebuchet MS"/>
              </a:rPr>
              <a:t>introcs.cs.princeton.edu 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60400" y="2978873"/>
            <a:ext cx="2367915" cy="2939415"/>
            <a:chOff x="660400" y="2978873"/>
            <a:chExt cx="2367915" cy="2939415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400" y="2978873"/>
              <a:ext cx="2367603" cy="2939326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1678" y="3086836"/>
              <a:ext cx="137642" cy="107251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831344" y="5283786"/>
              <a:ext cx="2197100" cy="182880"/>
            </a:xfrm>
            <a:custGeom>
              <a:avLst/>
              <a:gdLst/>
              <a:ahLst/>
              <a:cxnLst/>
              <a:rect l="l" t="t" r="r" b="b"/>
              <a:pathLst>
                <a:path w="2197100" h="182879">
                  <a:moveTo>
                    <a:pt x="0" y="182369"/>
                  </a:moveTo>
                  <a:lnTo>
                    <a:pt x="2196659" y="182369"/>
                  </a:lnTo>
                  <a:lnTo>
                    <a:pt x="2196659" y="0"/>
                  </a:lnTo>
                  <a:lnTo>
                    <a:pt x="0" y="0"/>
                  </a:lnTo>
                  <a:lnTo>
                    <a:pt x="0" y="182369"/>
                  </a:lnTo>
                  <a:close/>
                </a:path>
              </a:pathLst>
            </a:custGeom>
            <a:solidFill>
              <a:srgbClr val="EC008C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724991" y="5566924"/>
            <a:ext cx="1176020" cy="22923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r" marR="27305">
              <a:lnSpc>
                <a:spcPct val="100000"/>
              </a:lnSpc>
              <a:spcBef>
                <a:spcPts val="180"/>
              </a:spcBef>
            </a:pPr>
            <a:r>
              <a:rPr dirty="0" sz="600" spc="-8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600" spc="-4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65" b="1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9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8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600" spc="35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70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9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60" b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600" spc="-3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9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14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55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50" b="1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endParaRPr sz="60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80"/>
              </a:spcBef>
            </a:pPr>
            <a:r>
              <a:rPr dirty="0" sz="600" spc="90" b="1">
                <a:solidFill>
                  <a:srgbClr val="FFFFFF"/>
                </a:solidFill>
                <a:latin typeface="Verdana"/>
                <a:cs typeface="Verdana"/>
              </a:rPr>
              <a:t>KEVIN</a:t>
            </a:r>
            <a:r>
              <a:rPr dirty="0" sz="600" spc="36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600" spc="-7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1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600" spc="-9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55" b="1">
                <a:solidFill>
                  <a:srgbClr val="FFFFFF"/>
                </a:solidFill>
                <a:latin typeface="Verdana"/>
                <a:cs typeface="Verdana"/>
              </a:rPr>
              <a:t>YNE 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660400" y="5492400"/>
            <a:ext cx="22225" cy="426084"/>
          </a:xfrm>
          <a:custGeom>
            <a:avLst/>
            <a:gdLst/>
            <a:ahLst/>
            <a:cxnLst/>
            <a:rect l="l" t="t" r="r" b="b"/>
            <a:pathLst>
              <a:path w="22225" h="426085">
                <a:moveTo>
                  <a:pt x="0" y="0"/>
                </a:moveTo>
                <a:lnTo>
                  <a:pt x="0" y="425799"/>
                </a:lnTo>
                <a:lnTo>
                  <a:pt x="21828" y="425799"/>
                </a:lnTo>
                <a:lnTo>
                  <a:pt x="21828" y="0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780777" y="4183814"/>
            <a:ext cx="2142490" cy="7664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10309" sz="7275" spc="-15" b="1">
                <a:solidFill>
                  <a:srgbClr val="FFFFFF"/>
                </a:solidFill>
                <a:latin typeface="Brioso Pro Light"/>
                <a:cs typeface="Brioso Pro Light"/>
              </a:rPr>
              <a:t>C</a:t>
            </a:r>
            <a:r>
              <a:rPr dirty="0" sz="4050" spc="-10">
                <a:solidFill>
                  <a:srgbClr val="FFFFFF"/>
                </a:solidFill>
                <a:latin typeface="PMingLiU"/>
                <a:cs typeface="PMingLiU"/>
              </a:rPr>
              <a:t>omputer</a:t>
            </a:r>
            <a:endParaRPr sz="4050">
              <a:latin typeface="PMingLiU"/>
              <a:cs typeface="PMingLiU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116385" y="4515273"/>
            <a:ext cx="1807210" cy="7664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10882" sz="7275" spc="292" b="1">
                <a:solidFill>
                  <a:srgbClr val="FFFFFF"/>
                </a:solidFill>
                <a:latin typeface="Brioso Pro Light"/>
                <a:cs typeface="Brioso Pro Light"/>
              </a:rPr>
              <a:t>S</a:t>
            </a:r>
            <a:r>
              <a:rPr dirty="0" sz="4050" spc="195">
                <a:solidFill>
                  <a:srgbClr val="FFFFFF"/>
                </a:solidFill>
                <a:latin typeface="PMingLiU"/>
                <a:cs typeface="PMingLiU"/>
              </a:rPr>
              <a:t>cience</a:t>
            </a:r>
            <a:endParaRPr sz="4050">
              <a:latin typeface="PMingLiU"/>
              <a:cs typeface="PMingLiU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453933" y="5290909"/>
            <a:ext cx="1435735" cy="1422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 spc="7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75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50" spc="50">
                <a:solidFill>
                  <a:srgbClr val="FFFFFF"/>
                </a:solidFill>
                <a:latin typeface="Calibri"/>
                <a:cs typeface="Calibri"/>
              </a:rPr>
              <a:t>Interdisciplinary</a:t>
            </a:r>
            <a:r>
              <a:rPr dirty="0" sz="75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50" spc="65">
                <a:solidFill>
                  <a:srgbClr val="FFFFFF"/>
                </a:solidFill>
                <a:latin typeface="Calibri"/>
                <a:cs typeface="Calibri"/>
              </a:rPr>
              <a:t>Approach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565042" y="4275361"/>
            <a:ext cx="5600065" cy="642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50" spc="165">
                <a:solidFill>
                  <a:srgbClr val="005493"/>
                </a:solidFill>
                <a:latin typeface="Arial"/>
                <a:cs typeface="Arial"/>
              </a:rPr>
              <a:t>2.</a:t>
            </a:r>
            <a:r>
              <a:rPr dirty="0" sz="4050" spc="22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4050">
                <a:solidFill>
                  <a:srgbClr val="005493"/>
                </a:solidFill>
                <a:latin typeface="Arial"/>
                <a:cs typeface="Arial"/>
              </a:rPr>
              <a:t>Conditionals</a:t>
            </a:r>
            <a:r>
              <a:rPr dirty="0" sz="4050" spc="22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4050" spc="240">
                <a:solidFill>
                  <a:srgbClr val="005493"/>
                </a:solidFill>
                <a:latin typeface="Arial"/>
                <a:cs typeface="Arial"/>
              </a:rPr>
              <a:t>&amp;</a:t>
            </a:r>
            <a:r>
              <a:rPr dirty="0" sz="4050" spc="22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4050" spc="-25">
                <a:solidFill>
                  <a:srgbClr val="005493"/>
                </a:solidFill>
                <a:latin typeface="Arial"/>
                <a:cs typeface="Arial"/>
              </a:rPr>
              <a:t>Loops</a:t>
            </a:r>
            <a:endParaRPr sz="405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60832" y="5606556"/>
            <a:ext cx="30480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-25" b="1">
                <a:solidFill>
                  <a:srgbClr val="FFFFFF"/>
                </a:solidFill>
                <a:latin typeface="Meiryo"/>
                <a:cs typeface="Meiryo"/>
              </a:rPr>
              <a:t>1.3</a:t>
            </a:r>
            <a:endParaRPr sz="1250">
              <a:latin typeface="Meiryo"/>
              <a:cs typeface="Meiry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/>
              <a:t>The</a:t>
            </a:r>
            <a:r>
              <a:rPr dirty="0" spc="-65"/>
              <a:t> </a:t>
            </a:r>
            <a:r>
              <a:rPr dirty="0" sz="1450">
                <a:latin typeface="Lucida Console"/>
                <a:cs typeface="Lucida Console"/>
              </a:rPr>
              <a:t>if</a:t>
            </a:r>
            <a:r>
              <a:rPr dirty="0" sz="1450" spc="-340">
                <a:latin typeface="Lucida Console"/>
                <a:cs typeface="Lucida Console"/>
              </a:rPr>
              <a:t> </a:t>
            </a:r>
            <a:r>
              <a:rPr dirty="0" spc="-10"/>
              <a:t>statement</a:t>
            </a:r>
            <a:endParaRPr sz="1450">
              <a:latin typeface="Lucida Console"/>
              <a:cs typeface="Lucida Consol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73100" y="1804238"/>
            <a:ext cx="7099300" cy="13608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8265" rIns="0" bIns="0" rtlCol="0" vert="horz">
            <a:spAutoFit/>
          </a:bodyPr>
          <a:lstStyle/>
          <a:p>
            <a:pPr marL="159385">
              <a:lnSpc>
                <a:spcPct val="100000"/>
              </a:lnSpc>
              <a:spcBef>
                <a:spcPts val="695"/>
              </a:spcBef>
            </a:pPr>
            <a:r>
              <a:rPr dirty="0" sz="1450">
                <a:latin typeface="Lucida Sans Unicode"/>
                <a:cs typeface="Lucida Sans Unicode"/>
              </a:rPr>
              <a:t>Execute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certain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statements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depending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on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values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certain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variables.</a:t>
            </a:r>
            <a:endParaRPr sz="1450">
              <a:latin typeface="Lucida Sans Unicode"/>
              <a:cs typeface="Lucida Sans Unicode"/>
            </a:endParaRPr>
          </a:p>
          <a:p>
            <a:pPr marL="436245" indent="-125730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43688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Evaluate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2136" sz="1950">
                <a:latin typeface="Lucida Console"/>
                <a:cs typeface="Lucida Console"/>
              </a:rPr>
              <a:t>boolean</a:t>
            </a:r>
            <a:r>
              <a:rPr dirty="0" baseline="2136" sz="1950" spc="-345">
                <a:latin typeface="Lucida Console"/>
                <a:cs typeface="Lucida Consol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expression.</a:t>
            </a:r>
            <a:endParaRPr baseline="1915" sz="2175">
              <a:latin typeface="Lucida Sans Unicode"/>
              <a:cs typeface="Lucida Sans Unicode"/>
            </a:endParaRPr>
          </a:p>
          <a:p>
            <a:pPr marL="436245" indent="-125730">
              <a:lnSpc>
                <a:spcPct val="100000"/>
              </a:lnSpc>
              <a:spcBef>
                <a:spcPts val="575"/>
              </a:spcBef>
              <a:buSzPct val="106896"/>
              <a:buFont typeface="Calibri"/>
              <a:buChar char="•"/>
              <a:tabLst>
                <a:tab pos="43688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If</a:t>
            </a:r>
            <a:r>
              <a:rPr dirty="0" baseline="1915" sz="2175" spc="82">
                <a:latin typeface="Lucida Sans Unicode"/>
                <a:cs typeface="Lucida Sans Unicode"/>
              </a:rPr>
              <a:t> </a:t>
            </a:r>
            <a:r>
              <a:rPr dirty="0" baseline="2136" sz="1950">
                <a:latin typeface="Lucida Console"/>
                <a:cs typeface="Lucida Console"/>
              </a:rPr>
              <a:t>true</a:t>
            </a:r>
            <a:r>
              <a:rPr dirty="0" baseline="1915" sz="2175">
                <a:latin typeface="Lucida Sans Unicode"/>
                <a:cs typeface="Lucida Sans Unicode"/>
              </a:rPr>
              <a:t>,</a:t>
            </a:r>
            <a:r>
              <a:rPr dirty="0" baseline="1915" sz="2175" spc="8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execute</a:t>
            </a:r>
            <a:r>
              <a:rPr dirty="0" baseline="1915" sz="2175" spc="8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</a:t>
            </a:r>
            <a:r>
              <a:rPr dirty="0" baseline="1915" sz="2175" spc="89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statement.</a:t>
            </a:r>
            <a:endParaRPr baseline="1915" sz="2175">
              <a:latin typeface="Lucida Sans Unicode"/>
              <a:cs typeface="Lucida Sans Unicode"/>
            </a:endParaRPr>
          </a:p>
          <a:p>
            <a:pPr marL="436245" indent="-125730">
              <a:lnSpc>
                <a:spcPct val="100000"/>
              </a:lnSpc>
              <a:spcBef>
                <a:spcPts val="570"/>
              </a:spcBef>
              <a:buSzPct val="106896"/>
              <a:buFont typeface="Calibri"/>
              <a:buChar char="•"/>
              <a:tabLst>
                <a:tab pos="43688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The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2136" sz="1950">
                <a:solidFill>
                  <a:srgbClr val="005493"/>
                </a:solidFill>
                <a:latin typeface="Lucida Console"/>
                <a:cs typeface="Lucida Console"/>
              </a:rPr>
              <a:t>else</a:t>
            </a:r>
            <a:r>
              <a:rPr dirty="0" baseline="2136" sz="1950" spc="-382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baseline="1915" sz="2175">
                <a:solidFill>
                  <a:srgbClr val="005493"/>
                </a:solidFill>
                <a:latin typeface="Lucida Sans Unicode"/>
                <a:cs typeface="Lucida Sans Unicode"/>
              </a:rPr>
              <a:t>option</a:t>
            </a:r>
            <a:r>
              <a:rPr dirty="0" baseline="1915" sz="2175">
                <a:solidFill>
                  <a:srgbClr val="0048AA"/>
                </a:solidFill>
                <a:latin typeface="Lucida Sans Unicode"/>
                <a:cs typeface="Lucida Sans Unicode"/>
              </a:rPr>
              <a:t>:</a:t>
            </a:r>
            <a:r>
              <a:rPr dirty="0" baseline="1915" sz="2175" spc="112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If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2136" sz="1950">
                <a:latin typeface="Lucida Console"/>
                <a:cs typeface="Lucida Console"/>
              </a:rPr>
              <a:t>false</a:t>
            </a:r>
            <a:r>
              <a:rPr dirty="0" baseline="1915" sz="2175">
                <a:latin typeface="Lucida Sans Unicode"/>
                <a:cs typeface="Lucida Sans Unicode"/>
              </a:rPr>
              <a:t>,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execute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different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statement.</a:t>
            </a:r>
            <a:endParaRPr baseline="1915" sz="2175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54100" y="3533381"/>
            <a:ext cx="2984500" cy="3816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78105" rIns="0" bIns="0" rtlCol="0" vert="horz">
            <a:spAutoFit/>
          </a:bodyPr>
          <a:lstStyle/>
          <a:p>
            <a:pPr marL="108585">
              <a:lnSpc>
                <a:spcPct val="100000"/>
              </a:lnSpc>
              <a:spcBef>
                <a:spcPts val="615"/>
              </a:spcBef>
              <a:tabLst>
                <a:tab pos="954405" algn="l"/>
              </a:tabLst>
            </a:pPr>
            <a:r>
              <a:rPr dirty="0" sz="1200" spc="-10">
                <a:solidFill>
                  <a:srgbClr val="005493"/>
                </a:solidFill>
                <a:latin typeface="Lucida Sans Unicode"/>
                <a:cs typeface="Lucida Sans Unicode"/>
              </a:rPr>
              <a:t>Example: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	</a:t>
            </a:r>
            <a:r>
              <a:rPr dirty="0" sz="1200">
                <a:latin typeface="Lucida Console"/>
                <a:cs typeface="Lucida Console"/>
              </a:rPr>
              <a:t>if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(x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0)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x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-</a:t>
            </a:r>
            <a:r>
              <a:rPr dirty="0" sz="1200" spc="-25">
                <a:latin typeface="Lucida Console"/>
                <a:cs typeface="Lucida Console"/>
              </a:rPr>
              <a:t>x;</a:t>
            </a:r>
            <a:endParaRPr sz="1200">
              <a:latin typeface="Lucida Console"/>
              <a:cs typeface="Lucida Console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1460178" y="4195483"/>
            <a:ext cx="2286635" cy="1429385"/>
            <a:chOff x="1460178" y="4195483"/>
            <a:chExt cx="2286635" cy="1429385"/>
          </a:xfrm>
        </p:grpSpPr>
        <p:sp>
          <p:nvSpPr>
            <p:cNvPr id="7" name="object 7" descr=""/>
            <p:cNvSpPr/>
            <p:nvPr/>
          </p:nvSpPr>
          <p:spPr>
            <a:xfrm>
              <a:off x="1466845" y="4544162"/>
              <a:ext cx="2273300" cy="1074420"/>
            </a:xfrm>
            <a:custGeom>
              <a:avLst/>
              <a:gdLst/>
              <a:ahLst/>
              <a:cxnLst/>
              <a:rect l="l" t="t" r="r" b="b"/>
              <a:pathLst>
                <a:path w="2273300" h="1074420">
                  <a:moveTo>
                    <a:pt x="1695452" y="0"/>
                  </a:moveTo>
                  <a:lnTo>
                    <a:pt x="2273302" y="12714"/>
                  </a:lnTo>
                  <a:lnTo>
                    <a:pt x="2273302" y="1053426"/>
                  </a:lnTo>
                  <a:lnTo>
                    <a:pt x="0" y="1073911"/>
                  </a:lnTo>
                  <a:lnTo>
                    <a:pt x="0" y="762857"/>
                  </a:lnTo>
                </a:path>
              </a:pathLst>
            </a:custGeom>
            <a:ln w="127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466847" y="4561814"/>
              <a:ext cx="581660" cy="472440"/>
            </a:xfrm>
            <a:custGeom>
              <a:avLst/>
              <a:gdLst/>
              <a:ahLst/>
              <a:cxnLst/>
              <a:rect l="l" t="t" r="r" b="b"/>
              <a:pathLst>
                <a:path w="581660" h="472439">
                  <a:moveTo>
                    <a:pt x="581254" y="0"/>
                  </a:moveTo>
                  <a:lnTo>
                    <a:pt x="0" y="13234"/>
                  </a:lnTo>
                  <a:lnTo>
                    <a:pt x="12699" y="471846"/>
                  </a:lnTo>
                </a:path>
              </a:pathLst>
            </a:custGeom>
            <a:ln w="12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037880" y="4200880"/>
              <a:ext cx="1137285" cy="697865"/>
            </a:xfrm>
            <a:custGeom>
              <a:avLst/>
              <a:gdLst/>
              <a:ahLst/>
              <a:cxnLst/>
              <a:rect l="l" t="t" r="r" b="b"/>
              <a:pathLst>
                <a:path w="1137285" h="697864">
                  <a:moveTo>
                    <a:pt x="568401" y="0"/>
                  </a:moveTo>
                  <a:lnTo>
                    <a:pt x="0" y="348767"/>
                  </a:lnTo>
                  <a:lnTo>
                    <a:pt x="568401" y="697534"/>
                  </a:lnTo>
                  <a:lnTo>
                    <a:pt x="1136802" y="348767"/>
                  </a:lnTo>
                  <a:lnTo>
                    <a:pt x="5684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037880" y="4200880"/>
              <a:ext cx="1137285" cy="697865"/>
            </a:xfrm>
            <a:custGeom>
              <a:avLst/>
              <a:gdLst/>
              <a:ahLst/>
              <a:cxnLst/>
              <a:rect l="l" t="t" r="r" b="b"/>
              <a:pathLst>
                <a:path w="1137285" h="697864">
                  <a:moveTo>
                    <a:pt x="568404" y="0"/>
                  </a:moveTo>
                  <a:lnTo>
                    <a:pt x="0" y="348767"/>
                  </a:lnTo>
                  <a:lnTo>
                    <a:pt x="568404" y="697535"/>
                  </a:lnTo>
                  <a:lnTo>
                    <a:pt x="1136808" y="348767"/>
                  </a:lnTo>
                  <a:lnTo>
                    <a:pt x="568404" y="0"/>
                  </a:lnTo>
                  <a:close/>
                </a:path>
              </a:pathLst>
            </a:custGeom>
            <a:ln w="104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2329192" y="4424579"/>
            <a:ext cx="687705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Lucida Console"/>
                <a:cs typeface="Lucida Console"/>
              </a:rPr>
              <a:t>x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</a:t>
            </a:r>
            <a:r>
              <a:rPr dirty="0" sz="1200" spc="45">
                <a:latin typeface="Lucida Console"/>
                <a:cs typeface="Lucida Console"/>
              </a:rPr>
              <a:t> </a:t>
            </a:r>
            <a:r>
              <a:rPr dirty="0" sz="1200" spc="-50">
                <a:latin typeface="Lucida Console"/>
                <a:cs typeface="Lucida Console"/>
              </a:rPr>
              <a:t>?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035050" y="5027309"/>
            <a:ext cx="825500" cy="280035"/>
          </a:xfrm>
          <a:prstGeom prst="rect">
            <a:avLst/>
          </a:prstGeom>
          <a:solidFill>
            <a:srgbClr val="FFFFFF"/>
          </a:solidFill>
          <a:ln w="5244">
            <a:solidFill>
              <a:srgbClr val="000000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marL="100965">
              <a:lnSpc>
                <a:spcPct val="100000"/>
              </a:lnSpc>
              <a:spcBef>
                <a:spcPts val="260"/>
              </a:spcBef>
            </a:pPr>
            <a:r>
              <a:rPr dirty="0" sz="1200">
                <a:solidFill>
                  <a:srgbClr val="010000"/>
                </a:solidFill>
                <a:latin typeface="Lucida Console"/>
                <a:cs typeface="Lucida Console"/>
              </a:rPr>
              <a:t>x</a:t>
            </a:r>
            <a:r>
              <a:rPr dirty="0" sz="1200" spc="50">
                <a:solidFill>
                  <a:srgbClr val="010000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010000"/>
                </a:solidFill>
                <a:latin typeface="Lucida Console"/>
                <a:cs typeface="Lucida Console"/>
              </a:rPr>
              <a:t>=</a:t>
            </a:r>
            <a:r>
              <a:rPr dirty="0" sz="1200" spc="55">
                <a:solidFill>
                  <a:srgbClr val="010000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010000"/>
                </a:solidFill>
                <a:latin typeface="Lucida Console"/>
                <a:cs typeface="Lucida Console"/>
              </a:rPr>
              <a:t>-</a:t>
            </a:r>
            <a:r>
              <a:rPr dirty="0" sz="1200" spc="-25">
                <a:solidFill>
                  <a:srgbClr val="010000"/>
                </a:solidFill>
                <a:latin typeface="Lucida Console"/>
                <a:cs typeface="Lucida Console"/>
              </a:rPr>
              <a:t>x;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1600200" y="4461522"/>
            <a:ext cx="342900" cy="191135"/>
          </a:xfrm>
          <a:custGeom>
            <a:avLst/>
            <a:gdLst/>
            <a:ahLst/>
            <a:cxnLst/>
            <a:rect l="l" t="t" r="r" b="b"/>
            <a:pathLst>
              <a:path w="342900" h="191135">
                <a:moveTo>
                  <a:pt x="0" y="0"/>
                </a:moveTo>
                <a:lnTo>
                  <a:pt x="342900" y="0"/>
                </a:lnTo>
                <a:lnTo>
                  <a:pt x="342900" y="190715"/>
                </a:lnTo>
                <a:lnTo>
                  <a:pt x="0" y="190715"/>
                </a:lnTo>
                <a:lnTo>
                  <a:pt x="0" y="0"/>
                </a:lnTo>
                <a:close/>
              </a:path>
            </a:pathLst>
          </a:custGeom>
          <a:solidFill>
            <a:srgbClr val="F3F6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1663166" y="4460059"/>
            <a:ext cx="251460" cy="1644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00" spc="-20">
                <a:solidFill>
                  <a:srgbClr val="0048AA"/>
                </a:solidFill>
                <a:latin typeface="Lucida Sans Unicode"/>
                <a:cs typeface="Lucida Sans Unicode"/>
              </a:rPr>
              <a:t>true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3263900" y="4474235"/>
            <a:ext cx="368300" cy="178435"/>
          </a:xfrm>
          <a:custGeom>
            <a:avLst/>
            <a:gdLst/>
            <a:ahLst/>
            <a:cxnLst/>
            <a:rect l="l" t="t" r="r" b="b"/>
            <a:pathLst>
              <a:path w="368300" h="178435">
                <a:moveTo>
                  <a:pt x="0" y="0"/>
                </a:moveTo>
                <a:lnTo>
                  <a:pt x="368300" y="0"/>
                </a:lnTo>
                <a:lnTo>
                  <a:pt x="368300" y="178003"/>
                </a:lnTo>
                <a:lnTo>
                  <a:pt x="0" y="178003"/>
                </a:lnTo>
                <a:lnTo>
                  <a:pt x="0" y="0"/>
                </a:lnTo>
                <a:close/>
              </a:path>
            </a:pathLst>
          </a:custGeom>
          <a:solidFill>
            <a:srgbClr val="F3F6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3318611" y="4470549"/>
            <a:ext cx="287655" cy="1644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00" spc="-10">
                <a:solidFill>
                  <a:srgbClr val="0048AA"/>
                </a:solidFill>
                <a:latin typeface="Lucida Sans Unicode"/>
                <a:cs typeface="Lucida Sans Unicode"/>
              </a:rPr>
              <a:t>false</a:t>
            </a:r>
            <a:endParaRPr sz="900">
              <a:latin typeface="Lucida Sans Unicode"/>
              <a:cs typeface="Lucida Sans Unicode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2575280" y="5605802"/>
            <a:ext cx="69215" cy="336550"/>
            <a:chOff x="2575280" y="5605802"/>
            <a:chExt cx="69215" cy="336550"/>
          </a:xfrm>
        </p:grpSpPr>
        <p:sp>
          <p:nvSpPr>
            <p:cNvPr id="18" name="object 18" descr=""/>
            <p:cNvSpPr/>
            <p:nvPr/>
          </p:nvSpPr>
          <p:spPr>
            <a:xfrm>
              <a:off x="2609850" y="5605802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w="0" h="292735">
                  <a:moveTo>
                    <a:pt x="0" y="292427"/>
                  </a:moveTo>
                  <a:lnTo>
                    <a:pt x="0" y="283628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5280" y="5873051"/>
              <a:ext cx="69151" cy="69227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1082198" y="6121972"/>
            <a:ext cx="3023870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Lucida Sans Unicode"/>
                <a:cs typeface="Lucida Sans Unicode"/>
              </a:rPr>
              <a:t>Replaces</a:t>
            </a:r>
            <a:r>
              <a:rPr dirty="0" sz="1200" spc="110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x</a:t>
            </a:r>
            <a:r>
              <a:rPr dirty="0" sz="1200" spc="110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with</a:t>
            </a:r>
            <a:r>
              <a:rPr dirty="0" sz="1200" spc="114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the</a:t>
            </a:r>
            <a:r>
              <a:rPr dirty="0" sz="1200" spc="110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absolute</a:t>
            </a:r>
            <a:r>
              <a:rPr dirty="0" sz="1200" spc="114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value</a:t>
            </a:r>
            <a:r>
              <a:rPr dirty="0" sz="1200" spc="110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of</a:t>
            </a:r>
            <a:r>
              <a:rPr dirty="0" sz="1200" spc="114">
                <a:latin typeface="Lucida Sans Unicode"/>
                <a:cs typeface="Lucida Sans Unicode"/>
              </a:rPr>
              <a:t> </a:t>
            </a:r>
            <a:r>
              <a:rPr dirty="0" sz="1200" spc="-50">
                <a:latin typeface="Lucida Sans Unicode"/>
                <a:cs typeface="Lucida Sans Unicode"/>
              </a:rPr>
              <a:t>x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5968680" y="4195483"/>
            <a:ext cx="2274570" cy="845185"/>
            <a:chOff x="5968680" y="4195483"/>
            <a:chExt cx="2274570" cy="845185"/>
          </a:xfrm>
        </p:grpSpPr>
        <p:sp>
          <p:nvSpPr>
            <p:cNvPr id="22" name="object 22" descr=""/>
            <p:cNvSpPr/>
            <p:nvPr/>
          </p:nvSpPr>
          <p:spPr>
            <a:xfrm>
              <a:off x="7653821" y="4562754"/>
              <a:ext cx="582295" cy="471170"/>
            </a:xfrm>
            <a:custGeom>
              <a:avLst/>
              <a:gdLst/>
              <a:ahLst/>
              <a:cxnLst/>
              <a:rect l="l" t="t" r="r" b="b"/>
              <a:pathLst>
                <a:path w="582295" h="471170">
                  <a:moveTo>
                    <a:pt x="0" y="0"/>
                  </a:moveTo>
                  <a:lnTo>
                    <a:pt x="582135" y="13234"/>
                  </a:lnTo>
                  <a:lnTo>
                    <a:pt x="569435" y="470904"/>
                  </a:lnTo>
                </a:path>
              </a:pathLst>
            </a:custGeom>
            <a:ln w="12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975347" y="4561814"/>
              <a:ext cx="578485" cy="472440"/>
            </a:xfrm>
            <a:custGeom>
              <a:avLst/>
              <a:gdLst/>
              <a:ahLst/>
              <a:cxnLst/>
              <a:rect l="l" t="t" r="r" b="b"/>
              <a:pathLst>
                <a:path w="578484" h="472439">
                  <a:moveTo>
                    <a:pt x="578079" y="0"/>
                  </a:moveTo>
                  <a:lnTo>
                    <a:pt x="0" y="13234"/>
                  </a:lnTo>
                  <a:lnTo>
                    <a:pt x="0" y="471846"/>
                  </a:lnTo>
                </a:path>
              </a:pathLst>
            </a:custGeom>
            <a:ln w="12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543205" y="4200880"/>
              <a:ext cx="1137285" cy="697865"/>
            </a:xfrm>
            <a:custGeom>
              <a:avLst/>
              <a:gdLst/>
              <a:ahLst/>
              <a:cxnLst/>
              <a:rect l="l" t="t" r="r" b="b"/>
              <a:pathLst>
                <a:path w="1137284" h="697864">
                  <a:moveTo>
                    <a:pt x="568401" y="0"/>
                  </a:moveTo>
                  <a:lnTo>
                    <a:pt x="0" y="348767"/>
                  </a:lnTo>
                  <a:lnTo>
                    <a:pt x="568401" y="697534"/>
                  </a:lnTo>
                  <a:lnTo>
                    <a:pt x="1136802" y="348767"/>
                  </a:lnTo>
                  <a:lnTo>
                    <a:pt x="5684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6543205" y="4200880"/>
              <a:ext cx="1137285" cy="697865"/>
            </a:xfrm>
            <a:custGeom>
              <a:avLst/>
              <a:gdLst/>
              <a:ahLst/>
              <a:cxnLst/>
              <a:rect l="l" t="t" r="r" b="b"/>
              <a:pathLst>
                <a:path w="1137284" h="697864">
                  <a:moveTo>
                    <a:pt x="568404" y="0"/>
                  </a:moveTo>
                  <a:lnTo>
                    <a:pt x="0" y="348767"/>
                  </a:lnTo>
                  <a:lnTo>
                    <a:pt x="568404" y="697535"/>
                  </a:lnTo>
                  <a:lnTo>
                    <a:pt x="1136808" y="348767"/>
                  </a:lnTo>
                  <a:lnTo>
                    <a:pt x="568404" y="0"/>
                  </a:lnTo>
                  <a:close/>
                </a:path>
              </a:pathLst>
            </a:custGeom>
            <a:ln w="104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5549900" y="3418954"/>
            <a:ext cx="3136900" cy="6235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7630" rIns="0" bIns="0" rtlCol="0" vert="horz">
            <a:spAutoFit/>
          </a:bodyPr>
          <a:lstStyle/>
          <a:p>
            <a:pPr marL="118110">
              <a:lnSpc>
                <a:spcPct val="100000"/>
              </a:lnSpc>
              <a:spcBef>
                <a:spcPts val="690"/>
              </a:spcBef>
              <a:tabLst>
                <a:tab pos="963930" algn="l"/>
              </a:tabLst>
            </a:pPr>
            <a:r>
              <a:rPr dirty="0" sz="1200" spc="-10">
                <a:solidFill>
                  <a:srgbClr val="005493"/>
                </a:solidFill>
                <a:latin typeface="Lucida Sans Unicode"/>
                <a:cs typeface="Lucida Sans Unicode"/>
              </a:rPr>
              <a:t>Example: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	</a:t>
            </a:r>
            <a:r>
              <a:rPr dirty="0" sz="1200">
                <a:latin typeface="Lucida Console"/>
                <a:cs typeface="Lucida Console"/>
              </a:rPr>
              <a:t>if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(x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&gt;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y)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max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x;</a:t>
            </a:r>
            <a:endParaRPr sz="1200">
              <a:latin typeface="Lucida Console"/>
              <a:cs typeface="Lucida Console"/>
            </a:endParaRPr>
          </a:p>
          <a:p>
            <a:pPr marL="969644">
              <a:lnSpc>
                <a:spcPct val="100000"/>
              </a:lnSpc>
              <a:spcBef>
                <a:spcPts val="459"/>
              </a:spcBef>
              <a:tabLst>
                <a:tab pos="2199640" algn="l"/>
              </a:tabLst>
            </a:pPr>
            <a:r>
              <a:rPr dirty="0" sz="1200" spc="-20">
                <a:latin typeface="Lucida Console"/>
                <a:cs typeface="Lucida Console"/>
              </a:rPr>
              <a:t>else</a:t>
            </a:r>
            <a:r>
              <a:rPr dirty="0" sz="1200">
                <a:latin typeface="Lucida Console"/>
                <a:cs typeface="Lucida Console"/>
              </a:rPr>
              <a:t>	max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y;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5975345" y="5313376"/>
            <a:ext cx="2273300" cy="304800"/>
          </a:xfrm>
          <a:custGeom>
            <a:avLst/>
            <a:gdLst/>
            <a:ahLst/>
            <a:cxnLst/>
            <a:rect l="l" t="t" r="r" b="b"/>
            <a:pathLst>
              <a:path w="2273300" h="304800">
                <a:moveTo>
                  <a:pt x="2273301" y="0"/>
                </a:moveTo>
                <a:lnTo>
                  <a:pt x="2273301" y="284213"/>
                </a:lnTo>
                <a:lnTo>
                  <a:pt x="0" y="304700"/>
                </a:lnTo>
                <a:lnTo>
                  <a:pt x="0" y="0"/>
                </a:lnTo>
              </a:path>
            </a:pathLst>
          </a:custGeom>
          <a:ln w="127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6834517" y="4424579"/>
            <a:ext cx="687705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Lucida Console"/>
                <a:cs typeface="Lucida Console"/>
              </a:rPr>
              <a:t>x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&gt;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y</a:t>
            </a:r>
            <a:r>
              <a:rPr dirty="0" sz="1200" spc="45">
                <a:latin typeface="Lucida Console"/>
                <a:cs typeface="Lucida Console"/>
              </a:rPr>
              <a:t> </a:t>
            </a:r>
            <a:r>
              <a:rPr dirty="0" sz="1200" spc="-50">
                <a:latin typeface="Lucida Console"/>
                <a:cs typeface="Lucida Console"/>
              </a:rPr>
              <a:t>?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5492751" y="5027309"/>
            <a:ext cx="927100" cy="280035"/>
          </a:xfrm>
          <a:prstGeom prst="rect">
            <a:avLst/>
          </a:prstGeom>
          <a:solidFill>
            <a:srgbClr val="FFFFFF"/>
          </a:solidFill>
          <a:ln w="5244">
            <a:solidFill>
              <a:srgbClr val="000000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marL="100965">
              <a:lnSpc>
                <a:spcPct val="100000"/>
              </a:lnSpc>
              <a:spcBef>
                <a:spcPts val="260"/>
              </a:spcBef>
            </a:pPr>
            <a:r>
              <a:rPr dirty="0" sz="1200">
                <a:solidFill>
                  <a:srgbClr val="010000"/>
                </a:solidFill>
                <a:latin typeface="Lucida Console"/>
                <a:cs typeface="Lucida Console"/>
              </a:rPr>
              <a:t>max</a:t>
            </a:r>
            <a:r>
              <a:rPr dirty="0" sz="1200" spc="60">
                <a:solidFill>
                  <a:srgbClr val="010000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010000"/>
                </a:solidFill>
                <a:latin typeface="Lucida Console"/>
                <a:cs typeface="Lucida Console"/>
              </a:rPr>
              <a:t>=</a:t>
            </a:r>
            <a:r>
              <a:rPr dirty="0" sz="1200" spc="65">
                <a:solidFill>
                  <a:srgbClr val="010000"/>
                </a:solidFill>
                <a:latin typeface="Lucida Console"/>
                <a:cs typeface="Lucida Console"/>
              </a:rPr>
              <a:t> </a:t>
            </a:r>
            <a:r>
              <a:rPr dirty="0" sz="1200" spc="-25">
                <a:solidFill>
                  <a:srgbClr val="010000"/>
                </a:solidFill>
                <a:latin typeface="Lucida Console"/>
                <a:cs typeface="Lucida Console"/>
              </a:rPr>
              <a:t>x;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6108700" y="4461522"/>
            <a:ext cx="342900" cy="191135"/>
          </a:xfrm>
          <a:custGeom>
            <a:avLst/>
            <a:gdLst/>
            <a:ahLst/>
            <a:cxnLst/>
            <a:rect l="l" t="t" r="r" b="b"/>
            <a:pathLst>
              <a:path w="342900" h="191135">
                <a:moveTo>
                  <a:pt x="0" y="0"/>
                </a:moveTo>
                <a:lnTo>
                  <a:pt x="342900" y="0"/>
                </a:lnTo>
                <a:lnTo>
                  <a:pt x="342900" y="190715"/>
                </a:lnTo>
                <a:lnTo>
                  <a:pt x="0" y="190715"/>
                </a:lnTo>
                <a:lnTo>
                  <a:pt x="0" y="0"/>
                </a:lnTo>
                <a:close/>
              </a:path>
            </a:pathLst>
          </a:custGeom>
          <a:solidFill>
            <a:srgbClr val="F3F6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6168491" y="4460059"/>
            <a:ext cx="251460" cy="1644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00" spc="-20">
                <a:solidFill>
                  <a:srgbClr val="0048AA"/>
                </a:solidFill>
                <a:latin typeface="Lucida Sans Unicode"/>
                <a:cs typeface="Lucida Sans Unicode"/>
              </a:rPr>
              <a:t>true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7759700" y="4474235"/>
            <a:ext cx="381000" cy="178435"/>
          </a:xfrm>
          <a:custGeom>
            <a:avLst/>
            <a:gdLst/>
            <a:ahLst/>
            <a:cxnLst/>
            <a:rect l="l" t="t" r="r" b="b"/>
            <a:pathLst>
              <a:path w="381000" h="178435">
                <a:moveTo>
                  <a:pt x="0" y="0"/>
                </a:moveTo>
                <a:lnTo>
                  <a:pt x="381000" y="0"/>
                </a:lnTo>
                <a:lnTo>
                  <a:pt x="381000" y="178003"/>
                </a:lnTo>
                <a:lnTo>
                  <a:pt x="0" y="178003"/>
                </a:lnTo>
                <a:lnTo>
                  <a:pt x="0" y="0"/>
                </a:lnTo>
                <a:close/>
              </a:path>
            </a:pathLst>
          </a:custGeom>
          <a:solidFill>
            <a:srgbClr val="F3F6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/>
          <p:nvPr/>
        </p:nvSpPr>
        <p:spPr>
          <a:xfrm>
            <a:off x="7823936" y="4470549"/>
            <a:ext cx="287655" cy="1644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00" spc="-10">
                <a:solidFill>
                  <a:srgbClr val="0048AA"/>
                </a:solidFill>
                <a:latin typeface="Lucida Sans Unicode"/>
                <a:cs typeface="Lucida Sans Unicode"/>
              </a:rPr>
              <a:t>false</a:t>
            </a:r>
            <a:endParaRPr sz="900">
              <a:latin typeface="Lucida Sans Unicode"/>
              <a:cs typeface="Lucida Sans Unicode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7083780" y="5605802"/>
            <a:ext cx="69215" cy="336550"/>
            <a:chOff x="7083780" y="5605802"/>
            <a:chExt cx="69215" cy="336550"/>
          </a:xfrm>
        </p:grpSpPr>
        <p:sp>
          <p:nvSpPr>
            <p:cNvPr id="35" name="object 35" descr=""/>
            <p:cNvSpPr/>
            <p:nvPr/>
          </p:nvSpPr>
          <p:spPr>
            <a:xfrm>
              <a:off x="7118350" y="5605802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w="0" h="292735">
                  <a:moveTo>
                    <a:pt x="0" y="292427"/>
                  </a:moveTo>
                  <a:lnTo>
                    <a:pt x="0" y="283628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3780" y="5873051"/>
              <a:ext cx="69151" cy="69227"/>
            </a:xfrm>
            <a:prstGeom prst="rect">
              <a:avLst/>
            </a:prstGeom>
          </p:spPr>
        </p:pic>
      </p:grpSp>
      <p:sp>
        <p:nvSpPr>
          <p:cNvPr id="37" name="object 37" descr=""/>
          <p:cNvSpPr txBox="1"/>
          <p:nvPr/>
        </p:nvSpPr>
        <p:spPr>
          <a:xfrm>
            <a:off x="5744692" y="6121972"/>
            <a:ext cx="2731770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Lucida Sans Unicode"/>
                <a:cs typeface="Lucida Sans Unicode"/>
              </a:rPr>
              <a:t>Computes</a:t>
            </a:r>
            <a:r>
              <a:rPr dirty="0" sz="1200" spc="9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the</a:t>
            </a:r>
            <a:r>
              <a:rPr dirty="0" sz="1200" spc="100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maximum</a:t>
            </a:r>
            <a:r>
              <a:rPr dirty="0" sz="1200" spc="100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of</a:t>
            </a:r>
            <a:r>
              <a:rPr dirty="0" sz="1200" spc="9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x</a:t>
            </a:r>
            <a:r>
              <a:rPr dirty="0" sz="1200" spc="100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and</a:t>
            </a:r>
            <a:r>
              <a:rPr dirty="0" sz="1200" spc="100">
                <a:latin typeface="Lucida Sans Unicode"/>
                <a:cs typeface="Lucida Sans Unicode"/>
              </a:rPr>
              <a:t> </a:t>
            </a:r>
            <a:r>
              <a:rPr dirty="0" sz="1200" spc="25">
                <a:latin typeface="Lucida Sans Unicode"/>
                <a:cs typeface="Lucida Sans Unicode"/>
              </a:rPr>
              <a:t>y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39" name="object 3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8" name="object 38" descr=""/>
          <p:cNvSpPr txBox="1"/>
          <p:nvPr/>
        </p:nvSpPr>
        <p:spPr>
          <a:xfrm>
            <a:off x="7804146" y="5027309"/>
            <a:ext cx="914400" cy="280035"/>
          </a:xfrm>
          <a:prstGeom prst="rect">
            <a:avLst/>
          </a:prstGeom>
          <a:solidFill>
            <a:srgbClr val="FFFFFF"/>
          </a:solidFill>
          <a:ln w="5244">
            <a:solidFill>
              <a:srgbClr val="000000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marL="95250">
              <a:lnSpc>
                <a:spcPct val="100000"/>
              </a:lnSpc>
              <a:spcBef>
                <a:spcPts val="260"/>
              </a:spcBef>
            </a:pPr>
            <a:r>
              <a:rPr dirty="0" sz="1200">
                <a:solidFill>
                  <a:srgbClr val="010000"/>
                </a:solidFill>
                <a:latin typeface="Lucida Console"/>
                <a:cs typeface="Lucida Console"/>
              </a:rPr>
              <a:t>max</a:t>
            </a:r>
            <a:r>
              <a:rPr dirty="0" sz="1200" spc="60">
                <a:solidFill>
                  <a:srgbClr val="010000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010000"/>
                </a:solidFill>
                <a:latin typeface="Lucida Console"/>
                <a:cs typeface="Lucida Console"/>
              </a:rPr>
              <a:t>=</a:t>
            </a:r>
            <a:r>
              <a:rPr dirty="0" sz="1200" spc="65">
                <a:solidFill>
                  <a:srgbClr val="010000"/>
                </a:solidFill>
                <a:latin typeface="Lucida Console"/>
                <a:cs typeface="Lucida Console"/>
              </a:rPr>
              <a:t> </a:t>
            </a:r>
            <a:r>
              <a:rPr dirty="0" sz="1200" spc="-25">
                <a:solidFill>
                  <a:srgbClr val="010000"/>
                </a:solidFill>
                <a:latin typeface="Lucida Console"/>
                <a:cs typeface="Lucida Console"/>
              </a:rPr>
              <a:t>y;</a:t>
            </a:r>
            <a:endParaRPr sz="12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dirty="0" spc="80"/>
              <a:t> </a:t>
            </a:r>
            <a:r>
              <a:rPr dirty="0" spc="65"/>
              <a:t>of</a:t>
            </a:r>
            <a:r>
              <a:rPr dirty="0" spc="80"/>
              <a:t> </a:t>
            </a:r>
            <a:r>
              <a:rPr dirty="0"/>
              <a:t>if</a:t>
            </a:r>
            <a:r>
              <a:rPr dirty="0" spc="80"/>
              <a:t> </a:t>
            </a:r>
            <a:r>
              <a:rPr dirty="0"/>
              <a:t>statement</a:t>
            </a:r>
            <a:r>
              <a:rPr dirty="0" spc="80"/>
              <a:t> </a:t>
            </a:r>
            <a:r>
              <a:rPr dirty="0"/>
              <a:t>use:</a:t>
            </a:r>
            <a:r>
              <a:rPr dirty="0" spc="85"/>
              <a:t> </a:t>
            </a:r>
            <a:r>
              <a:rPr dirty="0"/>
              <a:t>simulate</a:t>
            </a:r>
            <a:r>
              <a:rPr dirty="0" spc="80"/>
              <a:t> </a:t>
            </a:r>
            <a:r>
              <a:rPr dirty="0" spc="85"/>
              <a:t>a</a:t>
            </a:r>
            <a:r>
              <a:rPr dirty="0" spc="80"/>
              <a:t> </a:t>
            </a:r>
            <a:r>
              <a:rPr dirty="0"/>
              <a:t>coin</a:t>
            </a:r>
            <a:r>
              <a:rPr dirty="0" spc="80"/>
              <a:t> </a:t>
            </a:r>
            <a:r>
              <a:rPr dirty="0" spc="30"/>
              <a:t>flip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697" y="2061019"/>
            <a:ext cx="4636300" cy="2753436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60400" y="2109381"/>
            <a:ext cx="4508500" cy="261937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58115" rIns="0" bIns="0" rtlCol="0" vert="horz">
            <a:spAutoFit/>
          </a:bodyPr>
          <a:lstStyle/>
          <a:p>
            <a:pPr marL="200660">
              <a:lnSpc>
                <a:spcPct val="100000"/>
              </a:lnSpc>
              <a:spcBef>
                <a:spcPts val="1245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class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Flip</a:t>
            </a:r>
            <a:endParaRPr sz="1200">
              <a:latin typeface="Lucida Console"/>
              <a:cs typeface="Lucida Console"/>
            </a:endParaRPr>
          </a:p>
          <a:p>
            <a:pPr marL="200660">
              <a:lnSpc>
                <a:spcPct val="100000"/>
              </a:lnSpc>
              <a:spcBef>
                <a:spcPts val="380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484505">
              <a:lnSpc>
                <a:spcPct val="100000"/>
              </a:lnSpc>
              <a:spcBef>
                <a:spcPts val="375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void</a:t>
            </a:r>
            <a:r>
              <a:rPr dirty="0" sz="1200" spc="1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main(String[]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args)</a:t>
            </a:r>
            <a:endParaRPr sz="1200">
              <a:latin typeface="Lucida Console"/>
              <a:cs typeface="Lucida Console"/>
            </a:endParaRPr>
          </a:p>
          <a:p>
            <a:pPr marL="484505">
              <a:lnSpc>
                <a:spcPct val="100000"/>
              </a:lnSpc>
              <a:spcBef>
                <a:spcPts val="37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1241425" marR="609600" indent="-473075">
              <a:lnSpc>
                <a:spcPct val="126200"/>
              </a:lnSpc>
            </a:pPr>
            <a:r>
              <a:rPr dirty="0" sz="1200">
                <a:latin typeface="Lucida Console"/>
                <a:cs typeface="Lucida Console"/>
              </a:rPr>
              <a:t>if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(Math.random()</a:t>
            </a:r>
            <a:r>
              <a:rPr dirty="0" sz="1200" spc="14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0.5) </a:t>
            </a:r>
            <a:r>
              <a:rPr dirty="0" sz="1200" spc="-10">
                <a:latin typeface="Lucida Console"/>
                <a:cs typeface="Lucida Console"/>
              </a:rPr>
              <a:t>System.out.println("Heads");</a:t>
            </a:r>
            <a:endParaRPr sz="1200">
              <a:latin typeface="Lucida Console"/>
              <a:cs typeface="Lucida Console"/>
            </a:endParaRPr>
          </a:p>
          <a:p>
            <a:pPr marL="768350">
              <a:lnSpc>
                <a:spcPct val="100000"/>
              </a:lnSpc>
              <a:spcBef>
                <a:spcPts val="380"/>
              </a:spcBef>
            </a:pPr>
            <a:r>
              <a:rPr dirty="0" sz="1200" spc="-20">
                <a:latin typeface="Lucida Console"/>
                <a:cs typeface="Lucida Console"/>
              </a:rPr>
              <a:t>else</a:t>
            </a:r>
            <a:endParaRPr sz="1200">
              <a:latin typeface="Lucida Console"/>
              <a:cs typeface="Lucida Console"/>
            </a:endParaRPr>
          </a:p>
          <a:p>
            <a:pPr marL="1241425">
              <a:lnSpc>
                <a:spcPct val="100000"/>
              </a:lnSpc>
              <a:spcBef>
                <a:spcPts val="375"/>
              </a:spcBef>
            </a:pPr>
            <a:r>
              <a:rPr dirty="0" sz="1200" spc="-10">
                <a:latin typeface="Lucida Console"/>
                <a:cs typeface="Lucida Console"/>
              </a:rPr>
              <a:t>System.out.println("Tails");</a:t>
            </a:r>
            <a:endParaRPr sz="1200">
              <a:latin typeface="Lucida Console"/>
              <a:cs typeface="Lucida Console"/>
            </a:endParaRPr>
          </a:p>
          <a:p>
            <a:pPr marL="484505">
              <a:lnSpc>
                <a:spcPct val="100000"/>
              </a:lnSpc>
              <a:spcBef>
                <a:spcPts val="380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 marL="200660">
              <a:lnSpc>
                <a:spcPct val="100000"/>
              </a:lnSpc>
              <a:spcBef>
                <a:spcPts val="37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97182" y="3772090"/>
            <a:ext cx="1624012" cy="2485948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5422900" y="3800373"/>
            <a:ext cx="1524000" cy="237807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44145" rIns="0" bIns="0" rtlCol="0" vert="horz">
            <a:spAutoFit/>
          </a:bodyPr>
          <a:lstStyle/>
          <a:p>
            <a:pPr marL="200660" marR="378460">
              <a:lnSpc>
                <a:spcPct val="111800"/>
              </a:lnSpc>
              <a:spcBef>
                <a:spcPts val="1135"/>
              </a:spcBef>
            </a:pPr>
            <a:r>
              <a:rPr dirty="0" sz="1100">
                <a:latin typeface="Lucida Console"/>
                <a:cs typeface="Lucida Console"/>
              </a:rPr>
              <a:t>%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java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Flip </a:t>
            </a:r>
            <a:r>
              <a:rPr dirty="0" sz="1100" spc="-10">
                <a:latin typeface="Lucida Console"/>
                <a:cs typeface="Lucida Console"/>
              </a:rPr>
              <a:t>Heads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Lucida Console"/>
              <a:cs typeface="Lucida Console"/>
            </a:endParaRPr>
          </a:p>
          <a:p>
            <a:pPr marL="200660" marR="378460">
              <a:lnSpc>
                <a:spcPct val="111800"/>
              </a:lnSpc>
            </a:pPr>
            <a:r>
              <a:rPr dirty="0" sz="1100">
                <a:latin typeface="Lucida Console"/>
                <a:cs typeface="Lucida Console"/>
              </a:rPr>
              <a:t>%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java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Flip </a:t>
            </a:r>
            <a:r>
              <a:rPr dirty="0" sz="1100" spc="-10">
                <a:latin typeface="Lucida Console"/>
                <a:cs typeface="Lucida Console"/>
              </a:rPr>
              <a:t>Heads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Lucida Console"/>
              <a:cs typeface="Lucida Console"/>
            </a:endParaRPr>
          </a:p>
          <a:p>
            <a:pPr marL="200660" marR="378460">
              <a:lnSpc>
                <a:spcPct val="111800"/>
              </a:lnSpc>
            </a:pPr>
            <a:r>
              <a:rPr dirty="0" sz="1100">
                <a:latin typeface="Lucida Console"/>
                <a:cs typeface="Lucida Console"/>
              </a:rPr>
              <a:t>%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java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Flip </a:t>
            </a:r>
            <a:r>
              <a:rPr dirty="0" sz="1100" spc="-10">
                <a:latin typeface="Lucida Console"/>
                <a:cs typeface="Lucida Console"/>
              </a:rPr>
              <a:t>Tails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Lucida Console"/>
              <a:cs typeface="Lucida Console"/>
            </a:endParaRPr>
          </a:p>
          <a:p>
            <a:pPr marL="200660" marR="378460">
              <a:lnSpc>
                <a:spcPct val="111800"/>
              </a:lnSpc>
            </a:pPr>
            <a:r>
              <a:rPr dirty="0" sz="1100">
                <a:latin typeface="Lucida Console"/>
                <a:cs typeface="Lucida Console"/>
              </a:rPr>
              <a:t>%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java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Flip </a:t>
            </a:r>
            <a:r>
              <a:rPr dirty="0" sz="1100" spc="-10">
                <a:latin typeface="Lucida Console"/>
                <a:cs typeface="Lucida Console"/>
              </a:rPr>
              <a:t>Heads</a:t>
            </a:r>
            <a:endParaRPr sz="1100">
              <a:latin typeface="Lucida Console"/>
              <a:cs typeface="Lucida Console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13765" y="1751634"/>
            <a:ext cx="2236952" cy="3330346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11531" y="2370467"/>
            <a:ext cx="4636770" cy="3509010"/>
            <a:chOff x="811531" y="2370467"/>
            <a:chExt cx="4636770" cy="350901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1531" y="2370467"/>
              <a:ext cx="4636300" cy="3508654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863600" y="2414524"/>
              <a:ext cx="4495800" cy="3369310"/>
            </a:xfrm>
            <a:custGeom>
              <a:avLst/>
              <a:gdLst/>
              <a:ahLst/>
              <a:cxnLst/>
              <a:rect l="l" t="t" r="r" b="b"/>
              <a:pathLst>
                <a:path w="4495800" h="3369310">
                  <a:moveTo>
                    <a:pt x="0" y="0"/>
                  </a:moveTo>
                  <a:lnTo>
                    <a:pt x="4495800" y="0"/>
                  </a:lnTo>
                  <a:lnTo>
                    <a:pt x="4495800" y="3369271"/>
                  </a:lnTo>
                  <a:lnTo>
                    <a:pt x="0" y="3369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051242" y="3743286"/>
              <a:ext cx="4112895" cy="1094105"/>
            </a:xfrm>
            <a:custGeom>
              <a:avLst/>
              <a:gdLst/>
              <a:ahLst/>
              <a:cxnLst/>
              <a:rect l="l" t="t" r="r" b="b"/>
              <a:pathLst>
                <a:path w="4112895" h="1094104">
                  <a:moveTo>
                    <a:pt x="4112425" y="0"/>
                  </a:moveTo>
                  <a:lnTo>
                    <a:pt x="0" y="0"/>
                  </a:lnTo>
                  <a:lnTo>
                    <a:pt x="0" y="1093558"/>
                  </a:lnTo>
                  <a:lnTo>
                    <a:pt x="4112425" y="1093558"/>
                  </a:lnTo>
                  <a:lnTo>
                    <a:pt x="41124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623104" y="3692399"/>
            <a:ext cx="1242695" cy="11588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Lucida Console"/>
                <a:cs typeface="Lucida Console"/>
              </a:rPr>
              <a:t>if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(b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a)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283210">
              <a:lnSpc>
                <a:spcPct val="100000"/>
              </a:lnSpc>
              <a:spcBef>
                <a:spcPts val="45"/>
              </a:spcBef>
            </a:pP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t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a;</a:t>
            </a:r>
            <a:endParaRPr sz="1200">
              <a:latin typeface="Lucida Console"/>
              <a:cs typeface="Lucida Console"/>
            </a:endParaRPr>
          </a:p>
          <a:p>
            <a:pPr marL="283210">
              <a:lnSpc>
                <a:spcPct val="100000"/>
              </a:lnSpc>
              <a:spcBef>
                <a:spcPts val="45"/>
              </a:spcBef>
            </a:pPr>
            <a:r>
              <a:rPr dirty="0" sz="1200">
                <a:latin typeface="Lucida Console"/>
                <a:cs typeface="Lucida Console"/>
              </a:rPr>
              <a:t>a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b;</a:t>
            </a:r>
            <a:endParaRPr sz="1200">
              <a:latin typeface="Lucida Console"/>
              <a:cs typeface="Lucida Console"/>
            </a:endParaRPr>
          </a:p>
          <a:p>
            <a:pPr marL="283210">
              <a:lnSpc>
                <a:spcPct val="100000"/>
              </a:lnSpc>
              <a:spcBef>
                <a:spcPts val="50"/>
              </a:spcBef>
            </a:pPr>
            <a:r>
              <a:rPr dirty="0" sz="1200">
                <a:latin typeface="Lucida Console"/>
                <a:cs typeface="Lucida Console"/>
              </a:rPr>
              <a:t>b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t;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63600" y="2414523"/>
            <a:ext cx="4495800" cy="336931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91770">
              <a:lnSpc>
                <a:spcPct val="100000"/>
              </a:lnSpc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class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TwoSort</a:t>
            </a:r>
            <a:endParaRPr sz="1200">
              <a:latin typeface="Lucida Console"/>
              <a:cs typeface="Lucida Console"/>
            </a:endParaRPr>
          </a:p>
          <a:p>
            <a:pPr marL="191770">
              <a:lnSpc>
                <a:spcPct val="100000"/>
              </a:lnSpc>
              <a:spcBef>
                <a:spcPts val="4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475615">
              <a:lnSpc>
                <a:spcPct val="100000"/>
              </a:lnSpc>
              <a:spcBef>
                <a:spcPts val="50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void</a:t>
            </a:r>
            <a:r>
              <a:rPr dirty="0" sz="1200" spc="1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main(String[]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args)</a:t>
            </a:r>
            <a:endParaRPr sz="1200">
              <a:latin typeface="Lucida Console"/>
              <a:cs typeface="Lucida Console"/>
            </a:endParaRPr>
          </a:p>
          <a:p>
            <a:pPr marL="475615">
              <a:lnSpc>
                <a:spcPct val="100000"/>
              </a:lnSpc>
              <a:spcBef>
                <a:spcPts val="4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759460" marR="511809">
              <a:lnSpc>
                <a:spcPct val="103200"/>
              </a:lnSpc>
            </a:pP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Integer.parseInt(args[0]); </a:t>
            </a: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b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Integer.parseInt(args[1]);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4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4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4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4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4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Lucida Console"/>
              <a:cs typeface="Lucida Console"/>
            </a:endParaRPr>
          </a:p>
          <a:p>
            <a:pPr marL="759460" marR="1647189">
              <a:lnSpc>
                <a:spcPct val="103200"/>
              </a:lnSpc>
            </a:pPr>
            <a:r>
              <a:rPr dirty="0" sz="1200" spc="-10">
                <a:latin typeface="Lucida Console"/>
                <a:cs typeface="Lucida Console"/>
              </a:rPr>
              <a:t>System.out.println(a); System.out.println(b);</a:t>
            </a:r>
            <a:endParaRPr sz="1200">
              <a:latin typeface="Lucida Console"/>
              <a:cs typeface="Lucida Console"/>
            </a:endParaRPr>
          </a:p>
          <a:p>
            <a:pPr marL="475615">
              <a:lnSpc>
                <a:spcPct val="100000"/>
              </a:lnSpc>
              <a:spcBef>
                <a:spcPts val="4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 marL="191770">
              <a:lnSpc>
                <a:spcPct val="100000"/>
              </a:lnSpc>
              <a:spcBef>
                <a:spcPts val="50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20700" y="1740674"/>
            <a:ext cx="32131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382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6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45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What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does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this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program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 spc="-25">
                <a:latin typeface="Lucida Sans Unicode"/>
                <a:cs typeface="Lucida Sans Unicode"/>
              </a:rPr>
              <a:t>do?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59120" y="3698659"/>
            <a:ext cx="2388870" cy="1746465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5689600" y="3724097"/>
            <a:ext cx="2286000" cy="16402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96215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Lucida Console"/>
                <a:cs typeface="Lucida Console"/>
              </a:rPr>
              <a:t>%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java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TwoSort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1234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99</a:t>
            </a:r>
            <a:endParaRPr sz="1100">
              <a:latin typeface="Lucida Console"/>
              <a:cs typeface="Lucida Console"/>
            </a:endParaRPr>
          </a:p>
          <a:p>
            <a:pPr marL="196215">
              <a:lnSpc>
                <a:spcPct val="100000"/>
              </a:lnSpc>
              <a:spcBef>
                <a:spcPts val="155"/>
              </a:spcBef>
            </a:pPr>
            <a:r>
              <a:rPr dirty="0" sz="1100" spc="-25">
                <a:latin typeface="Lucida Console"/>
                <a:cs typeface="Lucida Console"/>
              </a:rPr>
              <a:t>99</a:t>
            </a:r>
            <a:endParaRPr sz="1100">
              <a:latin typeface="Lucida Console"/>
              <a:cs typeface="Lucida Console"/>
            </a:endParaRPr>
          </a:p>
          <a:p>
            <a:pPr marL="196215">
              <a:lnSpc>
                <a:spcPct val="100000"/>
              </a:lnSpc>
              <a:spcBef>
                <a:spcPts val="155"/>
              </a:spcBef>
            </a:pPr>
            <a:r>
              <a:rPr dirty="0" sz="1100" spc="-20">
                <a:latin typeface="Lucida Console"/>
                <a:cs typeface="Lucida Console"/>
              </a:rPr>
              <a:t>1234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Lucida Console"/>
              <a:cs typeface="Lucida Console"/>
            </a:endParaRPr>
          </a:p>
          <a:p>
            <a:pPr marL="196215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%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java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TwoSort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99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1234</a:t>
            </a:r>
            <a:endParaRPr sz="1100">
              <a:latin typeface="Lucida Console"/>
              <a:cs typeface="Lucida Console"/>
            </a:endParaRPr>
          </a:p>
          <a:p>
            <a:pPr marL="196215">
              <a:lnSpc>
                <a:spcPct val="100000"/>
              </a:lnSpc>
              <a:spcBef>
                <a:spcPts val="155"/>
              </a:spcBef>
            </a:pPr>
            <a:r>
              <a:rPr dirty="0" sz="1100" spc="-25">
                <a:latin typeface="Lucida Console"/>
                <a:cs typeface="Lucida Console"/>
              </a:rPr>
              <a:t>99</a:t>
            </a:r>
            <a:endParaRPr sz="1100">
              <a:latin typeface="Lucida Console"/>
              <a:cs typeface="Lucida Console"/>
            </a:endParaRPr>
          </a:p>
          <a:p>
            <a:pPr marL="196215">
              <a:lnSpc>
                <a:spcPct val="100000"/>
              </a:lnSpc>
              <a:spcBef>
                <a:spcPts val="155"/>
              </a:spcBef>
            </a:pPr>
            <a:r>
              <a:rPr dirty="0" sz="1100" spc="-20">
                <a:latin typeface="Lucida Console"/>
                <a:cs typeface="Lucida Console"/>
              </a:rPr>
              <a:t>1234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20700" y="5987224"/>
            <a:ext cx="84963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A.</a:t>
            </a:r>
            <a:r>
              <a:rPr dirty="0" sz="145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Reads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 spc="50">
                <a:latin typeface="Lucida Sans Unicode"/>
                <a:cs typeface="Lucida Sans Unicode"/>
              </a:rPr>
              <a:t>two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integers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from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command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line,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then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prints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them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out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numerical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order.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dirty="0" spc="70"/>
              <a:t> </a:t>
            </a:r>
            <a:r>
              <a:rPr dirty="0" spc="65"/>
              <a:t>of</a:t>
            </a:r>
            <a:r>
              <a:rPr dirty="0" spc="70"/>
              <a:t> </a:t>
            </a:r>
            <a:r>
              <a:rPr dirty="0" sz="1450">
                <a:latin typeface="Lucida Console"/>
                <a:cs typeface="Lucida Console"/>
              </a:rPr>
              <a:t>if</a:t>
            </a:r>
            <a:r>
              <a:rPr dirty="0" sz="1450" spc="-330">
                <a:latin typeface="Lucida Console"/>
                <a:cs typeface="Lucida Console"/>
              </a:rPr>
              <a:t> </a:t>
            </a:r>
            <a:r>
              <a:rPr dirty="0"/>
              <a:t>statement</a:t>
            </a:r>
            <a:r>
              <a:rPr dirty="0" spc="75"/>
              <a:t> </a:t>
            </a:r>
            <a:r>
              <a:rPr dirty="0"/>
              <a:t>use:</a:t>
            </a:r>
            <a:r>
              <a:rPr dirty="0" spc="70"/>
              <a:t> </a:t>
            </a:r>
            <a:r>
              <a:rPr dirty="0"/>
              <a:t>2-</a:t>
            </a:r>
            <a:r>
              <a:rPr dirty="0" spc="-20"/>
              <a:t>sort</a:t>
            </a:r>
            <a:endParaRPr sz="1450">
              <a:latin typeface="Lucida Console"/>
              <a:cs typeface="Lucida Consol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008452" y="4070921"/>
            <a:ext cx="2135505" cy="51625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algn="ctr" marL="164465" marR="169545">
              <a:lnSpc>
                <a:spcPts val="1260"/>
              </a:lnSpc>
              <a:spcBef>
                <a:spcPts val="204"/>
              </a:spcBef>
            </a:pP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alternatives</a:t>
            </a:r>
            <a:r>
              <a:rPr dirty="0" sz="1100" spc="4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for</a:t>
            </a:r>
            <a:r>
              <a:rPr dirty="0" sz="1100" spc="4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if</a:t>
            </a:r>
            <a:r>
              <a:rPr dirty="0" sz="1100" spc="4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and</a:t>
            </a:r>
            <a:r>
              <a:rPr dirty="0" sz="1100" spc="45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solidFill>
                  <a:srgbClr val="0048AA"/>
                </a:solidFill>
                <a:latin typeface="Lucida Sans Unicode"/>
                <a:cs typeface="Lucida Sans Unicode"/>
              </a:rPr>
              <a:t>else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can</a:t>
            </a:r>
            <a:r>
              <a:rPr dirty="0" sz="1100" spc="2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be</a:t>
            </a:r>
            <a:r>
              <a:rPr dirty="0" sz="1100" spc="2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a</a:t>
            </a:r>
            <a:r>
              <a:rPr dirty="0" sz="1100" spc="2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 i="1">
                <a:solidFill>
                  <a:srgbClr val="0048AA"/>
                </a:solidFill>
                <a:latin typeface="Lucida Sans Italic"/>
                <a:cs typeface="Lucida Sans Italic"/>
              </a:rPr>
              <a:t>sequence</a:t>
            </a:r>
            <a:r>
              <a:rPr dirty="0" sz="1100" spc="25" i="1">
                <a:solidFill>
                  <a:srgbClr val="0048AA"/>
                </a:solidFill>
                <a:latin typeface="Lucida Sans Italic"/>
                <a:cs typeface="Lucida Sans Italic"/>
              </a:rPr>
              <a:t> </a:t>
            </a:r>
            <a:r>
              <a:rPr dirty="0" sz="1100" spc="-25">
                <a:solidFill>
                  <a:srgbClr val="0048AA"/>
                </a:solidFill>
                <a:latin typeface="Lucida Sans Unicode"/>
                <a:cs typeface="Lucida Sans Unicode"/>
              </a:rPr>
              <a:t>of</a:t>
            </a:r>
            <a:endParaRPr sz="1100">
              <a:latin typeface="Lucida Sans Unicode"/>
              <a:cs typeface="Lucida Sans Unicode"/>
            </a:endParaRPr>
          </a:p>
          <a:p>
            <a:pPr algn="ctr" marR="5080">
              <a:lnSpc>
                <a:spcPts val="1235"/>
              </a:lnSpc>
            </a:pP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statements,</a:t>
            </a:r>
            <a:r>
              <a:rPr dirty="0" sz="1100" spc="35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enclosed</a:t>
            </a:r>
            <a:r>
              <a:rPr dirty="0" sz="1100" spc="4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in</a:t>
            </a:r>
            <a:r>
              <a:rPr dirty="0" sz="1100" spc="4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0048AA"/>
                </a:solidFill>
                <a:latin typeface="Lucida Sans Unicode"/>
                <a:cs typeface="Lucida Sans Unicode"/>
              </a:rPr>
              <a:t>braces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2915094" y="4318838"/>
            <a:ext cx="387350" cy="69850"/>
            <a:chOff x="2915094" y="4318838"/>
            <a:chExt cx="387350" cy="69850"/>
          </a:xfrm>
        </p:grpSpPr>
        <p:sp>
          <p:nvSpPr>
            <p:cNvPr id="16" name="object 16" descr=""/>
            <p:cNvSpPr/>
            <p:nvPr/>
          </p:nvSpPr>
          <p:spPr>
            <a:xfrm>
              <a:off x="2959097" y="4353452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 h="0">
                  <a:moveTo>
                    <a:pt x="342900" y="0"/>
                  </a:moveTo>
                  <a:lnTo>
                    <a:pt x="5879" y="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48A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915094" y="4318838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4" h="69850">
                  <a:moveTo>
                    <a:pt x="69151" y="0"/>
                  </a:moveTo>
                  <a:lnTo>
                    <a:pt x="0" y="34607"/>
                  </a:lnTo>
                  <a:lnTo>
                    <a:pt x="69151" y="69227"/>
                  </a:lnTo>
                  <a:lnTo>
                    <a:pt x="51866" y="34607"/>
                  </a:lnTo>
                  <a:lnTo>
                    <a:pt x="69151" y="0"/>
                  </a:lnTo>
                  <a:close/>
                </a:path>
              </a:pathLst>
            </a:custGeom>
            <a:solidFill>
              <a:srgbClr val="0048A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130" y="1250334"/>
            <a:ext cx="2615565" cy="29019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Pop</a:t>
            </a:r>
            <a:r>
              <a:rPr dirty="0" spc="75"/>
              <a:t> </a:t>
            </a:r>
            <a:r>
              <a:rPr dirty="0" spc="55"/>
              <a:t>quiz</a:t>
            </a:r>
            <a:r>
              <a:rPr dirty="0" spc="75"/>
              <a:t> </a:t>
            </a:r>
            <a:r>
              <a:rPr dirty="0"/>
              <a:t>on</a:t>
            </a:r>
            <a:r>
              <a:rPr dirty="0" spc="75"/>
              <a:t> </a:t>
            </a:r>
            <a:r>
              <a:rPr dirty="0" sz="1450">
                <a:latin typeface="Lucida Console"/>
                <a:cs typeface="Lucida Console"/>
              </a:rPr>
              <a:t>if</a:t>
            </a:r>
            <a:r>
              <a:rPr dirty="0" sz="1450" spc="-325">
                <a:latin typeface="Lucida Console"/>
                <a:cs typeface="Lucida Console"/>
              </a:rPr>
              <a:t> </a:t>
            </a:r>
            <a:r>
              <a:rPr dirty="0" spc="-10"/>
              <a:t>statements</a:t>
            </a:r>
            <a:endParaRPr sz="1450">
              <a:latin typeface="Lucida Console"/>
              <a:cs typeface="Lucida Consol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125856" y="2370454"/>
            <a:ext cx="4636770" cy="3886835"/>
            <a:chOff x="1125856" y="2370454"/>
            <a:chExt cx="4636770" cy="388683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5856" y="2370454"/>
              <a:ext cx="4636300" cy="388627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168400" y="2414523"/>
              <a:ext cx="4508500" cy="3750945"/>
            </a:xfrm>
            <a:custGeom>
              <a:avLst/>
              <a:gdLst/>
              <a:ahLst/>
              <a:cxnLst/>
              <a:rect l="l" t="t" r="r" b="b"/>
              <a:pathLst>
                <a:path w="4508500" h="3750945">
                  <a:moveTo>
                    <a:pt x="0" y="0"/>
                  </a:moveTo>
                  <a:lnTo>
                    <a:pt x="4508500" y="0"/>
                  </a:lnTo>
                  <a:lnTo>
                    <a:pt x="4508500" y="3750703"/>
                  </a:lnTo>
                  <a:lnTo>
                    <a:pt x="0" y="3750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365567" y="3932084"/>
              <a:ext cx="4112895" cy="1094105"/>
            </a:xfrm>
            <a:custGeom>
              <a:avLst/>
              <a:gdLst/>
              <a:ahLst/>
              <a:cxnLst/>
              <a:rect l="l" t="t" r="r" b="b"/>
              <a:pathLst>
                <a:path w="4112895" h="1094104">
                  <a:moveTo>
                    <a:pt x="4112425" y="0"/>
                  </a:moveTo>
                  <a:lnTo>
                    <a:pt x="0" y="0"/>
                  </a:lnTo>
                  <a:lnTo>
                    <a:pt x="0" y="1093558"/>
                  </a:lnTo>
                  <a:lnTo>
                    <a:pt x="4112425" y="1093558"/>
                  </a:lnTo>
                  <a:lnTo>
                    <a:pt x="41124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168400" y="2414523"/>
            <a:ext cx="4508500" cy="375094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201295">
              <a:lnSpc>
                <a:spcPct val="100000"/>
              </a:lnSpc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class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ThreeSort</a:t>
            </a:r>
            <a:endParaRPr sz="1200">
              <a:latin typeface="Lucida Console"/>
              <a:cs typeface="Lucida Console"/>
            </a:endParaRPr>
          </a:p>
          <a:p>
            <a:pPr marL="201295">
              <a:lnSpc>
                <a:spcPct val="100000"/>
              </a:lnSpc>
              <a:spcBef>
                <a:spcPts val="4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485140">
              <a:lnSpc>
                <a:spcPct val="100000"/>
              </a:lnSpc>
              <a:spcBef>
                <a:spcPts val="50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void</a:t>
            </a:r>
            <a:r>
              <a:rPr dirty="0" sz="1200" spc="1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main(String[]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args)</a:t>
            </a:r>
            <a:endParaRPr sz="1200">
              <a:latin typeface="Lucida Console"/>
              <a:cs typeface="Lucida Console"/>
            </a:endParaRPr>
          </a:p>
          <a:p>
            <a:pPr marL="485140">
              <a:lnSpc>
                <a:spcPct val="100000"/>
              </a:lnSpc>
              <a:spcBef>
                <a:spcPts val="4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algn="just" marL="768985" marR="514984">
              <a:lnSpc>
                <a:spcPct val="103200"/>
              </a:lnSpc>
            </a:pP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Integer.parseInt(args[0]); </a:t>
            </a: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b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Integer.parseInt(args[1]); </a:t>
            </a: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Integer.parseInt(args[2]);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4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4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4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4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4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Lucida Console"/>
              <a:cs typeface="Lucida Console"/>
            </a:endParaRPr>
          </a:p>
          <a:p>
            <a:pPr algn="just" marL="768985" marR="1650364">
              <a:lnSpc>
                <a:spcPct val="103200"/>
              </a:lnSpc>
            </a:pPr>
            <a:r>
              <a:rPr dirty="0" sz="1200" spc="-10">
                <a:latin typeface="Lucida Console"/>
                <a:cs typeface="Lucida Console"/>
              </a:rPr>
              <a:t>System.out.println(a); System.out.println(b); System.out.println(c);</a:t>
            </a:r>
            <a:endParaRPr sz="1200">
              <a:latin typeface="Lucida Console"/>
              <a:cs typeface="Lucida Console"/>
            </a:endParaRPr>
          </a:p>
          <a:p>
            <a:pPr marL="485140">
              <a:lnSpc>
                <a:spcPct val="100000"/>
              </a:lnSpc>
              <a:spcBef>
                <a:spcPts val="4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 marL="201295">
              <a:lnSpc>
                <a:spcPct val="100000"/>
              </a:lnSpc>
              <a:spcBef>
                <a:spcPts val="50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20700" y="1740674"/>
            <a:ext cx="6604000" cy="6362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04775" rIns="0" bIns="0" rtlCol="0" vert="horz">
            <a:spAutoFit/>
          </a:bodyPr>
          <a:lstStyle/>
          <a:p>
            <a:pPr marL="165100" marR="715010">
              <a:lnSpc>
                <a:spcPts val="1610"/>
              </a:lnSpc>
              <a:spcBef>
                <a:spcPts val="82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450" spc="5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Add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code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this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program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that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puts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a,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b,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and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numerical order.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73445" y="3383991"/>
            <a:ext cx="2813215" cy="2286660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6007100" y="3418954"/>
            <a:ext cx="2705100" cy="217424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marL="193040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%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java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ThreeSort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1234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99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1</a:t>
            </a:r>
            <a:endParaRPr sz="1100">
              <a:latin typeface="Lucida Console"/>
              <a:cs typeface="Lucida Console"/>
            </a:endParaRPr>
          </a:p>
          <a:p>
            <a:pPr marL="193040">
              <a:lnSpc>
                <a:spcPct val="100000"/>
              </a:lnSpc>
              <a:spcBef>
                <a:spcPts val="155"/>
              </a:spcBef>
            </a:pPr>
            <a:r>
              <a:rPr dirty="0" sz="1100" spc="5">
                <a:latin typeface="Lucida Console"/>
                <a:cs typeface="Lucida Console"/>
              </a:rPr>
              <a:t>1</a:t>
            </a:r>
            <a:endParaRPr sz="1100">
              <a:latin typeface="Lucida Console"/>
              <a:cs typeface="Lucida Console"/>
            </a:endParaRPr>
          </a:p>
          <a:p>
            <a:pPr marL="193040">
              <a:lnSpc>
                <a:spcPct val="100000"/>
              </a:lnSpc>
              <a:spcBef>
                <a:spcPts val="155"/>
              </a:spcBef>
            </a:pPr>
            <a:r>
              <a:rPr dirty="0" sz="1100" spc="-25">
                <a:latin typeface="Lucida Console"/>
                <a:cs typeface="Lucida Console"/>
              </a:rPr>
              <a:t>99</a:t>
            </a:r>
            <a:endParaRPr sz="1100">
              <a:latin typeface="Lucida Console"/>
              <a:cs typeface="Lucida Console"/>
            </a:endParaRPr>
          </a:p>
          <a:p>
            <a:pPr marL="193040">
              <a:lnSpc>
                <a:spcPct val="100000"/>
              </a:lnSpc>
              <a:spcBef>
                <a:spcPts val="155"/>
              </a:spcBef>
            </a:pPr>
            <a:r>
              <a:rPr dirty="0" sz="1100" spc="-20">
                <a:latin typeface="Lucida Console"/>
                <a:cs typeface="Lucida Console"/>
              </a:rPr>
              <a:t>1234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Lucida Console"/>
              <a:cs typeface="Lucida Console"/>
            </a:endParaRPr>
          </a:p>
          <a:p>
            <a:pPr marL="193040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%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java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ThreeSort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99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1234</a:t>
            </a:r>
            <a:endParaRPr sz="1100">
              <a:latin typeface="Lucida Console"/>
              <a:cs typeface="Lucida Console"/>
            </a:endParaRPr>
          </a:p>
          <a:p>
            <a:pPr marL="193040">
              <a:lnSpc>
                <a:spcPct val="100000"/>
              </a:lnSpc>
              <a:spcBef>
                <a:spcPts val="160"/>
              </a:spcBef>
            </a:pPr>
            <a:r>
              <a:rPr dirty="0" sz="1100" spc="5">
                <a:latin typeface="Lucida Console"/>
                <a:cs typeface="Lucida Console"/>
              </a:rPr>
              <a:t>1</a:t>
            </a:r>
            <a:endParaRPr sz="1100">
              <a:latin typeface="Lucida Console"/>
              <a:cs typeface="Lucida Console"/>
            </a:endParaRPr>
          </a:p>
          <a:p>
            <a:pPr marL="193040">
              <a:lnSpc>
                <a:spcPct val="100000"/>
              </a:lnSpc>
              <a:spcBef>
                <a:spcPts val="155"/>
              </a:spcBef>
            </a:pPr>
            <a:r>
              <a:rPr dirty="0" sz="1100" spc="-25">
                <a:latin typeface="Lucida Console"/>
                <a:cs typeface="Lucida Console"/>
              </a:rPr>
              <a:t>99</a:t>
            </a:r>
            <a:endParaRPr sz="1100">
              <a:latin typeface="Lucida Console"/>
              <a:cs typeface="Lucida Console"/>
            </a:endParaRPr>
          </a:p>
          <a:p>
            <a:pPr marL="193040">
              <a:lnSpc>
                <a:spcPct val="100000"/>
              </a:lnSpc>
              <a:spcBef>
                <a:spcPts val="155"/>
              </a:spcBef>
            </a:pPr>
            <a:r>
              <a:rPr dirty="0" sz="1100" spc="-20">
                <a:latin typeface="Lucida Console"/>
                <a:cs typeface="Lucida Console"/>
              </a:rPr>
              <a:t>1234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130" y="1250334"/>
            <a:ext cx="2615565" cy="29019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Pop</a:t>
            </a:r>
            <a:r>
              <a:rPr dirty="0" spc="75"/>
              <a:t> </a:t>
            </a:r>
            <a:r>
              <a:rPr dirty="0" spc="55"/>
              <a:t>quiz</a:t>
            </a:r>
            <a:r>
              <a:rPr dirty="0" spc="75"/>
              <a:t> </a:t>
            </a:r>
            <a:r>
              <a:rPr dirty="0"/>
              <a:t>on</a:t>
            </a:r>
            <a:r>
              <a:rPr dirty="0" spc="75"/>
              <a:t> </a:t>
            </a:r>
            <a:r>
              <a:rPr dirty="0" sz="1450">
                <a:latin typeface="Lucida Console"/>
                <a:cs typeface="Lucida Console"/>
              </a:rPr>
              <a:t>if</a:t>
            </a:r>
            <a:r>
              <a:rPr dirty="0" sz="1450" spc="-325">
                <a:latin typeface="Lucida Console"/>
                <a:cs typeface="Lucida Console"/>
              </a:rPr>
              <a:t> </a:t>
            </a:r>
            <a:r>
              <a:rPr dirty="0" spc="-10"/>
              <a:t>statements</a:t>
            </a:r>
            <a:endParaRPr sz="1450">
              <a:latin typeface="Lucida Console"/>
              <a:cs typeface="Lucida Consol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125856" y="2370454"/>
            <a:ext cx="5354320" cy="3886835"/>
            <a:chOff x="1125856" y="2370454"/>
            <a:chExt cx="5354320" cy="388683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5856" y="2370454"/>
              <a:ext cx="5354002" cy="388627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168400" y="2414523"/>
              <a:ext cx="5219700" cy="3750945"/>
            </a:xfrm>
            <a:custGeom>
              <a:avLst/>
              <a:gdLst/>
              <a:ahLst/>
              <a:cxnLst/>
              <a:rect l="l" t="t" r="r" b="b"/>
              <a:pathLst>
                <a:path w="5219700" h="3750945">
                  <a:moveTo>
                    <a:pt x="0" y="0"/>
                  </a:moveTo>
                  <a:lnTo>
                    <a:pt x="5219700" y="0"/>
                  </a:lnTo>
                  <a:lnTo>
                    <a:pt x="5219700" y="3750703"/>
                  </a:lnTo>
                  <a:lnTo>
                    <a:pt x="0" y="3750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365567" y="3932084"/>
              <a:ext cx="4830445" cy="1094105"/>
            </a:xfrm>
            <a:custGeom>
              <a:avLst/>
              <a:gdLst/>
              <a:ahLst/>
              <a:cxnLst/>
              <a:rect l="l" t="t" r="r" b="b"/>
              <a:pathLst>
                <a:path w="4830445" h="1094104">
                  <a:moveTo>
                    <a:pt x="4830127" y="0"/>
                  </a:moveTo>
                  <a:lnTo>
                    <a:pt x="0" y="0"/>
                  </a:lnTo>
                  <a:lnTo>
                    <a:pt x="0" y="1093558"/>
                  </a:lnTo>
                  <a:lnTo>
                    <a:pt x="4830127" y="1093558"/>
                  </a:lnTo>
                  <a:lnTo>
                    <a:pt x="48301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369758" y="2559559"/>
            <a:ext cx="3891915" cy="30467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class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ThreeSort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283210">
              <a:lnSpc>
                <a:spcPct val="100000"/>
              </a:lnSpc>
              <a:spcBef>
                <a:spcPts val="45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void</a:t>
            </a:r>
            <a:r>
              <a:rPr dirty="0" sz="1200" spc="1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main(String[]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args)</a:t>
            </a:r>
            <a:endParaRPr sz="1200">
              <a:latin typeface="Lucida Console"/>
              <a:cs typeface="Lucida Console"/>
            </a:endParaRPr>
          </a:p>
          <a:p>
            <a:pPr marL="283210">
              <a:lnSpc>
                <a:spcPct val="100000"/>
              </a:lnSpc>
              <a:spcBef>
                <a:spcPts val="4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algn="just" marL="567055" marR="100330">
              <a:lnSpc>
                <a:spcPct val="103200"/>
              </a:lnSpc>
              <a:spcBef>
                <a:spcPts val="5"/>
              </a:spcBef>
            </a:pP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Integer.parseInt(args[0]); </a:t>
            </a: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b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Integer.parseInt(args[1]); </a:t>
            </a: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Integer.parseInt(args[2]);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if</a:t>
            </a:r>
            <a:r>
              <a:rPr dirty="0" sz="1200" spc="5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(b</a:t>
            </a:r>
            <a:r>
              <a:rPr dirty="0" sz="1200" spc="5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&lt;</a:t>
            </a:r>
            <a:r>
              <a:rPr dirty="0" sz="1200" spc="5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 spc="-25">
                <a:solidFill>
                  <a:srgbClr val="8D3124"/>
                </a:solidFill>
                <a:latin typeface="Lucida Console"/>
                <a:cs typeface="Lucida Console"/>
              </a:rPr>
              <a:t>a)</a:t>
            </a:r>
            <a:endParaRPr sz="1200">
              <a:latin typeface="Lucida Console"/>
              <a:cs typeface="Lucida Console"/>
            </a:endParaRPr>
          </a:p>
          <a:p>
            <a:pPr marL="567055" marR="666750">
              <a:lnSpc>
                <a:spcPct val="103200"/>
              </a:lnSpc>
            </a:pP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{</a:t>
            </a:r>
            <a:r>
              <a:rPr dirty="0" sz="1200" spc="5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int</a:t>
            </a:r>
            <a:r>
              <a:rPr dirty="0" sz="1200" spc="5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t</a:t>
            </a:r>
            <a:r>
              <a:rPr dirty="0" sz="1200" spc="5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=</a:t>
            </a:r>
            <a:r>
              <a:rPr dirty="0" sz="1200" spc="5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a;</a:t>
            </a:r>
            <a:r>
              <a:rPr dirty="0" sz="1200" spc="5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a</a:t>
            </a:r>
            <a:r>
              <a:rPr dirty="0" sz="1200" spc="5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=</a:t>
            </a:r>
            <a:r>
              <a:rPr dirty="0" sz="1200" spc="5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b;</a:t>
            </a:r>
            <a:r>
              <a:rPr dirty="0" sz="1200" spc="5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b</a:t>
            </a:r>
            <a:r>
              <a:rPr dirty="0" sz="1200" spc="5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=</a:t>
            </a:r>
            <a:r>
              <a:rPr dirty="0" sz="1200" spc="5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t;</a:t>
            </a:r>
            <a:r>
              <a:rPr dirty="0" sz="1200" spc="5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 spc="-50">
                <a:solidFill>
                  <a:srgbClr val="8D3124"/>
                </a:solidFill>
                <a:latin typeface="Lucida Console"/>
                <a:cs typeface="Lucida Console"/>
              </a:rPr>
              <a:t>}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if</a:t>
            </a:r>
            <a:r>
              <a:rPr dirty="0" sz="1200" spc="5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(c</a:t>
            </a:r>
            <a:r>
              <a:rPr dirty="0" sz="1200" spc="5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&lt;</a:t>
            </a:r>
            <a:r>
              <a:rPr dirty="0" sz="1200" spc="5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 spc="-25">
                <a:solidFill>
                  <a:srgbClr val="8D3124"/>
                </a:solidFill>
                <a:latin typeface="Lucida Console"/>
                <a:cs typeface="Lucida Console"/>
              </a:rPr>
              <a:t>a)</a:t>
            </a:r>
            <a:endParaRPr sz="1200">
              <a:latin typeface="Lucida Console"/>
              <a:cs typeface="Lucida Console"/>
            </a:endParaRPr>
          </a:p>
          <a:p>
            <a:pPr marL="567055" marR="666750">
              <a:lnSpc>
                <a:spcPct val="103200"/>
              </a:lnSpc>
            </a:pP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{</a:t>
            </a:r>
            <a:r>
              <a:rPr dirty="0" sz="1200" spc="5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int</a:t>
            </a:r>
            <a:r>
              <a:rPr dirty="0" sz="1200" spc="5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t</a:t>
            </a:r>
            <a:r>
              <a:rPr dirty="0" sz="1200" spc="5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=</a:t>
            </a:r>
            <a:r>
              <a:rPr dirty="0" sz="1200" spc="5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a;</a:t>
            </a:r>
            <a:r>
              <a:rPr dirty="0" sz="1200" spc="5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a</a:t>
            </a:r>
            <a:r>
              <a:rPr dirty="0" sz="1200" spc="5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=</a:t>
            </a:r>
            <a:r>
              <a:rPr dirty="0" sz="1200" spc="5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c;</a:t>
            </a:r>
            <a:r>
              <a:rPr dirty="0" sz="1200" spc="5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c</a:t>
            </a:r>
            <a:r>
              <a:rPr dirty="0" sz="1200" spc="5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=</a:t>
            </a:r>
            <a:r>
              <a:rPr dirty="0" sz="1200" spc="5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t;</a:t>
            </a:r>
            <a:r>
              <a:rPr dirty="0" sz="1200" spc="5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 spc="-50">
                <a:solidFill>
                  <a:srgbClr val="8D3124"/>
                </a:solidFill>
                <a:latin typeface="Lucida Console"/>
                <a:cs typeface="Lucida Console"/>
              </a:rPr>
              <a:t>}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if</a:t>
            </a:r>
            <a:r>
              <a:rPr dirty="0" sz="1200" spc="5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(c</a:t>
            </a:r>
            <a:r>
              <a:rPr dirty="0" sz="1200" spc="5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&lt;</a:t>
            </a:r>
            <a:r>
              <a:rPr dirty="0" sz="1200" spc="5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 spc="-25">
                <a:solidFill>
                  <a:srgbClr val="8D3124"/>
                </a:solidFill>
                <a:latin typeface="Lucida Console"/>
                <a:cs typeface="Lucida Console"/>
              </a:rPr>
              <a:t>b)</a:t>
            </a:r>
            <a:endParaRPr sz="1200">
              <a:latin typeface="Lucida Console"/>
              <a:cs typeface="Lucida Console"/>
            </a:endParaRPr>
          </a:p>
          <a:p>
            <a:pPr marL="567055" marR="666750">
              <a:lnSpc>
                <a:spcPct val="103200"/>
              </a:lnSpc>
            </a:pP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{</a:t>
            </a:r>
            <a:r>
              <a:rPr dirty="0" sz="1200" spc="5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int</a:t>
            </a:r>
            <a:r>
              <a:rPr dirty="0" sz="1200" spc="5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t</a:t>
            </a:r>
            <a:r>
              <a:rPr dirty="0" sz="1200" spc="5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=</a:t>
            </a:r>
            <a:r>
              <a:rPr dirty="0" sz="1200" spc="5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b;</a:t>
            </a:r>
            <a:r>
              <a:rPr dirty="0" sz="1200" spc="5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b</a:t>
            </a:r>
            <a:r>
              <a:rPr dirty="0" sz="1200" spc="5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=</a:t>
            </a:r>
            <a:r>
              <a:rPr dirty="0" sz="1200" spc="5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c;</a:t>
            </a:r>
            <a:r>
              <a:rPr dirty="0" sz="1200" spc="5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c</a:t>
            </a:r>
            <a:r>
              <a:rPr dirty="0" sz="1200" spc="5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=</a:t>
            </a:r>
            <a:r>
              <a:rPr dirty="0" sz="1200" spc="5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t;</a:t>
            </a:r>
            <a:r>
              <a:rPr dirty="0" sz="1200" spc="5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200" spc="-50">
                <a:solidFill>
                  <a:srgbClr val="8D3124"/>
                </a:solidFill>
                <a:latin typeface="Lucida Console"/>
                <a:cs typeface="Lucida Console"/>
              </a:rPr>
              <a:t>} </a:t>
            </a:r>
            <a:r>
              <a:rPr dirty="0" sz="1200" spc="-10">
                <a:latin typeface="Lucida Console"/>
                <a:cs typeface="Lucida Console"/>
              </a:rPr>
              <a:t>System.out.println(a); System.out.println(b); System.out.println(c);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369758" y="5580470"/>
            <a:ext cx="391160" cy="4032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83210"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20700" y="1740674"/>
            <a:ext cx="6604000" cy="6362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04775" rIns="0" bIns="0" rtlCol="0" vert="horz">
            <a:spAutoFit/>
          </a:bodyPr>
          <a:lstStyle/>
          <a:p>
            <a:pPr marL="165100" marR="715010">
              <a:lnSpc>
                <a:spcPts val="1610"/>
              </a:lnSpc>
              <a:spcBef>
                <a:spcPts val="82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450" spc="5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Add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code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this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program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that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puts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a,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b,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and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numerical order.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97320" y="3383991"/>
            <a:ext cx="2813215" cy="2286660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6527800" y="3418954"/>
            <a:ext cx="2705100" cy="217424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marL="196215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%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java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ThreeSort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1234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99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1</a:t>
            </a:r>
            <a:endParaRPr sz="1100">
              <a:latin typeface="Lucida Console"/>
              <a:cs typeface="Lucida Console"/>
            </a:endParaRPr>
          </a:p>
          <a:p>
            <a:pPr marL="196215">
              <a:lnSpc>
                <a:spcPct val="100000"/>
              </a:lnSpc>
              <a:spcBef>
                <a:spcPts val="155"/>
              </a:spcBef>
            </a:pPr>
            <a:r>
              <a:rPr dirty="0" sz="1100" spc="5">
                <a:latin typeface="Lucida Console"/>
                <a:cs typeface="Lucida Console"/>
              </a:rPr>
              <a:t>1</a:t>
            </a:r>
            <a:endParaRPr sz="1100">
              <a:latin typeface="Lucida Console"/>
              <a:cs typeface="Lucida Console"/>
            </a:endParaRPr>
          </a:p>
          <a:p>
            <a:pPr marL="196215">
              <a:lnSpc>
                <a:spcPct val="100000"/>
              </a:lnSpc>
              <a:spcBef>
                <a:spcPts val="155"/>
              </a:spcBef>
            </a:pPr>
            <a:r>
              <a:rPr dirty="0" sz="1100" spc="-25">
                <a:latin typeface="Lucida Console"/>
                <a:cs typeface="Lucida Console"/>
              </a:rPr>
              <a:t>99</a:t>
            </a:r>
            <a:endParaRPr sz="1100">
              <a:latin typeface="Lucida Console"/>
              <a:cs typeface="Lucida Console"/>
            </a:endParaRPr>
          </a:p>
          <a:p>
            <a:pPr marL="196215">
              <a:lnSpc>
                <a:spcPct val="100000"/>
              </a:lnSpc>
              <a:spcBef>
                <a:spcPts val="155"/>
              </a:spcBef>
            </a:pPr>
            <a:r>
              <a:rPr dirty="0" sz="1100" spc="-20">
                <a:latin typeface="Lucida Console"/>
                <a:cs typeface="Lucida Console"/>
              </a:rPr>
              <a:t>1234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Lucida Console"/>
              <a:cs typeface="Lucida Console"/>
            </a:endParaRPr>
          </a:p>
          <a:p>
            <a:pPr marL="196215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%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java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ThreeSort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99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1234</a:t>
            </a:r>
            <a:endParaRPr sz="1100">
              <a:latin typeface="Lucida Console"/>
              <a:cs typeface="Lucida Console"/>
            </a:endParaRPr>
          </a:p>
          <a:p>
            <a:pPr marL="196215">
              <a:lnSpc>
                <a:spcPct val="100000"/>
              </a:lnSpc>
              <a:spcBef>
                <a:spcPts val="160"/>
              </a:spcBef>
            </a:pPr>
            <a:r>
              <a:rPr dirty="0" sz="1100" spc="5">
                <a:latin typeface="Lucida Console"/>
                <a:cs typeface="Lucida Console"/>
              </a:rPr>
              <a:t>1</a:t>
            </a:r>
            <a:endParaRPr sz="1100">
              <a:latin typeface="Lucida Console"/>
              <a:cs typeface="Lucida Console"/>
            </a:endParaRPr>
          </a:p>
          <a:p>
            <a:pPr marL="196215">
              <a:lnSpc>
                <a:spcPct val="100000"/>
              </a:lnSpc>
              <a:spcBef>
                <a:spcPts val="155"/>
              </a:spcBef>
            </a:pPr>
            <a:r>
              <a:rPr dirty="0" sz="1100" spc="-25">
                <a:latin typeface="Lucida Console"/>
                <a:cs typeface="Lucida Console"/>
              </a:rPr>
              <a:t>99</a:t>
            </a:r>
            <a:endParaRPr sz="1100">
              <a:latin typeface="Lucida Console"/>
              <a:cs typeface="Lucida Console"/>
            </a:endParaRPr>
          </a:p>
          <a:p>
            <a:pPr marL="196215">
              <a:lnSpc>
                <a:spcPct val="100000"/>
              </a:lnSpc>
              <a:spcBef>
                <a:spcPts val="155"/>
              </a:spcBef>
            </a:pPr>
            <a:r>
              <a:rPr dirty="0" sz="1100" spc="-20">
                <a:latin typeface="Lucida Console"/>
                <a:cs typeface="Lucida Console"/>
              </a:rPr>
              <a:t>1234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20700" y="3889375"/>
            <a:ext cx="4953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 spc="-25">
                <a:solidFill>
                  <a:srgbClr val="005493"/>
                </a:solidFill>
                <a:latin typeface="Lucida Sans Unicode"/>
                <a:cs typeface="Lucida Sans Unicode"/>
              </a:rPr>
              <a:t>A.</a:t>
            </a:r>
            <a:endParaRPr sz="1450">
              <a:latin typeface="Lucida Sans Unicode"/>
              <a:cs typeface="Lucida Sans Unicode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4644618" y="4214317"/>
            <a:ext cx="263525" cy="471170"/>
            <a:chOff x="4644618" y="4214317"/>
            <a:chExt cx="263525" cy="471170"/>
          </a:xfrm>
        </p:grpSpPr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44618" y="4583036"/>
              <a:ext cx="262202" cy="101896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57318" y="4214317"/>
              <a:ext cx="250733" cy="103496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4980292" y="4154335"/>
            <a:ext cx="1132840" cy="34226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340995" marR="5080" indent="-341630">
              <a:lnSpc>
                <a:spcPts val="1160"/>
              </a:lnSpc>
              <a:spcBef>
                <a:spcPts val="285"/>
              </a:spcBef>
            </a:pP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makes</a:t>
            </a:r>
            <a:r>
              <a:rPr dirty="0" sz="1100" spc="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i="1">
                <a:solidFill>
                  <a:srgbClr val="005493"/>
                </a:solidFill>
                <a:latin typeface="Lucida Sans Italic"/>
                <a:cs typeface="Lucida Sans Italic"/>
              </a:rPr>
              <a:t>a</a:t>
            </a:r>
            <a:r>
              <a:rPr dirty="0" sz="1100" spc="20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100" spc="-10">
                <a:solidFill>
                  <a:srgbClr val="005493"/>
                </a:solidFill>
                <a:latin typeface="Lucida Sans Unicode"/>
                <a:cs typeface="Lucida Sans Unicode"/>
              </a:rPr>
              <a:t>smaller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than</a:t>
            </a:r>
            <a:r>
              <a:rPr dirty="0" sz="1100" spc="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60" i="1">
                <a:solidFill>
                  <a:srgbClr val="005493"/>
                </a:solidFill>
                <a:latin typeface="Lucida Sans Italic"/>
                <a:cs typeface="Lucida Sans Italic"/>
              </a:rPr>
              <a:t>b</a:t>
            </a:r>
            <a:endParaRPr sz="1100">
              <a:latin typeface="Lucida Sans Italic"/>
              <a:cs typeface="Lucida Sans Italic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932184" y="4521466"/>
            <a:ext cx="1226820" cy="70929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algn="ctr" marR="5080">
              <a:lnSpc>
                <a:spcPts val="1160"/>
              </a:lnSpc>
              <a:spcBef>
                <a:spcPts val="285"/>
              </a:spcBef>
            </a:pP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makes</a:t>
            </a:r>
            <a:r>
              <a:rPr dirty="0" sz="1100" spc="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i="1">
                <a:solidFill>
                  <a:srgbClr val="005493"/>
                </a:solidFill>
                <a:latin typeface="Lucida Sans Italic"/>
                <a:cs typeface="Lucida Sans Italic"/>
              </a:rPr>
              <a:t>a</a:t>
            </a:r>
            <a:r>
              <a:rPr dirty="0" sz="1100" spc="20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100" spc="-10">
                <a:solidFill>
                  <a:srgbClr val="005493"/>
                </a:solidFill>
                <a:latin typeface="Lucida Sans Unicode"/>
                <a:cs typeface="Lucida Sans Unicode"/>
              </a:rPr>
              <a:t>smaller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than</a:t>
            </a:r>
            <a:r>
              <a:rPr dirty="0" sz="1100" spc="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both</a:t>
            </a:r>
            <a:r>
              <a:rPr dirty="0" sz="1100" spc="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i="1">
                <a:solidFill>
                  <a:srgbClr val="005493"/>
                </a:solidFill>
                <a:latin typeface="Lucida Sans Italic"/>
                <a:cs typeface="Lucida Sans Italic"/>
              </a:rPr>
              <a:t>b</a:t>
            </a:r>
            <a:r>
              <a:rPr dirty="0" sz="1100" spc="20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and</a:t>
            </a:r>
            <a:r>
              <a:rPr dirty="0" sz="1100" spc="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0" i="1">
                <a:solidFill>
                  <a:srgbClr val="005493"/>
                </a:solidFill>
                <a:latin typeface="Lucida Sans Italic"/>
                <a:cs typeface="Lucida Sans Italic"/>
              </a:rPr>
              <a:t>c</a:t>
            </a:r>
            <a:endParaRPr sz="1100">
              <a:latin typeface="Lucida Sans Italic"/>
              <a:cs typeface="Lucida Sans Italic"/>
            </a:endParaRPr>
          </a:p>
          <a:p>
            <a:pPr algn="ctr" marL="47625" marR="50165">
              <a:lnSpc>
                <a:spcPts val="1160"/>
              </a:lnSpc>
              <a:spcBef>
                <a:spcPts val="570"/>
              </a:spcBef>
            </a:pP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makes</a:t>
            </a:r>
            <a:r>
              <a:rPr dirty="0" sz="1100" spc="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i="1">
                <a:solidFill>
                  <a:srgbClr val="005493"/>
                </a:solidFill>
                <a:latin typeface="Lucida Sans Italic"/>
                <a:cs typeface="Lucida Sans Italic"/>
              </a:rPr>
              <a:t>b</a:t>
            </a:r>
            <a:r>
              <a:rPr dirty="0" sz="1100" spc="20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100" spc="-10">
                <a:solidFill>
                  <a:srgbClr val="005493"/>
                </a:solidFill>
                <a:latin typeface="Lucida Sans Unicode"/>
                <a:cs typeface="Lucida Sans Unicode"/>
              </a:rPr>
              <a:t>smaller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than</a:t>
            </a:r>
            <a:r>
              <a:rPr dirty="0" sz="1100" spc="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0" i="1">
                <a:solidFill>
                  <a:srgbClr val="005493"/>
                </a:solidFill>
                <a:latin typeface="Lucida Sans Italic"/>
                <a:cs typeface="Lucida Sans Italic"/>
              </a:rPr>
              <a:t>c</a:t>
            </a:r>
            <a:endParaRPr sz="1100">
              <a:latin typeface="Lucida Sans Italic"/>
              <a:cs typeface="Lucida Sans Italic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57318" y="4951742"/>
            <a:ext cx="250733" cy="100308"/>
          </a:xfrm>
          <a:prstGeom prst="rect">
            <a:avLst/>
          </a:prstGeom>
        </p:spPr>
      </p:pic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2022-11-11T13:31:27Z</dcterms:created>
  <dcterms:modified xsi:type="dcterms:W3CDTF">2022-11-11T13:31:27Z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2022-11-11T00:00:00Z</vt:filetime>
  </property>
  <property fmtid="{D5CDD505-2E9C-101B-9397-08002B2CF9AE}" pid="3" name="Producer">
    <vt:lpwstr>3-Heights™ PDF Optimization Shell 6.3.1.5 (http://www.pdf-tools.com)</vt:lpwstr>
  </property>
</Properties>
</file>