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jpg" ContentType="image/jp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891" y="1250334"/>
            <a:ext cx="7769859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2452662"/>
            <a:ext cx="4064000" cy="289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upload.wikimedia.org/wikipedia/commons/b/ba/Working_Together_Teamwork_Puzzle_Concept.jpg" TargetMode="External"/><Relationship Id="rId4" Type="http://schemas.openxmlformats.org/officeDocument/2006/relationships/hyperlink" Target="http://pixabay.com/en/ball-puzzle-pieces-of-the-puzzle-72374/" TargetMode="External"/><Relationship Id="rId5" Type="http://schemas.openxmlformats.org/officeDocument/2006/relationships/hyperlink" Target="http://upload.wikimedia.org/wikipedia/commons/e/ef/Ben_Jigsaw_Puzzle_Puzzle_Puzzle.png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cantorion.org/music/497/The-Entertainer-Original-version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3.png"/><Relationship Id="rId4" Type="http://schemas.openxmlformats.org/officeDocument/2006/relationships/image" Target="../media/image10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intechopen.com/books/rheology-new-concepts-applications-and-methods/" TargetMode="External"/><Relationship Id="rId4" Type="http://schemas.openxmlformats.org/officeDocument/2006/relationships/hyperlink" Target="http://tweezpal.natan.si/" TargetMode="External"/><Relationship Id="rId5" Type="http://schemas.openxmlformats.org/officeDocument/2006/relationships/hyperlink" Target="http://www.albartlett.org/articles/art2000jan.html" TargetMode="External"/><Relationship Id="rId6" Type="http://schemas.openxmlformats.org/officeDocument/2006/relationships/hyperlink" Target="http://laser.physics.sunysb.edu/~vwang/beam-propagation/" TargetMode="External"/><Relationship Id="rId7" Type="http://schemas.openxmlformats.org/officeDocument/2006/relationships/hyperlink" Target="http://www.nature.com/neuro/journal/v14/n12/full/nn.2958.html" TargetMode="External"/><Relationship Id="rId8" Type="http://schemas.openxmlformats.org/officeDocument/2006/relationships/hyperlink" Target="http://www-cdf.fnal.gov/physics/new/top/2012/WHel9ifb/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jpg"/><Relationship Id="rId3" Type="http://schemas.openxmlformats.org/officeDocument/2006/relationships/image" Target="../media/image4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jpg"/><Relationship Id="rId7" Type="http://schemas.openxmlformats.org/officeDocument/2006/relationships/image" Target="../media/image10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12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jpg"/><Relationship Id="rId3" Type="http://schemas.openxmlformats.org/officeDocument/2006/relationships/image" Target="../media/image12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5.jp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6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xkcd.com/221/" TargetMode="External"/><Relationship Id="rId4" Type="http://schemas.openxmlformats.org/officeDocument/2006/relationships/hyperlink" Target="http://upload.wikimedia.org/wikipedia/commons/b/ba/Working_Together_Teamwork_Puzzle_Concept.jpg" TargetMode="External"/><Relationship Id="rId5" Type="http://schemas.openxmlformats.org/officeDocument/2006/relationships/hyperlink" Target="http://upload.wikimedia.org/wikipedia/commons/e/ef/Ben_Jigsaw_Puzzle_Puzzle_Puzzle.png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74402" y="4275361"/>
            <a:ext cx="598170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5.</a:t>
            </a:r>
            <a:r>
              <a:rPr dirty="0" sz="4050" spc="1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60">
                <a:solidFill>
                  <a:srgbClr val="005493"/>
                </a:solidFill>
                <a:latin typeface="Arial"/>
                <a:cs typeface="Arial"/>
              </a:rPr>
              <a:t>Functions</a:t>
            </a:r>
            <a:r>
              <a:rPr dirty="0" sz="4050" spc="1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4050" spc="2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10">
                <a:solidFill>
                  <a:srgbClr val="005493"/>
                </a:solidFill>
                <a:latin typeface="Arial"/>
                <a:cs typeface="Arial"/>
              </a:rPr>
              <a:t>Libraries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66484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 b="1">
                <a:solidFill>
                  <a:srgbClr val="FFFFFF"/>
                </a:solidFill>
                <a:latin typeface="Trebuchet MS"/>
                <a:cs typeface="Trebuchet MS"/>
              </a:rPr>
              <a:t>2.1–2.2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7611" y="3305225"/>
            <a:ext cx="1550670" cy="317500"/>
          </a:xfrm>
          <a:custGeom>
            <a:avLst/>
            <a:gdLst/>
            <a:ahLst/>
            <a:cxnLst/>
            <a:rect l="l" t="t" r="r" b="b"/>
            <a:pathLst>
              <a:path w="1550670" h="317500">
                <a:moveTo>
                  <a:pt x="1550670" y="0"/>
                </a:moveTo>
                <a:lnTo>
                  <a:pt x="772820" y="0"/>
                </a:lnTo>
                <a:lnTo>
                  <a:pt x="0" y="0"/>
                </a:lnTo>
                <a:lnTo>
                  <a:pt x="0" y="317296"/>
                </a:lnTo>
                <a:lnTo>
                  <a:pt x="772820" y="317296"/>
                </a:lnTo>
                <a:lnTo>
                  <a:pt x="1550670" y="317296"/>
                </a:lnTo>
                <a:lnTo>
                  <a:pt x="1550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56297" y="3056061"/>
            <a:ext cx="103124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1255"/>
              </a:lnSpc>
              <a:tabLst>
                <a:tab pos="860425" algn="l"/>
              </a:tabLst>
            </a:pPr>
            <a:r>
              <a:rPr dirty="0" sz="1100" spc="-50">
                <a:latin typeface="Lucida Console"/>
                <a:cs typeface="Lucida Console"/>
              </a:rPr>
              <a:t>c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50">
                <a:latin typeface="Lucida Console"/>
                <a:cs typeface="Lucida Console"/>
              </a:rPr>
              <a:t>t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tabLst>
                <a:tab pos="774700" algn="l"/>
              </a:tabLst>
            </a:pPr>
            <a:r>
              <a:rPr dirty="0" sz="1100" spc="-25">
                <a:latin typeface="Lucida Console"/>
                <a:cs typeface="Lucida Console"/>
              </a:rPr>
              <a:t>1.0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25">
                <a:latin typeface="Lucida Console"/>
                <a:cs typeface="Lucida Console"/>
              </a:rPr>
              <a:t>1.0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94995" y="2985312"/>
            <a:ext cx="1556385" cy="640080"/>
          </a:xfrm>
          <a:custGeom>
            <a:avLst/>
            <a:gdLst/>
            <a:ahLst/>
            <a:cxnLst/>
            <a:rect l="l" t="t" r="r" b="b"/>
            <a:pathLst>
              <a:path w="1556384" h="640079">
                <a:moveTo>
                  <a:pt x="1555889" y="560781"/>
                </a:moveTo>
                <a:lnTo>
                  <a:pt x="1550657" y="560781"/>
                </a:lnTo>
                <a:lnTo>
                  <a:pt x="1550657" y="634580"/>
                </a:lnTo>
                <a:lnTo>
                  <a:pt x="778052" y="634580"/>
                </a:lnTo>
                <a:lnTo>
                  <a:pt x="778052" y="560781"/>
                </a:lnTo>
                <a:lnTo>
                  <a:pt x="772820" y="560781"/>
                </a:lnTo>
                <a:lnTo>
                  <a:pt x="772820" y="634580"/>
                </a:lnTo>
                <a:lnTo>
                  <a:pt x="5232" y="634580"/>
                </a:lnTo>
                <a:lnTo>
                  <a:pt x="5232" y="322529"/>
                </a:lnTo>
                <a:lnTo>
                  <a:pt x="126504" y="322529"/>
                </a:lnTo>
                <a:lnTo>
                  <a:pt x="126504" y="317284"/>
                </a:lnTo>
                <a:lnTo>
                  <a:pt x="5232" y="317284"/>
                </a:lnTo>
                <a:lnTo>
                  <a:pt x="5232" y="5232"/>
                </a:lnTo>
                <a:lnTo>
                  <a:pt x="126504" y="5232"/>
                </a:lnTo>
                <a:lnTo>
                  <a:pt x="126504" y="0"/>
                </a:lnTo>
                <a:lnTo>
                  <a:pt x="5232" y="0"/>
                </a:lnTo>
                <a:lnTo>
                  <a:pt x="0" y="0"/>
                </a:lnTo>
                <a:lnTo>
                  <a:pt x="0" y="5232"/>
                </a:lnTo>
                <a:lnTo>
                  <a:pt x="0" y="639838"/>
                </a:lnTo>
                <a:lnTo>
                  <a:pt x="5232" y="639838"/>
                </a:lnTo>
                <a:lnTo>
                  <a:pt x="772820" y="639826"/>
                </a:lnTo>
                <a:lnTo>
                  <a:pt x="778052" y="639838"/>
                </a:lnTo>
                <a:lnTo>
                  <a:pt x="1550657" y="639826"/>
                </a:lnTo>
                <a:lnTo>
                  <a:pt x="1555889" y="639838"/>
                </a:lnTo>
                <a:lnTo>
                  <a:pt x="1555889" y="634580"/>
                </a:lnTo>
                <a:lnTo>
                  <a:pt x="1555889" y="56078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921500" y="2083955"/>
            <a:ext cx="1651000" cy="1462405"/>
          </a:xfrm>
          <a:custGeom>
            <a:avLst/>
            <a:gdLst/>
            <a:ahLst/>
            <a:cxnLst/>
            <a:rect l="l" t="t" r="r" b="b"/>
            <a:pathLst>
              <a:path w="1651000" h="1462404">
                <a:moveTo>
                  <a:pt x="1651000" y="190042"/>
                </a:moveTo>
                <a:lnTo>
                  <a:pt x="941806" y="190042"/>
                </a:lnTo>
                <a:lnTo>
                  <a:pt x="941806" y="0"/>
                </a:lnTo>
                <a:lnTo>
                  <a:pt x="0" y="0"/>
                </a:lnTo>
                <a:lnTo>
                  <a:pt x="0" y="190042"/>
                </a:lnTo>
                <a:lnTo>
                  <a:pt x="0" y="1462138"/>
                </a:lnTo>
                <a:lnTo>
                  <a:pt x="1651000" y="1462138"/>
                </a:lnTo>
                <a:lnTo>
                  <a:pt x="1651000" y="190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283792" y="2144938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c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08898" y="2144938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98639" y="2436543"/>
            <a:ext cx="1165860" cy="104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824865" algn="l"/>
              </a:tabLst>
            </a:pPr>
            <a:r>
              <a:rPr dirty="0" sz="1100" spc="-25">
                <a:latin typeface="Lucida Console"/>
                <a:cs typeface="Lucida Console"/>
              </a:rPr>
              <a:t>2.0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25">
                <a:latin typeface="Lucida Console"/>
                <a:cs typeface="Lucida Console"/>
              </a:rPr>
              <a:t>2.0</a:t>
            </a:r>
            <a:endParaRPr sz="1100">
              <a:latin typeface="Lucida Console"/>
              <a:cs typeface="Lucida Console"/>
            </a:endParaRPr>
          </a:p>
          <a:p>
            <a:pPr algn="ctr" marL="739775">
              <a:lnSpc>
                <a:spcPct val="100000"/>
              </a:lnSpc>
              <a:spcBef>
                <a:spcPts val="975"/>
              </a:spcBef>
            </a:pPr>
            <a:r>
              <a:rPr dirty="0" sz="1100" spc="-25">
                <a:latin typeface="Lucida Console"/>
                <a:cs typeface="Lucida Console"/>
              </a:rPr>
              <a:t>1.5</a:t>
            </a:r>
            <a:endParaRPr sz="1100">
              <a:latin typeface="Lucida Console"/>
              <a:cs typeface="Lucida Console"/>
            </a:endParaRPr>
          </a:p>
          <a:p>
            <a:pPr algn="ctr" marL="739775">
              <a:lnSpc>
                <a:spcPct val="100000"/>
              </a:lnSpc>
              <a:spcBef>
                <a:spcPts val="975"/>
              </a:spcBef>
            </a:pPr>
            <a:r>
              <a:rPr dirty="0" sz="1100" spc="-10">
                <a:latin typeface="Lucida Console"/>
                <a:cs typeface="Lucida Console"/>
              </a:rPr>
              <a:t>1.417</a:t>
            </a:r>
            <a:endParaRPr sz="1100">
              <a:latin typeface="Lucida Console"/>
              <a:cs typeface="Lucida Console"/>
            </a:endParaRPr>
          </a:p>
          <a:p>
            <a:pPr algn="ctr" marL="739775">
              <a:lnSpc>
                <a:spcPct val="100000"/>
              </a:lnSpc>
              <a:spcBef>
                <a:spcPts val="975"/>
              </a:spcBef>
            </a:pPr>
            <a:r>
              <a:rPr dirty="0" sz="1100" spc="-10">
                <a:latin typeface="Lucida Console"/>
                <a:cs typeface="Lucida Console"/>
              </a:rPr>
              <a:t>1.414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25146" y="1742414"/>
            <a:ext cx="8123555" cy="4730750"/>
            <a:chOff x="525146" y="1742414"/>
            <a:chExt cx="8123555" cy="4730750"/>
          </a:xfrm>
        </p:grpSpPr>
        <p:sp>
          <p:nvSpPr>
            <p:cNvPr id="11" name="object 11" descr=""/>
            <p:cNvSpPr/>
            <p:nvPr/>
          </p:nvSpPr>
          <p:spPr>
            <a:xfrm>
              <a:off x="6912521" y="2084666"/>
              <a:ext cx="1655445" cy="1463675"/>
            </a:xfrm>
            <a:custGeom>
              <a:avLst/>
              <a:gdLst/>
              <a:ahLst/>
              <a:cxnLst/>
              <a:rect l="l" t="t" r="r" b="b"/>
              <a:pathLst>
                <a:path w="1655445" h="1463675">
                  <a:moveTo>
                    <a:pt x="1655445" y="1372425"/>
                  </a:moveTo>
                  <a:lnTo>
                    <a:pt x="1650212" y="1372425"/>
                  </a:lnTo>
                  <a:lnTo>
                    <a:pt x="1650212" y="1458023"/>
                  </a:lnTo>
                  <a:lnTo>
                    <a:pt x="827671" y="1458023"/>
                  </a:lnTo>
                  <a:lnTo>
                    <a:pt x="827671" y="1372425"/>
                  </a:lnTo>
                  <a:lnTo>
                    <a:pt x="822439" y="1372425"/>
                  </a:lnTo>
                  <a:lnTo>
                    <a:pt x="822439" y="1458023"/>
                  </a:lnTo>
                  <a:lnTo>
                    <a:pt x="5245" y="1458023"/>
                  </a:lnTo>
                  <a:lnTo>
                    <a:pt x="5245" y="1171663"/>
                  </a:lnTo>
                  <a:lnTo>
                    <a:pt x="123278" y="1171663"/>
                  </a:lnTo>
                  <a:lnTo>
                    <a:pt x="123278" y="1166418"/>
                  </a:lnTo>
                  <a:lnTo>
                    <a:pt x="5245" y="1166418"/>
                  </a:lnTo>
                  <a:lnTo>
                    <a:pt x="5245" y="880059"/>
                  </a:lnTo>
                  <a:lnTo>
                    <a:pt x="123278" y="880059"/>
                  </a:lnTo>
                  <a:lnTo>
                    <a:pt x="123278" y="874814"/>
                  </a:lnTo>
                  <a:lnTo>
                    <a:pt x="5245" y="874814"/>
                  </a:lnTo>
                  <a:lnTo>
                    <a:pt x="5245" y="588454"/>
                  </a:lnTo>
                  <a:lnTo>
                    <a:pt x="123278" y="588454"/>
                  </a:lnTo>
                  <a:lnTo>
                    <a:pt x="123278" y="583209"/>
                  </a:lnTo>
                  <a:lnTo>
                    <a:pt x="5245" y="583209"/>
                  </a:lnTo>
                  <a:lnTo>
                    <a:pt x="5245" y="296862"/>
                  </a:lnTo>
                  <a:lnTo>
                    <a:pt x="123278" y="296862"/>
                  </a:lnTo>
                  <a:lnTo>
                    <a:pt x="123278" y="291617"/>
                  </a:lnTo>
                  <a:lnTo>
                    <a:pt x="5245" y="291617"/>
                  </a:lnTo>
                  <a:lnTo>
                    <a:pt x="5245" y="5257"/>
                  </a:lnTo>
                  <a:lnTo>
                    <a:pt x="123278" y="5257"/>
                  </a:lnTo>
                  <a:lnTo>
                    <a:pt x="123278" y="12"/>
                  </a:lnTo>
                  <a:lnTo>
                    <a:pt x="5245" y="12"/>
                  </a:lnTo>
                  <a:lnTo>
                    <a:pt x="0" y="0"/>
                  </a:lnTo>
                  <a:lnTo>
                    <a:pt x="0" y="1463255"/>
                  </a:lnTo>
                  <a:lnTo>
                    <a:pt x="5245" y="1463255"/>
                  </a:lnTo>
                  <a:lnTo>
                    <a:pt x="822439" y="1463255"/>
                  </a:lnTo>
                  <a:lnTo>
                    <a:pt x="827671" y="1463255"/>
                  </a:lnTo>
                  <a:lnTo>
                    <a:pt x="1650212" y="1463255"/>
                  </a:lnTo>
                  <a:lnTo>
                    <a:pt x="1655445" y="1463255"/>
                  </a:lnTo>
                  <a:lnTo>
                    <a:pt x="1655445" y="1458023"/>
                  </a:lnTo>
                  <a:lnTo>
                    <a:pt x="1655445" y="1372425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35800" y="2273998"/>
              <a:ext cx="1612900" cy="1183640"/>
            </a:xfrm>
            <a:custGeom>
              <a:avLst/>
              <a:gdLst/>
              <a:ahLst/>
              <a:cxnLst/>
              <a:rect l="l" t="t" r="r" b="b"/>
              <a:pathLst>
                <a:path w="1612900" h="1183639">
                  <a:moveTo>
                    <a:pt x="0" y="1183093"/>
                  </a:moveTo>
                  <a:lnTo>
                    <a:pt x="1612900" y="1183093"/>
                  </a:lnTo>
                  <a:lnTo>
                    <a:pt x="1612900" y="0"/>
                  </a:lnTo>
                  <a:lnTo>
                    <a:pt x="0" y="0"/>
                  </a:lnTo>
                  <a:lnTo>
                    <a:pt x="0" y="1183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146" y="1742414"/>
              <a:ext cx="5264950" cy="473066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58800" y="1778812"/>
              <a:ext cx="5156200" cy="4615815"/>
            </a:xfrm>
            <a:custGeom>
              <a:avLst/>
              <a:gdLst/>
              <a:ahLst/>
              <a:cxnLst/>
              <a:rect l="l" t="t" r="r" b="b"/>
              <a:pathLst>
                <a:path w="5156200" h="4615815">
                  <a:moveTo>
                    <a:pt x="0" y="0"/>
                  </a:moveTo>
                  <a:lnTo>
                    <a:pt x="5156200" y="0"/>
                  </a:lnTo>
                  <a:lnTo>
                    <a:pt x="5156200" y="4615268"/>
                  </a:lnTo>
                  <a:lnTo>
                    <a:pt x="0" y="4615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Function</a:t>
            </a:r>
            <a:r>
              <a:rPr dirty="0" spc="130"/>
              <a:t> </a:t>
            </a:r>
            <a:r>
              <a:rPr dirty="0"/>
              <a:t>call</a:t>
            </a:r>
            <a:r>
              <a:rPr dirty="0" spc="130"/>
              <a:t> </a:t>
            </a:r>
            <a:r>
              <a:rPr dirty="0" spc="55"/>
              <a:t>flow</a:t>
            </a:r>
            <a:r>
              <a:rPr dirty="0" spc="135"/>
              <a:t> </a:t>
            </a:r>
            <a:r>
              <a:rPr dirty="0" spc="65"/>
              <a:t>of</a:t>
            </a:r>
            <a:r>
              <a:rPr dirty="0" spc="130"/>
              <a:t> </a:t>
            </a:r>
            <a:r>
              <a:rPr dirty="0"/>
              <a:t>control</a:t>
            </a:r>
            <a:r>
              <a:rPr dirty="0" spc="135"/>
              <a:t> </a:t>
            </a:r>
            <a:r>
              <a:rPr dirty="0" spc="-20"/>
              <a:t>trace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739421" y="1915783"/>
            <a:ext cx="4756150" cy="2569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Newton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sqrt(double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c,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eps)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 marR="142367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Double.NaN;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c;</a:t>
            </a:r>
            <a:endParaRPr sz="1200">
              <a:latin typeface="Lucida Console"/>
              <a:cs typeface="Lucida Console"/>
            </a:endParaRPr>
          </a:p>
          <a:p>
            <a:pPr marL="863600" marR="855980" indent="-2838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(Math.abs(t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c/t)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eps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t)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(c/t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t;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43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double[args.length];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3650" y="4493309"/>
            <a:ext cx="3670300" cy="394335"/>
          </a:xfrm>
          <a:prstGeom prst="rect">
            <a:avLst/>
          </a:prstGeom>
          <a:solidFill>
            <a:srgbClr val="FFFFFF"/>
          </a:solidFill>
          <a:ln w="12714">
            <a:solidFill>
              <a:srgbClr val="00549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5880">
              <a:lnSpc>
                <a:spcPts val="134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args.length;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33972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Double.parseDouble(args[i]);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07092" y="4847972"/>
            <a:ext cx="324231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07092" y="504045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68450" y="5243441"/>
            <a:ext cx="2895600" cy="241935"/>
          </a:xfrm>
          <a:prstGeom prst="rect">
            <a:avLst/>
          </a:prstGeom>
          <a:solidFill>
            <a:srgbClr val="FFFFFF"/>
          </a:solidFill>
          <a:ln w="12714">
            <a:solidFill>
              <a:srgbClr val="005493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5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sqrt(a[i],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1e-</a:t>
            </a:r>
            <a:r>
              <a:rPr dirty="0" sz="1200" spc="-25">
                <a:latin typeface="Lucida Console"/>
                <a:cs typeface="Lucida Console"/>
              </a:rPr>
              <a:t>3);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90928" y="5425428"/>
            <a:ext cx="17284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latin typeface="Lucida Console"/>
                <a:cs typeface="Lucida Console"/>
              </a:rPr>
              <a:t>StdOut.println(x);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07092" y="5617922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23257" y="581040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39421" y="600289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773777" y="5492329"/>
            <a:ext cx="2221230" cy="1169670"/>
            <a:chOff x="4773777" y="5492329"/>
            <a:chExt cx="2221230" cy="1169670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777" y="5492329"/>
              <a:ext cx="2221230" cy="116955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800600" y="5516803"/>
              <a:ext cx="2120900" cy="1068070"/>
            </a:xfrm>
            <a:custGeom>
              <a:avLst/>
              <a:gdLst/>
              <a:ahLst/>
              <a:cxnLst/>
              <a:rect l="l" t="t" r="r" b="b"/>
              <a:pathLst>
                <a:path w="2120900" h="1068070">
                  <a:moveTo>
                    <a:pt x="0" y="0"/>
                  </a:moveTo>
                  <a:lnTo>
                    <a:pt x="2120900" y="0"/>
                  </a:lnTo>
                  <a:lnTo>
                    <a:pt x="2120900" y="1067996"/>
                  </a:lnTo>
                  <a:lnTo>
                    <a:pt x="0" y="1067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988052" y="5670041"/>
            <a:ext cx="16433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Newton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3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88052" y="5839967"/>
            <a:ext cx="451484" cy="5880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10">
                <a:latin typeface="Lucida Console"/>
                <a:cs typeface="Lucida Console"/>
              </a:rPr>
              <a:t>1.000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latin typeface="Lucida Console"/>
                <a:cs typeface="Lucida Console"/>
              </a:rPr>
              <a:t>1.414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latin typeface="Lucida Console"/>
                <a:cs typeface="Lucida Console"/>
              </a:rPr>
              <a:t>1.732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481534" y="4392307"/>
            <a:ext cx="1776095" cy="842010"/>
          </a:xfrm>
          <a:custGeom>
            <a:avLst/>
            <a:gdLst/>
            <a:ahLst/>
            <a:cxnLst/>
            <a:rect l="l" t="t" r="r" b="b"/>
            <a:pathLst>
              <a:path w="1776095" h="842010">
                <a:moveTo>
                  <a:pt x="1775942" y="0"/>
                </a:moveTo>
                <a:lnTo>
                  <a:pt x="885101" y="0"/>
                </a:lnTo>
                <a:lnTo>
                  <a:pt x="0" y="0"/>
                </a:lnTo>
                <a:lnTo>
                  <a:pt x="0" y="280581"/>
                </a:lnTo>
                <a:lnTo>
                  <a:pt x="0" y="561174"/>
                </a:lnTo>
                <a:lnTo>
                  <a:pt x="0" y="841756"/>
                </a:lnTo>
                <a:lnTo>
                  <a:pt x="885101" y="841756"/>
                </a:lnTo>
                <a:lnTo>
                  <a:pt x="1775942" y="841756"/>
                </a:lnTo>
                <a:lnTo>
                  <a:pt x="1775942" y="561174"/>
                </a:lnTo>
                <a:lnTo>
                  <a:pt x="1775942" y="280581"/>
                </a:lnTo>
                <a:lnTo>
                  <a:pt x="1775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881507" y="4158879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i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641755" y="4158879"/>
            <a:ext cx="34099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20">
                <a:latin typeface="Lucida Console"/>
                <a:cs typeface="Lucida Console"/>
              </a:rPr>
              <a:t>a[i]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81507" y="4439460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684325" y="4439460"/>
            <a:ext cx="255904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25">
                <a:latin typeface="Lucida Console"/>
                <a:cs typeface="Lucida Console"/>
              </a:rPr>
              <a:t>1.0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881507" y="4720054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684325" y="4720054"/>
            <a:ext cx="255904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25">
                <a:latin typeface="Lucida Console"/>
                <a:cs typeface="Lucida Console"/>
              </a:rPr>
              <a:t>2.0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881507" y="5000635"/>
            <a:ext cx="8572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684325" y="5000635"/>
            <a:ext cx="255904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25">
                <a:latin typeface="Lucida Console"/>
                <a:cs typeface="Lucida Console"/>
              </a:rPr>
              <a:t>3.0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478916" y="1982393"/>
            <a:ext cx="2212340" cy="3254375"/>
            <a:chOff x="6478916" y="1982393"/>
            <a:chExt cx="2212340" cy="3254375"/>
          </a:xfrm>
        </p:grpSpPr>
        <p:sp>
          <p:nvSpPr>
            <p:cNvPr id="40" name="object 40" descr=""/>
            <p:cNvSpPr/>
            <p:nvPr/>
          </p:nvSpPr>
          <p:spPr>
            <a:xfrm>
              <a:off x="6478905" y="4109110"/>
              <a:ext cx="1781175" cy="1127760"/>
            </a:xfrm>
            <a:custGeom>
              <a:avLst/>
              <a:gdLst/>
              <a:ahLst/>
              <a:cxnLst/>
              <a:rect l="l" t="t" r="r" b="b"/>
              <a:pathLst>
                <a:path w="1781175" h="1127760">
                  <a:moveTo>
                    <a:pt x="137795" y="1122337"/>
                  </a:moveTo>
                  <a:lnTo>
                    <a:pt x="5245" y="1122337"/>
                  </a:lnTo>
                  <a:lnTo>
                    <a:pt x="5245" y="846988"/>
                  </a:lnTo>
                  <a:lnTo>
                    <a:pt x="127165" y="846988"/>
                  </a:lnTo>
                  <a:lnTo>
                    <a:pt x="127165" y="841756"/>
                  </a:lnTo>
                  <a:lnTo>
                    <a:pt x="5245" y="841756"/>
                  </a:lnTo>
                  <a:lnTo>
                    <a:pt x="5245" y="566407"/>
                  </a:lnTo>
                  <a:lnTo>
                    <a:pt x="127165" y="566407"/>
                  </a:lnTo>
                  <a:lnTo>
                    <a:pt x="127165" y="561162"/>
                  </a:lnTo>
                  <a:lnTo>
                    <a:pt x="5245" y="561162"/>
                  </a:lnTo>
                  <a:lnTo>
                    <a:pt x="5245" y="285813"/>
                  </a:lnTo>
                  <a:lnTo>
                    <a:pt x="127165" y="285813"/>
                  </a:lnTo>
                  <a:lnTo>
                    <a:pt x="127165" y="280568"/>
                  </a:lnTo>
                  <a:lnTo>
                    <a:pt x="5245" y="280568"/>
                  </a:lnTo>
                  <a:lnTo>
                    <a:pt x="5245" y="5232"/>
                  </a:lnTo>
                  <a:lnTo>
                    <a:pt x="127165" y="5232"/>
                  </a:lnTo>
                  <a:lnTo>
                    <a:pt x="127165" y="0"/>
                  </a:lnTo>
                  <a:lnTo>
                    <a:pt x="5245" y="0"/>
                  </a:lnTo>
                  <a:lnTo>
                    <a:pt x="0" y="0"/>
                  </a:lnTo>
                  <a:lnTo>
                    <a:pt x="0" y="5232"/>
                  </a:lnTo>
                  <a:lnTo>
                    <a:pt x="0" y="1127594"/>
                  </a:lnTo>
                  <a:lnTo>
                    <a:pt x="5245" y="1127594"/>
                  </a:lnTo>
                  <a:lnTo>
                    <a:pt x="137795" y="1127582"/>
                  </a:lnTo>
                  <a:lnTo>
                    <a:pt x="137795" y="1122337"/>
                  </a:lnTo>
                  <a:close/>
                </a:path>
                <a:path w="1781175" h="1127760">
                  <a:moveTo>
                    <a:pt x="890333" y="1041044"/>
                  </a:moveTo>
                  <a:lnTo>
                    <a:pt x="885101" y="1041044"/>
                  </a:lnTo>
                  <a:lnTo>
                    <a:pt x="885101" y="1051687"/>
                  </a:lnTo>
                  <a:lnTo>
                    <a:pt x="890333" y="1051687"/>
                  </a:lnTo>
                  <a:lnTo>
                    <a:pt x="890333" y="1041044"/>
                  </a:lnTo>
                  <a:close/>
                </a:path>
                <a:path w="1781175" h="1127760">
                  <a:moveTo>
                    <a:pt x="1781175" y="1041044"/>
                  </a:moveTo>
                  <a:lnTo>
                    <a:pt x="1775942" y="1041044"/>
                  </a:lnTo>
                  <a:lnTo>
                    <a:pt x="1775942" y="1122337"/>
                  </a:lnTo>
                  <a:lnTo>
                    <a:pt x="988695" y="1122337"/>
                  </a:lnTo>
                  <a:lnTo>
                    <a:pt x="988695" y="1127582"/>
                  </a:lnTo>
                  <a:lnTo>
                    <a:pt x="1775942" y="1127582"/>
                  </a:lnTo>
                  <a:lnTo>
                    <a:pt x="1781175" y="1127582"/>
                  </a:lnTo>
                  <a:lnTo>
                    <a:pt x="1781175" y="1122337"/>
                  </a:lnTo>
                  <a:lnTo>
                    <a:pt x="1781175" y="104104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40880" y="1982393"/>
              <a:ext cx="1650364" cy="292100"/>
            </a:xfrm>
            <a:custGeom>
              <a:avLst/>
              <a:gdLst/>
              <a:ahLst/>
              <a:cxnLst/>
              <a:rect l="l" t="t" r="r" b="b"/>
              <a:pathLst>
                <a:path w="1650365" h="292100">
                  <a:moveTo>
                    <a:pt x="1650212" y="0"/>
                  </a:moveTo>
                  <a:lnTo>
                    <a:pt x="822426" y="0"/>
                  </a:lnTo>
                  <a:lnTo>
                    <a:pt x="0" y="0"/>
                  </a:lnTo>
                  <a:lnTo>
                    <a:pt x="0" y="291604"/>
                  </a:lnTo>
                  <a:lnTo>
                    <a:pt x="822426" y="291604"/>
                  </a:lnTo>
                  <a:lnTo>
                    <a:pt x="1650212" y="291604"/>
                  </a:lnTo>
                  <a:lnTo>
                    <a:pt x="1650212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043499" y="2087294"/>
            <a:ext cx="817244" cy="184150"/>
          </a:xfrm>
          <a:prstGeom prst="rect">
            <a:avLst/>
          </a:prstGeom>
          <a:solidFill>
            <a:srgbClr val="F3F6F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85"/>
              </a:lnSpc>
            </a:pPr>
            <a:r>
              <a:rPr dirty="0" sz="1100" spc="5">
                <a:latin typeface="Lucida Console"/>
                <a:cs typeface="Lucida Console"/>
              </a:rPr>
              <a:t>c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863311" y="1982396"/>
            <a:ext cx="828040" cy="292100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100" spc="5">
                <a:latin typeface="Lucida Console"/>
                <a:cs typeface="Lucida Console"/>
              </a:rPr>
              <a:t>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040881" y="2273994"/>
            <a:ext cx="822960" cy="2921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100" spc="-25">
                <a:latin typeface="Lucida Console"/>
                <a:cs typeface="Lucida Console"/>
              </a:rPr>
              <a:t>3.0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863311" y="2273994"/>
            <a:ext cx="828040" cy="2921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100" spc="-25">
                <a:latin typeface="Lucida Console"/>
                <a:cs typeface="Lucida Console"/>
              </a:rPr>
              <a:t>3.0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63311" y="2565595"/>
            <a:ext cx="828040" cy="2921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100" spc="-25">
                <a:latin typeface="Lucida Console"/>
                <a:cs typeface="Lucida Console"/>
              </a:rPr>
              <a:t>2.0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863311" y="2857197"/>
            <a:ext cx="828040" cy="2921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385"/>
              </a:spcBef>
            </a:pPr>
            <a:r>
              <a:rPr dirty="0" sz="1100" spc="-20">
                <a:latin typeface="Lucida Console"/>
                <a:cs typeface="Lucida Console"/>
              </a:rPr>
              <a:t>1.75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863311" y="3148798"/>
            <a:ext cx="828040" cy="2921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385"/>
              </a:spcBef>
            </a:pPr>
            <a:r>
              <a:rPr dirty="0" sz="1100" spc="-10">
                <a:latin typeface="Lucida Console"/>
                <a:cs typeface="Lucida Console"/>
              </a:rPr>
              <a:t>1.732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6606070" y="1979777"/>
            <a:ext cx="2087880" cy="3170555"/>
            <a:chOff x="6606070" y="1979777"/>
            <a:chExt cx="2087880" cy="3170555"/>
          </a:xfrm>
        </p:grpSpPr>
        <p:sp>
          <p:nvSpPr>
            <p:cNvPr id="50" name="object 50" descr=""/>
            <p:cNvSpPr/>
            <p:nvPr/>
          </p:nvSpPr>
          <p:spPr>
            <a:xfrm>
              <a:off x="7038251" y="1979789"/>
              <a:ext cx="1655445" cy="1463675"/>
            </a:xfrm>
            <a:custGeom>
              <a:avLst/>
              <a:gdLst/>
              <a:ahLst/>
              <a:cxnLst/>
              <a:rect l="l" t="t" r="r" b="b"/>
              <a:pathLst>
                <a:path w="1655445" h="1463675">
                  <a:moveTo>
                    <a:pt x="1655445" y="0"/>
                  </a:moveTo>
                  <a:lnTo>
                    <a:pt x="1650212" y="0"/>
                  </a:lnTo>
                  <a:lnTo>
                    <a:pt x="1650212" y="5232"/>
                  </a:lnTo>
                  <a:lnTo>
                    <a:pt x="1650212" y="291592"/>
                  </a:lnTo>
                  <a:lnTo>
                    <a:pt x="1650212" y="1457998"/>
                  </a:lnTo>
                  <a:lnTo>
                    <a:pt x="827671" y="1457998"/>
                  </a:lnTo>
                  <a:lnTo>
                    <a:pt x="827671" y="1171638"/>
                  </a:lnTo>
                  <a:lnTo>
                    <a:pt x="1650212" y="1171638"/>
                  </a:lnTo>
                  <a:lnTo>
                    <a:pt x="1650212" y="1166393"/>
                  </a:lnTo>
                  <a:lnTo>
                    <a:pt x="827671" y="1166393"/>
                  </a:lnTo>
                  <a:lnTo>
                    <a:pt x="827671" y="880033"/>
                  </a:lnTo>
                  <a:lnTo>
                    <a:pt x="1650212" y="880033"/>
                  </a:lnTo>
                  <a:lnTo>
                    <a:pt x="1650212" y="874788"/>
                  </a:lnTo>
                  <a:lnTo>
                    <a:pt x="827671" y="874788"/>
                  </a:lnTo>
                  <a:lnTo>
                    <a:pt x="827671" y="588429"/>
                  </a:lnTo>
                  <a:lnTo>
                    <a:pt x="1650212" y="588429"/>
                  </a:lnTo>
                  <a:lnTo>
                    <a:pt x="1650212" y="583184"/>
                  </a:lnTo>
                  <a:lnTo>
                    <a:pt x="827671" y="583184"/>
                  </a:lnTo>
                  <a:lnTo>
                    <a:pt x="827671" y="296837"/>
                  </a:lnTo>
                  <a:lnTo>
                    <a:pt x="1650212" y="296837"/>
                  </a:lnTo>
                  <a:lnTo>
                    <a:pt x="1650212" y="291592"/>
                  </a:lnTo>
                  <a:lnTo>
                    <a:pt x="827671" y="291592"/>
                  </a:lnTo>
                  <a:lnTo>
                    <a:pt x="827671" y="5232"/>
                  </a:lnTo>
                  <a:lnTo>
                    <a:pt x="1650212" y="5232"/>
                  </a:lnTo>
                  <a:lnTo>
                    <a:pt x="1650212" y="0"/>
                  </a:lnTo>
                  <a:lnTo>
                    <a:pt x="827671" y="0"/>
                  </a:lnTo>
                  <a:lnTo>
                    <a:pt x="822439" y="0"/>
                  </a:lnTo>
                  <a:lnTo>
                    <a:pt x="822439" y="5232"/>
                  </a:lnTo>
                  <a:lnTo>
                    <a:pt x="822439" y="1457998"/>
                  </a:lnTo>
                  <a:lnTo>
                    <a:pt x="5245" y="1457998"/>
                  </a:lnTo>
                  <a:lnTo>
                    <a:pt x="5245" y="1171638"/>
                  </a:lnTo>
                  <a:lnTo>
                    <a:pt x="822439" y="1171638"/>
                  </a:lnTo>
                  <a:lnTo>
                    <a:pt x="822439" y="1166393"/>
                  </a:lnTo>
                  <a:lnTo>
                    <a:pt x="5245" y="1166393"/>
                  </a:lnTo>
                  <a:lnTo>
                    <a:pt x="5245" y="880033"/>
                  </a:lnTo>
                  <a:lnTo>
                    <a:pt x="822439" y="880033"/>
                  </a:lnTo>
                  <a:lnTo>
                    <a:pt x="822439" y="874788"/>
                  </a:lnTo>
                  <a:lnTo>
                    <a:pt x="5245" y="874788"/>
                  </a:lnTo>
                  <a:lnTo>
                    <a:pt x="5245" y="588429"/>
                  </a:lnTo>
                  <a:lnTo>
                    <a:pt x="822439" y="588429"/>
                  </a:lnTo>
                  <a:lnTo>
                    <a:pt x="822439" y="583184"/>
                  </a:lnTo>
                  <a:lnTo>
                    <a:pt x="5245" y="583184"/>
                  </a:lnTo>
                  <a:lnTo>
                    <a:pt x="5245" y="296837"/>
                  </a:lnTo>
                  <a:lnTo>
                    <a:pt x="822439" y="296837"/>
                  </a:lnTo>
                  <a:lnTo>
                    <a:pt x="822439" y="291592"/>
                  </a:lnTo>
                  <a:lnTo>
                    <a:pt x="5245" y="291592"/>
                  </a:lnTo>
                  <a:lnTo>
                    <a:pt x="5245" y="5232"/>
                  </a:lnTo>
                  <a:lnTo>
                    <a:pt x="822439" y="5232"/>
                  </a:lnTo>
                  <a:lnTo>
                    <a:pt x="822439" y="0"/>
                  </a:lnTo>
                  <a:lnTo>
                    <a:pt x="5245" y="0"/>
                  </a:lnTo>
                  <a:lnTo>
                    <a:pt x="0" y="0"/>
                  </a:lnTo>
                  <a:lnTo>
                    <a:pt x="0" y="5232"/>
                  </a:lnTo>
                  <a:lnTo>
                    <a:pt x="0" y="1463255"/>
                  </a:lnTo>
                  <a:lnTo>
                    <a:pt x="5245" y="1463255"/>
                  </a:lnTo>
                  <a:lnTo>
                    <a:pt x="822439" y="1463243"/>
                  </a:lnTo>
                  <a:lnTo>
                    <a:pt x="827671" y="1463255"/>
                  </a:lnTo>
                  <a:lnTo>
                    <a:pt x="1650212" y="1463243"/>
                  </a:lnTo>
                  <a:lnTo>
                    <a:pt x="1655445" y="1463255"/>
                  </a:lnTo>
                  <a:lnTo>
                    <a:pt x="1655445" y="5232"/>
                  </a:lnTo>
                  <a:lnTo>
                    <a:pt x="165544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606070" y="3985843"/>
              <a:ext cx="1772285" cy="291465"/>
            </a:xfrm>
            <a:custGeom>
              <a:avLst/>
              <a:gdLst/>
              <a:ahLst/>
              <a:cxnLst/>
              <a:rect l="l" t="t" r="r" b="b"/>
              <a:pathLst>
                <a:path w="1772284" h="291464">
                  <a:moveTo>
                    <a:pt x="1772272" y="0"/>
                  </a:moveTo>
                  <a:lnTo>
                    <a:pt x="883259" y="0"/>
                  </a:lnTo>
                  <a:lnTo>
                    <a:pt x="0" y="0"/>
                  </a:lnTo>
                  <a:lnTo>
                    <a:pt x="0" y="291084"/>
                  </a:lnTo>
                  <a:lnTo>
                    <a:pt x="883259" y="291084"/>
                  </a:lnTo>
                  <a:lnTo>
                    <a:pt x="1772272" y="291084"/>
                  </a:lnTo>
                  <a:lnTo>
                    <a:pt x="1772272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606070" y="4567999"/>
              <a:ext cx="1772285" cy="582295"/>
            </a:xfrm>
            <a:custGeom>
              <a:avLst/>
              <a:gdLst/>
              <a:ahLst/>
              <a:cxnLst/>
              <a:rect l="l" t="t" r="r" b="b"/>
              <a:pathLst>
                <a:path w="1772284" h="582295">
                  <a:moveTo>
                    <a:pt x="1772272" y="0"/>
                  </a:moveTo>
                  <a:lnTo>
                    <a:pt x="883259" y="0"/>
                  </a:lnTo>
                  <a:lnTo>
                    <a:pt x="0" y="0"/>
                  </a:lnTo>
                  <a:lnTo>
                    <a:pt x="0" y="291084"/>
                  </a:lnTo>
                  <a:lnTo>
                    <a:pt x="0" y="582155"/>
                  </a:lnTo>
                  <a:lnTo>
                    <a:pt x="883259" y="582155"/>
                  </a:lnTo>
                  <a:lnTo>
                    <a:pt x="1772272" y="582155"/>
                  </a:lnTo>
                  <a:lnTo>
                    <a:pt x="1772272" y="291084"/>
                  </a:lnTo>
                  <a:lnTo>
                    <a:pt x="1772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606070" y="3985847"/>
            <a:ext cx="883285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5">
                <a:latin typeface="Lucida Console"/>
                <a:cs typeface="Lucida Console"/>
              </a:rPr>
              <a:t>i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489338" y="3985847"/>
            <a:ext cx="889000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345"/>
              </a:spcBef>
            </a:pPr>
            <a:r>
              <a:rPr dirty="0" sz="1100" spc="-20">
                <a:latin typeface="Lucida Console"/>
                <a:cs typeface="Lucida Console"/>
              </a:rPr>
              <a:t>a[i]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378344" y="3985847"/>
            <a:ext cx="889635" cy="291465"/>
          </a:xfrm>
          <a:prstGeom prst="rect">
            <a:avLst/>
          </a:prstGeom>
          <a:solidFill>
            <a:srgbClr val="F3F6F9"/>
          </a:solidFill>
          <a:ln w="5234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5">
                <a:latin typeface="Lucida Console"/>
                <a:cs typeface="Lucida Console"/>
              </a:rPr>
              <a:t>x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606070" y="4276920"/>
            <a:ext cx="883285" cy="29146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5">
                <a:latin typeface="Lucida Console"/>
                <a:cs typeface="Lucida Console"/>
              </a:rPr>
              <a:t>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489338" y="4276920"/>
            <a:ext cx="889000" cy="29146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-25">
                <a:latin typeface="Lucida Console"/>
                <a:cs typeface="Lucida Console"/>
              </a:rPr>
              <a:t>1.0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378344" y="4276920"/>
            <a:ext cx="889635" cy="291465"/>
          </a:xfrm>
          <a:prstGeom prst="rect">
            <a:avLst/>
          </a:prstGeom>
          <a:solidFill>
            <a:srgbClr val="FFFFFF"/>
          </a:solidFill>
          <a:ln w="5234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Lucida Console"/>
                <a:cs typeface="Lucida Console"/>
              </a:rPr>
              <a:t>1.000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606070" y="4567997"/>
            <a:ext cx="883285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489338" y="4567997"/>
            <a:ext cx="889000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-25">
                <a:latin typeface="Lucida Console"/>
                <a:cs typeface="Lucida Console"/>
              </a:rPr>
              <a:t>2.0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378344" y="4567997"/>
            <a:ext cx="889635" cy="291465"/>
          </a:xfrm>
          <a:prstGeom prst="rect">
            <a:avLst/>
          </a:prstGeom>
          <a:solidFill>
            <a:srgbClr val="FFFFFF"/>
          </a:solidFill>
          <a:ln w="5234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Lucida Console"/>
                <a:cs typeface="Lucida Console"/>
              </a:rPr>
              <a:t>1.414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606070" y="4859074"/>
            <a:ext cx="883285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5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89338" y="4859074"/>
            <a:ext cx="889000" cy="29146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100" spc="-25">
                <a:latin typeface="Lucida Console"/>
                <a:cs typeface="Lucida Console"/>
              </a:rPr>
              <a:t>3.0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378344" y="4859074"/>
            <a:ext cx="889635" cy="291465"/>
          </a:xfrm>
          <a:prstGeom prst="rect">
            <a:avLst/>
          </a:prstGeom>
          <a:solidFill>
            <a:srgbClr val="FFFFFF"/>
          </a:solidFill>
          <a:ln w="5234">
            <a:solidFill>
              <a:srgbClr val="EBEBEB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Lucida Console"/>
                <a:cs typeface="Lucida Console"/>
              </a:rPr>
              <a:t>1.732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257293" y="4881092"/>
            <a:ext cx="6210935" cy="979169"/>
            <a:chOff x="1257293" y="4881092"/>
            <a:chExt cx="6210935" cy="979169"/>
          </a:xfrm>
        </p:grpSpPr>
        <p:sp>
          <p:nvSpPr>
            <p:cNvPr id="66" name="object 66" descr=""/>
            <p:cNvSpPr/>
            <p:nvPr/>
          </p:nvSpPr>
          <p:spPr>
            <a:xfrm>
              <a:off x="1263649" y="4887448"/>
              <a:ext cx="3365500" cy="966469"/>
            </a:xfrm>
            <a:custGeom>
              <a:avLst/>
              <a:gdLst/>
              <a:ahLst/>
              <a:cxnLst/>
              <a:rect l="l" t="t" r="r" b="b"/>
              <a:pathLst>
                <a:path w="3365500" h="966470">
                  <a:moveTo>
                    <a:pt x="0" y="0"/>
                  </a:moveTo>
                  <a:lnTo>
                    <a:pt x="3365498" y="0"/>
                  </a:lnTo>
                  <a:lnTo>
                    <a:pt x="3365498" y="966285"/>
                  </a:lnTo>
                  <a:lnTo>
                    <a:pt x="0" y="966285"/>
                  </a:lnTo>
                  <a:lnTo>
                    <a:pt x="0" y="0"/>
                  </a:lnTo>
                  <a:close/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16700" y="5160797"/>
              <a:ext cx="850900" cy="254635"/>
            </a:xfrm>
            <a:custGeom>
              <a:avLst/>
              <a:gdLst/>
              <a:ahLst/>
              <a:cxnLst/>
              <a:rect l="l" t="t" r="r" b="b"/>
              <a:pathLst>
                <a:path w="850900" h="254635">
                  <a:moveTo>
                    <a:pt x="0" y="0"/>
                  </a:moveTo>
                  <a:lnTo>
                    <a:pt x="850900" y="0"/>
                  </a:lnTo>
                  <a:lnTo>
                    <a:pt x="850900" y="254292"/>
                  </a:lnTo>
                  <a:lnTo>
                    <a:pt x="0" y="254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990181" y="5174424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3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9" name="object 6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1a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390072" cy="30051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3600" y="2452662"/>
            <a:ext cx="4279900" cy="28994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PQfunctions1a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2031364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j;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6686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1a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390072" cy="30051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3600" y="2452662"/>
            <a:ext cx="4279900" cy="28994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PQfunctions1a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2031364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j;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6686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26100" y="2846806"/>
            <a:ext cx="3644900" cy="737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879" rIns="0" bIns="0" rtlCol="0" vert="horz">
            <a:spAutoFit/>
          </a:bodyPr>
          <a:lstStyle/>
          <a:p>
            <a:pPr marL="337820" marR="205740" indent="-212090">
              <a:lnSpc>
                <a:spcPct val="116500"/>
              </a:lnSpc>
              <a:spcBef>
                <a:spcPts val="439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Takes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300" spc="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from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command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line,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then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prints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cubes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integers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from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300">
              <a:latin typeface="Lucida Sans Italic"/>
              <a:cs typeface="Lucida Sans Ital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807" y="3651453"/>
            <a:ext cx="2792260" cy="231813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184900" y="3685946"/>
            <a:ext cx="2692400" cy="22123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javac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PQfunctions1a.java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PQfunctions1a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6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8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5"/>
              </a:spcBef>
            </a:pP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27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64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125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216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1b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175290" cy="30051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56481" y="3377209"/>
            <a:ext cx="3683000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14984">
              <a:lnSpc>
                <a:spcPts val="107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  <a:p>
            <a:pPr marL="514984">
              <a:lnSpc>
                <a:spcPts val="131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63600" y="2452662"/>
            <a:ext cx="4064000" cy="289941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PQfunctions1b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4527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1b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32486" y="2422905"/>
            <a:ext cx="4175760" cy="3005455"/>
            <a:chOff x="832486" y="2422905"/>
            <a:chExt cx="4175760" cy="30054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6" y="2422905"/>
              <a:ext cx="4175290" cy="300517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63600" y="2452662"/>
              <a:ext cx="4064000" cy="2899410"/>
            </a:xfrm>
            <a:custGeom>
              <a:avLst/>
              <a:gdLst/>
              <a:ahLst/>
              <a:cxnLst/>
              <a:rect l="l" t="t" r="r" b="b"/>
              <a:pathLst>
                <a:path w="4064000" h="2899410">
                  <a:moveTo>
                    <a:pt x="0" y="0"/>
                  </a:moveTo>
                  <a:lnTo>
                    <a:pt x="4064000" y="0"/>
                  </a:lnTo>
                  <a:lnTo>
                    <a:pt x="4064000" y="2898851"/>
                  </a:lnTo>
                  <a:lnTo>
                    <a:pt x="0" y="2898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6481" y="3377209"/>
              <a:ext cx="3683000" cy="318135"/>
            </a:xfrm>
            <a:custGeom>
              <a:avLst/>
              <a:gdLst/>
              <a:ahLst/>
              <a:cxnLst/>
              <a:rect l="l" t="t" r="r" b="b"/>
              <a:pathLst>
                <a:path w="3683000" h="318135">
                  <a:moveTo>
                    <a:pt x="3682841" y="0"/>
                  </a:moveTo>
                  <a:lnTo>
                    <a:pt x="0" y="0"/>
                  </a:lnTo>
                  <a:lnTo>
                    <a:pt x="0" y="317614"/>
                  </a:lnTo>
                  <a:lnTo>
                    <a:pt x="3682841" y="317614"/>
                  </a:lnTo>
                  <a:lnTo>
                    <a:pt x="368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</a:p>
          <a:p>
            <a:pPr marL="196850">
              <a:lnSpc>
                <a:spcPct val="100000"/>
              </a:lnSpc>
            </a:pPr>
            <a:r>
              <a:rPr dirty="0"/>
              <a:t>public</a:t>
            </a:r>
            <a:r>
              <a:rPr dirty="0" spc="40"/>
              <a:t> </a:t>
            </a:r>
            <a:r>
              <a:rPr dirty="0"/>
              <a:t>class</a:t>
            </a:r>
            <a:r>
              <a:rPr dirty="0" spc="40"/>
              <a:t> </a:t>
            </a:r>
            <a:r>
              <a:rPr dirty="0" spc="-10"/>
              <a:t>PQfunctions1b</a:t>
            </a: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/>
              <a:t>public</a:t>
            </a:r>
            <a:r>
              <a:rPr dirty="0" spc="30"/>
              <a:t> </a:t>
            </a:r>
            <a:r>
              <a:rPr dirty="0"/>
              <a:t>static</a:t>
            </a:r>
            <a:r>
              <a:rPr dirty="0" spc="30"/>
              <a:t> </a:t>
            </a:r>
            <a:r>
              <a:rPr dirty="0"/>
              <a:t>int</a:t>
            </a:r>
            <a:r>
              <a:rPr dirty="0" spc="30"/>
              <a:t> </a:t>
            </a:r>
            <a:r>
              <a:rPr dirty="0"/>
              <a:t>cube(</a:t>
            </a:r>
            <a:r>
              <a:rPr dirty="0" spc="35"/>
              <a:t> </a:t>
            </a:r>
            <a:r>
              <a:rPr dirty="0"/>
              <a:t>int</a:t>
            </a:r>
            <a:r>
              <a:rPr dirty="0" spc="30"/>
              <a:t> </a:t>
            </a:r>
            <a:r>
              <a:rPr dirty="0"/>
              <a:t>i</a:t>
            </a:r>
            <a:r>
              <a:rPr dirty="0" spc="30"/>
              <a:t> </a:t>
            </a:r>
            <a:r>
              <a:rPr dirty="0" spc="-50"/>
              <a:t>)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707390" marR="1815464">
              <a:lnSpc>
                <a:spcPct val="108900"/>
              </a:lnSpc>
            </a:pPr>
            <a:r>
              <a:rPr dirty="0"/>
              <a:t>int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10"/>
              <a:t> </a:t>
            </a:r>
            <a:r>
              <a:rPr dirty="0"/>
              <a:t>*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*</a:t>
            </a:r>
            <a:r>
              <a:rPr dirty="0" spc="10"/>
              <a:t> </a:t>
            </a:r>
            <a:r>
              <a:rPr dirty="0" spc="-25"/>
              <a:t>i; </a:t>
            </a:r>
            <a:r>
              <a:rPr dirty="0"/>
              <a:t>return</a:t>
            </a:r>
            <a:r>
              <a:rPr dirty="0" spc="40"/>
              <a:t> </a:t>
            </a:r>
            <a:r>
              <a:rPr dirty="0" spc="-35"/>
              <a:t>i;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/>
              <a:t>public</a:t>
            </a:r>
            <a:r>
              <a:rPr dirty="0" spc="50"/>
              <a:t> </a:t>
            </a:r>
            <a:r>
              <a:rPr dirty="0"/>
              <a:t>static</a:t>
            </a:r>
            <a:r>
              <a:rPr dirty="0" spc="55"/>
              <a:t> </a:t>
            </a:r>
            <a:r>
              <a:rPr dirty="0"/>
              <a:t>void</a:t>
            </a:r>
            <a:r>
              <a:rPr dirty="0" spc="50"/>
              <a:t> </a:t>
            </a:r>
            <a:r>
              <a:rPr dirty="0"/>
              <a:t>main(String[]</a:t>
            </a:r>
            <a:r>
              <a:rPr dirty="0" spc="55"/>
              <a:t> </a:t>
            </a:r>
            <a:r>
              <a:rPr dirty="0" spc="-10"/>
              <a:t>args)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707390" marR="452755">
              <a:lnSpc>
                <a:spcPct val="108900"/>
              </a:lnSpc>
            </a:pPr>
            <a:r>
              <a:rPr dirty="0"/>
              <a:t>int</a:t>
            </a:r>
            <a:r>
              <a:rPr dirty="0" spc="15"/>
              <a:t> </a:t>
            </a:r>
            <a:r>
              <a:rPr dirty="0"/>
              <a:t>N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15"/>
              <a:t> </a:t>
            </a:r>
            <a:r>
              <a:rPr dirty="0" spc="-10"/>
              <a:t>Integer.parseInt(args[0]);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(int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20"/>
              <a:t> </a:t>
            </a:r>
            <a:r>
              <a:rPr dirty="0"/>
              <a:t>1;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&lt;=</a:t>
            </a:r>
            <a:r>
              <a:rPr dirty="0" spc="20"/>
              <a:t> </a:t>
            </a:r>
            <a:r>
              <a:rPr dirty="0"/>
              <a:t>N;</a:t>
            </a:r>
            <a:r>
              <a:rPr dirty="0" spc="20"/>
              <a:t> </a:t>
            </a:r>
            <a:r>
              <a:rPr dirty="0" spc="-20"/>
              <a:t>i++)</a:t>
            </a:r>
          </a:p>
          <a:p>
            <a:pPr marL="963294">
              <a:lnSpc>
                <a:spcPct val="100000"/>
              </a:lnSpc>
              <a:spcBef>
                <a:spcPts val="120"/>
              </a:spcBef>
            </a:pPr>
            <a:r>
              <a:rPr dirty="0"/>
              <a:t>StdOut.println(i</a:t>
            </a:r>
            <a:r>
              <a:rPr dirty="0" spc="30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5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 spc="-10"/>
              <a:t>cube(i));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219700" y="2579814"/>
            <a:ext cx="3784600" cy="991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0325" rIns="0" bIns="0" rtlCol="0" vert="horz">
            <a:spAutoFit/>
          </a:bodyPr>
          <a:lstStyle/>
          <a:p>
            <a:pPr marL="123825" marR="193040">
              <a:lnSpc>
                <a:spcPct val="116500"/>
              </a:lnSpc>
              <a:spcBef>
                <a:spcPts val="47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Won't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compile.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Argument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variable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is </a:t>
            </a:r>
            <a:r>
              <a:rPr dirty="0" sz="1300">
                <a:latin typeface="Lucida Sans Unicode"/>
                <a:cs typeface="Lucida Sans Unicode"/>
              </a:rPr>
              <a:t>declared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and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initialized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for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function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block, </a:t>
            </a:r>
            <a:r>
              <a:rPr dirty="0" sz="1300">
                <a:latin typeface="Lucida Sans Unicode"/>
                <a:cs typeface="Lucida Sans Unicode"/>
              </a:rPr>
              <a:t>so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name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cannot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be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reused.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18126" y="2961233"/>
            <a:ext cx="2318385" cy="610870"/>
            <a:chOff x="1518126" y="2961233"/>
            <a:chExt cx="2318385" cy="610870"/>
          </a:xfrm>
        </p:grpSpPr>
        <p:sp>
          <p:nvSpPr>
            <p:cNvPr id="12" name="object 12" descr=""/>
            <p:cNvSpPr/>
            <p:nvPr/>
          </p:nvSpPr>
          <p:spPr>
            <a:xfrm>
              <a:off x="3305657" y="2967589"/>
              <a:ext cx="523875" cy="229235"/>
            </a:xfrm>
            <a:custGeom>
              <a:avLst/>
              <a:gdLst/>
              <a:ahLst/>
              <a:cxnLst/>
              <a:rect l="l" t="t" r="r" b="b"/>
              <a:pathLst>
                <a:path w="523875" h="229235">
                  <a:moveTo>
                    <a:pt x="0" y="116176"/>
                  </a:moveTo>
                  <a:lnTo>
                    <a:pt x="9057" y="71140"/>
                  </a:lnTo>
                  <a:lnTo>
                    <a:pt x="33756" y="34191"/>
                  </a:lnTo>
                  <a:lnTo>
                    <a:pt x="70391" y="9191"/>
                  </a:lnTo>
                  <a:lnTo>
                    <a:pt x="115252" y="0"/>
                  </a:lnTo>
                  <a:lnTo>
                    <a:pt x="408622" y="0"/>
                  </a:lnTo>
                  <a:lnTo>
                    <a:pt x="453484" y="9191"/>
                  </a:lnTo>
                  <a:lnTo>
                    <a:pt x="490118" y="34191"/>
                  </a:lnTo>
                  <a:lnTo>
                    <a:pt x="514817" y="71140"/>
                  </a:lnTo>
                  <a:lnTo>
                    <a:pt x="523874" y="116176"/>
                  </a:lnTo>
                  <a:lnTo>
                    <a:pt x="514817" y="160666"/>
                  </a:lnTo>
                  <a:lnTo>
                    <a:pt x="490118" y="196413"/>
                  </a:lnTo>
                  <a:lnTo>
                    <a:pt x="453484" y="220211"/>
                  </a:lnTo>
                  <a:lnTo>
                    <a:pt x="408622" y="228856"/>
                  </a:lnTo>
                  <a:lnTo>
                    <a:pt x="115252" y="228856"/>
                  </a:lnTo>
                  <a:lnTo>
                    <a:pt x="70391" y="220211"/>
                  </a:lnTo>
                  <a:lnTo>
                    <a:pt x="33756" y="196413"/>
                  </a:lnTo>
                  <a:lnTo>
                    <a:pt x="9057" y="160666"/>
                  </a:lnTo>
                  <a:lnTo>
                    <a:pt x="0" y="116176"/>
                  </a:lnTo>
                  <a:close/>
                </a:path>
              </a:pathLst>
            </a:custGeom>
            <a:ln w="1271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24482" y="3336309"/>
              <a:ext cx="523875" cy="229235"/>
            </a:xfrm>
            <a:custGeom>
              <a:avLst/>
              <a:gdLst/>
              <a:ahLst/>
              <a:cxnLst/>
              <a:rect l="l" t="t" r="r" b="b"/>
              <a:pathLst>
                <a:path w="523875" h="229235">
                  <a:moveTo>
                    <a:pt x="0" y="109342"/>
                  </a:moveTo>
                  <a:lnTo>
                    <a:pt x="9057" y="65374"/>
                  </a:lnTo>
                  <a:lnTo>
                    <a:pt x="33756" y="30774"/>
                  </a:lnTo>
                  <a:lnTo>
                    <a:pt x="70391" y="8123"/>
                  </a:lnTo>
                  <a:lnTo>
                    <a:pt x="115252" y="0"/>
                  </a:lnTo>
                  <a:lnTo>
                    <a:pt x="408622" y="0"/>
                  </a:lnTo>
                  <a:lnTo>
                    <a:pt x="453484" y="8123"/>
                  </a:lnTo>
                  <a:lnTo>
                    <a:pt x="490118" y="30774"/>
                  </a:lnTo>
                  <a:lnTo>
                    <a:pt x="514817" y="65374"/>
                  </a:lnTo>
                  <a:lnTo>
                    <a:pt x="523874" y="109342"/>
                  </a:lnTo>
                  <a:lnTo>
                    <a:pt x="514817" y="154900"/>
                  </a:lnTo>
                  <a:lnTo>
                    <a:pt x="490118" y="192996"/>
                  </a:lnTo>
                  <a:lnTo>
                    <a:pt x="453484" y="219143"/>
                  </a:lnTo>
                  <a:lnTo>
                    <a:pt x="408622" y="228856"/>
                  </a:lnTo>
                  <a:lnTo>
                    <a:pt x="115252" y="228856"/>
                  </a:lnTo>
                  <a:lnTo>
                    <a:pt x="70391" y="219143"/>
                  </a:lnTo>
                  <a:lnTo>
                    <a:pt x="33756" y="192996"/>
                  </a:lnTo>
                  <a:lnTo>
                    <a:pt x="9057" y="154900"/>
                  </a:lnTo>
                  <a:lnTo>
                    <a:pt x="0" y="109342"/>
                  </a:lnTo>
                  <a:close/>
                </a:path>
              </a:pathLst>
            </a:custGeom>
            <a:ln w="1271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7154" y="3761600"/>
            <a:ext cx="4756785" cy="158388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207000" y="3787660"/>
            <a:ext cx="4648200" cy="1487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PQ</a:t>
            </a:r>
            <a:r>
              <a:rPr dirty="0" sz="1100" spc="-10">
                <a:latin typeface="Lucida Console"/>
                <a:cs typeface="Lucida Console"/>
              </a:rPr>
              <a:t>functions</a:t>
            </a:r>
            <a:r>
              <a:rPr dirty="0" sz="1000" spc="-10">
                <a:latin typeface="Lucida Console"/>
                <a:cs typeface="Lucida Console"/>
              </a:rPr>
              <a:t>1b.java</a:t>
            </a:r>
            <a:endParaRPr sz="1000">
              <a:latin typeface="Lucida Console"/>
              <a:cs typeface="Lucida Console"/>
            </a:endParaRPr>
          </a:p>
          <a:p>
            <a:pPr marL="650875" marR="194945" indent="-454659">
              <a:lnSpc>
                <a:spcPts val="1810"/>
              </a:lnSpc>
              <a:spcBef>
                <a:spcPts val="229"/>
              </a:spcBef>
            </a:pPr>
            <a:r>
              <a:rPr dirty="0" sz="1000">
                <a:latin typeface="Lucida Console"/>
                <a:cs typeface="Lucida Console"/>
              </a:rPr>
              <a:t>PQ</a:t>
            </a:r>
            <a:r>
              <a:rPr dirty="0" sz="1100">
                <a:latin typeface="Lucida Console"/>
                <a:cs typeface="Lucida Console"/>
              </a:rPr>
              <a:t>functions</a:t>
            </a:r>
            <a:r>
              <a:rPr dirty="0" sz="1000">
                <a:latin typeface="Lucida Console"/>
                <a:cs typeface="Lucida Console"/>
              </a:rPr>
              <a:t>1b.java:5: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already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defined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cube(int)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-25">
                <a:latin typeface="Lucida Console"/>
                <a:cs typeface="Lucida Console"/>
              </a:rPr>
              <a:t> i;</a:t>
            </a:r>
            <a:endParaRPr sz="1000">
              <a:latin typeface="Lucida Console"/>
              <a:cs typeface="Lucida Console"/>
            </a:endParaRPr>
          </a:p>
          <a:p>
            <a:pPr marL="953769">
              <a:lnSpc>
                <a:spcPct val="100000"/>
              </a:lnSpc>
              <a:spcBef>
                <a:spcPts val="335"/>
              </a:spcBef>
            </a:pPr>
            <a:r>
              <a:rPr dirty="0" sz="1000" spc="-10">
                <a:latin typeface="Lucida Console"/>
                <a:cs typeface="Lucida Console"/>
              </a:rPr>
              <a:t>^</a:t>
            </a:r>
            <a:endParaRPr sz="10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error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90"/>
              <a:t> </a:t>
            </a:r>
            <a:r>
              <a:rPr dirty="0" spc="55"/>
              <a:t>quiz</a:t>
            </a:r>
            <a:r>
              <a:rPr dirty="0" spc="90"/>
              <a:t> </a:t>
            </a:r>
            <a:r>
              <a:rPr dirty="0"/>
              <a:t>1c</a:t>
            </a:r>
            <a:r>
              <a:rPr dirty="0" spc="90"/>
              <a:t> </a:t>
            </a:r>
            <a:r>
              <a:rPr dirty="0"/>
              <a:t>on</a:t>
            </a:r>
            <a:r>
              <a:rPr dirty="0" spc="90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175290" cy="28216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56481" y="3377209"/>
            <a:ext cx="3683000" cy="1352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14984">
              <a:lnSpc>
                <a:spcPts val="1065"/>
              </a:lnSpc>
            </a:pP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63600" y="2452662"/>
            <a:ext cx="4064000" cy="272097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PQfunctions1c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4527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90"/>
              <a:t> </a:t>
            </a:r>
            <a:r>
              <a:rPr dirty="0" spc="55"/>
              <a:t>quiz</a:t>
            </a:r>
            <a:r>
              <a:rPr dirty="0" spc="90"/>
              <a:t> </a:t>
            </a:r>
            <a:r>
              <a:rPr dirty="0"/>
              <a:t>1c</a:t>
            </a:r>
            <a:r>
              <a:rPr dirty="0" spc="90"/>
              <a:t> </a:t>
            </a:r>
            <a:r>
              <a:rPr dirty="0"/>
              <a:t>on</a:t>
            </a:r>
            <a:r>
              <a:rPr dirty="0" spc="90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175290" cy="28216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56481" y="3377209"/>
            <a:ext cx="3683000" cy="1352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14984">
              <a:lnSpc>
                <a:spcPts val="1065"/>
              </a:lnSpc>
            </a:pP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3600" y="2452662"/>
            <a:ext cx="4064000" cy="272097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PQ6_1c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4527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37200" y="2579814"/>
            <a:ext cx="37719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73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Won't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compile.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Need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-33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statement.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317" y="3761600"/>
            <a:ext cx="4222432" cy="15629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59400" y="3787660"/>
            <a:ext cx="4127500" cy="1462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201295" marR="350520">
              <a:lnSpc>
                <a:spcPct val="144000"/>
              </a:lnSpc>
              <a:spcBef>
                <a:spcPts val="72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PQ</a:t>
            </a:r>
            <a:r>
              <a:rPr dirty="0" sz="1100" spc="-10">
                <a:latin typeface="Lucida Console"/>
                <a:cs typeface="Lucida Console"/>
              </a:rPr>
              <a:t>functions</a:t>
            </a:r>
            <a:r>
              <a:rPr dirty="0" sz="1000" spc="-10">
                <a:latin typeface="Lucida Console"/>
                <a:cs typeface="Lucida Console"/>
              </a:rPr>
              <a:t>1c.java </a:t>
            </a:r>
            <a:r>
              <a:rPr dirty="0" sz="1000">
                <a:latin typeface="Lucida Console"/>
                <a:cs typeface="Lucida Console"/>
              </a:rPr>
              <a:t>PQ</a:t>
            </a:r>
            <a:r>
              <a:rPr dirty="0" sz="1100">
                <a:latin typeface="Lucida Console"/>
                <a:cs typeface="Lucida Console"/>
              </a:rPr>
              <a:t>functions</a:t>
            </a:r>
            <a:r>
              <a:rPr dirty="0" sz="1000">
                <a:latin typeface="Lucida Console"/>
                <a:cs typeface="Lucida Console"/>
              </a:rPr>
              <a:t>1c.java:6:</a:t>
            </a:r>
            <a:r>
              <a:rPr dirty="0" sz="1000" spc="-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missing</a:t>
            </a:r>
            <a:r>
              <a:rPr dirty="0" sz="1000" spc="-9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return</a:t>
            </a:r>
            <a:r>
              <a:rPr dirty="0" sz="1000" spc="-9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statement</a:t>
            </a:r>
            <a:endParaRPr sz="1000">
              <a:latin typeface="Lucida Console"/>
              <a:cs typeface="Lucida Console"/>
            </a:endParaRPr>
          </a:p>
          <a:p>
            <a:pPr marL="428625">
              <a:lnSpc>
                <a:spcPct val="100000"/>
              </a:lnSpc>
              <a:spcBef>
                <a:spcPts val="595"/>
              </a:spcBef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28625">
              <a:lnSpc>
                <a:spcPct val="100000"/>
              </a:lnSpc>
              <a:spcBef>
                <a:spcPts val="495"/>
              </a:spcBef>
            </a:pPr>
            <a:r>
              <a:rPr dirty="0" sz="1000" spc="-10">
                <a:latin typeface="Lucida Console"/>
                <a:cs typeface="Lucida Console"/>
              </a:rPr>
              <a:t>^</a:t>
            </a:r>
            <a:endParaRPr sz="1000">
              <a:latin typeface="Lucida Console"/>
              <a:cs typeface="Lucida Console"/>
            </a:endParaRPr>
          </a:p>
          <a:p>
            <a:pPr marL="201295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error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1d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175290" cy="30051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56481" y="3377209"/>
            <a:ext cx="3683000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14984">
              <a:lnSpc>
                <a:spcPts val="1070"/>
              </a:lnSpc>
            </a:pP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  <a:p>
            <a:pPr marL="514984">
              <a:lnSpc>
                <a:spcPts val="131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63600" y="2452662"/>
            <a:ext cx="4064000" cy="289941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PQfunctions1d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4527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 spc="100"/>
              <a:t>1d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32486" y="2422905"/>
            <a:ext cx="4175760" cy="3005455"/>
            <a:chOff x="832486" y="2422905"/>
            <a:chExt cx="4175760" cy="30054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6" y="2422905"/>
              <a:ext cx="4175290" cy="300517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63600" y="2452662"/>
              <a:ext cx="4064000" cy="2899410"/>
            </a:xfrm>
            <a:custGeom>
              <a:avLst/>
              <a:gdLst/>
              <a:ahLst/>
              <a:cxnLst/>
              <a:rect l="l" t="t" r="r" b="b"/>
              <a:pathLst>
                <a:path w="4064000" h="2899410">
                  <a:moveTo>
                    <a:pt x="0" y="0"/>
                  </a:moveTo>
                  <a:lnTo>
                    <a:pt x="4064000" y="0"/>
                  </a:lnTo>
                  <a:lnTo>
                    <a:pt x="4064000" y="2898851"/>
                  </a:lnTo>
                  <a:lnTo>
                    <a:pt x="0" y="2898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6481" y="3377209"/>
              <a:ext cx="3683000" cy="318135"/>
            </a:xfrm>
            <a:custGeom>
              <a:avLst/>
              <a:gdLst/>
              <a:ahLst/>
              <a:cxnLst/>
              <a:rect l="l" t="t" r="r" b="b"/>
              <a:pathLst>
                <a:path w="3683000" h="318135">
                  <a:moveTo>
                    <a:pt x="3682841" y="0"/>
                  </a:moveTo>
                  <a:lnTo>
                    <a:pt x="0" y="0"/>
                  </a:lnTo>
                  <a:lnTo>
                    <a:pt x="0" y="317614"/>
                  </a:lnTo>
                  <a:lnTo>
                    <a:pt x="3682841" y="317614"/>
                  </a:lnTo>
                  <a:lnTo>
                    <a:pt x="368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</a:p>
          <a:p>
            <a:pPr marL="196850">
              <a:lnSpc>
                <a:spcPct val="100000"/>
              </a:lnSpc>
            </a:pPr>
            <a:r>
              <a:rPr dirty="0"/>
              <a:t>public</a:t>
            </a:r>
            <a:r>
              <a:rPr dirty="0" spc="40"/>
              <a:t> </a:t>
            </a:r>
            <a:r>
              <a:rPr dirty="0"/>
              <a:t>class</a:t>
            </a:r>
            <a:r>
              <a:rPr dirty="0" spc="40"/>
              <a:t> </a:t>
            </a:r>
            <a:r>
              <a:rPr dirty="0" spc="-10"/>
              <a:t>PQfunctions1d</a:t>
            </a: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/>
              <a:t>public</a:t>
            </a:r>
            <a:r>
              <a:rPr dirty="0" spc="40"/>
              <a:t> </a:t>
            </a:r>
            <a:r>
              <a:rPr dirty="0"/>
              <a:t>static</a:t>
            </a:r>
            <a:r>
              <a:rPr dirty="0" spc="45"/>
              <a:t> </a:t>
            </a:r>
            <a:r>
              <a:rPr dirty="0"/>
              <a:t>int</a:t>
            </a:r>
            <a:r>
              <a:rPr dirty="0" spc="40"/>
              <a:t> </a:t>
            </a:r>
            <a:r>
              <a:rPr dirty="0"/>
              <a:t>cube(int</a:t>
            </a:r>
            <a:r>
              <a:rPr dirty="0" spc="45"/>
              <a:t> </a:t>
            </a:r>
            <a:r>
              <a:rPr dirty="0" spc="-25"/>
              <a:t>i)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707390" marR="2155825">
              <a:lnSpc>
                <a:spcPct val="108900"/>
              </a:lnSpc>
            </a:pPr>
            <a:r>
              <a:rPr dirty="0"/>
              <a:t>i</a:t>
            </a:r>
            <a:r>
              <a:rPr dirty="0" spc="10"/>
              <a:t> </a:t>
            </a:r>
            <a:r>
              <a:rPr dirty="0"/>
              <a:t>=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10"/>
              <a:t> </a:t>
            </a:r>
            <a:r>
              <a:rPr dirty="0"/>
              <a:t>*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10"/>
              <a:t> </a:t>
            </a:r>
            <a:r>
              <a:rPr dirty="0"/>
              <a:t>*</a:t>
            </a:r>
            <a:r>
              <a:rPr dirty="0" spc="10"/>
              <a:t> </a:t>
            </a:r>
            <a:r>
              <a:rPr dirty="0" spc="-25"/>
              <a:t>i; </a:t>
            </a:r>
            <a:r>
              <a:rPr dirty="0"/>
              <a:t>return</a:t>
            </a:r>
            <a:r>
              <a:rPr dirty="0" spc="40"/>
              <a:t> </a:t>
            </a:r>
            <a:r>
              <a:rPr dirty="0" spc="-35"/>
              <a:t>i;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/>
              <a:t>public</a:t>
            </a:r>
            <a:r>
              <a:rPr dirty="0" spc="50"/>
              <a:t> </a:t>
            </a:r>
            <a:r>
              <a:rPr dirty="0"/>
              <a:t>static</a:t>
            </a:r>
            <a:r>
              <a:rPr dirty="0" spc="55"/>
              <a:t> </a:t>
            </a:r>
            <a:r>
              <a:rPr dirty="0"/>
              <a:t>void</a:t>
            </a:r>
            <a:r>
              <a:rPr dirty="0" spc="50"/>
              <a:t> </a:t>
            </a:r>
            <a:r>
              <a:rPr dirty="0"/>
              <a:t>main(String[]</a:t>
            </a:r>
            <a:r>
              <a:rPr dirty="0" spc="55"/>
              <a:t> </a:t>
            </a:r>
            <a:r>
              <a:rPr dirty="0" spc="-10"/>
              <a:t>args)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707390" marR="452755">
              <a:lnSpc>
                <a:spcPct val="108900"/>
              </a:lnSpc>
            </a:pPr>
            <a:r>
              <a:rPr dirty="0"/>
              <a:t>int</a:t>
            </a:r>
            <a:r>
              <a:rPr dirty="0" spc="15"/>
              <a:t> </a:t>
            </a:r>
            <a:r>
              <a:rPr dirty="0"/>
              <a:t>N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15"/>
              <a:t> </a:t>
            </a:r>
            <a:r>
              <a:rPr dirty="0" spc="-10"/>
              <a:t>Integer.parseInt(args[0]);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(int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20"/>
              <a:t> </a:t>
            </a:r>
            <a:r>
              <a:rPr dirty="0"/>
              <a:t>1;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&lt;=</a:t>
            </a:r>
            <a:r>
              <a:rPr dirty="0" spc="20"/>
              <a:t> </a:t>
            </a:r>
            <a:r>
              <a:rPr dirty="0"/>
              <a:t>N;</a:t>
            </a:r>
            <a:r>
              <a:rPr dirty="0" spc="20"/>
              <a:t> </a:t>
            </a:r>
            <a:r>
              <a:rPr dirty="0" spc="-20"/>
              <a:t>i++)</a:t>
            </a:r>
          </a:p>
          <a:p>
            <a:pPr marL="963294">
              <a:lnSpc>
                <a:spcPct val="100000"/>
              </a:lnSpc>
              <a:spcBef>
                <a:spcPts val="120"/>
              </a:spcBef>
            </a:pPr>
            <a:r>
              <a:rPr dirty="0"/>
              <a:t>StdOut.println(i</a:t>
            </a:r>
            <a:r>
              <a:rPr dirty="0" spc="30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5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 spc="-10"/>
              <a:t>cube(i));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5779617" y="4390953"/>
            <a:ext cx="2970530" cy="2160905"/>
            <a:chOff x="5779617" y="4390953"/>
            <a:chExt cx="2970530" cy="216090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617" y="4390953"/>
              <a:ext cx="2970377" cy="216079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803900" y="4423371"/>
              <a:ext cx="2870200" cy="2059939"/>
            </a:xfrm>
            <a:custGeom>
              <a:avLst/>
              <a:gdLst/>
              <a:ahLst/>
              <a:cxnLst/>
              <a:rect l="l" t="t" r="r" b="b"/>
              <a:pathLst>
                <a:path w="2870200" h="2059939">
                  <a:moveTo>
                    <a:pt x="0" y="0"/>
                  </a:moveTo>
                  <a:lnTo>
                    <a:pt x="2870200" y="0"/>
                  </a:lnTo>
                  <a:lnTo>
                    <a:pt x="2870200" y="2059711"/>
                  </a:lnTo>
                  <a:lnTo>
                    <a:pt x="0" y="2059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5974841" y="4591555"/>
          <a:ext cx="2117090" cy="171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1971675"/>
              </a:tblGrid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5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javac</a:t>
                      </a:r>
                      <a:r>
                        <a:rPr dirty="0" sz="1000" spc="-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PQ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functions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1d.java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PQ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functions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1d</a:t>
                      </a:r>
                      <a:r>
                        <a:rPr dirty="0" sz="1000" spc="-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220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27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64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125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18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50"/>
                        </a:lnSpc>
                        <a:spcBef>
                          <a:spcPts val="185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216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3495"/>
                </a:tc>
              </a:tr>
            </a:tbl>
          </a:graphicData>
        </a:graphic>
      </p:graphicFrame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4" name="object 14" descr=""/>
          <p:cNvSpPr txBox="1"/>
          <p:nvPr/>
        </p:nvSpPr>
        <p:spPr>
          <a:xfrm>
            <a:off x="5143500" y="2554376"/>
            <a:ext cx="4191000" cy="17551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779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Works.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-345">
                <a:latin typeface="Lucida Console"/>
                <a:cs typeface="Lucida Consol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cube()</a:t>
            </a:r>
            <a:r>
              <a:rPr dirty="0" sz="1300" spc="-34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is</a:t>
            </a:r>
            <a:endParaRPr sz="1300">
              <a:latin typeface="Lucida Sans Unicode"/>
              <a:cs typeface="Lucida Sans Unicode"/>
            </a:endParaRPr>
          </a:p>
          <a:p>
            <a:pPr algn="just" marL="440055" indent="-125730">
              <a:lnSpc>
                <a:spcPct val="100000"/>
              </a:lnSpc>
              <a:spcBef>
                <a:spcPts val="885"/>
              </a:spcBef>
              <a:buSzPct val="103846"/>
              <a:buFont typeface="Calibri"/>
              <a:buChar char="•"/>
              <a:tabLst>
                <a:tab pos="440690" algn="l"/>
              </a:tabLst>
            </a:pPr>
            <a:r>
              <a:rPr dirty="0" sz="1300">
                <a:latin typeface="Lucida Sans Unicode"/>
                <a:cs typeface="Lucida Sans Unicode"/>
              </a:rPr>
              <a:t>Declared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and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initialized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as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an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argument.</a:t>
            </a:r>
            <a:endParaRPr sz="1300">
              <a:latin typeface="Lucida Sans Unicode"/>
              <a:cs typeface="Lucida Sans Unicode"/>
            </a:endParaRPr>
          </a:p>
          <a:p>
            <a:pPr algn="just" marL="440055" indent="-125730">
              <a:lnSpc>
                <a:spcPct val="100000"/>
              </a:lnSpc>
              <a:spcBef>
                <a:spcPts val="880"/>
              </a:spcBef>
              <a:buSzPct val="103846"/>
              <a:buFont typeface="Calibri"/>
              <a:buChar char="•"/>
              <a:tabLst>
                <a:tab pos="440690" algn="l"/>
              </a:tabLst>
            </a:pPr>
            <a:r>
              <a:rPr dirty="0" sz="1300">
                <a:latin typeface="Lucida Sans Unicode"/>
                <a:cs typeface="Lucida Sans Unicode"/>
              </a:rPr>
              <a:t>Different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from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-345">
                <a:latin typeface="Lucida Console"/>
                <a:cs typeface="Lucida Consol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main()</a:t>
            </a:r>
            <a:r>
              <a:rPr dirty="0" sz="1300" spc="-10">
                <a:latin typeface="Lucida Sans Unicode"/>
                <a:cs typeface="Lucida Sans Unicode"/>
              </a:rPr>
              <a:t>.</a:t>
            </a:r>
            <a:endParaRPr sz="1300">
              <a:latin typeface="Lucida Sans Unicode"/>
              <a:cs typeface="Lucida Sans Unicode"/>
            </a:endParaRPr>
          </a:p>
          <a:p>
            <a:pPr algn="just" marL="126364" marR="307340">
              <a:lnSpc>
                <a:spcPct val="108500"/>
              </a:lnSpc>
              <a:spcBef>
                <a:spcPts val="730"/>
              </a:spcBef>
            </a:pP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BUT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changing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values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function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arguments</a:t>
            </a:r>
            <a:r>
              <a:rPr dirty="0" sz="1300" spc="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8D3124"/>
                </a:solidFill>
                <a:latin typeface="Lucida Sans Unicode"/>
                <a:cs typeface="Lucida Sans Unicode"/>
              </a:rPr>
              <a:t>is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sufficiently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confusing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be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deemed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bad</a:t>
            </a:r>
            <a:r>
              <a:rPr dirty="0" sz="13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8D3124"/>
                </a:solidFill>
                <a:latin typeface="Lucida Sans Unicode"/>
                <a:cs typeface="Lucida Sans Unicode"/>
              </a:rPr>
              <a:t>style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for</a:t>
            </a:r>
            <a:r>
              <a:rPr dirty="0" sz="13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this</a:t>
            </a:r>
            <a:r>
              <a:rPr dirty="0" sz="13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8D3124"/>
                </a:solidFill>
                <a:latin typeface="Lucida Sans Unicode"/>
                <a:cs typeface="Lucida Sans Unicode"/>
              </a:rPr>
              <a:t>course.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1e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86" y="2422905"/>
            <a:ext cx="4175290" cy="28216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56481" y="3377209"/>
            <a:ext cx="3683000" cy="1352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14984">
              <a:lnSpc>
                <a:spcPts val="1065"/>
              </a:lnSpc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63600" y="2452662"/>
            <a:ext cx="4064000" cy="272097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PQfunctions1e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cube(int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7390" marR="45275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cube(i));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517525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426720" algn="l"/>
              </a:tabLst>
            </a:pPr>
            <a:r>
              <a:rPr dirty="0" sz="2650" spc="-50">
                <a:solidFill>
                  <a:srgbClr val="A9A9A9"/>
                </a:solidFill>
                <a:latin typeface="Arial"/>
                <a:cs typeface="Arial"/>
              </a:rPr>
              <a:t>Functions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Libraries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Basic</a:t>
            </a:r>
            <a:r>
              <a:rPr dirty="0" sz="1950" spc="-114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Case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study: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Digital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audio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Application:</a:t>
            </a:r>
            <a:r>
              <a:rPr dirty="0" sz="1950" spc="10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Gaussian</a:t>
            </a:r>
            <a:r>
              <a:rPr dirty="0" sz="1950" spc="10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95">
                <a:solidFill>
                  <a:srgbClr val="A9A9A9"/>
                </a:solidFill>
                <a:latin typeface="Arial"/>
                <a:cs typeface="Arial"/>
              </a:rPr>
              <a:t>Modular</a:t>
            </a:r>
            <a:r>
              <a:rPr dirty="0" sz="1950" spc="25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r>
              <a:rPr dirty="0" sz="1950" spc="25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1950" spc="25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libraries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CS.5.A.Functions.Basics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1e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4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32486" y="2422905"/>
            <a:ext cx="4175760" cy="2821940"/>
            <a:chOff x="832486" y="2422905"/>
            <a:chExt cx="4175760" cy="28219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6" y="2422905"/>
              <a:ext cx="4175290" cy="2821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63600" y="2452662"/>
              <a:ext cx="4064000" cy="2720975"/>
            </a:xfrm>
            <a:custGeom>
              <a:avLst/>
              <a:gdLst/>
              <a:ahLst/>
              <a:cxnLst/>
              <a:rect l="l" t="t" r="r" b="b"/>
              <a:pathLst>
                <a:path w="4064000" h="2720975">
                  <a:moveTo>
                    <a:pt x="0" y="0"/>
                  </a:moveTo>
                  <a:lnTo>
                    <a:pt x="4064000" y="0"/>
                  </a:lnTo>
                  <a:lnTo>
                    <a:pt x="4064000" y="2720860"/>
                  </a:lnTo>
                  <a:lnTo>
                    <a:pt x="0" y="2720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56481" y="3377209"/>
              <a:ext cx="3683000" cy="135255"/>
            </a:xfrm>
            <a:custGeom>
              <a:avLst/>
              <a:gdLst/>
              <a:ahLst/>
              <a:cxnLst/>
              <a:rect l="l" t="t" r="r" b="b"/>
              <a:pathLst>
                <a:path w="3683000" h="135254">
                  <a:moveTo>
                    <a:pt x="3682841" y="0"/>
                  </a:moveTo>
                  <a:lnTo>
                    <a:pt x="0" y="0"/>
                  </a:lnTo>
                  <a:lnTo>
                    <a:pt x="0" y="135089"/>
                  </a:lnTo>
                  <a:lnTo>
                    <a:pt x="3682841" y="135089"/>
                  </a:lnTo>
                  <a:lnTo>
                    <a:pt x="368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</a:p>
          <a:p>
            <a:pPr marL="196850">
              <a:lnSpc>
                <a:spcPct val="100000"/>
              </a:lnSpc>
            </a:pPr>
            <a:r>
              <a:rPr dirty="0"/>
              <a:t>public</a:t>
            </a:r>
            <a:r>
              <a:rPr dirty="0" spc="40"/>
              <a:t> </a:t>
            </a:r>
            <a:r>
              <a:rPr dirty="0"/>
              <a:t>class</a:t>
            </a:r>
            <a:r>
              <a:rPr dirty="0" spc="40"/>
              <a:t> </a:t>
            </a:r>
            <a:r>
              <a:rPr dirty="0" spc="-10"/>
              <a:t>PQfunctions1e</a:t>
            </a: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/>
              <a:t>public</a:t>
            </a:r>
            <a:r>
              <a:rPr dirty="0" spc="40"/>
              <a:t> </a:t>
            </a:r>
            <a:r>
              <a:rPr dirty="0"/>
              <a:t>static</a:t>
            </a:r>
            <a:r>
              <a:rPr dirty="0" spc="45"/>
              <a:t> </a:t>
            </a:r>
            <a:r>
              <a:rPr dirty="0"/>
              <a:t>int</a:t>
            </a:r>
            <a:r>
              <a:rPr dirty="0" spc="40"/>
              <a:t> </a:t>
            </a:r>
            <a:r>
              <a:rPr dirty="0"/>
              <a:t>cube(int</a:t>
            </a:r>
            <a:r>
              <a:rPr dirty="0" spc="45"/>
              <a:t> </a:t>
            </a:r>
            <a:r>
              <a:rPr dirty="0" spc="-25"/>
              <a:t>i)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{</a:t>
            </a:r>
          </a:p>
          <a:p>
            <a:pPr marL="707390">
              <a:lnSpc>
                <a:spcPct val="100000"/>
              </a:lnSpc>
              <a:spcBef>
                <a:spcPts val="114"/>
              </a:spcBef>
            </a:pPr>
            <a:r>
              <a:rPr dirty="0"/>
              <a:t>return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20"/>
              <a:t> </a:t>
            </a:r>
            <a:r>
              <a:rPr dirty="0"/>
              <a:t>*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20"/>
              <a:t> </a:t>
            </a:r>
            <a:r>
              <a:rPr dirty="0"/>
              <a:t>*</a:t>
            </a:r>
            <a:r>
              <a:rPr dirty="0" spc="20"/>
              <a:t> </a:t>
            </a:r>
            <a:r>
              <a:rPr dirty="0" spc="-25"/>
              <a:t>i;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}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/>
              <a:t>public</a:t>
            </a:r>
            <a:r>
              <a:rPr dirty="0" spc="50"/>
              <a:t> </a:t>
            </a:r>
            <a:r>
              <a:rPr dirty="0"/>
              <a:t>static</a:t>
            </a:r>
            <a:r>
              <a:rPr dirty="0" spc="55"/>
              <a:t> </a:t>
            </a:r>
            <a:r>
              <a:rPr dirty="0"/>
              <a:t>void</a:t>
            </a:r>
            <a:r>
              <a:rPr dirty="0" spc="50"/>
              <a:t> </a:t>
            </a:r>
            <a:r>
              <a:rPr dirty="0"/>
              <a:t>main(String[]</a:t>
            </a:r>
            <a:r>
              <a:rPr dirty="0" spc="55"/>
              <a:t> </a:t>
            </a:r>
            <a:r>
              <a:rPr dirty="0" spc="-10"/>
              <a:t>args)</a:t>
            </a:r>
          </a:p>
          <a:p>
            <a:pPr marL="45212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{</a:t>
            </a:r>
          </a:p>
          <a:p>
            <a:pPr marL="707390" marR="452755">
              <a:lnSpc>
                <a:spcPct val="108900"/>
              </a:lnSpc>
            </a:pPr>
            <a:r>
              <a:rPr dirty="0"/>
              <a:t>int</a:t>
            </a:r>
            <a:r>
              <a:rPr dirty="0" spc="15"/>
              <a:t> </a:t>
            </a:r>
            <a:r>
              <a:rPr dirty="0"/>
              <a:t>N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15"/>
              <a:t> </a:t>
            </a:r>
            <a:r>
              <a:rPr dirty="0" spc="-10"/>
              <a:t>Integer.parseInt(args[0]);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(int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=</a:t>
            </a:r>
            <a:r>
              <a:rPr dirty="0" spc="20"/>
              <a:t> </a:t>
            </a:r>
            <a:r>
              <a:rPr dirty="0"/>
              <a:t>1;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15"/>
              <a:t> </a:t>
            </a:r>
            <a:r>
              <a:rPr dirty="0"/>
              <a:t>&lt;=</a:t>
            </a:r>
            <a:r>
              <a:rPr dirty="0" spc="20"/>
              <a:t> </a:t>
            </a:r>
            <a:r>
              <a:rPr dirty="0"/>
              <a:t>N;</a:t>
            </a:r>
            <a:r>
              <a:rPr dirty="0" spc="20"/>
              <a:t> </a:t>
            </a:r>
            <a:r>
              <a:rPr dirty="0" spc="-20"/>
              <a:t>i++)</a:t>
            </a:r>
          </a:p>
          <a:p>
            <a:pPr marL="963294">
              <a:lnSpc>
                <a:spcPct val="100000"/>
              </a:lnSpc>
              <a:spcBef>
                <a:spcPts val="114"/>
              </a:spcBef>
            </a:pPr>
            <a:r>
              <a:rPr dirty="0"/>
              <a:t>StdOut.println(i</a:t>
            </a:r>
            <a:r>
              <a:rPr dirty="0" spc="30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0"/>
              <a:t> </a:t>
            </a:r>
            <a:r>
              <a:rPr dirty="0"/>
              <a:t>"</a:t>
            </a:r>
            <a:r>
              <a:rPr dirty="0" spc="35"/>
              <a:t> </a:t>
            </a:r>
            <a:r>
              <a:rPr dirty="0"/>
              <a:t>+</a:t>
            </a:r>
            <a:r>
              <a:rPr dirty="0" spc="30"/>
              <a:t> </a:t>
            </a:r>
            <a:r>
              <a:rPr dirty="0" spc="-10"/>
              <a:t>cube(i));</a:t>
            </a: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}</a:t>
            </a: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}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537200" y="2579814"/>
            <a:ext cx="37719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73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Works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fine.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Preferred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(compact)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code.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3977" y="3100781"/>
            <a:ext cx="2687485" cy="220798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451600" y="3126524"/>
            <a:ext cx="2590800" cy="21107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PQ</a:t>
            </a:r>
            <a:r>
              <a:rPr dirty="0" sz="1100" spc="-10">
                <a:latin typeface="Lucida Console"/>
                <a:cs typeface="Lucida Console"/>
              </a:rPr>
              <a:t>functions</a:t>
            </a:r>
            <a:r>
              <a:rPr dirty="0" sz="1000" spc="-10">
                <a:latin typeface="Lucida Console"/>
                <a:cs typeface="Lucida Console"/>
              </a:rPr>
              <a:t>1e.java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8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PQ</a:t>
            </a:r>
            <a:r>
              <a:rPr dirty="0" sz="1100">
                <a:latin typeface="Lucida Console"/>
                <a:cs typeface="Lucida Console"/>
              </a:rPr>
              <a:t>functions</a:t>
            </a:r>
            <a:r>
              <a:rPr dirty="0" sz="1000">
                <a:latin typeface="Lucida Console"/>
                <a:cs typeface="Lucida Console"/>
              </a:rPr>
              <a:t>1e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90"/>
              </a:spcBef>
            </a:pP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8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495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25">
                <a:latin typeface="Lucida Console"/>
                <a:cs typeface="Lucida Console"/>
              </a:rPr>
              <a:t> 27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Lucida Console"/>
                <a:cs typeface="Lucida Console"/>
              </a:rPr>
              <a:t>4</a:t>
            </a:r>
            <a:r>
              <a:rPr dirty="0" sz="1000" spc="-25">
                <a:latin typeface="Lucida Console"/>
                <a:cs typeface="Lucida Console"/>
              </a:rPr>
              <a:t> 64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495"/>
              </a:spcBef>
            </a:pP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 spc="-25">
                <a:latin typeface="Lucida Console"/>
                <a:cs typeface="Lucida Console"/>
              </a:rPr>
              <a:t> 125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500"/>
              </a:spcBef>
            </a:pP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 spc="-25">
                <a:latin typeface="Lucida Console"/>
                <a:cs typeface="Lucida Console"/>
              </a:rPr>
              <a:t> 216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297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288290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http://upload.wikimedia.org/wikipedia/commons/b/ba/Working_Together_Teamwork_Puzzle_Concept.jpg</a:t>
            </a:r>
            <a:r>
              <a:rPr dirty="0" sz="900" spc="50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4"/>
              </a:rPr>
              <a:t>http://pixabay.com/en/ball-puzzle-pieces-of-the-puzzle-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72374/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http://upload.wikimedia.org/wikipedia/commons/e/ef/Ben_Jigsaw_Puzzle_Puzzle_Puzzle.png</a:t>
            </a:r>
            <a:r>
              <a:rPr dirty="0" sz="900" spc="-10">
                <a:latin typeface="Lucida Console"/>
                <a:cs typeface="Lucida Console"/>
              </a:rPr>
              <a:t> http://en.wikipedia.org/wiki/Function_(mathematics)#mediaviewer/File:Function_machine2.svg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CS.5.A.Functions.Basics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90220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426720" algn="l"/>
              </a:tabLst>
            </a:pPr>
            <a:r>
              <a:rPr dirty="0" sz="2650" spc="-50">
                <a:solidFill>
                  <a:srgbClr val="A9A9A9"/>
                </a:solidFill>
                <a:latin typeface="Arial"/>
                <a:cs typeface="Arial"/>
              </a:rPr>
              <a:t>Functions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Libraries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dirty="0" sz="1950" spc="-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Case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study:</a:t>
            </a:r>
            <a:r>
              <a:rPr dirty="0" sz="1950" spc="60">
                <a:latin typeface="Arial"/>
                <a:cs typeface="Arial"/>
              </a:rPr>
              <a:t> </a:t>
            </a:r>
            <a:r>
              <a:rPr dirty="0" sz="1950" spc="55">
                <a:latin typeface="Arial"/>
                <a:cs typeface="Arial"/>
              </a:rPr>
              <a:t>Digital</a:t>
            </a:r>
            <a:r>
              <a:rPr dirty="0" sz="1950" spc="65">
                <a:latin typeface="Arial"/>
                <a:cs typeface="Arial"/>
              </a:rPr>
              <a:t> </a:t>
            </a:r>
            <a:r>
              <a:rPr dirty="0" sz="1950" spc="55">
                <a:latin typeface="Arial"/>
                <a:cs typeface="Arial"/>
              </a:rPr>
              <a:t>audio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5">
                <a:solidFill>
                  <a:srgbClr val="929292"/>
                </a:solidFill>
                <a:latin typeface="Arial"/>
                <a:cs typeface="Arial"/>
              </a:rPr>
              <a:t>Application:</a:t>
            </a:r>
            <a:r>
              <a:rPr dirty="0" sz="1950" spc="10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Gaussian</a:t>
            </a:r>
            <a:r>
              <a:rPr dirty="0" sz="1950" spc="10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95">
                <a:solidFill>
                  <a:srgbClr val="929292"/>
                </a:solidFill>
                <a:latin typeface="Arial"/>
                <a:cs typeface="Arial"/>
              </a:rPr>
              <a:t>Modular</a:t>
            </a:r>
            <a:r>
              <a:rPr dirty="0" sz="1950" spc="9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CS.5.B.Functions.Audio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4400" y="3517900"/>
            <a:ext cx="2349500" cy="2946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2130" y="1250334"/>
            <a:ext cx="22263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Crash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course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sound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27100" y="3380803"/>
            <a:ext cx="3009900" cy="1029969"/>
          </a:xfrm>
          <a:custGeom>
            <a:avLst/>
            <a:gdLst/>
            <a:ahLst/>
            <a:cxnLst/>
            <a:rect l="l" t="t" r="r" b="b"/>
            <a:pathLst>
              <a:path w="3009900" h="1029970">
                <a:moveTo>
                  <a:pt x="0" y="0"/>
                </a:moveTo>
                <a:lnTo>
                  <a:pt x="3009900" y="0"/>
                </a:lnTo>
                <a:lnTo>
                  <a:pt x="3009900" y="1029855"/>
                </a:lnTo>
                <a:lnTo>
                  <a:pt x="0" y="10298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18082" y="1788903"/>
          <a:ext cx="9040495" cy="465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9690"/>
                <a:gridCol w="461645"/>
                <a:gridCol w="413385"/>
                <a:gridCol w="489585"/>
                <a:gridCol w="88900"/>
                <a:gridCol w="1488439"/>
                <a:gridCol w="2226310"/>
              </a:tblGrid>
              <a:tr h="469900">
                <a:tc gridSpan="5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Sound</a:t>
                      </a:r>
                      <a:r>
                        <a:rPr dirty="0" sz="1450" spc="8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perception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vibration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450" spc="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molecules.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5725">
                    <a:lnB w="76288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88">
                      <a:solidFill>
                        <a:srgbClr val="FFFFFF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8000">
                <a:tc gridSpan="2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450" spc="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musical</a:t>
                      </a:r>
                      <a:r>
                        <a:rPr dirty="0" sz="1450" spc="8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tone</a:t>
                      </a:r>
                      <a:r>
                        <a:rPr dirty="0" sz="1450" spc="8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450" spc="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450" spc="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steady</a:t>
                      </a:r>
                      <a:r>
                        <a:rPr dirty="0" sz="1450" spc="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periodic</a:t>
                      </a:r>
                      <a:r>
                        <a:rPr dirty="0" sz="1450" spc="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sound.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3825">
                    <a:lnT w="76288">
                      <a:solidFill>
                        <a:srgbClr val="FFFFFF"/>
                      </a:solidFill>
                      <a:prstDash val="solid"/>
                    </a:lnT>
                    <a:lnB w="76288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88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3234">
                <a:tc gridSpan="2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45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pure</a:t>
                      </a:r>
                      <a:r>
                        <a:rPr dirty="0" sz="1450" spc="6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tone</a:t>
                      </a:r>
                      <a:r>
                        <a:rPr dirty="0" sz="1450" spc="6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sz="145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45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latin typeface="Lucida Sans Unicode"/>
                          <a:cs typeface="Lucida Sans Unicode"/>
                        </a:rPr>
                        <a:t>sinusoidal</a:t>
                      </a:r>
                      <a:r>
                        <a:rPr dirty="0" sz="145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waveform.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3825">
                    <a:lnT w="76288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88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972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Western</a:t>
                      </a:r>
                      <a:r>
                        <a:rPr dirty="0" sz="1450" spc="12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musical</a:t>
                      </a:r>
                      <a:r>
                        <a:rPr dirty="0" sz="1450" spc="12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scale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  <a:p>
                      <a:pPr marL="699135" indent="-125730">
                        <a:lnSpc>
                          <a:spcPct val="100000"/>
                        </a:lnSpc>
                        <a:spcBef>
                          <a:spcPts val="605"/>
                        </a:spcBef>
                        <a:buSzPct val="106896"/>
                        <a:buFont typeface="Calibri"/>
                        <a:buChar char="•"/>
                        <a:tabLst>
                          <a:tab pos="699770" algn="l"/>
                        </a:tabLst>
                      </a:pP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Concert</a:t>
                      </a:r>
                      <a:r>
                        <a:rPr dirty="0" baseline="1915" sz="2175" spc="8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baseline="1915" sz="2175" spc="8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dirty="0" baseline="1915" sz="2175" spc="9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440</a:t>
                      </a:r>
                      <a:r>
                        <a:rPr dirty="0" baseline="1915" sz="2175" spc="8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 spc="-37">
                          <a:latin typeface="Lucida Sans Unicode"/>
                          <a:cs typeface="Lucida Sans Unicode"/>
                        </a:rPr>
                        <a:t>Hz.</a:t>
                      </a:r>
                      <a:endParaRPr baseline="1915" sz="2175">
                        <a:latin typeface="Lucida Sans Unicode"/>
                        <a:cs typeface="Lucida Sans Unicode"/>
                      </a:endParaRPr>
                    </a:p>
                    <a:p>
                      <a:pPr marL="699135" indent="-125730">
                        <a:lnSpc>
                          <a:spcPct val="100000"/>
                        </a:lnSpc>
                        <a:spcBef>
                          <a:spcPts val="570"/>
                        </a:spcBef>
                        <a:buSzPct val="106896"/>
                        <a:buFont typeface="Calibri"/>
                        <a:buChar char="•"/>
                        <a:tabLst>
                          <a:tab pos="699770" algn="l"/>
                        </a:tabLst>
                      </a:pP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12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notes,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logarithmic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 spc="-15">
                          <a:latin typeface="Lucida Sans Unicode"/>
                          <a:cs typeface="Lucida Sans Unicode"/>
                        </a:rPr>
                        <a:t>scale.</a:t>
                      </a:r>
                      <a:endParaRPr baseline="1915" sz="2175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 i="1">
                          <a:latin typeface="Lucida Sans Italic"/>
                          <a:cs typeface="Lucida Sans Italic"/>
                        </a:rPr>
                        <a:t>pitch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i</a:t>
                      </a:r>
                      <a:endParaRPr sz="11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i="1">
                          <a:latin typeface="Lucida Sans Italic"/>
                          <a:cs typeface="Lucida Sans Italic"/>
                        </a:rPr>
                        <a:t>frequency</a:t>
                      </a:r>
                      <a:r>
                        <a:rPr dirty="0" sz="11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(440*2</a:t>
                      </a:r>
                      <a:r>
                        <a:rPr dirty="0" baseline="22222" sz="1125" spc="-15" i="1">
                          <a:latin typeface="Lucida Sans Italic"/>
                          <a:cs typeface="Lucida Sans Italic"/>
                        </a:rPr>
                        <a:t>i/</a:t>
                      </a:r>
                      <a:r>
                        <a:rPr dirty="0" baseline="22222" sz="1125" spc="-15">
                          <a:latin typeface="Lucida Sans Unicode"/>
                          <a:cs typeface="Lucida Sans Unicode"/>
                        </a:rPr>
                        <a:t>12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sinusodial</a:t>
                      </a:r>
                      <a:r>
                        <a:rPr dirty="0" sz="1150" spc="2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waveform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25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0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A♯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B♭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1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466.16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2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493.88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3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523.25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C♯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D♭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4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554.37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5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587.33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D♯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E♭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6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622.25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7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659.26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8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698.46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F♯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G♭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Lucida Sans Unicode"/>
                          <a:cs typeface="Lucida Sans Unicode"/>
                        </a:rPr>
                        <a:t>9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739.99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783.99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G♯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A♭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15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830.61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2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R w="6350">
                      <a:solidFill>
                        <a:srgbClr val="EBEBEB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03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39" y="4463108"/>
            <a:ext cx="1728787" cy="203955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534" y="2099424"/>
            <a:ext cx="450497" cy="102105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8500" y="2853689"/>
            <a:ext cx="1111821" cy="20701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6213" y="1714500"/>
            <a:ext cx="981786" cy="126961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7082878" y="2213333"/>
            <a:ext cx="99695" cy="267970"/>
            <a:chOff x="7082878" y="2213333"/>
            <a:chExt cx="99695" cy="26797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7277" y="2464981"/>
              <a:ext cx="4902" cy="1597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878" y="2213333"/>
              <a:ext cx="99161" cy="233473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94194" y="2213946"/>
            <a:ext cx="88489" cy="22980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81862" y="2213165"/>
            <a:ext cx="99655" cy="26779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72413" y="2212530"/>
            <a:ext cx="89534" cy="23119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69530" y="2213457"/>
            <a:ext cx="86385" cy="23028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52892" y="2208758"/>
            <a:ext cx="96514" cy="2355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57197" y="2213686"/>
            <a:ext cx="88188" cy="23017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48408" y="2210028"/>
            <a:ext cx="89934" cy="233895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Digital</a:t>
            </a:r>
            <a:r>
              <a:rPr dirty="0" spc="65"/>
              <a:t> </a:t>
            </a:r>
            <a:r>
              <a:rPr dirty="0" spc="40"/>
              <a:t>audio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7696200" cy="457834"/>
          </a:xfrm>
          <a:custGeom>
            <a:avLst/>
            <a:gdLst/>
            <a:ahLst/>
            <a:cxnLst/>
            <a:rect l="l" t="t" r="r" b="b"/>
            <a:pathLst>
              <a:path w="7696200" h="457835">
                <a:moveTo>
                  <a:pt x="0" y="0"/>
                </a:moveTo>
                <a:lnTo>
                  <a:pt x="7696200" y="0"/>
                </a:lnTo>
                <a:lnTo>
                  <a:pt x="7696200" y="457708"/>
                </a:lnTo>
                <a:lnTo>
                  <a:pt x="0" y="4577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7696200" cy="45783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represent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5">
                <a:latin typeface="Lucida Sans Unicode"/>
                <a:cs typeface="Lucida Sans Unicode"/>
              </a:rPr>
              <a:t>wave,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sample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regular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intervals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save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18485" y="2774822"/>
            <a:ext cx="6139815" cy="2959100"/>
          </a:xfrm>
          <a:custGeom>
            <a:avLst/>
            <a:gdLst/>
            <a:ahLst/>
            <a:cxnLst/>
            <a:rect l="l" t="t" r="r" b="b"/>
            <a:pathLst>
              <a:path w="6139815" h="2959100">
                <a:moveTo>
                  <a:pt x="1209357" y="2219325"/>
                </a:moveTo>
                <a:lnTo>
                  <a:pt x="0" y="2219325"/>
                </a:lnTo>
                <a:lnTo>
                  <a:pt x="0" y="2959100"/>
                </a:lnTo>
                <a:lnTo>
                  <a:pt x="1209357" y="2959100"/>
                </a:lnTo>
                <a:lnTo>
                  <a:pt x="1209357" y="2219325"/>
                </a:lnTo>
                <a:close/>
              </a:path>
              <a:path w="6139815" h="2959100">
                <a:moveTo>
                  <a:pt x="6139815" y="0"/>
                </a:moveTo>
                <a:lnTo>
                  <a:pt x="1885861" y="0"/>
                </a:lnTo>
                <a:lnTo>
                  <a:pt x="1885861" y="739775"/>
                </a:lnTo>
                <a:lnTo>
                  <a:pt x="1209357" y="739775"/>
                </a:lnTo>
                <a:lnTo>
                  <a:pt x="1209357" y="1479550"/>
                </a:lnTo>
                <a:lnTo>
                  <a:pt x="1209357" y="2219325"/>
                </a:lnTo>
                <a:lnTo>
                  <a:pt x="1885861" y="2219325"/>
                </a:lnTo>
                <a:lnTo>
                  <a:pt x="1885861" y="2959100"/>
                </a:lnTo>
                <a:lnTo>
                  <a:pt x="6139815" y="2959100"/>
                </a:lnTo>
                <a:lnTo>
                  <a:pt x="6139815" y="2219325"/>
                </a:lnTo>
                <a:lnTo>
                  <a:pt x="6139815" y="1479550"/>
                </a:lnTo>
                <a:lnTo>
                  <a:pt x="6139815" y="739775"/>
                </a:lnTo>
                <a:lnTo>
                  <a:pt x="6139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818487" y="2398343"/>
            <a:ext cx="1209675" cy="376555"/>
          </a:xfrm>
          <a:prstGeom prst="rect">
            <a:avLst/>
          </a:prstGeom>
          <a:solidFill>
            <a:srgbClr val="F3F6F9"/>
          </a:solidFill>
          <a:ln w="5238">
            <a:solidFill>
              <a:srgbClr val="EBEBE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720"/>
              </a:spcBef>
            </a:pPr>
            <a:r>
              <a:rPr dirty="0" sz="1100" spc="-10" i="1">
                <a:latin typeface="Lucida Sans Italic"/>
                <a:cs typeface="Lucida Sans Italic"/>
              </a:rPr>
              <a:t>samples/sec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27835" y="2398343"/>
            <a:ext cx="676910" cy="376555"/>
          </a:xfrm>
          <a:prstGeom prst="rect">
            <a:avLst/>
          </a:prstGeom>
          <a:solidFill>
            <a:srgbClr val="F3F6F9"/>
          </a:solidFill>
          <a:ln w="5238">
            <a:solidFill>
              <a:srgbClr val="EBEBE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720"/>
              </a:spcBef>
            </a:pPr>
            <a:r>
              <a:rPr dirty="0" sz="1100" spc="-10" i="1">
                <a:latin typeface="Lucida Sans Italic"/>
                <a:cs typeface="Lucida Sans Italic"/>
              </a:rPr>
              <a:t>samples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04346" y="2398343"/>
            <a:ext cx="4254500" cy="376555"/>
          </a:xfrm>
          <a:prstGeom prst="rect">
            <a:avLst/>
          </a:prstGeom>
          <a:solidFill>
            <a:srgbClr val="F3F6F9"/>
          </a:solidFill>
          <a:ln w="5235">
            <a:solidFill>
              <a:srgbClr val="EBEBEB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150" i="1">
                <a:latin typeface="Lucida Sans Italic"/>
                <a:cs typeface="Lucida Sans Italic"/>
              </a:rPr>
              <a:t>sampled</a:t>
            </a:r>
            <a:r>
              <a:rPr dirty="0" sz="1150" spc="25" i="1">
                <a:latin typeface="Lucida Sans Italic"/>
                <a:cs typeface="Lucida Sans Italic"/>
              </a:rPr>
              <a:t> </a:t>
            </a:r>
            <a:r>
              <a:rPr dirty="0" sz="1200" spc="-10" i="1">
                <a:latin typeface="Lucida Sans Italic"/>
                <a:cs typeface="Lucida Sans Italic"/>
              </a:rPr>
              <a:t>waveform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18487" y="2774832"/>
            <a:ext cx="1209675" cy="73977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Lucida Sans Unicode"/>
                <a:cs typeface="Lucida Sans Unicode"/>
              </a:rPr>
              <a:t>5,512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27835" y="2774832"/>
            <a:ext cx="676910" cy="73977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805"/>
              </a:spcBef>
            </a:pPr>
            <a:r>
              <a:rPr dirty="0" sz="1050" spc="-25">
                <a:latin typeface="Lucida Sans Unicode"/>
                <a:cs typeface="Lucida Sans Unicode"/>
              </a:rPr>
              <a:t>137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18487" y="3514605"/>
            <a:ext cx="1209675" cy="73977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dirty="0" sz="1100" spc="-10">
                <a:latin typeface="Lucida Sans Unicode"/>
                <a:cs typeface="Lucida Sans Unicode"/>
              </a:rPr>
              <a:t>11,025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27835" y="3514605"/>
            <a:ext cx="676910" cy="73977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805"/>
              </a:spcBef>
            </a:pPr>
            <a:r>
              <a:rPr dirty="0" sz="1050" spc="-25">
                <a:latin typeface="Lucida Sans Unicode"/>
                <a:cs typeface="Lucida Sans Unicode"/>
              </a:rPr>
              <a:t>275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18487" y="4254381"/>
            <a:ext cx="1209675" cy="73977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dirty="0" sz="1100" spc="-10">
                <a:latin typeface="Lucida Sans Unicode"/>
                <a:cs typeface="Lucida Sans Unicode"/>
              </a:rPr>
              <a:t>22,050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27835" y="4254381"/>
            <a:ext cx="676910" cy="73977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805"/>
              </a:spcBef>
            </a:pPr>
            <a:r>
              <a:rPr dirty="0" sz="1050" spc="-25">
                <a:latin typeface="Lucida Sans Unicode"/>
                <a:cs typeface="Lucida Sans Unicode"/>
              </a:rPr>
              <a:t>551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64281" y="5249176"/>
            <a:ext cx="51815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Sans Unicode"/>
                <a:cs typeface="Lucida Sans Unicode"/>
              </a:rPr>
              <a:t>44,100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27835" y="4994152"/>
            <a:ext cx="676910" cy="73977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  <a:spcBef>
                <a:spcPts val="805"/>
              </a:spcBef>
            </a:pPr>
            <a:r>
              <a:rPr dirty="0" sz="1050" spc="-20">
                <a:latin typeface="Lucida Sans Unicode"/>
                <a:cs typeface="Lucida Sans Unicode"/>
              </a:rPr>
              <a:t>1102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815869" y="2395721"/>
            <a:ext cx="6145530" cy="5715"/>
          </a:xfrm>
          <a:custGeom>
            <a:avLst/>
            <a:gdLst/>
            <a:ahLst/>
            <a:cxnLst/>
            <a:rect l="l" t="t" r="r" b="b"/>
            <a:pathLst>
              <a:path w="6145530" h="5714">
                <a:moveTo>
                  <a:pt x="0" y="5244"/>
                </a:moveTo>
                <a:lnTo>
                  <a:pt x="0" y="0"/>
                </a:lnTo>
                <a:lnTo>
                  <a:pt x="6145046" y="0"/>
                </a:lnTo>
                <a:lnTo>
                  <a:pt x="6145046" y="5244"/>
                </a:lnTo>
                <a:lnTo>
                  <a:pt x="0" y="524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2616205" y="2772210"/>
            <a:ext cx="6344920" cy="2964815"/>
            <a:chOff x="2616205" y="2772210"/>
            <a:chExt cx="6344920" cy="2964815"/>
          </a:xfrm>
        </p:grpSpPr>
        <p:sp>
          <p:nvSpPr>
            <p:cNvPr id="20" name="object 20" descr=""/>
            <p:cNvSpPr/>
            <p:nvPr/>
          </p:nvSpPr>
          <p:spPr>
            <a:xfrm>
              <a:off x="2815856" y="2772219"/>
              <a:ext cx="6145530" cy="2964815"/>
            </a:xfrm>
            <a:custGeom>
              <a:avLst/>
              <a:gdLst/>
              <a:ahLst/>
              <a:cxnLst/>
              <a:rect l="l" t="t" r="r" b="b"/>
              <a:pathLst>
                <a:path w="6145530" h="2964815">
                  <a:moveTo>
                    <a:pt x="6145047" y="0"/>
                  </a:moveTo>
                  <a:lnTo>
                    <a:pt x="6139815" y="0"/>
                  </a:lnTo>
                  <a:lnTo>
                    <a:pt x="6139815" y="5245"/>
                  </a:lnTo>
                  <a:lnTo>
                    <a:pt x="6139815" y="739775"/>
                  </a:lnTo>
                  <a:lnTo>
                    <a:pt x="6139815" y="2959087"/>
                  </a:lnTo>
                  <a:lnTo>
                    <a:pt x="1891106" y="2959087"/>
                  </a:lnTo>
                  <a:lnTo>
                    <a:pt x="1891106" y="2224557"/>
                  </a:lnTo>
                  <a:lnTo>
                    <a:pt x="6139815" y="2224557"/>
                  </a:lnTo>
                  <a:lnTo>
                    <a:pt x="6139815" y="2219312"/>
                  </a:lnTo>
                  <a:lnTo>
                    <a:pt x="1891106" y="2219312"/>
                  </a:lnTo>
                  <a:lnTo>
                    <a:pt x="1891106" y="1484795"/>
                  </a:lnTo>
                  <a:lnTo>
                    <a:pt x="6139815" y="1484795"/>
                  </a:lnTo>
                  <a:lnTo>
                    <a:pt x="6139815" y="1479550"/>
                  </a:lnTo>
                  <a:lnTo>
                    <a:pt x="1891106" y="1479550"/>
                  </a:lnTo>
                  <a:lnTo>
                    <a:pt x="1891106" y="745020"/>
                  </a:lnTo>
                  <a:lnTo>
                    <a:pt x="6139815" y="745020"/>
                  </a:lnTo>
                  <a:lnTo>
                    <a:pt x="6139815" y="739775"/>
                  </a:lnTo>
                  <a:lnTo>
                    <a:pt x="1891106" y="739775"/>
                  </a:lnTo>
                  <a:lnTo>
                    <a:pt x="1891106" y="5245"/>
                  </a:lnTo>
                  <a:lnTo>
                    <a:pt x="6139815" y="5245"/>
                  </a:lnTo>
                  <a:lnTo>
                    <a:pt x="6139815" y="0"/>
                  </a:lnTo>
                  <a:lnTo>
                    <a:pt x="1885861" y="0"/>
                  </a:lnTo>
                  <a:lnTo>
                    <a:pt x="1885861" y="5245"/>
                  </a:lnTo>
                  <a:lnTo>
                    <a:pt x="1885861" y="739775"/>
                  </a:lnTo>
                  <a:lnTo>
                    <a:pt x="1885861" y="2959087"/>
                  </a:lnTo>
                  <a:lnTo>
                    <a:pt x="1214589" y="2959087"/>
                  </a:lnTo>
                  <a:lnTo>
                    <a:pt x="1214589" y="2224557"/>
                  </a:lnTo>
                  <a:lnTo>
                    <a:pt x="1885861" y="2224557"/>
                  </a:lnTo>
                  <a:lnTo>
                    <a:pt x="1885861" y="2219312"/>
                  </a:lnTo>
                  <a:lnTo>
                    <a:pt x="1214589" y="2219312"/>
                  </a:lnTo>
                  <a:lnTo>
                    <a:pt x="1214589" y="1484795"/>
                  </a:lnTo>
                  <a:lnTo>
                    <a:pt x="1885861" y="1484795"/>
                  </a:lnTo>
                  <a:lnTo>
                    <a:pt x="1885861" y="1479550"/>
                  </a:lnTo>
                  <a:lnTo>
                    <a:pt x="1214589" y="1479550"/>
                  </a:lnTo>
                  <a:lnTo>
                    <a:pt x="1214589" y="745020"/>
                  </a:lnTo>
                  <a:lnTo>
                    <a:pt x="1885861" y="745020"/>
                  </a:lnTo>
                  <a:lnTo>
                    <a:pt x="1885861" y="739775"/>
                  </a:lnTo>
                  <a:lnTo>
                    <a:pt x="1214589" y="739775"/>
                  </a:lnTo>
                  <a:lnTo>
                    <a:pt x="1214589" y="5245"/>
                  </a:lnTo>
                  <a:lnTo>
                    <a:pt x="1885861" y="5245"/>
                  </a:lnTo>
                  <a:lnTo>
                    <a:pt x="1885861" y="0"/>
                  </a:lnTo>
                  <a:lnTo>
                    <a:pt x="1209357" y="0"/>
                  </a:lnTo>
                  <a:lnTo>
                    <a:pt x="1209357" y="5245"/>
                  </a:lnTo>
                  <a:lnTo>
                    <a:pt x="1209357" y="739775"/>
                  </a:lnTo>
                  <a:lnTo>
                    <a:pt x="1209357" y="2959087"/>
                  </a:lnTo>
                  <a:lnTo>
                    <a:pt x="5245" y="2959087"/>
                  </a:lnTo>
                  <a:lnTo>
                    <a:pt x="5245" y="2224557"/>
                  </a:lnTo>
                  <a:lnTo>
                    <a:pt x="1209357" y="2224557"/>
                  </a:lnTo>
                  <a:lnTo>
                    <a:pt x="1209357" y="2219312"/>
                  </a:lnTo>
                  <a:lnTo>
                    <a:pt x="5245" y="2219312"/>
                  </a:lnTo>
                  <a:lnTo>
                    <a:pt x="5245" y="1484795"/>
                  </a:lnTo>
                  <a:lnTo>
                    <a:pt x="1209357" y="1484795"/>
                  </a:lnTo>
                  <a:lnTo>
                    <a:pt x="1209357" y="1479550"/>
                  </a:lnTo>
                  <a:lnTo>
                    <a:pt x="5245" y="1479550"/>
                  </a:lnTo>
                  <a:lnTo>
                    <a:pt x="5245" y="745020"/>
                  </a:lnTo>
                  <a:lnTo>
                    <a:pt x="1209357" y="745020"/>
                  </a:lnTo>
                  <a:lnTo>
                    <a:pt x="1209357" y="739775"/>
                  </a:lnTo>
                  <a:lnTo>
                    <a:pt x="5245" y="739775"/>
                  </a:lnTo>
                  <a:lnTo>
                    <a:pt x="5245" y="5245"/>
                  </a:lnTo>
                  <a:lnTo>
                    <a:pt x="1209357" y="5245"/>
                  </a:lnTo>
                  <a:lnTo>
                    <a:pt x="1209357" y="0"/>
                  </a:lnTo>
                  <a:lnTo>
                    <a:pt x="0" y="0"/>
                  </a:lnTo>
                  <a:lnTo>
                    <a:pt x="0" y="2616"/>
                  </a:lnTo>
                  <a:lnTo>
                    <a:pt x="0" y="5245"/>
                  </a:lnTo>
                  <a:lnTo>
                    <a:pt x="0" y="2964345"/>
                  </a:lnTo>
                  <a:lnTo>
                    <a:pt x="5245" y="2964345"/>
                  </a:lnTo>
                  <a:lnTo>
                    <a:pt x="1209357" y="2964332"/>
                  </a:lnTo>
                  <a:lnTo>
                    <a:pt x="1214589" y="2964345"/>
                  </a:lnTo>
                  <a:lnTo>
                    <a:pt x="1885861" y="2964332"/>
                  </a:lnTo>
                  <a:lnTo>
                    <a:pt x="1891106" y="2964345"/>
                  </a:lnTo>
                  <a:lnTo>
                    <a:pt x="6139815" y="2964332"/>
                  </a:lnTo>
                  <a:lnTo>
                    <a:pt x="6145047" y="2964345"/>
                  </a:lnTo>
                  <a:lnTo>
                    <a:pt x="6145047" y="2616"/>
                  </a:lnTo>
                  <a:lnTo>
                    <a:pt x="614504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00" y="3581400"/>
              <a:ext cx="4191000" cy="6477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100" y="4318000"/>
              <a:ext cx="4191000" cy="6604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00" y="5016500"/>
              <a:ext cx="4191000" cy="6477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7100" y="2844800"/>
              <a:ext cx="4191000" cy="6477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16205" y="53578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 h="0">
                  <a:moveTo>
                    <a:pt x="0" y="0"/>
                  </a:moveTo>
                  <a:lnTo>
                    <a:pt x="412633" y="0"/>
                  </a:lnTo>
                  <a:lnTo>
                    <a:pt x="4191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10153" y="532325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29704" y="2805188"/>
            <a:ext cx="19259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110" b="1">
                <a:latin typeface="Trebuchet MS"/>
                <a:cs typeface="Trebuchet MS"/>
              </a:rPr>
              <a:t>1/40</a:t>
            </a:r>
            <a:r>
              <a:rPr dirty="0" sz="1100" spc="90" b="1">
                <a:latin typeface="Trebuchet MS"/>
                <a:cs typeface="Trebuchet MS"/>
              </a:rPr>
              <a:t>  </a:t>
            </a:r>
            <a:r>
              <a:rPr dirty="0" sz="1100" spc="75" b="1">
                <a:latin typeface="Trebuchet MS"/>
                <a:cs typeface="Trebuchet MS"/>
              </a:rPr>
              <a:t>second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of</a:t>
            </a:r>
            <a:r>
              <a:rPr dirty="0" sz="1100" spc="9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concert</a:t>
            </a:r>
            <a:r>
              <a:rPr dirty="0" sz="1100" spc="9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746529" y="5253823"/>
            <a:ext cx="784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CD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49538" y="1740901"/>
            <a:ext cx="1159510" cy="4870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-635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same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when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plotting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function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(previous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160194" y="1979409"/>
            <a:ext cx="349250" cy="69850"/>
            <a:chOff x="8160194" y="1979409"/>
            <a:chExt cx="349250" cy="69850"/>
          </a:xfrm>
        </p:grpSpPr>
        <p:sp>
          <p:nvSpPr>
            <p:cNvPr id="31" name="object 31" descr=""/>
            <p:cNvSpPr/>
            <p:nvPr/>
          </p:nvSpPr>
          <p:spPr>
            <a:xfrm>
              <a:off x="8204194" y="201403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304800" y="0"/>
                  </a:moveTo>
                  <a:lnTo>
                    <a:pt x="497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160194" y="197940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20700" y="6038088"/>
            <a:ext cx="80899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write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programs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manipulate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sound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(arrays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double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values).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836949" y="6478068"/>
            <a:ext cx="9906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Calibri"/>
                <a:cs typeface="Calibri"/>
              </a:rPr>
              <a:t>25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6891" y="1250334"/>
            <a:ext cx="1685289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StdAudio</a:t>
            </a:r>
            <a:r>
              <a:rPr dirty="0" sz="1700" spc="400">
                <a:latin typeface="Arial"/>
                <a:cs typeface="Arial"/>
              </a:rPr>
              <a:t> </a:t>
            </a:r>
            <a:r>
              <a:rPr dirty="0" sz="1700" spc="70"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699685" y="3302088"/>
          <a:ext cx="6785609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065"/>
                <a:gridCol w="2952115"/>
              </a:tblGrid>
              <a:tr h="3143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200" spc="1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200" spc="1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StdAudio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play(String</a:t>
                      </a:r>
                      <a:r>
                        <a:rPr dirty="0" sz="1200" spc="1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file)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play</a:t>
                      </a:r>
                      <a:r>
                        <a:rPr dirty="0" sz="1200" spc="8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8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given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.wav</a:t>
                      </a:r>
                      <a:r>
                        <a:rPr dirty="0" sz="1200" spc="-26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file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0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play(double[]</a:t>
                      </a:r>
                      <a:r>
                        <a:rPr dirty="0" sz="1200" spc="204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play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given</a:t>
                      </a:r>
                      <a:r>
                        <a:rPr dirty="0" sz="1200" spc="9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sound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wave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play(double</a:t>
                      </a:r>
                      <a:r>
                        <a:rPr dirty="0" sz="1200" spc="1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x)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play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sample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for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1/44100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second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save(String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file,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double[]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save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to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.wav</a:t>
                      </a:r>
                      <a:r>
                        <a:rPr dirty="0" sz="1200" spc="-28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file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double[]</a:t>
                      </a:r>
                      <a:r>
                        <a:rPr dirty="0" sz="1200" spc="2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read(String</a:t>
                      </a:r>
                      <a:r>
                        <a:rPr dirty="0" sz="1200" spc="2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file)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from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.wav</a:t>
                      </a:r>
                      <a:r>
                        <a:rPr dirty="0" sz="1200" spc="-27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file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20700" y="1791525"/>
            <a:ext cx="78613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Developed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course,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also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broadly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Play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sound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89">
                <a:latin typeface="Lucida Sans Unicode"/>
                <a:cs typeface="Lucida Sans Unicode"/>
              </a:rPr>
              <a:t>wave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(array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double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values)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your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computer’s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audio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output.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Convert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standard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.wav</a:t>
            </a:r>
            <a:r>
              <a:rPr dirty="0" baseline="1915" sz="2175" spc="-487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file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format.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5936373"/>
            <a:ext cx="70358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latin typeface="Lucida Sans Unicode"/>
                <a:cs typeface="Lucida Sans Unicode"/>
              </a:rPr>
              <a:t>Enables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hear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the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results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manipulate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sound.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27886" y="4158310"/>
            <a:ext cx="2635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5" b="1">
                <a:latin typeface="Trebuchet MS"/>
                <a:cs typeface="Trebuchet MS"/>
              </a:rPr>
              <a:t>API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470900" y="1725415"/>
            <a:ext cx="969644" cy="1195705"/>
            <a:chOff x="8470900" y="1725415"/>
            <a:chExt cx="969644" cy="119570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0900" y="1725415"/>
              <a:ext cx="969333" cy="119558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351975" y="1769249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5" h="43814">
                  <a:moveTo>
                    <a:pt x="25400" y="23279"/>
                  </a:moveTo>
                  <a:lnTo>
                    <a:pt x="0" y="23368"/>
                  </a:lnTo>
                  <a:lnTo>
                    <a:pt x="12776" y="43243"/>
                  </a:lnTo>
                  <a:lnTo>
                    <a:pt x="25400" y="23279"/>
                  </a:lnTo>
                  <a:close/>
                </a:path>
                <a:path w="56515" h="43814">
                  <a:moveTo>
                    <a:pt x="41211" y="19913"/>
                  </a:moveTo>
                  <a:lnTo>
                    <a:pt x="28524" y="0"/>
                  </a:lnTo>
                  <a:lnTo>
                    <a:pt x="15824" y="19913"/>
                  </a:lnTo>
                  <a:lnTo>
                    <a:pt x="41211" y="19913"/>
                  </a:lnTo>
                  <a:close/>
                </a:path>
                <a:path w="56515" h="43814">
                  <a:moveTo>
                    <a:pt x="56159" y="23583"/>
                  </a:moveTo>
                  <a:lnTo>
                    <a:pt x="30759" y="23672"/>
                  </a:lnTo>
                  <a:lnTo>
                    <a:pt x="43535" y="43548"/>
                  </a:lnTo>
                  <a:lnTo>
                    <a:pt x="56159" y="2358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44064" y="2661266"/>
              <a:ext cx="896619" cy="74295"/>
            </a:xfrm>
            <a:custGeom>
              <a:avLst/>
              <a:gdLst/>
              <a:ahLst/>
              <a:cxnLst/>
              <a:rect l="l" t="t" r="r" b="b"/>
              <a:pathLst>
                <a:path w="896620" h="74294">
                  <a:moveTo>
                    <a:pt x="0" y="74047"/>
                  </a:moveTo>
                  <a:lnTo>
                    <a:pt x="896169" y="74047"/>
                  </a:lnTo>
                  <a:lnTo>
                    <a:pt x="896169" y="0"/>
                  </a:lnTo>
                  <a:lnTo>
                    <a:pt x="0" y="0"/>
                  </a:lnTo>
                  <a:lnTo>
                    <a:pt x="0" y="740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901116" y="2768688"/>
            <a:ext cx="495300" cy="108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3970">
              <a:lnSpc>
                <a:spcPct val="100000"/>
              </a:lnSpc>
              <a:spcBef>
                <a:spcPts val="125"/>
              </a:spcBef>
            </a:pP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6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470900" y="2745975"/>
            <a:ext cx="12700" cy="175260"/>
          </a:xfrm>
          <a:custGeom>
            <a:avLst/>
            <a:gdLst/>
            <a:ahLst/>
            <a:cxnLst/>
            <a:rect l="l" t="t" r="r" b="b"/>
            <a:pathLst>
              <a:path w="12700" h="175260">
                <a:moveTo>
                  <a:pt x="0" y="0"/>
                </a:moveTo>
                <a:lnTo>
                  <a:pt x="0" y="175025"/>
                </a:lnTo>
                <a:lnTo>
                  <a:pt x="12322" y="175025"/>
                </a:lnTo>
                <a:lnTo>
                  <a:pt x="1232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500868" y="2207106"/>
            <a:ext cx="91948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9971" sz="292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6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37786" y="2341688"/>
            <a:ext cx="7823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396" sz="2925" spc="104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650" spc="7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90533" y="2656619"/>
            <a:ext cx="600710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“Hello,</a:t>
            </a:r>
            <a:r>
              <a:rPr dirty="0" spc="65"/>
              <a:t> </a:t>
            </a:r>
            <a:r>
              <a:rPr dirty="0" spc="130"/>
              <a:t>World”</a:t>
            </a:r>
            <a:r>
              <a:rPr dirty="0" spc="65"/>
              <a:t> </a:t>
            </a:r>
            <a:r>
              <a:rPr dirty="0" spc="75"/>
              <a:t>for</a:t>
            </a:r>
            <a:r>
              <a:rPr dirty="0" spc="65"/>
              <a:t> </a:t>
            </a:r>
            <a:r>
              <a:rPr dirty="0" spc="-10"/>
              <a:t>StdAudio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8475" y="1857806"/>
            <a:ext cx="6003925" cy="4368800"/>
            <a:chOff x="488475" y="1857806"/>
            <a:chExt cx="6003925" cy="4368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475" y="1857806"/>
              <a:ext cx="6003607" cy="43687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0700" y="1893239"/>
              <a:ext cx="5892800" cy="4259580"/>
            </a:xfrm>
            <a:custGeom>
              <a:avLst/>
              <a:gdLst/>
              <a:ahLst/>
              <a:cxnLst/>
              <a:rect l="l" t="t" r="r" b="b"/>
              <a:pathLst>
                <a:path w="5892800" h="4259580">
                  <a:moveTo>
                    <a:pt x="0" y="0"/>
                  </a:moveTo>
                  <a:lnTo>
                    <a:pt x="5892800" y="0"/>
                  </a:lnTo>
                  <a:lnTo>
                    <a:pt x="5892800" y="4259275"/>
                  </a:lnTo>
                  <a:lnTo>
                    <a:pt x="0" y="4259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5450" y="2012527"/>
            <a:ext cx="2378075" cy="4406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PlayThatNote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9286" y="2427411"/>
            <a:ext cx="5216525" cy="321183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tone(double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hz,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duration)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47015" marR="183896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(int)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(44100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duration); </a:t>
            </a: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double[N+1];</a:t>
            </a:r>
            <a:endParaRPr sz="1200">
              <a:latin typeface="Lucida Console"/>
              <a:cs typeface="Lucida Console"/>
            </a:endParaRPr>
          </a:p>
          <a:p>
            <a:pPr marL="247015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188595" marR="288290" indent="37782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Math.sin(2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Math.PI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hz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44100);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47015" marR="60896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hz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Double.parseDouble(args[0]); 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duration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Double.parseDouble(args[1]); </a:t>
            </a: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tone(hz,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duration);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StdAudio.play(a);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5450" y="5632425"/>
            <a:ext cx="1073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544474" y="4401446"/>
            <a:ext cx="2514600" cy="417830"/>
            <a:chOff x="6544474" y="4401446"/>
            <a:chExt cx="2514600" cy="41783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474" y="4401446"/>
              <a:ext cx="2514600" cy="4175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578599" y="4436084"/>
              <a:ext cx="2400300" cy="305435"/>
            </a:xfrm>
            <a:custGeom>
              <a:avLst/>
              <a:gdLst/>
              <a:ahLst/>
              <a:cxnLst/>
              <a:rect l="l" t="t" r="r" b="b"/>
              <a:pathLst>
                <a:path w="2400300" h="305435">
                  <a:moveTo>
                    <a:pt x="0" y="0"/>
                  </a:moveTo>
                  <a:lnTo>
                    <a:pt x="2400300" y="0"/>
                  </a:lnTo>
                  <a:lnTo>
                    <a:pt x="2400300" y="305142"/>
                  </a:lnTo>
                  <a:lnTo>
                    <a:pt x="0" y="305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659206" y="4483848"/>
            <a:ext cx="2220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PlayThatNote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440.0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3.0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544474" y="4873467"/>
            <a:ext cx="2525395" cy="417830"/>
            <a:chOff x="6544474" y="4873467"/>
            <a:chExt cx="2525395" cy="41783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474" y="4873467"/>
              <a:ext cx="2525077" cy="41754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578599" y="4906518"/>
              <a:ext cx="2413000" cy="305435"/>
            </a:xfrm>
            <a:custGeom>
              <a:avLst/>
              <a:gdLst/>
              <a:ahLst/>
              <a:cxnLst/>
              <a:rect l="l" t="t" r="r" b="b"/>
              <a:pathLst>
                <a:path w="2413000" h="305435">
                  <a:moveTo>
                    <a:pt x="0" y="0"/>
                  </a:moveTo>
                  <a:lnTo>
                    <a:pt x="2413000" y="0"/>
                  </a:lnTo>
                  <a:lnTo>
                    <a:pt x="2413000" y="305142"/>
                  </a:lnTo>
                  <a:lnTo>
                    <a:pt x="0" y="305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659206" y="4955868"/>
            <a:ext cx="2220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PlayThatNote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880.0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3.0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544474" y="5345475"/>
            <a:ext cx="2509520" cy="417830"/>
            <a:chOff x="6544474" y="5345475"/>
            <a:chExt cx="2509520" cy="41783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4474" y="5345475"/>
              <a:ext cx="2509367" cy="41754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578599" y="5376951"/>
              <a:ext cx="2400300" cy="318135"/>
            </a:xfrm>
            <a:custGeom>
              <a:avLst/>
              <a:gdLst/>
              <a:ahLst/>
              <a:cxnLst/>
              <a:rect l="l" t="t" r="r" b="b"/>
              <a:pathLst>
                <a:path w="2400300" h="318135">
                  <a:moveTo>
                    <a:pt x="0" y="0"/>
                  </a:moveTo>
                  <a:lnTo>
                    <a:pt x="2400300" y="0"/>
                  </a:lnTo>
                  <a:lnTo>
                    <a:pt x="2400300" y="317855"/>
                  </a:lnTo>
                  <a:lnTo>
                    <a:pt x="0" y="31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659206" y="5427876"/>
            <a:ext cx="2220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PlayThatNote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220.0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3.0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44474" y="5817496"/>
            <a:ext cx="2509520" cy="417830"/>
            <a:chOff x="6544474" y="5817496"/>
            <a:chExt cx="2509520" cy="417830"/>
          </a:xfrm>
        </p:grpSpPr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474" y="5817496"/>
              <a:ext cx="2509367" cy="41754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578599" y="5847371"/>
              <a:ext cx="2400300" cy="318135"/>
            </a:xfrm>
            <a:custGeom>
              <a:avLst/>
              <a:gdLst/>
              <a:ahLst/>
              <a:cxnLst/>
              <a:rect l="l" t="t" r="r" b="b"/>
              <a:pathLst>
                <a:path w="2400300" h="318135">
                  <a:moveTo>
                    <a:pt x="0" y="0"/>
                  </a:moveTo>
                  <a:lnTo>
                    <a:pt x="2400300" y="0"/>
                  </a:lnTo>
                  <a:lnTo>
                    <a:pt x="2400300" y="317855"/>
                  </a:lnTo>
                  <a:lnTo>
                    <a:pt x="0" y="31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59206" y="5899898"/>
            <a:ext cx="2220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PlayThatNote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494.0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3.0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692218" y="2139504"/>
            <a:ext cx="3187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pitch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8954" y="2296816"/>
            <a:ext cx="170793" cy="170984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8645004" y="2329789"/>
            <a:ext cx="25654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25">
                <a:latin typeface="Trebuchet MS"/>
                <a:cs typeface="Trebuchet MS"/>
              </a:rPr>
              <a:t>sin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875844" y="2120968"/>
            <a:ext cx="1377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48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010501" y="2171215"/>
            <a:ext cx="612140" cy="53911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u="sng" sz="145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450" spc="-3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πi</a:t>
            </a:r>
            <a:r>
              <a:rPr dirty="0" u="sng" sz="1450" spc="-8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50" i="1">
                <a:uFill>
                  <a:solidFill>
                    <a:srgbClr val="000000"/>
                  </a:solidFill>
                </a:uFill>
                <a:latin typeface="Adobe Clean"/>
                <a:cs typeface="Adobe Clean"/>
              </a:rPr>
              <a:t>·</a:t>
            </a:r>
            <a:r>
              <a:rPr dirty="0" u="sng" sz="1450" spc="20" i="1">
                <a:uFill>
                  <a:solidFill>
                    <a:srgbClr val="000000"/>
                  </a:solidFill>
                </a:uFill>
                <a:latin typeface="Adobe Clean"/>
                <a:cs typeface="Adobe Clean"/>
              </a:rPr>
              <a:t> </a:t>
            </a:r>
            <a:r>
              <a:rPr dirty="0" u="sng" sz="1450" spc="-2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hz</a:t>
            </a:r>
            <a:endParaRPr sz="145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280"/>
              </a:spcBef>
            </a:pPr>
            <a:r>
              <a:rPr dirty="0" sz="1450" spc="70">
                <a:latin typeface="Calibri"/>
                <a:cs typeface="Calibri"/>
              </a:rPr>
              <a:t>44100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619851" y="2120968"/>
            <a:ext cx="1377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48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648139" y="2172335"/>
            <a:ext cx="1969135" cy="643255"/>
            <a:chOff x="6648139" y="2172335"/>
            <a:chExt cx="1969135" cy="643255"/>
          </a:xfrm>
        </p:grpSpPr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1764" y="2313330"/>
              <a:ext cx="190906" cy="37011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0238" y="2346085"/>
              <a:ext cx="24041" cy="8621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9110" y="2172860"/>
              <a:ext cx="109753" cy="16745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6765" y="2304529"/>
              <a:ext cx="12026" cy="880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6745" y="2311327"/>
              <a:ext cx="188322" cy="37211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7442" y="2295715"/>
              <a:ext cx="191008" cy="38753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9928" y="2348585"/>
              <a:ext cx="180314" cy="33486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2770" y="2344178"/>
              <a:ext cx="184607" cy="33926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28889" y="2172544"/>
              <a:ext cx="124142" cy="17604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3921" y="2304529"/>
              <a:ext cx="14158" cy="3910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16709" y="2330958"/>
              <a:ext cx="12026" cy="881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58659" y="2172335"/>
              <a:ext cx="99098" cy="12899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24901" y="2261073"/>
              <a:ext cx="193776" cy="421643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22932" y="2172347"/>
              <a:ext cx="112852" cy="15486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9512" y="2172335"/>
              <a:ext cx="113937" cy="159283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90588" y="2172347"/>
              <a:ext cx="103212" cy="13218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6654806" y="2713306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 h="0">
                  <a:moveTo>
                    <a:pt x="1866900" y="0"/>
                  </a:move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812595" y="2709782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w="0" h="97789">
                  <a:moveTo>
                    <a:pt x="0" y="97641"/>
                  </a:moveTo>
                  <a:lnTo>
                    <a:pt x="0" y="0"/>
                  </a:lnTo>
                </a:path>
              </a:pathLst>
            </a:custGeom>
            <a:ln w="1573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521696" y="2497162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 h="0">
                  <a:moveTo>
                    <a:pt x="88899" y="0"/>
                  </a:move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754111" y="279688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 i="1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790021" y="2172949"/>
            <a:ext cx="732155" cy="546735"/>
            <a:chOff x="7790021" y="2172949"/>
            <a:chExt cx="732155" cy="546735"/>
          </a:xfrm>
        </p:grpSpPr>
        <p:sp>
          <p:nvSpPr>
            <p:cNvPr id="54" name="object 54" descr=""/>
            <p:cNvSpPr/>
            <p:nvPr/>
          </p:nvSpPr>
          <p:spPr>
            <a:xfrm>
              <a:off x="8515350" y="2172949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w="0" h="546735">
                  <a:moveTo>
                    <a:pt x="0" y="546713"/>
                  </a:move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790021" y="247014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26193" y="0"/>
                  </a:moveTo>
                  <a:lnTo>
                    <a:pt x="16338" y="1921"/>
                  </a:lnTo>
                  <a:lnTo>
                    <a:pt x="7677" y="7686"/>
                  </a:lnTo>
                  <a:lnTo>
                    <a:pt x="1919" y="16358"/>
                  </a:lnTo>
                  <a:lnTo>
                    <a:pt x="0" y="26223"/>
                  </a:lnTo>
                  <a:lnTo>
                    <a:pt x="1919" y="36092"/>
                  </a:lnTo>
                  <a:lnTo>
                    <a:pt x="7677" y="44770"/>
                  </a:lnTo>
                  <a:lnTo>
                    <a:pt x="16338" y="50528"/>
                  </a:lnTo>
                  <a:lnTo>
                    <a:pt x="26193" y="52447"/>
                  </a:lnTo>
                  <a:lnTo>
                    <a:pt x="36048" y="50528"/>
                  </a:lnTo>
                  <a:lnTo>
                    <a:pt x="44710" y="44770"/>
                  </a:lnTo>
                  <a:lnTo>
                    <a:pt x="50468" y="36092"/>
                  </a:lnTo>
                  <a:lnTo>
                    <a:pt x="52387" y="26223"/>
                  </a:lnTo>
                  <a:lnTo>
                    <a:pt x="50468" y="16358"/>
                  </a:lnTo>
                  <a:lnTo>
                    <a:pt x="44710" y="7686"/>
                  </a:lnTo>
                  <a:lnTo>
                    <a:pt x="36048" y="1921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093874" y="2622232"/>
            <a:ext cx="1393190" cy="1725295"/>
            <a:chOff x="8093874" y="2622232"/>
            <a:chExt cx="1393190" cy="1725295"/>
          </a:xfrm>
        </p:grpSpPr>
        <p:sp>
          <p:nvSpPr>
            <p:cNvPr id="4" name="object 4" descr=""/>
            <p:cNvSpPr/>
            <p:nvPr/>
          </p:nvSpPr>
          <p:spPr>
            <a:xfrm>
              <a:off x="8102599" y="4181805"/>
              <a:ext cx="1384300" cy="165735"/>
            </a:xfrm>
            <a:custGeom>
              <a:avLst/>
              <a:gdLst/>
              <a:ahLst/>
              <a:cxnLst/>
              <a:rect l="l" t="t" r="r" b="b"/>
              <a:pathLst>
                <a:path w="1384300" h="165735">
                  <a:moveTo>
                    <a:pt x="0" y="0"/>
                  </a:moveTo>
                  <a:lnTo>
                    <a:pt x="1384300" y="0"/>
                  </a:lnTo>
                  <a:lnTo>
                    <a:pt x="1384300" y="165290"/>
                  </a:lnTo>
                  <a:lnTo>
                    <a:pt x="0" y="16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3874" y="2622232"/>
              <a:ext cx="1383029" cy="163048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07500" y="39593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76200" y="0"/>
                  </a:moveTo>
                  <a:lnTo>
                    <a:pt x="0" y="0"/>
                  </a:lnTo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Play</a:t>
            </a:r>
            <a:r>
              <a:rPr dirty="0" spc="120"/>
              <a:t> </a:t>
            </a:r>
            <a:r>
              <a:rPr dirty="0"/>
              <a:t>that</a:t>
            </a:r>
            <a:r>
              <a:rPr dirty="0" spc="120"/>
              <a:t> </a:t>
            </a:r>
            <a:r>
              <a:rPr dirty="0" spc="-20"/>
              <a:t>tune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624682" y="2403246"/>
            <a:ext cx="5668645" cy="3766185"/>
            <a:chOff x="624682" y="2403246"/>
            <a:chExt cx="5668645" cy="37661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682" y="2403246"/>
              <a:ext cx="5668327" cy="376563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60399" y="2427236"/>
              <a:ext cx="5562600" cy="3662045"/>
            </a:xfrm>
            <a:custGeom>
              <a:avLst/>
              <a:gdLst/>
              <a:ahLst/>
              <a:cxnLst/>
              <a:rect l="l" t="t" r="r" b="b"/>
              <a:pathLst>
                <a:path w="5562600" h="3662045">
                  <a:moveTo>
                    <a:pt x="0" y="0"/>
                  </a:moveTo>
                  <a:lnTo>
                    <a:pt x="5562600" y="0"/>
                  </a:lnTo>
                  <a:lnTo>
                    <a:pt x="5562600" y="3661702"/>
                  </a:lnTo>
                  <a:lnTo>
                    <a:pt x="0" y="3661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38958" y="2557967"/>
            <a:ext cx="3904615" cy="85534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PlayThatTune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06629" y="3387734"/>
            <a:ext cx="4566920" cy="2099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77520">
              <a:lnSpc>
                <a:spcPct val="113399"/>
              </a:lnSpc>
              <a:spcBef>
                <a:spcPts val="90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tempo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Double.parseDouble(args[0]);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(!StdIn.isEmpty())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pitch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StdIn.readInt();</a:t>
            </a:r>
            <a:endParaRPr sz="1200">
              <a:latin typeface="Lucida Console"/>
              <a:cs typeface="Lucida Console"/>
            </a:endParaRPr>
          </a:p>
          <a:p>
            <a:pPr marL="295910" marR="508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duration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StdIn.readDouble()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tempo;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hz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440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Math.pow(2,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pitch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12.0);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double[]</a:t>
            </a:r>
            <a:r>
              <a:rPr dirty="0" sz="1200" spc="18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200" spc="19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18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PlayThatNote.tone(hz,</a:t>
            </a:r>
            <a:r>
              <a:rPr dirty="0" sz="1200" spc="19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Console"/>
                <a:cs typeface="Lucida Console"/>
              </a:rPr>
              <a:t>duration); </a:t>
            </a:r>
            <a:r>
              <a:rPr dirty="0" sz="1200" spc="-10">
                <a:latin typeface="Lucida Console"/>
                <a:cs typeface="Lucida Console"/>
              </a:rPr>
              <a:t>StdAudio.play(a);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10">
                <a:latin typeface="Lucida Console"/>
                <a:cs typeface="Lucida Console"/>
              </a:rPr>
              <a:t>StdAudio.close();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38958" y="5462140"/>
            <a:ext cx="403860" cy="4406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634" y="4663671"/>
            <a:ext cx="3012287" cy="45103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375400" y="4690376"/>
            <a:ext cx="2908300" cy="3562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731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3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PlayThatTune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2.0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elise.txt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50634" y="2387511"/>
            <a:ext cx="1692275" cy="2150745"/>
            <a:chOff x="6350634" y="2387511"/>
            <a:chExt cx="1692275" cy="215074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634" y="2387511"/>
              <a:ext cx="1692122" cy="21503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375399" y="2414523"/>
              <a:ext cx="1587500" cy="2047239"/>
            </a:xfrm>
            <a:custGeom>
              <a:avLst/>
              <a:gdLst/>
              <a:ahLst/>
              <a:cxnLst/>
              <a:rect l="l" t="t" r="r" b="b"/>
              <a:pathLst>
                <a:path w="1587500" h="2047239">
                  <a:moveTo>
                    <a:pt x="0" y="0"/>
                  </a:moveTo>
                  <a:lnTo>
                    <a:pt x="1587500" y="0"/>
                  </a:lnTo>
                  <a:lnTo>
                    <a:pt x="1587500" y="2046998"/>
                  </a:lnTo>
                  <a:lnTo>
                    <a:pt x="0" y="204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465379" y="2453630"/>
            <a:ext cx="1388110" cy="186626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elise.txt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.125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25">
                <a:latin typeface="Lucida Console"/>
                <a:cs typeface="Lucida Console"/>
              </a:rPr>
              <a:t> .25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50634" y="5974831"/>
            <a:ext cx="3012287" cy="45103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375400" y="5999950"/>
            <a:ext cx="2908300" cy="3562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858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4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PlayThatTune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1.0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elise.txt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20700" y="1791525"/>
            <a:ext cx="67945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Read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tones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durations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play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tune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26457" y="3067797"/>
            <a:ext cx="1220470" cy="307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77800" marR="5080" indent="-165735">
              <a:lnSpc>
                <a:spcPts val="1030"/>
              </a:lnSpc>
              <a:spcBef>
                <a:spcPts val="26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tempo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from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command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1377" y="3261825"/>
            <a:ext cx="170805" cy="17098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6042" y="5134425"/>
            <a:ext cx="2975610" cy="75522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7022947" y="5165647"/>
            <a:ext cx="20574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6379" algn="l"/>
                <a:tab pos="606425" algn="l"/>
                <a:tab pos="840740" algn="l"/>
                <a:tab pos="1075055" algn="l"/>
                <a:tab pos="1481455" algn="l"/>
                <a:tab pos="1689100" algn="l"/>
                <a:tab pos="1968500" algn="l"/>
              </a:tabLst>
            </a:pP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7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7</a:t>
            </a:r>
            <a:r>
              <a:rPr dirty="0" sz="1000" spc="1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2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5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3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	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8193861" y="4169167"/>
            <a:ext cx="1141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B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D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G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A 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2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2705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sound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produce?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600" y="2452662"/>
            <a:ext cx="4127500" cy="23526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PQfunctions2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78205" marR="772160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(int)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(44100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11);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878205" marR="1112520" indent="340360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a[i]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Math.random(); StdAudio.play(a);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2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functions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283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sound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produce?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600" y="2452662"/>
            <a:ext cx="4127500" cy="23526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PQfunctions2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878205" marR="772160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(int)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(44100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11.0);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algn="just" marL="878205" marR="1112520" indent="340360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a[i]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Math.random(); StdAudio.play(a);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1300" y="4258093"/>
            <a:ext cx="26289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73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3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11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seconds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of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pure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 spc="-10" i="1">
                <a:latin typeface="Lucida Sans Italic"/>
                <a:cs typeface="Lucida Sans Italic"/>
              </a:rPr>
              <a:t>noise</a:t>
            </a:r>
            <a:r>
              <a:rPr dirty="0" sz="1300" spc="-10">
                <a:latin typeface="Lucida Sans Unicode"/>
                <a:cs typeface="Lucida Sans Unicode"/>
              </a:rPr>
              <a:t>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407" y="4862967"/>
            <a:ext cx="2268385" cy="5349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21300" y="4893805"/>
            <a:ext cx="2159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69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PQfunctions2.java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44956" y="3247314"/>
            <a:ext cx="2019300" cy="432434"/>
          </a:xfrm>
          <a:custGeom>
            <a:avLst/>
            <a:gdLst/>
            <a:ahLst/>
            <a:cxnLst/>
            <a:rect l="l" t="t" r="r" b="b"/>
            <a:pathLst>
              <a:path w="2019300" h="432435">
                <a:moveTo>
                  <a:pt x="0" y="0"/>
                </a:moveTo>
                <a:lnTo>
                  <a:pt x="2019300" y="0"/>
                </a:lnTo>
                <a:lnTo>
                  <a:pt x="2019300" y="432284"/>
                </a:lnTo>
                <a:lnTo>
                  <a:pt x="0" y="432284"/>
                </a:lnTo>
                <a:lnTo>
                  <a:pt x="0" y="0"/>
                </a:lnTo>
                <a:close/>
              </a:path>
            </a:pathLst>
          </a:custGeom>
          <a:ln w="39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196892" y="3358870"/>
            <a:ext cx="171323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functions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libraries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92936" y="2026894"/>
            <a:ext cx="7274559" cy="765175"/>
          </a:xfrm>
          <a:custGeom>
            <a:avLst/>
            <a:gdLst/>
            <a:ahLst/>
            <a:cxnLst/>
            <a:rect l="l" t="t" r="r" b="b"/>
            <a:pathLst>
              <a:path w="7274559" h="765175">
                <a:moveTo>
                  <a:pt x="0" y="0"/>
                </a:moveTo>
                <a:lnTo>
                  <a:pt x="259413" y="451816"/>
                </a:lnTo>
                <a:lnTo>
                  <a:pt x="712427" y="682074"/>
                </a:lnTo>
                <a:lnTo>
                  <a:pt x="1688927" y="762457"/>
                </a:lnTo>
                <a:lnTo>
                  <a:pt x="3518801" y="764654"/>
                </a:lnTo>
                <a:lnTo>
                  <a:pt x="5436785" y="642211"/>
                </a:lnTo>
                <a:lnTo>
                  <a:pt x="6579866" y="389739"/>
                </a:lnTo>
                <a:lnTo>
                  <a:pt x="7131317" y="140517"/>
                </a:lnTo>
                <a:lnTo>
                  <a:pt x="7274407" y="27825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Context:</a:t>
            </a:r>
            <a:r>
              <a:rPr dirty="0" spc="225"/>
              <a:t> </a:t>
            </a:r>
            <a:r>
              <a:rPr dirty="0"/>
              <a:t>basic</a:t>
            </a:r>
            <a:r>
              <a:rPr dirty="0" spc="225"/>
              <a:t> </a:t>
            </a:r>
            <a:r>
              <a:rPr dirty="0"/>
              <a:t>building</a:t>
            </a:r>
            <a:r>
              <a:rPr dirty="0" spc="225"/>
              <a:t> </a:t>
            </a:r>
            <a:r>
              <a:rPr dirty="0"/>
              <a:t>blocks</a:t>
            </a:r>
            <a:r>
              <a:rPr dirty="0" spc="225"/>
              <a:t> </a:t>
            </a:r>
            <a:r>
              <a:rPr dirty="0" spc="75"/>
              <a:t>for</a:t>
            </a:r>
            <a:r>
              <a:rPr dirty="0" spc="225"/>
              <a:t> </a:t>
            </a:r>
            <a:r>
              <a:rPr dirty="0" spc="-10"/>
              <a:t>programming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627005" y="2305445"/>
            <a:ext cx="29006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any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program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might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want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797979"/>
                </a:solidFill>
                <a:latin typeface="Lucida Sans Unicode"/>
                <a:cs typeface="Lucida Sans Unicode"/>
              </a:rPr>
              <a:t>write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52953" y="2789598"/>
            <a:ext cx="952500" cy="445134"/>
          </a:xfrm>
          <a:custGeom>
            <a:avLst/>
            <a:gdLst/>
            <a:ahLst/>
            <a:cxnLst/>
            <a:rect l="l" t="t" r="r" b="b"/>
            <a:pathLst>
              <a:path w="952500" h="445135">
                <a:moveTo>
                  <a:pt x="0" y="0"/>
                </a:moveTo>
                <a:lnTo>
                  <a:pt x="952499" y="0"/>
                </a:lnTo>
                <a:lnTo>
                  <a:pt x="952499" y="444998"/>
                </a:lnTo>
                <a:lnTo>
                  <a:pt x="0" y="444998"/>
                </a:lnTo>
                <a:lnTo>
                  <a:pt x="0" y="0"/>
                </a:lnTo>
                <a:close/>
              </a:path>
            </a:pathLst>
          </a:custGeom>
          <a:ln w="39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554919" y="2791565"/>
            <a:ext cx="948690" cy="447675"/>
          </a:xfrm>
          <a:prstGeom prst="rect">
            <a:avLst/>
          </a:prstGeom>
          <a:solidFill>
            <a:srgbClr val="D5D5D5"/>
          </a:solidFill>
        </p:spPr>
        <p:txBody>
          <a:bodyPr wrap="square" lIns="0" tIns="112395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885"/>
              </a:spcBef>
            </a:pP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objects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22653" y="3679593"/>
            <a:ext cx="3263900" cy="432434"/>
          </a:xfrm>
          <a:prstGeom prst="rect">
            <a:avLst/>
          </a:prstGeom>
          <a:solidFill>
            <a:srgbClr val="D5D5D5"/>
          </a:solidFill>
          <a:ln w="3933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latin typeface="Lucida Sans Unicode"/>
                <a:cs typeface="Lucida Sans Unicode"/>
              </a:rPr>
              <a:t>graphics,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sound,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and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image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I/O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52953" y="4111873"/>
            <a:ext cx="952500" cy="445134"/>
          </a:xfrm>
          <a:custGeom>
            <a:avLst/>
            <a:gdLst/>
            <a:ahLst/>
            <a:cxnLst/>
            <a:rect l="l" t="t" r="r" b="b"/>
            <a:pathLst>
              <a:path w="952500" h="445135">
                <a:moveTo>
                  <a:pt x="0" y="0"/>
                </a:moveTo>
                <a:lnTo>
                  <a:pt x="952499" y="0"/>
                </a:lnTo>
                <a:lnTo>
                  <a:pt x="952499" y="444998"/>
                </a:lnTo>
                <a:lnTo>
                  <a:pt x="0" y="444998"/>
                </a:lnTo>
                <a:lnTo>
                  <a:pt x="0" y="0"/>
                </a:lnTo>
                <a:close/>
              </a:path>
            </a:pathLst>
          </a:custGeom>
          <a:ln w="39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554919" y="4113838"/>
            <a:ext cx="948690" cy="438150"/>
          </a:xfrm>
          <a:prstGeom prst="rect">
            <a:avLst/>
          </a:prstGeom>
          <a:solidFill>
            <a:srgbClr val="D5D5D5"/>
          </a:solidFill>
        </p:spPr>
        <p:txBody>
          <a:bodyPr wrap="square" lIns="0" tIns="111760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880"/>
              </a:spcBef>
            </a:pPr>
            <a:r>
              <a:rPr dirty="0" sz="1200" spc="-10">
                <a:latin typeface="Lucida Sans Unicode"/>
                <a:cs typeface="Lucida Sans Unicode"/>
              </a:rPr>
              <a:t>arrays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46994" y="4671301"/>
            <a:ext cx="173037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conditionals</a:t>
            </a:r>
            <a:r>
              <a:rPr dirty="0" sz="1200" spc="14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5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8A8A8A"/>
                </a:solidFill>
                <a:latin typeface="Lucida Sans Unicode"/>
                <a:cs typeface="Lucida Sans Unicode"/>
              </a:rPr>
              <a:t>loops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54478" y="5001872"/>
            <a:ext cx="942975" cy="432434"/>
          </a:xfrm>
          <a:prstGeom prst="rect">
            <a:avLst/>
          </a:prstGeom>
          <a:solidFill>
            <a:srgbClr val="D5D5D5"/>
          </a:solidFill>
          <a:ln w="10492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765"/>
              </a:spcBef>
            </a:pPr>
            <a:r>
              <a:rPr dirty="0" sz="1300" spc="-20">
                <a:latin typeface="Lucida Sans Unicode"/>
                <a:cs typeface="Lucida Sans Unicode"/>
              </a:rPr>
              <a:t>Math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97449" y="5001872"/>
            <a:ext cx="939800" cy="432434"/>
          </a:xfrm>
          <a:prstGeom prst="rect">
            <a:avLst/>
          </a:prstGeom>
          <a:solidFill>
            <a:srgbClr val="D5D5D5"/>
          </a:solidFill>
          <a:ln w="10487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765"/>
              </a:spcBef>
            </a:pPr>
            <a:r>
              <a:rPr dirty="0" sz="1300">
                <a:latin typeface="Lucida Sans Unicode"/>
                <a:cs typeface="Lucida Sans Unicode"/>
              </a:rPr>
              <a:t>text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I/O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97449" y="5434160"/>
            <a:ext cx="2387600" cy="445134"/>
          </a:xfrm>
          <a:prstGeom prst="rect">
            <a:avLst/>
          </a:prstGeom>
          <a:solidFill>
            <a:srgbClr val="D5D5D5"/>
          </a:solidFill>
          <a:ln w="10488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assignment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statements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09845" y="5434160"/>
            <a:ext cx="2387600" cy="445134"/>
          </a:xfrm>
          <a:prstGeom prst="rect">
            <a:avLst/>
          </a:prstGeom>
          <a:solidFill>
            <a:srgbClr val="D5D5D5"/>
          </a:solidFill>
          <a:ln w="10499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primitive</a:t>
            </a:r>
            <a:r>
              <a:rPr dirty="0" sz="1300" spc="7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data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types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03650" y="4556873"/>
            <a:ext cx="2387600" cy="445134"/>
          </a:xfrm>
          <a:prstGeom prst="rect">
            <a:avLst/>
          </a:prstGeom>
          <a:solidFill>
            <a:srgbClr val="D5D5D5"/>
          </a:solidFill>
          <a:ln w="10488">
            <a:solidFill>
              <a:srgbClr val="FFFFFF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810"/>
              </a:spcBef>
            </a:pPr>
            <a:r>
              <a:rPr dirty="0" sz="1300">
                <a:latin typeface="Lucida Sans Unicode"/>
                <a:cs typeface="Lucida Sans Unicode"/>
              </a:rPr>
              <a:t>conditionals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and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loops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057653" y="3234599"/>
            <a:ext cx="2006600" cy="445134"/>
          </a:xfrm>
          <a:custGeom>
            <a:avLst/>
            <a:gdLst/>
            <a:ahLst/>
            <a:cxnLst/>
            <a:rect l="l" t="t" r="r" b="b"/>
            <a:pathLst>
              <a:path w="2006600" h="445135">
                <a:moveTo>
                  <a:pt x="0" y="0"/>
                </a:moveTo>
                <a:lnTo>
                  <a:pt x="2006601" y="0"/>
                </a:lnTo>
                <a:lnTo>
                  <a:pt x="2006601" y="444999"/>
                </a:lnTo>
                <a:lnTo>
                  <a:pt x="0" y="444999"/>
                </a:lnTo>
                <a:lnTo>
                  <a:pt x="0" y="0"/>
                </a:lnTo>
                <a:close/>
              </a:path>
            </a:pathLst>
          </a:custGeom>
          <a:ln w="39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056445" y="3242924"/>
            <a:ext cx="2005964" cy="434975"/>
          </a:xfrm>
          <a:prstGeom prst="rect">
            <a:avLst/>
          </a:prstGeom>
          <a:solidFill>
            <a:srgbClr val="005493"/>
          </a:solidFill>
        </p:spPr>
        <p:txBody>
          <a:bodyPr wrap="square" lIns="0" tIns="1016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functions</a:t>
            </a:r>
            <a:r>
              <a:rPr dirty="0" sz="1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libraries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84274" y="4114749"/>
            <a:ext cx="1947545" cy="510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48640">
              <a:lnSpc>
                <a:spcPts val="128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lecture: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51130">
              <a:lnSpc>
                <a:spcPts val="1240"/>
              </a:lnSpc>
              <a:spcBef>
                <a:spcPts val="65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Reuse</a:t>
            </a:r>
            <a:r>
              <a:rPr dirty="0" sz="1100" spc="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code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build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big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programs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from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small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pieces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102908" y="2467325"/>
            <a:ext cx="3331210" cy="1511300"/>
            <a:chOff x="6102908" y="2467325"/>
            <a:chExt cx="3331210" cy="1511300"/>
          </a:xfrm>
        </p:grpSpPr>
        <p:sp>
          <p:nvSpPr>
            <p:cNvPr id="23" name="object 23" descr=""/>
            <p:cNvSpPr/>
            <p:nvPr/>
          </p:nvSpPr>
          <p:spPr>
            <a:xfrm>
              <a:off x="6146796" y="3360750"/>
              <a:ext cx="1387475" cy="102870"/>
            </a:xfrm>
            <a:custGeom>
              <a:avLst/>
              <a:gdLst/>
              <a:ahLst/>
              <a:cxnLst/>
              <a:rect l="l" t="t" r="r" b="b"/>
              <a:pathLst>
                <a:path w="1387475" h="102870">
                  <a:moveTo>
                    <a:pt x="1386906" y="0"/>
                  </a:moveTo>
                  <a:lnTo>
                    <a:pt x="8832" y="102697"/>
                  </a:lnTo>
                  <a:lnTo>
                    <a:pt x="0" y="102697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02908" y="3427145"/>
              <a:ext cx="71755" cy="69215"/>
            </a:xfrm>
            <a:custGeom>
              <a:avLst/>
              <a:gdLst/>
              <a:ahLst/>
              <a:cxnLst/>
              <a:rect l="l" t="t" r="r" b="b"/>
              <a:pathLst>
                <a:path w="71754" h="69214">
                  <a:moveTo>
                    <a:pt x="66522" y="0"/>
                  </a:moveTo>
                  <a:lnTo>
                    <a:pt x="0" y="39420"/>
                  </a:lnTo>
                  <a:lnTo>
                    <a:pt x="71424" y="69049"/>
                  </a:lnTo>
                  <a:lnTo>
                    <a:pt x="51727" y="35750"/>
                  </a:lnTo>
                  <a:lnTo>
                    <a:pt x="66522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6828" y="2467325"/>
              <a:ext cx="2277180" cy="15113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4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197600" y="4957381"/>
            <a:ext cx="1790700" cy="687070"/>
          </a:xfrm>
          <a:custGeom>
            <a:avLst/>
            <a:gdLst/>
            <a:ahLst/>
            <a:cxnLst/>
            <a:rect l="l" t="t" r="r" b="b"/>
            <a:pathLst>
              <a:path w="1790700" h="687070">
                <a:moveTo>
                  <a:pt x="0" y="0"/>
                </a:moveTo>
                <a:lnTo>
                  <a:pt x="1790700" y="0"/>
                </a:lnTo>
                <a:lnTo>
                  <a:pt x="1790700" y="686561"/>
                </a:lnTo>
                <a:lnTo>
                  <a:pt x="0" y="6865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197600" y="3914800"/>
            <a:ext cx="1790700" cy="674370"/>
          </a:xfrm>
          <a:custGeom>
            <a:avLst/>
            <a:gdLst/>
            <a:ahLst/>
            <a:cxnLst/>
            <a:rect l="l" t="t" r="r" b="b"/>
            <a:pathLst>
              <a:path w="1790700" h="674370">
                <a:moveTo>
                  <a:pt x="0" y="0"/>
                </a:moveTo>
                <a:lnTo>
                  <a:pt x="1790700" y="0"/>
                </a:lnTo>
                <a:lnTo>
                  <a:pt x="1790700" y="673862"/>
                </a:lnTo>
                <a:lnTo>
                  <a:pt x="0" y="673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193282" y="2701551"/>
            <a:ext cx="2029460" cy="3303904"/>
            <a:chOff x="6193282" y="2701551"/>
            <a:chExt cx="2029460" cy="3303904"/>
          </a:xfrm>
        </p:grpSpPr>
        <p:sp>
          <p:nvSpPr>
            <p:cNvPr id="6" name="object 6" descr=""/>
            <p:cNvSpPr/>
            <p:nvPr/>
          </p:nvSpPr>
          <p:spPr>
            <a:xfrm>
              <a:off x="6197600" y="2859519"/>
              <a:ext cx="1790700" cy="687070"/>
            </a:xfrm>
            <a:custGeom>
              <a:avLst/>
              <a:gdLst/>
              <a:ahLst/>
              <a:cxnLst/>
              <a:rect l="l" t="t" r="r" b="b"/>
              <a:pathLst>
                <a:path w="1790700" h="687070">
                  <a:moveTo>
                    <a:pt x="0" y="0"/>
                  </a:moveTo>
                  <a:lnTo>
                    <a:pt x="1790700" y="0"/>
                  </a:lnTo>
                  <a:lnTo>
                    <a:pt x="17907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06299" y="2967316"/>
              <a:ext cx="1714500" cy="480059"/>
            </a:xfrm>
            <a:custGeom>
              <a:avLst/>
              <a:gdLst/>
              <a:ahLst/>
              <a:cxnLst/>
              <a:rect l="l" t="t" r="r" b="b"/>
              <a:pathLst>
                <a:path w="1714500" h="480060">
                  <a:moveTo>
                    <a:pt x="0" y="243977"/>
                  </a:moveTo>
                  <a:lnTo>
                    <a:pt x="42600" y="210030"/>
                  </a:lnTo>
                  <a:lnTo>
                    <a:pt x="85384" y="176926"/>
                  </a:lnTo>
                  <a:lnTo>
                    <a:pt x="128448" y="145167"/>
                  </a:lnTo>
                  <a:lnTo>
                    <a:pt x="171892" y="115257"/>
                  </a:lnTo>
                  <a:lnTo>
                    <a:pt x="215813" y="87701"/>
                  </a:lnTo>
                  <a:lnTo>
                    <a:pt x="260308" y="63003"/>
                  </a:lnTo>
                  <a:lnTo>
                    <a:pt x="305477" y="41665"/>
                  </a:lnTo>
                  <a:lnTo>
                    <a:pt x="351416" y="24192"/>
                  </a:lnTo>
                  <a:lnTo>
                    <a:pt x="398223" y="11088"/>
                  </a:lnTo>
                  <a:lnTo>
                    <a:pt x="445998" y="2855"/>
                  </a:lnTo>
                  <a:lnTo>
                    <a:pt x="494836" y="0"/>
                  </a:lnTo>
                  <a:lnTo>
                    <a:pt x="542543" y="2391"/>
                  </a:lnTo>
                  <a:lnTo>
                    <a:pt x="587254" y="9335"/>
                  </a:lnTo>
                  <a:lnTo>
                    <a:pt x="629565" y="20484"/>
                  </a:lnTo>
                  <a:lnTo>
                    <a:pt x="670070" y="35492"/>
                  </a:lnTo>
                  <a:lnTo>
                    <a:pt x="709365" y="54013"/>
                  </a:lnTo>
                  <a:lnTo>
                    <a:pt x="748045" y="75701"/>
                  </a:lnTo>
                  <a:lnTo>
                    <a:pt x="786705" y="100208"/>
                  </a:lnTo>
                  <a:lnTo>
                    <a:pt x="825941" y="127189"/>
                  </a:lnTo>
                  <a:lnTo>
                    <a:pt x="866347" y="156296"/>
                  </a:lnTo>
                  <a:lnTo>
                    <a:pt x="908520" y="187184"/>
                  </a:lnTo>
                  <a:lnTo>
                    <a:pt x="953054" y="219506"/>
                  </a:lnTo>
                  <a:lnTo>
                    <a:pt x="1001571" y="254596"/>
                  </a:lnTo>
                  <a:lnTo>
                    <a:pt x="1047297" y="287865"/>
                  </a:lnTo>
                  <a:lnTo>
                    <a:pt x="1090852" y="319127"/>
                  </a:lnTo>
                  <a:lnTo>
                    <a:pt x="1132853" y="348197"/>
                  </a:lnTo>
                  <a:lnTo>
                    <a:pt x="1173918" y="374889"/>
                  </a:lnTo>
                  <a:lnTo>
                    <a:pt x="1214665" y="399018"/>
                  </a:lnTo>
                  <a:lnTo>
                    <a:pt x="1255711" y="420399"/>
                  </a:lnTo>
                  <a:lnTo>
                    <a:pt x="1297676" y="438846"/>
                  </a:lnTo>
                  <a:lnTo>
                    <a:pt x="1341177" y="454173"/>
                  </a:lnTo>
                  <a:lnTo>
                    <a:pt x="1386832" y="466196"/>
                  </a:lnTo>
                  <a:lnTo>
                    <a:pt x="1435259" y="474729"/>
                  </a:lnTo>
                  <a:lnTo>
                    <a:pt x="1487076" y="479586"/>
                  </a:lnTo>
                  <a:lnTo>
                    <a:pt x="1535273" y="475830"/>
                  </a:lnTo>
                  <a:lnTo>
                    <a:pt x="1585687" y="462211"/>
                  </a:lnTo>
                  <a:lnTo>
                    <a:pt x="1634692" y="442780"/>
                  </a:lnTo>
                  <a:lnTo>
                    <a:pt x="1678663" y="421589"/>
                  </a:lnTo>
                  <a:lnTo>
                    <a:pt x="1713972" y="40268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16345" y="4015702"/>
              <a:ext cx="1694814" cy="479425"/>
            </a:xfrm>
            <a:custGeom>
              <a:avLst/>
              <a:gdLst/>
              <a:ahLst/>
              <a:cxnLst/>
              <a:rect l="l" t="t" r="r" b="b"/>
              <a:pathLst>
                <a:path w="1694815" h="479425">
                  <a:moveTo>
                    <a:pt x="0" y="243352"/>
                  </a:moveTo>
                  <a:lnTo>
                    <a:pt x="12705" y="199502"/>
                  </a:lnTo>
                  <a:lnTo>
                    <a:pt x="28908" y="148403"/>
                  </a:lnTo>
                  <a:lnTo>
                    <a:pt x="48334" y="96737"/>
                  </a:lnTo>
                  <a:lnTo>
                    <a:pt x="70709" y="51185"/>
                  </a:lnTo>
                  <a:lnTo>
                    <a:pt x="95760" y="18429"/>
                  </a:lnTo>
                  <a:lnTo>
                    <a:pt x="123212" y="5152"/>
                  </a:lnTo>
                  <a:lnTo>
                    <a:pt x="151122" y="19544"/>
                  </a:lnTo>
                  <a:lnTo>
                    <a:pt x="177122" y="58216"/>
                  </a:lnTo>
                  <a:lnTo>
                    <a:pt x="200310" y="110476"/>
                  </a:lnTo>
                  <a:lnTo>
                    <a:pt x="219780" y="165632"/>
                  </a:lnTo>
                  <a:lnTo>
                    <a:pt x="234628" y="212993"/>
                  </a:lnTo>
                  <a:lnTo>
                    <a:pt x="243949" y="241867"/>
                  </a:lnTo>
                  <a:lnTo>
                    <a:pt x="253175" y="270556"/>
                  </a:lnTo>
                  <a:lnTo>
                    <a:pt x="267735" y="317488"/>
                  </a:lnTo>
                  <a:lnTo>
                    <a:pt x="286726" y="372166"/>
                  </a:lnTo>
                  <a:lnTo>
                    <a:pt x="309247" y="424090"/>
                  </a:lnTo>
                  <a:lnTo>
                    <a:pt x="334392" y="462761"/>
                  </a:lnTo>
                  <a:lnTo>
                    <a:pt x="361258" y="477681"/>
                  </a:lnTo>
                  <a:lnTo>
                    <a:pt x="388234" y="462708"/>
                  </a:lnTo>
                  <a:lnTo>
                    <a:pt x="413687" y="425177"/>
                  </a:lnTo>
                  <a:lnTo>
                    <a:pt x="436686" y="374806"/>
                  </a:lnTo>
                  <a:lnTo>
                    <a:pt x="456300" y="321311"/>
                  </a:lnTo>
                  <a:lnTo>
                    <a:pt x="471597" y="274408"/>
                  </a:lnTo>
                  <a:lnTo>
                    <a:pt x="481648" y="243813"/>
                  </a:lnTo>
                  <a:lnTo>
                    <a:pt x="491396" y="212963"/>
                  </a:lnTo>
                  <a:lnTo>
                    <a:pt x="506092" y="165383"/>
                  </a:lnTo>
                  <a:lnTo>
                    <a:pt x="525262" y="110923"/>
                  </a:lnTo>
                  <a:lnTo>
                    <a:pt x="548435" y="59436"/>
                  </a:lnTo>
                  <a:lnTo>
                    <a:pt x="575136" y="20772"/>
                  </a:lnTo>
                  <a:lnTo>
                    <a:pt x="604892" y="4783"/>
                  </a:lnTo>
                  <a:lnTo>
                    <a:pt x="634990" y="20188"/>
                  </a:lnTo>
                  <a:lnTo>
                    <a:pt x="662342" y="61200"/>
                  </a:lnTo>
                  <a:lnTo>
                    <a:pt x="685912" y="115913"/>
                  </a:lnTo>
                  <a:lnTo>
                    <a:pt x="704664" y="172421"/>
                  </a:lnTo>
                  <a:lnTo>
                    <a:pt x="717562" y="218818"/>
                  </a:lnTo>
                  <a:lnTo>
                    <a:pt x="723570" y="243199"/>
                  </a:lnTo>
                  <a:lnTo>
                    <a:pt x="730234" y="267189"/>
                  </a:lnTo>
                  <a:lnTo>
                    <a:pt x="744699" y="312668"/>
                  </a:lnTo>
                  <a:lnTo>
                    <a:pt x="765340" y="368107"/>
                  </a:lnTo>
                  <a:lnTo>
                    <a:pt x="790533" y="421979"/>
                  </a:lnTo>
                  <a:lnTo>
                    <a:pt x="818653" y="462756"/>
                  </a:lnTo>
                  <a:lnTo>
                    <a:pt x="848075" y="478910"/>
                  </a:lnTo>
                  <a:lnTo>
                    <a:pt x="876413" y="465444"/>
                  </a:lnTo>
                  <a:lnTo>
                    <a:pt x="902013" y="430807"/>
                  </a:lnTo>
                  <a:lnTo>
                    <a:pt x="924339" y="383639"/>
                  </a:lnTo>
                  <a:lnTo>
                    <a:pt x="942854" y="332580"/>
                  </a:lnTo>
                  <a:lnTo>
                    <a:pt x="957020" y="286270"/>
                  </a:lnTo>
                  <a:lnTo>
                    <a:pt x="975059" y="220287"/>
                  </a:lnTo>
                  <a:lnTo>
                    <a:pt x="989184" y="169409"/>
                  </a:lnTo>
                  <a:lnTo>
                    <a:pt x="1008111" y="111330"/>
                  </a:lnTo>
                  <a:lnTo>
                    <a:pt x="1031276" y="56660"/>
                  </a:lnTo>
                  <a:lnTo>
                    <a:pt x="1058111" y="16013"/>
                  </a:lnTo>
                  <a:lnTo>
                    <a:pt x="1088051" y="0"/>
                  </a:lnTo>
                  <a:lnTo>
                    <a:pt x="1114286" y="16628"/>
                  </a:lnTo>
                  <a:lnTo>
                    <a:pt x="1140562" y="58869"/>
                  </a:lnTo>
                  <a:lnTo>
                    <a:pt x="1164990" y="114866"/>
                  </a:lnTo>
                  <a:lnTo>
                    <a:pt x="1185685" y="172766"/>
                  </a:lnTo>
                  <a:lnTo>
                    <a:pt x="1200760" y="220711"/>
                  </a:lnTo>
                  <a:lnTo>
                    <a:pt x="1215329" y="271547"/>
                  </a:lnTo>
                  <a:lnTo>
                    <a:pt x="1229203" y="315912"/>
                  </a:lnTo>
                  <a:lnTo>
                    <a:pt x="1248817" y="369170"/>
                  </a:lnTo>
                  <a:lnTo>
                    <a:pt x="1273038" y="420548"/>
                  </a:lnTo>
                  <a:lnTo>
                    <a:pt x="1300734" y="459275"/>
                  </a:lnTo>
                  <a:lnTo>
                    <a:pt x="1330773" y="474577"/>
                  </a:lnTo>
                  <a:lnTo>
                    <a:pt x="1360044" y="458988"/>
                  </a:lnTo>
                  <a:lnTo>
                    <a:pt x="1385889" y="419621"/>
                  </a:lnTo>
                  <a:lnTo>
                    <a:pt x="1407859" y="367577"/>
                  </a:lnTo>
                  <a:lnTo>
                    <a:pt x="1425506" y="313957"/>
                  </a:lnTo>
                  <a:lnTo>
                    <a:pt x="1438381" y="269863"/>
                  </a:lnTo>
                  <a:lnTo>
                    <a:pt x="1446036" y="246395"/>
                  </a:lnTo>
                  <a:lnTo>
                    <a:pt x="1452944" y="222486"/>
                  </a:lnTo>
                  <a:lnTo>
                    <a:pt x="1464336" y="177158"/>
                  </a:lnTo>
                  <a:lnTo>
                    <a:pt x="1480903" y="121648"/>
                  </a:lnTo>
                  <a:lnTo>
                    <a:pt x="1503340" y="67191"/>
                  </a:lnTo>
                  <a:lnTo>
                    <a:pt x="1532340" y="25024"/>
                  </a:lnTo>
                  <a:lnTo>
                    <a:pt x="1568596" y="6381"/>
                  </a:lnTo>
                  <a:lnTo>
                    <a:pt x="1600049" y="15774"/>
                  </a:lnTo>
                  <a:lnTo>
                    <a:pt x="1626036" y="44909"/>
                  </a:lnTo>
                  <a:lnTo>
                    <a:pt x="1647153" y="87165"/>
                  </a:lnTo>
                  <a:lnTo>
                    <a:pt x="1663994" y="135921"/>
                  </a:lnTo>
                  <a:lnTo>
                    <a:pt x="1677154" y="184553"/>
                  </a:lnTo>
                  <a:lnTo>
                    <a:pt x="1687227" y="226439"/>
                  </a:lnTo>
                  <a:lnTo>
                    <a:pt x="1694808" y="25495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15138" y="5048554"/>
              <a:ext cx="1703070" cy="461645"/>
            </a:xfrm>
            <a:custGeom>
              <a:avLst/>
              <a:gdLst/>
              <a:ahLst/>
              <a:cxnLst/>
              <a:rect l="l" t="t" r="r" b="b"/>
              <a:pathLst>
                <a:path w="1703070" h="461645">
                  <a:moveTo>
                    <a:pt x="0" y="229790"/>
                  </a:moveTo>
                  <a:lnTo>
                    <a:pt x="17927" y="194757"/>
                  </a:lnTo>
                  <a:lnTo>
                    <a:pt x="41907" y="150671"/>
                  </a:lnTo>
                  <a:lnTo>
                    <a:pt x="71091" y="107205"/>
                  </a:lnTo>
                  <a:lnTo>
                    <a:pt x="104629" y="74032"/>
                  </a:lnTo>
                  <a:lnTo>
                    <a:pt x="141671" y="60825"/>
                  </a:lnTo>
                  <a:lnTo>
                    <a:pt x="183188" y="71885"/>
                  </a:lnTo>
                  <a:lnTo>
                    <a:pt x="212989" y="97438"/>
                  </a:lnTo>
                  <a:lnTo>
                    <a:pt x="233360" y="126044"/>
                  </a:lnTo>
                  <a:lnTo>
                    <a:pt x="246589" y="146265"/>
                  </a:lnTo>
                  <a:lnTo>
                    <a:pt x="262203" y="167022"/>
                  </a:lnTo>
                  <a:lnTo>
                    <a:pt x="286643" y="196995"/>
                  </a:lnTo>
                  <a:lnTo>
                    <a:pt x="317570" y="224384"/>
                  </a:lnTo>
                  <a:lnTo>
                    <a:pt x="352643" y="237391"/>
                  </a:lnTo>
                  <a:lnTo>
                    <a:pt x="391058" y="222947"/>
                  </a:lnTo>
                  <a:lnTo>
                    <a:pt x="428294" y="188723"/>
                  </a:lnTo>
                  <a:lnTo>
                    <a:pt x="456439" y="154029"/>
                  </a:lnTo>
                  <a:lnTo>
                    <a:pt x="467578" y="138173"/>
                  </a:lnTo>
                  <a:lnTo>
                    <a:pt x="506127" y="58291"/>
                  </a:lnTo>
                  <a:lnTo>
                    <a:pt x="532773" y="17271"/>
                  </a:lnTo>
                  <a:lnTo>
                    <a:pt x="559935" y="2158"/>
                  </a:lnTo>
                  <a:lnTo>
                    <a:pt x="600030" y="0"/>
                  </a:lnTo>
                  <a:lnTo>
                    <a:pt x="650046" y="25006"/>
                  </a:lnTo>
                  <a:lnTo>
                    <a:pt x="694171" y="80021"/>
                  </a:lnTo>
                  <a:lnTo>
                    <a:pt x="725620" y="135036"/>
                  </a:lnTo>
                  <a:lnTo>
                    <a:pt x="737610" y="160043"/>
                  </a:lnTo>
                  <a:lnTo>
                    <a:pt x="766573" y="243611"/>
                  </a:lnTo>
                  <a:lnTo>
                    <a:pt x="789384" y="286287"/>
                  </a:lnTo>
                  <a:lnTo>
                    <a:pt x="817883" y="301408"/>
                  </a:lnTo>
                  <a:lnTo>
                    <a:pt x="863911" y="302314"/>
                  </a:lnTo>
                  <a:lnTo>
                    <a:pt x="900778" y="290011"/>
                  </a:lnTo>
                  <a:lnTo>
                    <a:pt x="932141" y="264435"/>
                  </a:lnTo>
                  <a:lnTo>
                    <a:pt x="953938" y="239144"/>
                  </a:lnTo>
                  <a:lnTo>
                    <a:pt x="962106" y="227700"/>
                  </a:lnTo>
                  <a:lnTo>
                    <a:pt x="994491" y="182689"/>
                  </a:lnTo>
                  <a:lnTo>
                    <a:pt x="1016358" y="159390"/>
                  </a:lnTo>
                  <a:lnTo>
                    <a:pt x="1037675" y="150338"/>
                  </a:lnTo>
                  <a:lnTo>
                    <a:pt x="1068406" y="148068"/>
                  </a:lnTo>
                  <a:lnTo>
                    <a:pt x="1112509" y="173855"/>
                  </a:lnTo>
                  <a:lnTo>
                    <a:pt x="1159142" y="232364"/>
                  </a:lnTo>
                  <a:lnTo>
                    <a:pt x="1196085" y="291215"/>
                  </a:lnTo>
                  <a:lnTo>
                    <a:pt x="1211115" y="318027"/>
                  </a:lnTo>
                  <a:lnTo>
                    <a:pt x="1252554" y="402485"/>
                  </a:lnTo>
                  <a:lnTo>
                    <a:pt x="1279797" y="445578"/>
                  </a:lnTo>
                  <a:lnTo>
                    <a:pt x="1304928" y="460753"/>
                  </a:lnTo>
                  <a:lnTo>
                    <a:pt x="1340035" y="461455"/>
                  </a:lnTo>
                  <a:lnTo>
                    <a:pt x="1382899" y="441669"/>
                  </a:lnTo>
                  <a:lnTo>
                    <a:pt x="1419841" y="400808"/>
                  </a:lnTo>
                  <a:lnTo>
                    <a:pt x="1445751" y="360459"/>
                  </a:lnTo>
                  <a:lnTo>
                    <a:pt x="1455523" y="342212"/>
                  </a:lnTo>
                  <a:lnTo>
                    <a:pt x="1491774" y="272102"/>
                  </a:lnTo>
                  <a:lnTo>
                    <a:pt x="1515994" y="235834"/>
                  </a:lnTo>
                  <a:lnTo>
                    <a:pt x="1539106" y="221799"/>
                  </a:lnTo>
                  <a:lnTo>
                    <a:pt x="1572033" y="218389"/>
                  </a:lnTo>
                  <a:lnTo>
                    <a:pt x="1615794" y="234316"/>
                  </a:lnTo>
                  <a:lnTo>
                    <a:pt x="1658144" y="271911"/>
                  </a:lnTo>
                  <a:lnTo>
                    <a:pt x="1690125" y="309998"/>
                  </a:lnTo>
                  <a:lnTo>
                    <a:pt x="1702777" y="327400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83456" y="2706949"/>
              <a:ext cx="0" cy="3293110"/>
            </a:xfrm>
            <a:custGeom>
              <a:avLst/>
              <a:gdLst/>
              <a:ahLst/>
              <a:cxnLst/>
              <a:rect l="l" t="t" r="r" b="b"/>
              <a:pathLst>
                <a:path w="0" h="3293110">
                  <a:moveTo>
                    <a:pt x="0" y="0"/>
                  </a:moveTo>
                  <a:lnTo>
                    <a:pt x="0" y="329299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89800" y="3272734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 h="0">
                  <a:moveTo>
                    <a:pt x="0" y="0"/>
                  </a:moveTo>
                  <a:lnTo>
                    <a:pt x="927100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89800" y="401016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 h="0">
                  <a:moveTo>
                    <a:pt x="0" y="0"/>
                  </a:moveTo>
                  <a:lnTo>
                    <a:pt x="914401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89800" y="5205302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Play</a:t>
            </a:r>
            <a:r>
              <a:rPr dirty="0" spc="120"/>
              <a:t> </a:t>
            </a:r>
            <a:r>
              <a:rPr dirty="0"/>
              <a:t>that</a:t>
            </a:r>
            <a:r>
              <a:rPr dirty="0" spc="120"/>
              <a:t> </a:t>
            </a:r>
            <a:r>
              <a:rPr dirty="0" spc="30"/>
              <a:t>chord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520700" y="1791525"/>
            <a:ext cx="41783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Produce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chords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averaging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waveforms.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187" y="3326295"/>
            <a:ext cx="4788217" cy="181463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89000" y="3355378"/>
            <a:ext cx="4673600" cy="17170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avg(double[]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b)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48309" marR="1322070">
              <a:lnSpc>
                <a:spcPct val="119800"/>
              </a:lnSpc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double[a.length];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448309" marR="1662430" indent="255270">
              <a:lnSpc>
                <a:spcPct val="119800"/>
              </a:lnSpc>
            </a:pPr>
            <a:r>
              <a:rPr dirty="0" sz="1100">
                <a:latin typeface="Lucida Console"/>
                <a:cs typeface="Lucida Console"/>
              </a:rPr>
              <a:t>c[i]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a[i]/2.0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b[i]/2.0;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c;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26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69952" y="3060920"/>
            <a:ext cx="12953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Lucida Sans Unicode"/>
                <a:cs typeface="Lucida Sans Unicode"/>
              </a:rPr>
              <a:t>a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69952" y="4062645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latin typeface="Lucida Sans Unicode"/>
                <a:cs typeface="Lucida Sans Unicode"/>
              </a:rPr>
              <a:t>b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69952" y="5064370"/>
            <a:ext cx="12318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5">
                <a:latin typeface="Lucida Sans Unicode"/>
                <a:cs typeface="Lucida Sans Unicode"/>
              </a:rPr>
              <a:t>c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38337" y="3142119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005493"/>
                </a:solidFill>
                <a:latin typeface="Lucida Console"/>
                <a:cs typeface="Lucida Console"/>
              </a:rPr>
              <a:t>a[i]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38337" y="3876370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solidFill>
                  <a:srgbClr val="005493"/>
                </a:solidFill>
                <a:latin typeface="Lucida Console"/>
                <a:cs typeface="Lucida Console"/>
              </a:rPr>
              <a:t>b[i]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38337" y="5077396"/>
            <a:ext cx="16433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a[i]/2.0</a:t>
            </a:r>
            <a:r>
              <a:rPr dirty="0" sz="1100" spc="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+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Console"/>
                <a:cs typeface="Lucida Console"/>
              </a:rPr>
              <a:t>b[i]/2.0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37730" y="6019434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863642" y="5558991"/>
            <a:ext cx="1050290" cy="3321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80645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all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stay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between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877120" y="5420944"/>
            <a:ext cx="296545" cy="297180"/>
            <a:chOff x="5877120" y="5420944"/>
            <a:chExt cx="296545" cy="297180"/>
          </a:xfrm>
        </p:grpSpPr>
        <p:sp>
          <p:nvSpPr>
            <p:cNvPr id="27" name="object 27" descr=""/>
            <p:cNvSpPr/>
            <p:nvPr/>
          </p:nvSpPr>
          <p:spPr>
            <a:xfrm>
              <a:off x="5883473" y="5452090"/>
              <a:ext cx="259079" cy="259715"/>
            </a:xfrm>
            <a:custGeom>
              <a:avLst/>
              <a:gdLst/>
              <a:ahLst/>
              <a:cxnLst/>
              <a:rect l="l" t="t" r="r" b="b"/>
              <a:pathLst>
                <a:path w="259079" h="259714">
                  <a:moveTo>
                    <a:pt x="0" y="259125"/>
                  </a:moveTo>
                  <a:lnTo>
                    <a:pt x="258834" y="0"/>
                  </a:lnTo>
                  <a:lnTo>
                    <a:pt x="258834" y="0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00076" y="54209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342" y="0"/>
                  </a:moveTo>
                  <a:lnTo>
                    <a:pt x="0" y="24472"/>
                  </a:lnTo>
                  <a:lnTo>
                    <a:pt x="36677" y="36715"/>
                  </a:lnTo>
                  <a:lnTo>
                    <a:pt x="48894" y="73431"/>
                  </a:lnTo>
                  <a:lnTo>
                    <a:pt x="73342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82308" y="1779136"/>
            <a:ext cx="8550910" cy="4751705"/>
            <a:chOff x="682308" y="1779136"/>
            <a:chExt cx="8550910" cy="4751705"/>
          </a:xfrm>
        </p:grpSpPr>
        <p:sp>
          <p:nvSpPr>
            <p:cNvPr id="4" name="object 4" descr=""/>
            <p:cNvSpPr/>
            <p:nvPr/>
          </p:nvSpPr>
          <p:spPr>
            <a:xfrm>
              <a:off x="7848600" y="3952951"/>
              <a:ext cx="1384300" cy="153035"/>
            </a:xfrm>
            <a:custGeom>
              <a:avLst/>
              <a:gdLst/>
              <a:ahLst/>
              <a:cxnLst/>
              <a:rect l="l" t="t" r="r" b="b"/>
              <a:pathLst>
                <a:path w="1384300" h="153035">
                  <a:moveTo>
                    <a:pt x="0" y="0"/>
                  </a:moveTo>
                  <a:lnTo>
                    <a:pt x="1384300" y="0"/>
                  </a:lnTo>
                  <a:lnTo>
                    <a:pt x="1384300" y="152565"/>
                  </a:lnTo>
                  <a:lnTo>
                    <a:pt x="0" y="152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308" y="1779136"/>
              <a:ext cx="6904672" cy="47516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11200" y="1804238"/>
              <a:ext cx="6807200" cy="4653915"/>
            </a:xfrm>
            <a:custGeom>
              <a:avLst/>
              <a:gdLst/>
              <a:ahLst/>
              <a:cxnLst/>
              <a:rect l="l" t="t" r="r" b="b"/>
              <a:pathLst>
                <a:path w="6807200" h="4653915">
                  <a:moveTo>
                    <a:pt x="0" y="0"/>
                  </a:moveTo>
                  <a:lnTo>
                    <a:pt x="6807200" y="0"/>
                  </a:lnTo>
                  <a:lnTo>
                    <a:pt x="6807200" y="4653419"/>
                  </a:lnTo>
                  <a:lnTo>
                    <a:pt x="0" y="4653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Play</a:t>
            </a:r>
            <a:r>
              <a:rPr dirty="0" spc="100"/>
              <a:t> </a:t>
            </a:r>
            <a:r>
              <a:rPr dirty="0"/>
              <a:t>that</a:t>
            </a:r>
            <a:r>
              <a:rPr dirty="0" spc="100"/>
              <a:t> </a:t>
            </a:r>
            <a:r>
              <a:rPr dirty="0" spc="50"/>
              <a:t>chord</a:t>
            </a:r>
            <a:r>
              <a:rPr dirty="0" spc="100"/>
              <a:t> </a:t>
            </a:r>
            <a:r>
              <a:rPr dirty="0" spc="-10"/>
              <a:t>implementation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96584" y="1939391"/>
            <a:ext cx="5645785" cy="24618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PlayThatChord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avg(double[]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b)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55"/>
              </a:spcBef>
              <a:tabLst>
                <a:tab pos="608330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/*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See</a:t>
            </a:r>
            <a:r>
              <a:rPr dirty="0" sz="1100" spc="3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previous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slide.</a:t>
            </a:r>
            <a:r>
              <a:rPr dirty="0" sz="1100" spc="3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*/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chord(int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pitch1,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pitch2,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d)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693420" marR="85598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hz1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440.0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Math.pow(2,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pitch1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12.0);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hz2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440.0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Math.pow(2,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pitch2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12.0);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PlayThatNote.tone(hz1,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d);</a:t>
            </a:r>
            <a:endParaRPr sz="1100">
              <a:latin typeface="Lucida Console"/>
              <a:cs typeface="Lucida Console"/>
            </a:endParaRPr>
          </a:p>
          <a:p>
            <a:pPr algn="just" marL="693420" marR="162242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PlayThatNote.tone(hz2,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d);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avg(a,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b);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37186" y="4562690"/>
            <a:ext cx="3261360" cy="4006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77789" y="4937442"/>
            <a:ext cx="3942715" cy="588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0071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pitch1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pitch2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Integer.parseInt(args[1]);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duration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Double.parseDouble(args[2]);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77789" y="5499582"/>
            <a:ext cx="3857625" cy="40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chord(pitch1,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pitch2,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duration); StdAudio.play(a);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6584" y="5874321"/>
            <a:ext cx="451484" cy="4006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2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089305" y="4527311"/>
            <a:ext cx="2509520" cy="451484"/>
            <a:chOff x="7089305" y="4527311"/>
            <a:chExt cx="2509520" cy="451484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9305" y="4527311"/>
              <a:ext cx="2509367" cy="45103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124700" y="4563237"/>
              <a:ext cx="2400300" cy="343535"/>
            </a:xfrm>
            <a:custGeom>
              <a:avLst/>
              <a:gdLst/>
              <a:ahLst/>
              <a:cxnLst/>
              <a:rect l="l" t="t" r="r" b="b"/>
              <a:pathLst>
                <a:path w="2400300" h="343535">
                  <a:moveTo>
                    <a:pt x="0" y="0"/>
                  </a:moveTo>
                  <a:lnTo>
                    <a:pt x="2400300" y="0"/>
                  </a:lnTo>
                  <a:lnTo>
                    <a:pt x="2400300" y="343281"/>
                  </a:lnTo>
                  <a:lnTo>
                    <a:pt x="0" y="343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204037" y="4609717"/>
            <a:ext cx="21450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PlayThatChord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5.0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89305" y="5366463"/>
            <a:ext cx="2509520" cy="451484"/>
            <a:chOff x="7089305" y="5366463"/>
            <a:chExt cx="2509520" cy="451484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9305" y="5366463"/>
              <a:ext cx="2509367" cy="45103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124700" y="5402376"/>
              <a:ext cx="2400300" cy="343535"/>
            </a:xfrm>
            <a:custGeom>
              <a:avLst/>
              <a:gdLst/>
              <a:ahLst/>
              <a:cxnLst/>
              <a:rect l="l" t="t" r="r" b="b"/>
              <a:pathLst>
                <a:path w="2400300" h="343535">
                  <a:moveTo>
                    <a:pt x="0" y="0"/>
                  </a:moveTo>
                  <a:lnTo>
                    <a:pt x="2400300" y="0"/>
                  </a:lnTo>
                  <a:lnTo>
                    <a:pt x="2400300" y="343280"/>
                  </a:lnTo>
                  <a:lnTo>
                    <a:pt x="0" y="343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204037" y="5448857"/>
            <a:ext cx="2220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PlayThatChord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12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5.0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7647" y="2380983"/>
            <a:ext cx="1383029" cy="1631086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7947634" y="3927918"/>
            <a:ext cx="1141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B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D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F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25">
                <a:solidFill>
                  <a:srgbClr val="005493"/>
                </a:solidFill>
                <a:latin typeface="Lucida Sans Unicode"/>
                <a:cs typeface="Lucida Sans Unicode"/>
              </a:rPr>
              <a:t>G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A 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966206" y="371773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Play</a:t>
            </a:r>
            <a:r>
              <a:rPr dirty="0" spc="155"/>
              <a:t> </a:t>
            </a:r>
            <a:r>
              <a:rPr dirty="0"/>
              <a:t>that</a:t>
            </a:r>
            <a:r>
              <a:rPr dirty="0" spc="160"/>
              <a:t> </a:t>
            </a:r>
            <a:r>
              <a:rPr dirty="0"/>
              <a:t>tune</a:t>
            </a:r>
            <a:r>
              <a:rPr dirty="0" spc="160"/>
              <a:t> </a:t>
            </a:r>
            <a:r>
              <a:rPr dirty="0"/>
              <a:t>(deluxe</a:t>
            </a:r>
            <a:r>
              <a:rPr dirty="0" spc="160"/>
              <a:t> </a:t>
            </a:r>
            <a:r>
              <a:rPr dirty="0" spc="-10"/>
              <a:t>version)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517" y="5665396"/>
            <a:ext cx="3468052" cy="4510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06600" y="5694807"/>
            <a:ext cx="3365500" cy="3435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413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0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PlayThatTune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1.5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elise.txt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791525"/>
            <a:ext cx="67818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harmonics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PlayThatTune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produce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more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realistic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sound.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502" y="2896235"/>
            <a:ext cx="5212562" cy="22184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6600" y="2923095"/>
            <a:ext cx="5105400" cy="2123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note(int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duration)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26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9295" marR="470534">
              <a:lnSpc>
                <a:spcPct val="119800"/>
              </a:lnSpc>
              <a:tabLst>
                <a:tab pos="1731010" algn="l"/>
                <a:tab pos="2327275" algn="l"/>
              </a:tabLst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440.0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Math.pow(2,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pitch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12.0);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a</a:t>
            </a:r>
            <a:r>
              <a:rPr dirty="0" sz="1100">
                <a:latin typeface="Lucida Console"/>
                <a:cs typeface="Lucida Console"/>
              </a:rPr>
              <a:t>	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tone(1.0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duration);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tone(2.0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duration);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tone(0.5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hz,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duration);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harmonic</a:t>
            </a:r>
            <a:r>
              <a:rPr dirty="0" sz="1100">
                <a:latin typeface="Lucida Console"/>
                <a:cs typeface="Lucida Console"/>
              </a:rPr>
              <a:t>	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sum(hi,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lo);</a:t>
            </a:r>
            <a:endParaRPr sz="11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avg(a,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harmonic);</a:t>
            </a:r>
            <a:endParaRPr sz="11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1680" y="2716034"/>
            <a:ext cx="26670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5" b="1">
                <a:latin typeface="Trebuchet MS"/>
                <a:cs typeface="Trebuchet MS"/>
              </a:rPr>
              <a:t>Function</a:t>
            </a:r>
            <a:r>
              <a:rPr dirty="0" sz="1100" spc="6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to</a:t>
            </a:r>
            <a:r>
              <a:rPr dirty="0" sz="1100" spc="70" b="1">
                <a:latin typeface="Trebuchet MS"/>
                <a:cs typeface="Trebuchet MS"/>
              </a:rPr>
              <a:t> </a:t>
            </a:r>
            <a:r>
              <a:rPr dirty="0" sz="1100" spc="80" b="1">
                <a:latin typeface="Trebuchet MS"/>
                <a:cs typeface="Trebuchet MS"/>
              </a:rPr>
              <a:t>add</a:t>
            </a:r>
            <a:r>
              <a:rPr dirty="0" sz="1100" spc="70" b="1">
                <a:latin typeface="Trebuchet MS"/>
                <a:cs typeface="Trebuchet MS"/>
              </a:rPr>
              <a:t> harmonics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to</a:t>
            </a:r>
            <a:r>
              <a:rPr dirty="0" sz="1100" spc="65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tone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086600" y="3914800"/>
            <a:ext cx="1803400" cy="674370"/>
            <a:chOff x="7086600" y="3914800"/>
            <a:chExt cx="1803400" cy="674370"/>
          </a:xfrm>
        </p:grpSpPr>
        <p:sp>
          <p:nvSpPr>
            <p:cNvPr id="11" name="object 11" descr=""/>
            <p:cNvSpPr/>
            <p:nvPr/>
          </p:nvSpPr>
          <p:spPr>
            <a:xfrm>
              <a:off x="7086600" y="3914800"/>
              <a:ext cx="1803400" cy="674370"/>
            </a:xfrm>
            <a:custGeom>
              <a:avLst/>
              <a:gdLst/>
              <a:ahLst/>
              <a:cxnLst/>
              <a:rect l="l" t="t" r="r" b="b"/>
              <a:pathLst>
                <a:path w="1803400" h="674370">
                  <a:moveTo>
                    <a:pt x="0" y="0"/>
                  </a:moveTo>
                  <a:lnTo>
                    <a:pt x="1803400" y="0"/>
                  </a:lnTo>
                  <a:lnTo>
                    <a:pt x="1803400" y="673862"/>
                  </a:lnTo>
                  <a:lnTo>
                    <a:pt x="0" y="673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05726" y="3999623"/>
              <a:ext cx="1703070" cy="461645"/>
            </a:xfrm>
            <a:custGeom>
              <a:avLst/>
              <a:gdLst/>
              <a:ahLst/>
              <a:cxnLst/>
              <a:rect l="l" t="t" r="r" b="b"/>
              <a:pathLst>
                <a:path w="1703070" h="461645">
                  <a:moveTo>
                    <a:pt x="0" y="229790"/>
                  </a:moveTo>
                  <a:lnTo>
                    <a:pt x="17927" y="194757"/>
                  </a:lnTo>
                  <a:lnTo>
                    <a:pt x="41907" y="150671"/>
                  </a:lnTo>
                  <a:lnTo>
                    <a:pt x="71091" y="107205"/>
                  </a:lnTo>
                  <a:lnTo>
                    <a:pt x="104629" y="74032"/>
                  </a:lnTo>
                  <a:lnTo>
                    <a:pt x="141671" y="60825"/>
                  </a:lnTo>
                  <a:lnTo>
                    <a:pt x="183188" y="71885"/>
                  </a:lnTo>
                  <a:lnTo>
                    <a:pt x="212989" y="97438"/>
                  </a:lnTo>
                  <a:lnTo>
                    <a:pt x="233360" y="126044"/>
                  </a:lnTo>
                  <a:lnTo>
                    <a:pt x="246589" y="146265"/>
                  </a:lnTo>
                  <a:lnTo>
                    <a:pt x="262203" y="167022"/>
                  </a:lnTo>
                  <a:lnTo>
                    <a:pt x="286643" y="196995"/>
                  </a:lnTo>
                  <a:lnTo>
                    <a:pt x="317570" y="224384"/>
                  </a:lnTo>
                  <a:lnTo>
                    <a:pt x="352643" y="237391"/>
                  </a:lnTo>
                  <a:lnTo>
                    <a:pt x="391058" y="222947"/>
                  </a:lnTo>
                  <a:lnTo>
                    <a:pt x="428294" y="188723"/>
                  </a:lnTo>
                  <a:lnTo>
                    <a:pt x="456439" y="154029"/>
                  </a:lnTo>
                  <a:lnTo>
                    <a:pt x="467578" y="138173"/>
                  </a:lnTo>
                  <a:lnTo>
                    <a:pt x="506127" y="58291"/>
                  </a:lnTo>
                  <a:lnTo>
                    <a:pt x="532773" y="17271"/>
                  </a:lnTo>
                  <a:lnTo>
                    <a:pt x="559935" y="2158"/>
                  </a:lnTo>
                  <a:lnTo>
                    <a:pt x="600030" y="0"/>
                  </a:lnTo>
                  <a:lnTo>
                    <a:pt x="650046" y="25006"/>
                  </a:lnTo>
                  <a:lnTo>
                    <a:pt x="694171" y="80021"/>
                  </a:lnTo>
                  <a:lnTo>
                    <a:pt x="725620" y="135036"/>
                  </a:lnTo>
                  <a:lnTo>
                    <a:pt x="737610" y="160043"/>
                  </a:lnTo>
                  <a:lnTo>
                    <a:pt x="766573" y="243611"/>
                  </a:lnTo>
                  <a:lnTo>
                    <a:pt x="789384" y="286287"/>
                  </a:lnTo>
                  <a:lnTo>
                    <a:pt x="817883" y="301408"/>
                  </a:lnTo>
                  <a:lnTo>
                    <a:pt x="863911" y="302314"/>
                  </a:lnTo>
                  <a:lnTo>
                    <a:pt x="900778" y="290011"/>
                  </a:lnTo>
                  <a:lnTo>
                    <a:pt x="932141" y="264435"/>
                  </a:lnTo>
                  <a:lnTo>
                    <a:pt x="953938" y="239144"/>
                  </a:lnTo>
                  <a:lnTo>
                    <a:pt x="962106" y="227700"/>
                  </a:lnTo>
                  <a:lnTo>
                    <a:pt x="994491" y="182689"/>
                  </a:lnTo>
                  <a:lnTo>
                    <a:pt x="1016358" y="159390"/>
                  </a:lnTo>
                  <a:lnTo>
                    <a:pt x="1037675" y="150338"/>
                  </a:lnTo>
                  <a:lnTo>
                    <a:pt x="1068406" y="148068"/>
                  </a:lnTo>
                  <a:lnTo>
                    <a:pt x="1112509" y="173855"/>
                  </a:lnTo>
                  <a:lnTo>
                    <a:pt x="1159142" y="232364"/>
                  </a:lnTo>
                  <a:lnTo>
                    <a:pt x="1196085" y="291215"/>
                  </a:lnTo>
                  <a:lnTo>
                    <a:pt x="1211115" y="318027"/>
                  </a:lnTo>
                  <a:lnTo>
                    <a:pt x="1252554" y="402485"/>
                  </a:lnTo>
                  <a:lnTo>
                    <a:pt x="1279797" y="445578"/>
                  </a:lnTo>
                  <a:lnTo>
                    <a:pt x="1304928" y="460753"/>
                  </a:lnTo>
                  <a:lnTo>
                    <a:pt x="1340035" y="461455"/>
                  </a:lnTo>
                  <a:lnTo>
                    <a:pt x="1382899" y="441669"/>
                  </a:lnTo>
                  <a:lnTo>
                    <a:pt x="1419841" y="400808"/>
                  </a:lnTo>
                  <a:lnTo>
                    <a:pt x="1445751" y="360459"/>
                  </a:lnTo>
                  <a:lnTo>
                    <a:pt x="1455523" y="342212"/>
                  </a:lnTo>
                  <a:lnTo>
                    <a:pt x="1491774" y="272102"/>
                  </a:lnTo>
                  <a:lnTo>
                    <a:pt x="1515994" y="235834"/>
                  </a:lnTo>
                  <a:lnTo>
                    <a:pt x="1539106" y="221799"/>
                  </a:lnTo>
                  <a:lnTo>
                    <a:pt x="1572033" y="218389"/>
                  </a:lnTo>
                  <a:lnTo>
                    <a:pt x="1615794" y="234316"/>
                  </a:lnTo>
                  <a:lnTo>
                    <a:pt x="1658144" y="271911"/>
                  </a:lnTo>
                  <a:lnTo>
                    <a:pt x="1690125" y="309998"/>
                  </a:lnTo>
                  <a:lnTo>
                    <a:pt x="1702777" y="327400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221717" y="4074388"/>
            <a:ext cx="788035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14"/>
              </a:spcBef>
            </a:pPr>
            <a:r>
              <a:rPr dirty="0" sz="1100" spc="45" b="1">
                <a:latin typeface="Trebuchet MS"/>
                <a:cs typeface="Trebuchet MS"/>
              </a:rPr>
              <a:t>both </a:t>
            </a:r>
            <a:r>
              <a:rPr dirty="0" sz="1100" spc="65" b="1">
                <a:latin typeface="Trebuchet MS"/>
                <a:cs typeface="Trebuchet MS"/>
              </a:rPr>
              <a:t>harmonics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18905" y="4129012"/>
            <a:ext cx="78232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harmonic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086600" y="4639513"/>
            <a:ext cx="1803400" cy="1411605"/>
            <a:chOff x="7086600" y="4639513"/>
            <a:chExt cx="1803400" cy="1411605"/>
          </a:xfrm>
        </p:grpSpPr>
        <p:sp>
          <p:nvSpPr>
            <p:cNvPr id="16" name="object 16" descr=""/>
            <p:cNvSpPr/>
            <p:nvPr/>
          </p:nvSpPr>
          <p:spPr>
            <a:xfrm>
              <a:off x="7086600" y="5364226"/>
              <a:ext cx="1803400" cy="687070"/>
            </a:xfrm>
            <a:custGeom>
              <a:avLst/>
              <a:gdLst/>
              <a:ahLst/>
              <a:cxnLst/>
              <a:rect l="l" t="t" r="r" b="b"/>
              <a:pathLst>
                <a:path w="1803400" h="687070">
                  <a:moveTo>
                    <a:pt x="0" y="0"/>
                  </a:moveTo>
                  <a:lnTo>
                    <a:pt x="1803400" y="0"/>
                  </a:lnTo>
                  <a:lnTo>
                    <a:pt x="18034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64984" y="5576335"/>
              <a:ext cx="1701164" cy="349250"/>
            </a:xfrm>
            <a:custGeom>
              <a:avLst/>
              <a:gdLst/>
              <a:ahLst/>
              <a:cxnLst/>
              <a:rect l="l" t="t" r="r" b="b"/>
              <a:pathLst>
                <a:path w="1701165" h="349250">
                  <a:moveTo>
                    <a:pt x="0" y="186502"/>
                  </a:moveTo>
                  <a:lnTo>
                    <a:pt x="32593" y="120122"/>
                  </a:lnTo>
                  <a:lnTo>
                    <a:pt x="59219" y="77399"/>
                  </a:lnTo>
                  <a:lnTo>
                    <a:pt x="92244" y="38199"/>
                  </a:lnTo>
                  <a:lnTo>
                    <a:pt x="131303" y="9930"/>
                  </a:lnTo>
                  <a:lnTo>
                    <a:pt x="176030" y="0"/>
                  </a:lnTo>
                  <a:lnTo>
                    <a:pt x="223472" y="12605"/>
                  </a:lnTo>
                  <a:lnTo>
                    <a:pt x="269356" y="38229"/>
                  </a:lnTo>
                  <a:lnTo>
                    <a:pt x="303992" y="63448"/>
                  </a:lnTo>
                  <a:lnTo>
                    <a:pt x="317691" y="74838"/>
                  </a:lnTo>
                  <a:lnTo>
                    <a:pt x="357645" y="104445"/>
                  </a:lnTo>
                  <a:lnTo>
                    <a:pt x="384159" y="119463"/>
                  </a:lnTo>
                  <a:lnTo>
                    <a:pt x="409109" y="124527"/>
                  </a:lnTo>
                  <a:lnTo>
                    <a:pt x="444372" y="124273"/>
                  </a:lnTo>
                  <a:lnTo>
                    <a:pt x="507721" y="125769"/>
                  </a:lnTo>
                  <a:lnTo>
                    <a:pt x="556832" y="134551"/>
                  </a:lnTo>
                  <a:lnTo>
                    <a:pt x="596394" y="150383"/>
                  </a:lnTo>
                  <a:lnTo>
                    <a:pt x="631100" y="173034"/>
                  </a:lnTo>
                  <a:lnTo>
                    <a:pt x="665640" y="202272"/>
                  </a:lnTo>
                  <a:lnTo>
                    <a:pt x="704706" y="237862"/>
                  </a:lnTo>
                  <a:lnTo>
                    <a:pt x="749496" y="283776"/>
                  </a:lnTo>
                  <a:lnTo>
                    <a:pt x="773557" y="302535"/>
                  </a:lnTo>
                  <a:lnTo>
                    <a:pt x="864275" y="289905"/>
                  </a:lnTo>
                  <a:lnTo>
                    <a:pt x="916313" y="246886"/>
                  </a:lnTo>
                  <a:lnTo>
                    <a:pt x="950733" y="204090"/>
                  </a:lnTo>
                  <a:lnTo>
                    <a:pt x="1008370" y="111156"/>
                  </a:lnTo>
                  <a:lnTo>
                    <a:pt x="1039781" y="73667"/>
                  </a:lnTo>
                  <a:lnTo>
                    <a:pt x="1072117" y="60529"/>
                  </a:lnTo>
                  <a:lnTo>
                    <a:pt x="1120091" y="60056"/>
                  </a:lnTo>
                  <a:lnTo>
                    <a:pt x="1177132" y="77058"/>
                  </a:lnTo>
                  <a:lnTo>
                    <a:pt x="1223722" y="111904"/>
                  </a:lnTo>
                  <a:lnTo>
                    <a:pt x="1255139" y="146258"/>
                  </a:lnTo>
                  <a:lnTo>
                    <a:pt x="1266661" y="161784"/>
                  </a:lnTo>
                  <a:lnTo>
                    <a:pt x="1304548" y="204399"/>
                  </a:lnTo>
                  <a:lnTo>
                    <a:pt x="1330026" y="226744"/>
                  </a:lnTo>
                  <a:lnTo>
                    <a:pt x="1354658" y="236146"/>
                  </a:lnTo>
                  <a:lnTo>
                    <a:pt x="1390007" y="239931"/>
                  </a:lnTo>
                  <a:lnTo>
                    <a:pt x="1433507" y="240982"/>
                  </a:lnTo>
                  <a:lnTo>
                    <a:pt x="1473799" y="240207"/>
                  </a:lnTo>
                  <a:lnTo>
                    <a:pt x="1509266" y="241973"/>
                  </a:lnTo>
                  <a:lnTo>
                    <a:pt x="1538290" y="250646"/>
                  </a:lnTo>
                  <a:lnTo>
                    <a:pt x="1573636" y="269742"/>
                  </a:lnTo>
                  <a:lnTo>
                    <a:pt x="1620855" y="296199"/>
                  </a:lnTo>
                  <a:lnTo>
                    <a:pt x="1667499" y="324514"/>
                  </a:lnTo>
                  <a:lnTo>
                    <a:pt x="1701121" y="349188"/>
                  </a:lnTo>
                </a:path>
              </a:pathLst>
            </a:custGeom>
            <a:ln w="25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86600" y="4639513"/>
              <a:ext cx="1803400" cy="687070"/>
            </a:xfrm>
            <a:custGeom>
              <a:avLst/>
              <a:gdLst/>
              <a:ahLst/>
              <a:cxnLst/>
              <a:rect l="l" t="t" r="r" b="b"/>
              <a:pathLst>
                <a:path w="1803400" h="687070">
                  <a:moveTo>
                    <a:pt x="0" y="0"/>
                  </a:moveTo>
                  <a:lnTo>
                    <a:pt x="1803400" y="0"/>
                  </a:lnTo>
                  <a:lnTo>
                    <a:pt x="18034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62914" y="4782944"/>
              <a:ext cx="1699260" cy="476884"/>
            </a:xfrm>
            <a:custGeom>
              <a:avLst/>
              <a:gdLst/>
              <a:ahLst/>
              <a:cxnLst/>
              <a:rect l="l" t="t" r="r" b="b"/>
              <a:pathLst>
                <a:path w="1699259" h="476885">
                  <a:moveTo>
                    <a:pt x="0" y="238753"/>
                  </a:moveTo>
                  <a:lnTo>
                    <a:pt x="22376" y="200625"/>
                  </a:lnTo>
                  <a:lnTo>
                    <a:pt x="50481" y="156982"/>
                  </a:lnTo>
                  <a:lnTo>
                    <a:pt x="83415" y="111973"/>
                  </a:lnTo>
                  <a:lnTo>
                    <a:pt x="120276" y="69744"/>
                  </a:lnTo>
                  <a:lnTo>
                    <a:pt x="160163" y="34446"/>
                  </a:lnTo>
                  <a:lnTo>
                    <a:pt x="202176" y="10224"/>
                  </a:lnTo>
                  <a:lnTo>
                    <a:pt x="245412" y="1229"/>
                  </a:lnTo>
                  <a:lnTo>
                    <a:pt x="284781" y="11119"/>
                  </a:lnTo>
                  <a:lnTo>
                    <a:pt x="325478" y="37381"/>
                  </a:lnTo>
                  <a:lnTo>
                    <a:pt x="365706" y="74904"/>
                  </a:lnTo>
                  <a:lnTo>
                    <a:pt x="403667" y="118576"/>
                  </a:lnTo>
                  <a:lnTo>
                    <a:pt x="437564" y="163284"/>
                  </a:lnTo>
                  <a:lnTo>
                    <a:pt x="465599" y="203917"/>
                  </a:lnTo>
                  <a:lnTo>
                    <a:pt x="496893" y="252510"/>
                  </a:lnTo>
                  <a:lnTo>
                    <a:pt x="509152" y="271875"/>
                  </a:lnTo>
                  <a:lnTo>
                    <a:pt x="531771" y="306566"/>
                  </a:lnTo>
                  <a:lnTo>
                    <a:pt x="562684" y="349911"/>
                  </a:lnTo>
                  <a:lnTo>
                    <a:pt x="599822" y="395238"/>
                  </a:lnTo>
                  <a:lnTo>
                    <a:pt x="641117" y="435875"/>
                  </a:lnTo>
                  <a:lnTo>
                    <a:pt x="684502" y="465149"/>
                  </a:lnTo>
                  <a:lnTo>
                    <a:pt x="727908" y="476390"/>
                  </a:lnTo>
                  <a:lnTo>
                    <a:pt x="805978" y="441753"/>
                  </a:lnTo>
                  <a:lnTo>
                    <a:pt x="880521" y="365551"/>
                  </a:lnTo>
                  <a:lnTo>
                    <a:pt x="936369" y="289350"/>
                  </a:lnTo>
                  <a:lnTo>
                    <a:pt x="958355" y="254712"/>
                  </a:lnTo>
                  <a:lnTo>
                    <a:pt x="1031879" y="106420"/>
                  </a:lnTo>
                  <a:lnTo>
                    <a:pt x="1082735" y="30456"/>
                  </a:lnTo>
                  <a:lnTo>
                    <a:pt x="1134637" y="2942"/>
                  </a:lnTo>
                  <a:lnTo>
                    <a:pt x="1211298" y="0"/>
                  </a:lnTo>
                  <a:lnTo>
                    <a:pt x="1240593" y="5024"/>
                  </a:lnTo>
                  <a:lnTo>
                    <a:pt x="1297295" y="39315"/>
                  </a:lnTo>
                  <a:lnTo>
                    <a:pt x="1324938" y="66335"/>
                  </a:lnTo>
                  <a:lnTo>
                    <a:pt x="1352268" y="98441"/>
                  </a:lnTo>
                  <a:lnTo>
                    <a:pt x="1379402" y="134509"/>
                  </a:lnTo>
                  <a:lnTo>
                    <a:pt x="1406458" y="173417"/>
                  </a:lnTo>
                  <a:lnTo>
                    <a:pt x="1433555" y="214041"/>
                  </a:lnTo>
                  <a:lnTo>
                    <a:pt x="1460811" y="255258"/>
                  </a:lnTo>
                  <a:lnTo>
                    <a:pt x="1488344" y="295946"/>
                  </a:lnTo>
                  <a:lnTo>
                    <a:pt x="1516273" y="334981"/>
                  </a:lnTo>
                  <a:lnTo>
                    <a:pt x="1544715" y="371241"/>
                  </a:lnTo>
                  <a:lnTo>
                    <a:pt x="1573789" y="403602"/>
                  </a:lnTo>
                  <a:lnTo>
                    <a:pt x="1603613" y="430941"/>
                  </a:lnTo>
                  <a:lnTo>
                    <a:pt x="1665985" y="466061"/>
                  </a:lnTo>
                  <a:lnTo>
                    <a:pt x="1698769" y="471596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456895" y="5521909"/>
            <a:ext cx="4495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5" b="1">
                <a:latin typeface="Trebuchet MS"/>
                <a:cs typeface="Trebuchet MS"/>
              </a:rPr>
              <a:t>result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11542" y="6090515"/>
            <a:ext cx="153924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Console"/>
                <a:cs typeface="Lucida Console"/>
              </a:rPr>
              <a:t>avg(a,</a:t>
            </a:r>
            <a:r>
              <a:rPr dirty="0" sz="1200" spc="1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harmonic)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08860" y="6201078"/>
            <a:ext cx="25692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2.1.4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text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(with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tempo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added)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261080" y="6006744"/>
            <a:ext cx="69215" cy="209550"/>
            <a:chOff x="3261080" y="6006744"/>
            <a:chExt cx="69215" cy="209550"/>
          </a:xfrm>
        </p:grpSpPr>
        <p:sp>
          <p:nvSpPr>
            <p:cNvPr id="24" name="object 24" descr=""/>
            <p:cNvSpPr/>
            <p:nvPr/>
          </p:nvSpPr>
          <p:spPr>
            <a:xfrm>
              <a:off x="3295655" y="6050805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1398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61080" y="600674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465087" y="4798148"/>
            <a:ext cx="391160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14"/>
              </a:spcBef>
            </a:pPr>
            <a:r>
              <a:rPr dirty="0" sz="1100" spc="30" b="1">
                <a:latin typeface="Trebuchet MS"/>
                <a:cs typeface="Trebuchet MS"/>
              </a:rPr>
              <a:t>pure </a:t>
            </a:r>
            <a:r>
              <a:rPr dirty="0" sz="1100" spc="-10" b="1">
                <a:latin typeface="Trebuchet MS"/>
                <a:cs typeface="Trebuchet MS"/>
              </a:rPr>
              <a:t>pitch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018905" y="486326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0059" y="4835474"/>
            <a:ext cx="157168" cy="288455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7084173" y="2439949"/>
            <a:ext cx="1805939" cy="687070"/>
            <a:chOff x="7084173" y="2439949"/>
            <a:chExt cx="1805939" cy="687070"/>
          </a:xfrm>
        </p:grpSpPr>
        <p:sp>
          <p:nvSpPr>
            <p:cNvPr id="30" name="object 30" descr=""/>
            <p:cNvSpPr/>
            <p:nvPr/>
          </p:nvSpPr>
          <p:spPr>
            <a:xfrm>
              <a:off x="7086600" y="2439949"/>
              <a:ext cx="1803400" cy="687070"/>
            </a:xfrm>
            <a:custGeom>
              <a:avLst/>
              <a:gdLst/>
              <a:ahLst/>
              <a:cxnLst/>
              <a:rect l="l" t="t" r="r" b="b"/>
              <a:pathLst>
                <a:path w="1803400" h="687069">
                  <a:moveTo>
                    <a:pt x="0" y="0"/>
                  </a:moveTo>
                  <a:lnTo>
                    <a:pt x="1803400" y="0"/>
                  </a:lnTo>
                  <a:lnTo>
                    <a:pt x="18034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096887" y="2547746"/>
              <a:ext cx="1714500" cy="480059"/>
            </a:xfrm>
            <a:custGeom>
              <a:avLst/>
              <a:gdLst/>
              <a:ahLst/>
              <a:cxnLst/>
              <a:rect l="l" t="t" r="r" b="b"/>
              <a:pathLst>
                <a:path w="1714500" h="480060">
                  <a:moveTo>
                    <a:pt x="0" y="243977"/>
                  </a:moveTo>
                  <a:lnTo>
                    <a:pt x="42600" y="210030"/>
                  </a:lnTo>
                  <a:lnTo>
                    <a:pt x="85384" y="176926"/>
                  </a:lnTo>
                  <a:lnTo>
                    <a:pt x="128448" y="145167"/>
                  </a:lnTo>
                  <a:lnTo>
                    <a:pt x="171892" y="115257"/>
                  </a:lnTo>
                  <a:lnTo>
                    <a:pt x="215813" y="87701"/>
                  </a:lnTo>
                  <a:lnTo>
                    <a:pt x="260308" y="63003"/>
                  </a:lnTo>
                  <a:lnTo>
                    <a:pt x="305477" y="41665"/>
                  </a:lnTo>
                  <a:lnTo>
                    <a:pt x="351416" y="24192"/>
                  </a:lnTo>
                  <a:lnTo>
                    <a:pt x="398223" y="11088"/>
                  </a:lnTo>
                  <a:lnTo>
                    <a:pt x="445998" y="2855"/>
                  </a:lnTo>
                  <a:lnTo>
                    <a:pt x="494836" y="0"/>
                  </a:lnTo>
                  <a:lnTo>
                    <a:pt x="542543" y="2391"/>
                  </a:lnTo>
                  <a:lnTo>
                    <a:pt x="587254" y="9335"/>
                  </a:lnTo>
                  <a:lnTo>
                    <a:pt x="629565" y="20484"/>
                  </a:lnTo>
                  <a:lnTo>
                    <a:pt x="670070" y="35492"/>
                  </a:lnTo>
                  <a:lnTo>
                    <a:pt x="709365" y="54013"/>
                  </a:lnTo>
                  <a:lnTo>
                    <a:pt x="748045" y="75701"/>
                  </a:lnTo>
                  <a:lnTo>
                    <a:pt x="786705" y="100208"/>
                  </a:lnTo>
                  <a:lnTo>
                    <a:pt x="825941" y="127189"/>
                  </a:lnTo>
                  <a:lnTo>
                    <a:pt x="866347" y="156296"/>
                  </a:lnTo>
                  <a:lnTo>
                    <a:pt x="908520" y="187184"/>
                  </a:lnTo>
                  <a:lnTo>
                    <a:pt x="953054" y="219506"/>
                  </a:lnTo>
                  <a:lnTo>
                    <a:pt x="1001571" y="254596"/>
                  </a:lnTo>
                  <a:lnTo>
                    <a:pt x="1047297" y="287865"/>
                  </a:lnTo>
                  <a:lnTo>
                    <a:pt x="1090852" y="319127"/>
                  </a:lnTo>
                  <a:lnTo>
                    <a:pt x="1132853" y="348197"/>
                  </a:lnTo>
                  <a:lnTo>
                    <a:pt x="1173918" y="374889"/>
                  </a:lnTo>
                  <a:lnTo>
                    <a:pt x="1214665" y="399018"/>
                  </a:lnTo>
                  <a:lnTo>
                    <a:pt x="1255711" y="420399"/>
                  </a:lnTo>
                  <a:lnTo>
                    <a:pt x="1297676" y="438846"/>
                  </a:lnTo>
                  <a:lnTo>
                    <a:pt x="1341177" y="454173"/>
                  </a:lnTo>
                  <a:lnTo>
                    <a:pt x="1386832" y="466196"/>
                  </a:lnTo>
                  <a:lnTo>
                    <a:pt x="1435259" y="474729"/>
                  </a:lnTo>
                  <a:lnTo>
                    <a:pt x="1487076" y="479586"/>
                  </a:lnTo>
                  <a:lnTo>
                    <a:pt x="1535273" y="475830"/>
                  </a:lnTo>
                  <a:lnTo>
                    <a:pt x="1585687" y="462211"/>
                  </a:lnTo>
                  <a:lnTo>
                    <a:pt x="1634692" y="442780"/>
                  </a:lnTo>
                  <a:lnTo>
                    <a:pt x="1678663" y="421589"/>
                  </a:lnTo>
                  <a:lnTo>
                    <a:pt x="1713972" y="40268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237566" y="2605900"/>
            <a:ext cx="751840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14"/>
              </a:spcBef>
            </a:pPr>
            <a:r>
              <a:rPr dirty="0" sz="1100" spc="35" b="1">
                <a:latin typeface="Trebuchet MS"/>
                <a:cs typeface="Trebuchet MS"/>
              </a:rPr>
              <a:t>half </a:t>
            </a:r>
            <a:r>
              <a:rPr dirty="0" sz="1100" spc="40" b="1">
                <a:latin typeface="Trebuchet MS"/>
                <a:cs typeface="Trebuchet MS"/>
              </a:rPr>
              <a:t>frequency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18905" y="2660524"/>
            <a:ext cx="21462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Console"/>
                <a:cs typeface="Lucida Console"/>
              </a:rPr>
              <a:t>lo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372124" y="2585529"/>
            <a:ext cx="157480" cy="401320"/>
            <a:chOff x="9372124" y="2585529"/>
            <a:chExt cx="157480" cy="401320"/>
          </a:xfrm>
        </p:grpSpPr>
        <p:sp>
          <p:nvSpPr>
            <p:cNvPr id="35" name="object 35" descr=""/>
            <p:cNvSpPr/>
            <p:nvPr/>
          </p:nvSpPr>
          <p:spPr>
            <a:xfrm>
              <a:off x="9372600" y="2617952"/>
              <a:ext cx="152400" cy="368935"/>
            </a:xfrm>
            <a:custGeom>
              <a:avLst/>
              <a:gdLst/>
              <a:ahLst/>
              <a:cxnLst/>
              <a:rect l="l" t="t" r="r" b="b"/>
              <a:pathLst>
                <a:path w="152400" h="368935">
                  <a:moveTo>
                    <a:pt x="0" y="0"/>
                  </a:moveTo>
                  <a:lnTo>
                    <a:pt x="152400" y="0"/>
                  </a:lnTo>
                  <a:lnTo>
                    <a:pt x="152400" y="368719"/>
                  </a:lnTo>
                  <a:lnTo>
                    <a:pt x="0" y="368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2124" y="2585529"/>
              <a:ext cx="157168" cy="366290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7086600" y="3177374"/>
            <a:ext cx="1803400" cy="687070"/>
            <a:chOff x="7086600" y="3177374"/>
            <a:chExt cx="1803400" cy="687070"/>
          </a:xfrm>
        </p:grpSpPr>
        <p:sp>
          <p:nvSpPr>
            <p:cNvPr id="38" name="object 38" descr=""/>
            <p:cNvSpPr/>
            <p:nvPr/>
          </p:nvSpPr>
          <p:spPr>
            <a:xfrm>
              <a:off x="7086600" y="3177374"/>
              <a:ext cx="1803400" cy="687070"/>
            </a:xfrm>
            <a:custGeom>
              <a:avLst/>
              <a:gdLst/>
              <a:ahLst/>
              <a:cxnLst/>
              <a:rect l="l" t="t" r="r" b="b"/>
              <a:pathLst>
                <a:path w="1803400" h="687070">
                  <a:moveTo>
                    <a:pt x="0" y="0"/>
                  </a:moveTo>
                  <a:lnTo>
                    <a:pt x="1803400" y="0"/>
                  </a:lnTo>
                  <a:lnTo>
                    <a:pt x="18034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106932" y="3281451"/>
              <a:ext cx="1694814" cy="479425"/>
            </a:xfrm>
            <a:custGeom>
              <a:avLst/>
              <a:gdLst/>
              <a:ahLst/>
              <a:cxnLst/>
              <a:rect l="l" t="t" r="r" b="b"/>
              <a:pathLst>
                <a:path w="1694815" h="479425">
                  <a:moveTo>
                    <a:pt x="0" y="243352"/>
                  </a:moveTo>
                  <a:lnTo>
                    <a:pt x="12705" y="199502"/>
                  </a:lnTo>
                  <a:lnTo>
                    <a:pt x="28908" y="148403"/>
                  </a:lnTo>
                  <a:lnTo>
                    <a:pt x="48334" y="96737"/>
                  </a:lnTo>
                  <a:lnTo>
                    <a:pt x="70709" y="51185"/>
                  </a:lnTo>
                  <a:lnTo>
                    <a:pt x="95760" y="18429"/>
                  </a:lnTo>
                  <a:lnTo>
                    <a:pt x="123212" y="5152"/>
                  </a:lnTo>
                  <a:lnTo>
                    <a:pt x="151122" y="19544"/>
                  </a:lnTo>
                  <a:lnTo>
                    <a:pt x="177122" y="58216"/>
                  </a:lnTo>
                  <a:lnTo>
                    <a:pt x="200310" y="110476"/>
                  </a:lnTo>
                  <a:lnTo>
                    <a:pt x="219780" y="165632"/>
                  </a:lnTo>
                  <a:lnTo>
                    <a:pt x="234628" y="212993"/>
                  </a:lnTo>
                  <a:lnTo>
                    <a:pt x="243949" y="241867"/>
                  </a:lnTo>
                  <a:lnTo>
                    <a:pt x="253175" y="270556"/>
                  </a:lnTo>
                  <a:lnTo>
                    <a:pt x="267735" y="317488"/>
                  </a:lnTo>
                  <a:lnTo>
                    <a:pt x="286726" y="372166"/>
                  </a:lnTo>
                  <a:lnTo>
                    <a:pt x="309247" y="424090"/>
                  </a:lnTo>
                  <a:lnTo>
                    <a:pt x="334392" y="462761"/>
                  </a:lnTo>
                  <a:lnTo>
                    <a:pt x="361258" y="477681"/>
                  </a:lnTo>
                  <a:lnTo>
                    <a:pt x="388234" y="462708"/>
                  </a:lnTo>
                  <a:lnTo>
                    <a:pt x="413687" y="425177"/>
                  </a:lnTo>
                  <a:lnTo>
                    <a:pt x="436686" y="374806"/>
                  </a:lnTo>
                  <a:lnTo>
                    <a:pt x="456300" y="321311"/>
                  </a:lnTo>
                  <a:lnTo>
                    <a:pt x="471597" y="274408"/>
                  </a:lnTo>
                  <a:lnTo>
                    <a:pt x="481648" y="243813"/>
                  </a:lnTo>
                  <a:lnTo>
                    <a:pt x="491396" y="212963"/>
                  </a:lnTo>
                  <a:lnTo>
                    <a:pt x="506092" y="165383"/>
                  </a:lnTo>
                  <a:lnTo>
                    <a:pt x="525262" y="110923"/>
                  </a:lnTo>
                  <a:lnTo>
                    <a:pt x="548435" y="59436"/>
                  </a:lnTo>
                  <a:lnTo>
                    <a:pt x="575136" y="20772"/>
                  </a:lnTo>
                  <a:lnTo>
                    <a:pt x="604892" y="4783"/>
                  </a:lnTo>
                  <a:lnTo>
                    <a:pt x="634990" y="20188"/>
                  </a:lnTo>
                  <a:lnTo>
                    <a:pt x="662342" y="61200"/>
                  </a:lnTo>
                  <a:lnTo>
                    <a:pt x="685912" y="115913"/>
                  </a:lnTo>
                  <a:lnTo>
                    <a:pt x="704664" y="172421"/>
                  </a:lnTo>
                  <a:lnTo>
                    <a:pt x="717562" y="218818"/>
                  </a:lnTo>
                  <a:lnTo>
                    <a:pt x="723570" y="243199"/>
                  </a:lnTo>
                  <a:lnTo>
                    <a:pt x="730234" y="267189"/>
                  </a:lnTo>
                  <a:lnTo>
                    <a:pt x="744699" y="312668"/>
                  </a:lnTo>
                  <a:lnTo>
                    <a:pt x="765340" y="368107"/>
                  </a:lnTo>
                  <a:lnTo>
                    <a:pt x="790533" y="421979"/>
                  </a:lnTo>
                  <a:lnTo>
                    <a:pt x="818653" y="462756"/>
                  </a:lnTo>
                  <a:lnTo>
                    <a:pt x="848075" y="478910"/>
                  </a:lnTo>
                  <a:lnTo>
                    <a:pt x="876413" y="465444"/>
                  </a:lnTo>
                  <a:lnTo>
                    <a:pt x="902013" y="430807"/>
                  </a:lnTo>
                  <a:lnTo>
                    <a:pt x="924339" y="383639"/>
                  </a:lnTo>
                  <a:lnTo>
                    <a:pt x="942854" y="332580"/>
                  </a:lnTo>
                  <a:lnTo>
                    <a:pt x="957020" y="286270"/>
                  </a:lnTo>
                  <a:lnTo>
                    <a:pt x="975059" y="220287"/>
                  </a:lnTo>
                  <a:lnTo>
                    <a:pt x="989184" y="169409"/>
                  </a:lnTo>
                  <a:lnTo>
                    <a:pt x="1008111" y="111330"/>
                  </a:lnTo>
                  <a:lnTo>
                    <a:pt x="1031276" y="56660"/>
                  </a:lnTo>
                  <a:lnTo>
                    <a:pt x="1058111" y="16013"/>
                  </a:lnTo>
                  <a:lnTo>
                    <a:pt x="1088051" y="0"/>
                  </a:lnTo>
                  <a:lnTo>
                    <a:pt x="1114286" y="16628"/>
                  </a:lnTo>
                  <a:lnTo>
                    <a:pt x="1140562" y="58869"/>
                  </a:lnTo>
                  <a:lnTo>
                    <a:pt x="1164990" y="114866"/>
                  </a:lnTo>
                  <a:lnTo>
                    <a:pt x="1185685" y="172766"/>
                  </a:lnTo>
                  <a:lnTo>
                    <a:pt x="1200760" y="220711"/>
                  </a:lnTo>
                  <a:lnTo>
                    <a:pt x="1215329" y="271547"/>
                  </a:lnTo>
                  <a:lnTo>
                    <a:pt x="1229203" y="315912"/>
                  </a:lnTo>
                  <a:lnTo>
                    <a:pt x="1248817" y="369170"/>
                  </a:lnTo>
                  <a:lnTo>
                    <a:pt x="1273038" y="420548"/>
                  </a:lnTo>
                  <a:lnTo>
                    <a:pt x="1300734" y="459275"/>
                  </a:lnTo>
                  <a:lnTo>
                    <a:pt x="1330773" y="474577"/>
                  </a:lnTo>
                  <a:lnTo>
                    <a:pt x="1360044" y="458988"/>
                  </a:lnTo>
                  <a:lnTo>
                    <a:pt x="1385889" y="419621"/>
                  </a:lnTo>
                  <a:lnTo>
                    <a:pt x="1407859" y="367577"/>
                  </a:lnTo>
                  <a:lnTo>
                    <a:pt x="1425506" y="313957"/>
                  </a:lnTo>
                  <a:lnTo>
                    <a:pt x="1438381" y="269863"/>
                  </a:lnTo>
                  <a:lnTo>
                    <a:pt x="1446036" y="246395"/>
                  </a:lnTo>
                  <a:lnTo>
                    <a:pt x="1452944" y="222486"/>
                  </a:lnTo>
                  <a:lnTo>
                    <a:pt x="1464336" y="177158"/>
                  </a:lnTo>
                  <a:lnTo>
                    <a:pt x="1480903" y="121648"/>
                  </a:lnTo>
                  <a:lnTo>
                    <a:pt x="1503340" y="67191"/>
                  </a:lnTo>
                  <a:lnTo>
                    <a:pt x="1532340" y="25024"/>
                  </a:lnTo>
                  <a:lnTo>
                    <a:pt x="1568596" y="6381"/>
                  </a:lnTo>
                  <a:lnTo>
                    <a:pt x="1600049" y="15774"/>
                  </a:lnTo>
                  <a:lnTo>
                    <a:pt x="1626036" y="44909"/>
                  </a:lnTo>
                  <a:lnTo>
                    <a:pt x="1647153" y="87165"/>
                  </a:lnTo>
                  <a:lnTo>
                    <a:pt x="1663994" y="135921"/>
                  </a:lnTo>
                  <a:lnTo>
                    <a:pt x="1677154" y="184553"/>
                  </a:lnTo>
                  <a:lnTo>
                    <a:pt x="1687227" y="226439"/>
                  </a:lnTo>
                  <a:lnTo>
                    <a:pt x="1694808" y="25495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39751" y="3340150"/>
            <a:ext cx="751840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114"/>
              </a:spcBef>
            </a:pPr>
            <a:r>
              <a:rPr dirty="0" sz="1100" spc="60" b="1">
                <a:latin typeface="Trebuchet MS"/>
                <a:cs typeface="Trebuchet MS"/>
              </a:rPr>
              <a:t>double </a:t>
            </a:r>
            <a:r>
              <a:rPr dirty="0" sz="1100" spc="40" b="1">
                <a:latin typeface="Trebuchet MS"/>
                <a:cs typeface="Trebuchet MS"/>
              </a:rPr>
              <a:t>frequency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018905" y="3394774"/>
            <a:ext cx="21462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Console"/>
                <a:cs typeface="Lucida Console"/>
              </a:rPr>
              <a:t>hi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9372124" y="3329952"/>
            <a:ext cx="157480" cy="378460"/>
            <a:chOff x="9372124" y="3329952"/>
            <a:chExt cx="157480" cy="378460"/>
          </a:xfrm>
        </p:grpSpPr>
        <p:sp>
          <p:nvSpPr>
            <p:cNvPr id="43" name="object 43" descr=""/>
            <p:cNvSpPr/>
            <p:nvPr/>
          </p:nvSpPr>
          <p:spPr>
            <a:xfrm>
              <a:off x="9372600" y="3329952"/>
              <a:ext cx="152400" cy="368935"/>
            </a:xfrm>
            <a:custGeom>
              <a:avLst/>
              <a:gdLst/>
              <a:ahLst/>
              <a:cxnLst/>
              <a:rect l="l" t="t" r="r" b="b"/>
              <a:pathLst>
                <a:path w="152400" h="368935">
                  <a:moveTo>
                    <a:pt x="0" y="0"/>
                  </a:moveTo>
                  <a:lnTo>
                    <a:pt x="152400" y="0"/>
                  </a:lnTo>
                  <a:lnTo>
                    <a:pt x="152400" y="368706"/>
                  </a:lnTo>
                  <a:lnTo>
                    <a:pt x="0" y="368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2124" y="3387936"/>
              <a:ext cx="157168" cy="319942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Digital</a:t>
            </a:r>
            <a:r>
              <a:rPr dirty="0" spc="65"/>
              <a:t> </a:t>
            </a:r>
            <a:r>
              <a:rPr dirty="0" spc="60"/>
              <a:t>audio</a:t>
            </a:r>
            <a:r>
              <a:rPr dirty="0" spc="65"/>
              <a:t> </a:t>
            </a:r>
            <a:r>
              <a:rPr dirty="0" spc="-10"/>
              <a:t>(summary)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5351513"/>
            <a:ext cx="5791200" cy="1093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You</a:t>
            </a:r>
            <a:r>
              <a:rPr dirty="0" sz="1450" spc="10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write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manipulate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sound.</a:t>
            </a:r>
            <a:endParaRPr sz="1450">
              <a:latin typeface="Lucida Sans Unicode"/>
              <a:cs typeface="Lucida Sans Unicode"/>
            </a:endParaRPr>
          </a:p>
          <a:p>
            <a:pPr marL="317500" marR="864869">
              <a:lnSpc>
                <a:spcPct val="132900"/>
              </a:lnSpc>
            </a:pP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lecture: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Case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study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utility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functions. </a:t>
            </a:r>
            <a:r>
              <a:rPr dirty="0" sz="1450">
                <a:latin typeface="Lucida Sans Unicode"/>
                <a:cs typeface="Lucida Sans Unicode"/>
              </a:rPr>
              <a:t>Upcoming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assignment: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musical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tones.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56" y="4847244"/>
            <a:ext cx="3468052" cy="39334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96900" y="4881092"/>
            <a:ext cx="3365500" cy="2800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969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47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PlayThatTune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1.5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entertainer.txt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1500" y="1727200"/>
            <a:ext cx="2286000" cy="29591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456" y="1709673"/>
            <a:ext cx="2326005" cy="2968459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496316" y="1730654"/>
            <a:ext cx="2965450" cy="4667885"/>
            <a:chOff x="6496316" y="1730654"/>
            <a:chExt cx="2965450" cy="466788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6316" y="1730654"/>
              <a:ext cx="2964865" cy="466771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924799" y="2160244"/>
              <a:ext cx="139700" cy="76835"/>
            </a:xfrm>
            <a:custGeom>
              <a:avLst/>
              <a:gdLst/>
              <a:ahLst/>
              <a:cxnLst/>
              <a:rect l="l" t="t" r="r" b="b"/>
              <a:pathLst>
                <a:path w="139700" h="76835">
                  <a:moveTo>
                    <a:pt x="0" y="0"/>
                  </a:moveTo>
                  <a:lnTo>
                    <a:pt x="139700" y="0"/>
                  </a:lnTo>
                  <a:lnTo>
                    <a:pt x="139700" y="76276"/>
                  </a:lnTo>
                  <a:lnTo>
                    <a:pt x="0" y="76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911274" y="2138242"/>
            <a:ext cx="15811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Lucida Console"/>
                <a:cs typeface="Lucida Console"/>
              </a:rPr>
              <a:t>avg</a:t>
            </a:r>
            <a:endParaRPr sz="55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080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288290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</a:rPr>
              <a:t>http://commons.wikimedia.org/wiki/File:1405_Sound_Waves_and_the_Ear.jpg http://en.wikipedia.org/wiki/The_Entertainer_(rag)#mediaviewer/File:EntertainerJoplinCover.JPEG</a:t>
            </a:r>
            <a:r>
              <a:rPr dirty="0" sz="900" spc="50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3"/>
              </a:rPr>
              <a:t>http://cantorion.org/music/497/The-Entertainer-Original-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version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CS.5.B.Functions.Audio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90220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426720" algn="l"/>
              </a:tabLst>
            </a:pPr>
            <a:r>
              <a:rPr dirty="0" sz="2650" spc="-50">
                <a:solidFill>
                  <a:srgbClr val="A9A9A9"/>
                </a:solidFill>
                <a:latin typeface="Arial"/>
                <a:cs typeface="Arial"/>
              </a:rPr>
              <a:t>Functions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Libraries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dirty="0" sz="1950" spc="-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Case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study: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Digital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audio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5">
                <a:latin typeface="Arial"/>
                <a:cs typeface="Arial"/>
              </a:rPr>
              <a:t>Application:</a:t>
            </a:r>
            <a:r>
              <a:rPr dirty="0" sz="1950" spc="10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Gaussian</a:t>
            </a:r>
            <a:r>
              <a:rPr dirty="0" sz="1950" spc="10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95">
                <a:solidFill>
                  <a:srgbClr val="A9A9A9"/>
                </a:solidFill>
                <a:latin typeface="Arial"/>
                <a:cs typeface="Arial"/>
              </a:rPr>
              <a:t>Modular</a:t>
            </a:r>
            <a:r>
              <a:rPr dirty="0" sz="1950" spc="9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CS.5.C.Functions.Gaussian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Gaussian</a:t>
            </a:r>
            <a:r>
              <a:rPr dirty="0" spc="100"/>
              <a:t> </a:t>
            </a:r>
            <a:r>
              <a:rPr dirty="0" spc="-10"/>
              <a:t>distribution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159500" cy="1093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Gaussian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distribution.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mathematical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model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used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successfully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centuries.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"Bell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curve"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fits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experimental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observations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many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contexts.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3345992"/>
            <a:ext cx="3657600" cy="2772410"/>
            <a:chOff x="660400" y="3345992"/>
            <a:chExt cx="3657600" cy="27724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400" y="3345992"/>
              <a:ext cx="3273907" cy="27500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628900" y="3495230"/>
              <a:ext cx="1689100" cy="687070"/>
            </a:xfrm>
            <a:custGeom>
              <a:avLst/>
              <a:gdLst/>
              <a:ahLst/>
              <a:cxnLst/>
              <a:rect l="l" t="t" r="r" b="b"/>
              <a:pathLst>
                <a:path w="1689100" h="687070">
                  <a:moveTo>
                    <a:pt x="0" y="0"/>
                  </a:moveTo>
                  <a:lnTo>
                    <a:pt x="1689100" y="0"/>
                  </a:lnTo>
                  <a:lnTo>
                    <a:pt x="16891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5652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8010" y="0"/>
                  </a:moveTo>
                  <a:lnTo>
                    <a:pt x="3028010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8010" y="89154"/>
                  </a:lnTo>
                  <a:lnTo>
                    <a:pt x="3028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75662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78499" y="0"/>
                  </a:moveTo>
                  <a:lnTo>
                    <a:pt x="378499" y="89158"/>
                  </a:lnTo>
                </a:path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135499" y="0"/>
                  </a:moveTo>
                  <a:lnTo>
                    <a:pt x="11354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1892498" y="0"/>
                  </a:moveTo>
                  <a:lnTo>
                    <a:pt x="18924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2649497" y="0"/>
                  </a:moveTo>
                  <a:lnTo>
                    <a:pt x="2649497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878495" y="5205309"/>
            <a:ext cx="803275" cy="334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mean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(μ):</a:t>
            </a:r>
            <a:r>
              <a:rPr dirty="0" sz="1000" spc="114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stddev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(σ):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9010" y="6146392"/>
            <a:ext cx="16605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1160" algn="l"/>
                <a:tab pos="770255" algn="l"/>
                <a:tab pos="1149350" algn="l"/>
                <a:tab pos="1567815" algn="l"/>
              </a:tabLst>
            </a:pP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4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3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2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1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5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13482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92424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71354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50297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36719" y="3678246"/>
            <a:ext cx="60452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10" i="1">
                <a:latin typeface="Arial"/>
                <a:cs typeface="Arial"/>
              </a:rPr>
              <a:t>cp</a:t>
            </a:r>
            <a:r>
              <a:rPr dirty="0" sz="145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rebuchet MS"/>
                <a:cs typeface="Trebuchet MS"/>
              </a:rPr>
              <a:t>x</a:t>
            </a:r>
            <a:r>
              <a:rPr dirty="0" sz="1450" spc="-10">
                <a:latin typeface="Tahoma"/>
                <a:cs typeface="Tahoma"/>
              </a:rPr>
              <a:t>)= 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81104" y="3551708"/>
            <a:ext cx="11683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8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351162" y="3832042"/>
            <a:ext cx="364490" cy="38100"/>
          </a:xfrm>
          <a:custGeom>
            <a:avLst/>
            <a:gdLst/>
            <a:ahLst/>
            <a:cxnLst/>
            <a:rect l="l" t="t" r="r" b="b"/>
            <a:pathLst>
              <a:path w="364489" h="38100">
                <a:moveTo>
                  <a:pt x="0" y="0"/>
                </a:moveTo>
                <a:lnTo>
                  <a:pt x="364176" y="0"/>
                </a:lnTo>
              </a:path>
              <a:path w="364489" h="38100">
                <a:moveTo>
                  <a:pt x="156722" y="37572"/>
                </a:moveTo>
                <a:lnTo>
                  <a:pt x="364176" y="37572"/>
                </a:lnTo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325762" y="3829858"/>
            <a:ext cx="42418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47892" sz="2175" spc="532" i="1">
                <a:latin typeface="Adobe Clean"/>
                <a:cs typeface="Adobe Clean"/>
              </a:rPr>
              <a:t>j</a:t>
            </a:r>
            <a:r>
              <a:rPr dirty="0" sz="1450" spc="355">
                <a:latin typeface="Calibri"/>
                <a:cs typeface="Calibri"/>
              </a:rPr>
              <a:t>2</a:t>
            </a:r>
            <a:r>
              <a:rPr dirty="0" sz="1450" spc="355" i="1">
                <a:latin typeface="Trebuchet MS"/>
                <a:cs typeface="Trebuchet MS"/>
              </a:rPr>
              <a:t>r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12381" y="3601364"/>
            <a:ext cx="5454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22988" sz="2175" spc="405" i="1">
                <a:latin typeface="Trebuchet MS"/>
                <a:cs typeface="Trebuchet MS"/>
              </a:rPr>
              <a:t>e</a:t>
            </a:r>
            <a:r>
              <a:rPr dirty="0" sz="1000" spc="270" i="1">
                <a:latin typeface="Arial"/>
                <a:cs typeface="Arial"/>
              </a:rPr>
              <a:t>-</a:t>
            </a:r>
            <a:r>
              <a:rPr dirty="0" sz="1000" i="1">
                <a:latin typeface="Trebuchet MS"/>
                <a:cs typeface="Trebuchet MS"/>
              </a:rPr>
              <a:t>x</a:t>
            </a:r>
            <a:r>
              <a:rPr dirty="0" baseline="35714" sz="1050">
                <a:latin typeface="Calibri"/>
                <a:cs typeface="Calibri"/>
              </a:rPr>
              <a:t>2</a:t>
            </a:r>
            <a:r>
              <a:rPr dirty="0" baseline="35714" sz="1050" spc="-112">
                <a:latin typeface="Calibri"/>
                <a:cs typeface="Calibri"/>
              </a:rPr>
              <a:t> </a:t>
            </a:r>
            <a:r>
              <a:rPr dirty="0" sz="1000" spc="45" i="1">
                <a:latin typeface="Trebuchet MS"/>
                <a:cs typeface="Trebuchet MS"/>
              </a:rPr>
              <a:t>/</a:t>
            </a:r>
            <a:r>
              <a:rPr dirty="0" sz="1000" spc="45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9932" y="3521702"/>
            <a:ext cx="62865" cy="2444115"/>
            <a:chOff x="649932" y="3521702"/>
            <a:chExt cx="62865" cy="2444115"/>
          </a:xfrm>
        </p:grpSpPr>
        <p:sp>
          <p:nvSpPr>
            <p:cNvPr id="22" name="object 22" descr=""/>
            <p:cNvSpPr/>
            <p:nvPr/>
          </p:nvSpPr>
          <p:spPr>
            <a:xfrm>
              <a:off x="649922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9932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5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5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5" h="2428875">
                  <a:moveTo>
                    <a:pt x="0" y="0"/>
                  </a:moveTo>
                  <a:lnTo>
                    <a:pt x="62864" y="0"/>
                  </a:lnTo>
                </a:path>
                <a:path w="62865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83998" y="5244324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5445" y="4641188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85445" y="4038052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5445" y="3434917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4762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914900" y="3345992"/>
            <a:ext cx="3225800" cy="2772410"/>
            <a:chOff x="4914900" y="3345992"/>
            <a:chExt cx="3225800" cy="2772410"/>
          </a:xfrm>
        </p:grpSpPr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4900" y="3345992"/>
              <a:ext cx="3225800" cy="275000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018722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7997" y="0"/>
                  </a:moveTo>
                  <a:lnTo>
                    <a:pt x="3027997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7997" y="89154"/>
                  </a:lnTo>
                  <a:lnTo>
                    <a:pt x="302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018728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47382" y="3059114"/>
            <a:ext cx="76949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55770" algn="l"/>
              </a:tabLst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Gaussian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density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(pdf)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	Example:</a:t>
            </a:r>
            <a:r>
              <a:rPr dirty="0" sz="12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SAT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scores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20xx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(verbal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2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math)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640146" y="6146392"/>
            <a:ext cx="2641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601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358229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1019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116102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1437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890293" y="3521632"/>
            <a:ext cx="4888865" cy="2444750"/>
            <a:chOff x="4890293" y="3521632"/>
            <a:chExt cx="4888865" cy="2444750"/>
          </a:xfrm>
        </p:grpSpPr>
        <p:sp>
          <p:nvSpPr>
            <p:cNvPr id="38" name="object 38" descr=""/>
            <p:cNvSpPr/>
            <p:nvPr/>
          </p:nvSpPr>
          <p:spPr>
            <a:xfrm>
              <a:off x="4898237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98231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4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4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4" h="2428875">
                  <a:moveTo>
                    <a:pt x="0" y="0"/>
                  </a:moveTo>
                  <a:lnTo>
                    <a:pt x="62864" y="0"/>
                  </a:lnTo>
                </a:path>
                <a:path w="62864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112000" y="3647808"/>
              <a:ext cx="2667000" cy="979169"/>
            </a:xfrm>
            <a:custGeom>
              <a:avLst/>
              <a:gdLst/>
              <a:ahLst/>
              <a:cxnLst/>
              <a:rect l="l" t="t" r="r" b="b"/>
              <a:pathLst>
                <a:path w="2667000" h="979170">
                  <a:moveTo>
                    <a:pt x="0" y="0"/>
                  </a:moveTo>
                  <a:lnTo>
                    <a:pt x="2667000" y="0"/>
                  </a:lnTo>
                  <a:lnTo>
                    <a:pt x="2667000" y="978992"/>
                  </a:lnTo>
                  <a:lnTo>
                    <a:pt x="0" y="978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474895" y="5244324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.0047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474895" y="4641188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.0095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474895" y="4038052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.0143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474895" y="3434917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.0191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54562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340605" y="3625127"/>
            <a:ext cx="12953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8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8166407" y="3905461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 h="0">
                <a:moveTo>
                  <a:pt x="0" y="0"/>
                </a:moveTo>
                <a:lnTo>
                  <a:pt x="478276" y="0"/>
                </a:lnTo>
              </a:path>
            </a:pathLst>
          </a:custGeom>
          <a:ln w="7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8153707" y="3903277"/>
            <a:ext cx="50038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3210" algn="l"/>
              </a:tabLst>
            </a:pPr>
            <a:r>
              <a:rPr dirty="0" sz="1450" spc="-50" i="1">
                <a:latin typeface="Georgia"/>
                <a:cs typeface="Georgia"/>
              </a:rPr>
              <a:t>a</a:t>
            </a:r>
            <a:r>
              <a:rPr dirty="0" sz="1450" i="1">
                <a:latin typeface="Georgia"/>
                <a:cs typeface="Georgia"/>
              </a:rPr>
              <a:t>	</a:t>
            </a:r>
            <a:r>
              <a:rPr dirty="0" sz="1450" spc="-300">
                <a:latin typeface="Calibri"/>
                <a:cs typeface="Calibri"/>
              </a:rPr>
              <a:t>2</a:t>
            </a:r>
            <a:r>
              <a:rPr dirty="0" sz="1450" spc="-300" i="1">
                <a:latin typeface="Trebuchet MS"/>
                <a:cs typeface="Trebuchet MS"/>
              </a:rPr>
              <a:t>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144913" y="3751665"/>
            <a:ext cx="162877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35380" algn="l"/>
                <a:tab pos="1499235" algn="l"/>
              </a:tabLst>
            </a:pPr>
            <a:r>
              <a:rPr dirty="0" sz="1450" spc="-145" i="1">
                <a:latin typeface="Georgia"/>
                <a:cs typeface="Georgia"/>
              </a:rPr>
              <a:t>cp</a:t>
            </a:r>
            <a:r>
              <a:rPr dirty="0" sz="1450" spc="-145">
                <a:latin typeface="Tahoma"/>
                <a:cs typeface="Tahoma"/>
              </a:rPr>
              <a:t>(</a:t>
            </a:r>
            <a:r>
              <a:rPr dirty="0" sz="1450" spc="-145" i="1">
                <a:latin typeface="Trebuchet MS"/>
                <a:cs typeface="Trebuchet MS"/>
              </a:rPr>
              <a:t>x</a:t>
            </a:r>
            <a:r>
              <a:rPr dirty="0" sz="1450" spc="-145" i="1">
                <a:latin typeface="Arial"/>
                <a:cs typeface="Arial"/>
              </a:rPr>
              <a:t>,</a:t>
            </a:r>
            <a:r>
              <a:rPr dirty="0" sz="1450" spc="-114" i="1">
                <a:latin typeface="Arial"/>
                <a:cs typeface="Arial"/>
              </a:rPr>
              <a:t> </a:t>
            </a:r>
            <a:r>
              <a:rPr dirty="0" sz="1450" i="1">
                <a:latin typeface="Arial"/>
                <a:cs typeface="Arial"/>
              </a:rPr>
              <a:t>µ,</a:t>
            </a:r>
            <a:r>
              <a:rPr dirty="0" sz="1450" spc="-110" i="1">
                <a:latin typeface="Arial"/>
                <a:cs typeface="Arial"/>
              </a:rPr>
              <a:t> </a:t>
            </a:r>
            <a:r>
              <a:rPr dirty="0" sz="1450" i="1">
                <a:latin typeface="Georgia"/>
                <a:cs typeface="Georgia"/>
              </a:rPr>
              <a:t>a</a:t>
            </a:r>
            <a:r>
              <a:rPr dirty="0" sz="1450">
                <a:latin typeface="Tahoma"/>
                <a:cs typeface="Tahoma"/>
              </a:rPr>
              <a:t>)</a:t>
            </a:r>
            <a:r>
              <a:rPr dirty="0" sz="1450" spc="35">
                <a:latin typeface="Tahoma"/>
                <a:cs typeface="Tahoma"/>
              </a:rPr>
              <a:t> </a:t>
            </a:r>
            <a:r>
              <a:rPr dirty="0" sz="1450" spc="30">
                <a:latin typeface="Tahoma"/>
                <a:cs typeface="Tahoma"/>
              </a:rPr>
              <a:t>=</a:t>
            </a:r>
            <a:r>
              <a:rPr dirty="0" sz="1450">
                <a:latin typeface="Tahoma"/>
                <a:cs typeface="Tahoma"/>
              </a:rPr>
              <a:t>	</a:t>
            </a:r>
            <a:r>
              <a:rPr dirty="0" baseline="1915" sz="2175" spc="390" i="1">
                <a:latin typeface="Adobe Clean"/>
                <a:cs typeface="Adobe Clean"/>
              </a:rPr>
              <a:t>✓</a:t>
            </a:r>
            <a:r>
              <a:rPr dirty="0" u="sng" baseline="1915" sz="2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1915" sz="2175" spc="-300">
                <a:latin typeface="Times New Roman"/>
                <a:cs typeface="Times New Roman"/>
              </a:rPr>
              <a:t> </a:t>
            </a:r>
            <a:r>
              <a:rPr dirty="0" sz="1450" i="1">
                <a:latin typeface="Trebuchet MS"/>
                <a:cs typeface="Trebuchet MS"/>
              </a:rPr>
              <a:t>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250388" y="3711638"/>
            <a:ext cx="44005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4650" algn="l"/>
              </a:tabLst>
            </a:pPr>
            <a:r>
              <a:rPr dirty="0" sz="700">
                <a:latin typeface="Calibri"/>
                <a:cs typeface="Calibri"/>
              </a:rPr>
              <a:t>2	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748348" y="3730500"/>
            <a:ext cx="101028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585" i="1">
                <a:latin typeface="Arial"/>
                <a:cs typeface="Arial"/>
              </a:rPr>
              <a:t>-</a:t>
            </a:r>
            <a:r>
              <a:rPr dirty="0" sz="1000" spc="180">
                <a:latin typeface="Verdana"/>
                <a:cs typeface="Verdana"/>
              </a:rPr>
              <a:t>(</a:t>
            </a:r>
            <a:r>
              <a:rPr dirty="0" sz="1000" spc="180" i="1">
                <a:latin typeface="Trebuchet MS"/>
                <a:cs typeface="Trebuchet MS"/>
              </a:rPr>
              <a:t>x</a:t>
            </a:r>
            <a:r>
              <a:rPr dirty="0" sz="1000" spc="180" i="1">
                <a:latin typeface="Arial"/>
                <a:cs typeface="Arial"/>
              </a:rPr>
              <a:t>-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sz="1000">
                <a:latin typeface="Verdana"/>
                <a:cs typeface="Verdana"/>
              </a:rPr>
              <a:t>)</a:t>
            </a:r>
            <a:r>
              <a:rPr dirty="0" sz="1000" spc="180">
                <a:latin typeface="Verdana"/>
                <a:cs typeface="Verdana"/>
              </a:rPr>
              <a:t> </a:t>
            </a:r>
            <a:r>
              <a:rPr dirty="0" sz="1000" spc="65" i="1">
                <a:latin typeface="Verdana"/>
                <a:cs typeface="Verdana"/>
              </a:rPr>
              <a:t>/</a:t>
            </a:r>
            <a:r>
              <a:rPr dirty="0" sz="1000" spc="65">
                <a:latin typeface="Verdana"/>
                <a:cs typeface="Verdana"/>
              </a:rPr>
              <a:t>(</a:t>
            </a:r>
            <a:r>
              <a:rPr dirty="0" sz="1000" spc="65">
                <a:latin typeface="Calibri"/>
                <a:cs typeface="Calibri"/>
              </a:rPr>
              <a:t>2</a:t>
            </a:r>
            <a:r>
              <a:rPr dirty="0" sz="1000" spc="65" i="1">
                <a:latin typeface="Arial"/>
                <a:cs typeface="Arial"/>
              </a:rPr>
              <a:t>(j</a:t>
            </a:r>
            <a:r>
              <a:rPr dirty="0" sz="1000" spc="300" i="1">
                <a:latin typeface="Arial"/>
                <a:cs typeface="Arial"/>
              </a:rPr>
              <a:t> </a:t>
            </a:r>
            <a:r>
              <a:rPr dirty="0" sz="1000" spc="-5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932863" y="4258045"/>
            <a:ext cx="17145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90">
                <a:latin typeface="Tahoma"/>
                <a:cs typeface="Tahoma"/>
              </a:rPr>
              <a:t>=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153707" y="4387001"/>
            <a:ext cx="13271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10" i="1">
                <a:latin typeface="Georgia"/>
                <a:cs typeface="Georgia"/>
              </a:rPr>
              <a:t>a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290439" y="4258045"/>
            <a:ext cx="1377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340" i="1">
                <a:latin typeface="Georgia"/>
                <a:cs typeface="Georgia"/>
              </a:rPr>
              <a:t>cp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402464" y="4105678"/>
            <a:ext cx="11176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7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158611" y="4131507"/>
            <a:ext cx="50292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dirty="0" u="sng" sz="145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sz="1450">
                <a:latin typeface="Calibri"/>
                <a:cs typeface="Calibri"/>
              </a:rPr>
              <a:t>	</a:t>
            </a:r>
            <a:r>
              <a:rPr dirty="0" u="sng" sz="1450" spc="-5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dirty="0" u="sng" sz="1450" spc="5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636134" y="4130790"/>
            <a:ext cx="32702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1450" spc="400" i="1">
                <a:uFill>
                  <a:solidFill>
                    <a:srgbClr val="000000"/>
                  </a:solidFill>
                </a:uFill>
                <a:latin typeface="Adobe Clean"/>
                <a:cs typeface="Adobe Clean"/>
              </a:rPr>
              <a:t>  </a:t>
            </a:r>
            <a:r>
              <a:rPr dirty="0" u="sng" sz="145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µ</a:t>
            </a:r>
            <a:endParaRPr sz="145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667063" y="4387001"/>
            <a:ext cx="13271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10" i="1">
                <a:latin typeface="Georgia"/>
                <a:cs typeface="Georgia"/>
              </a:rPr>
              <a:t>a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959951" y="4105678"/>
            <a:ext cx="11176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7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069495" y="5189574"/>
            <a:ext cx="962660" cy="334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mean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(μ):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1019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stddev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(σ):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209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5023662" y="3531496"/>
            <a:ext cx="3012440" cy="2413635"/>
          </a:xfrm>
          <a:custGeom>
            <a:avLst/>
            <a:gdLst/>
            <a:ahLst/>
            <a:cxnLst/>
            <a:rect l="l" t="t" r="r" b="b"/>
            <a:pathLst>
              <a:path w="3012440" h="2413635">
                <a:moveTo>
                  <a:pt x="0" y="2413310"/>
                </a:moveTo>
                <a:lnTo>
                  <a:pt x="65445" y="2408818"/>
                </a:lnTo>
                <a:lnTo>
                  <a:pt x="132028" y="2406816"/>
                </a:lnTo>
                <a:lnTo>
                  <a:pt x="165658" y="2405989"/>
                </a:lnTo>
                <a:lnTo>
                  <a:pt x="199467" y="2404875"/>
                </a:lnTo>
                <a:lnTo>
                  <a:pt x="267481" y="2400567"/>
                </a:lnTo>
                <a:lnTo>
                  <a:pt x="335786" y="2391466"/>
                </a:lnTo>
                <a:lnTo>
                  <a:pt x="404101" y="2375144"/>
                </a:lnTo>
                <a:lnTo>
                  <a:pt x="472145" y="2349173"/>
                </a:lnTo>
                <a:lnTo>
                  <a:pt x="539634" y="2311125"/>
                </a:lnTo>
                <a:lnTo>
                  <a:pt x="573083" y="2286814"/>
                </a:lnTo>
                <a:lnTo>
                  <a:pt x="606287" y="2258573"/>
                </a:lnTo>
                <a:lnTo>
                  <a:pt x="639212" y="2226099"/>
                </a:lnTo>
                <a:lnTo>
                  <a:pt x="671822" y="2189089"/>
                </a:lnTo>
                <a:lnTo>
                  <a:pt x="704082" y="2147239"/>
                </a:lnTo>
                <a:lnTo>
                  <a:pt x="735957" y="2100246"/>
                </a:lnTo>
                <a:lnTo>
                  <a:pt x="767411" y="2047807"/>
                </a:lnTo>
                <a:lnTo>
                  <a:pt x="798409" y="1989617"/>
                </a:lnTo>
                <a:lnTo>
                  <a:pt x="828917" y="1925373"/>
                </a:lnTo>
                <a:lnTo>
                  <a:pt x="858898" y="1854772"/>
                </a:lnTo>
                <a:lnTo>
                  <a:pt x="881811" y="1796724"/>
                </a:lnTo>
                <a:lnTo>
                  <a:pt x="903768" y="1739010"/>
                </a:lnTo>
                <a:lnTo>
                  <a:pt x="924811" y="1681654"/>
                </a:lnTo>
                <a:lnTo>
                  <a:pt x="944981" y="1624681"/>
                </a:lnTo>
                <a:lnTo>
                  <a:pt x="964321" y="1568114"/>
                </a:lnTo>
                <a:lnTo>
                  <a:pt x="982871" y="1511976"/>
                </a:lnTo>
                <a:lnTo>
                  <a:pt x="1000674" y="1456292"/>
                </a:lnTo>
                <a:lnTo>
                  <a:pt x="1017771" y="1401084"/>
                </a:lnTo>
                <a:lnTo>
                  <a:pt x="1034204" y="1346378"/>
                </a:lnTo>
                <a:lnTo>
                  <a:pt x="1050014" y="1292196"/>
                </a:lnTo>
                <a:lnTo>
                  <a:pt x="1065244" y="1238563"/>
                </a:lnTo>
                <a:lnTo>
                  <a:pt x="1079934" y="1185501"/>
                </a:lnTo>
                <a:lnTo>
                  <a:pt x="1094127" y="1133036"/>
                </a:lnTo>
                <a:lnTo>
                  <a:pt x="1107863" y="1081190"/>
                </a:lnTo>
                <a:lnTo>
                  <a:pt x="1121186" y="1029987"/>
                </a:lnTo>
                <a:lnTo>
                  <a:pt x="1134136" y="979450"/>
                </a:lnTo>
                <a:lnTo>
                  <a:pt x="1146755" y="929605"/>
                </a:lnTo>
                <a:lnTo>
                  <a:pt x="1159085" y="880474"/>
                </a:lnTo>
                <a:lnTo>
                  <a:pt x="1171168" y="832081"/>
                </a:lnTo>
                <a:lnTo>
                  <a:pt x="1183045" y="784450"/>
                </a:lnTo>
                <a:lnTo>
                  <a:pt x="1194757" y="737605"/>
                </a:lnTo>
                <a:lnTo>
                  <a:pt x="1206347" y="691568"/>
                </a:lnTo>
                <a:lnTo>
                  <a:pt x="1217856" y="646365"/>
                </a:lnTo>
                <a:lnTo>
                  <a:pt x="1229326" y="602019"/>
                </a:lnTo>
                <a:lnTo>
                  <a:pt x="1240799" y="558553"/>
                </a:lnTo>
                <a:lnTo>
                  <a:pt x="1252315" y="515991"/>
                </a:lnTo>
                <a:lnTo>
                  <a:pt x="1263918" y="474357"/>
                </a:lnTo>
                <a:lnTo>
                  <a:pt x="1275647" y="433675"/>
                </a:lnTo>
                <a:lnTo>
                  <a:pt x="1287546" y="393968"/>
                </a:lnTo>
                <a:lnTo>
                  <a:pt x="1299656" y="355260"/>
                </a:lnTo>
                <a:lnTo>
                  <a:pt x="1312018" y="317575"/>
                </a:lnTo>
                <a:lnTo>
                  <a:pt x="1324675" y="280937"/>
                </a:lnTo>
                <a:lnTo>
                  <a:pt x="1362436" y="182889"/>
                </a:lnTo>
                <a:lnTo>
                  <a:pt x="1386111" y="130117"/>
                </a:lnTo>
                <a:lnTo>
                  <a:pt x="1408835" y="86742"/>
                </a:lnTo>
                <a:lnTo>
                  <a:pt x="1430753" y="52455"/>
                </a:lnTo>
                <a:lnTo>
                  <a:pt x="1472743" y="9907"/>
                </a:lnTo>
                <a:lnTo>
                  <a:pt x="1513225" y="0"/>
                </a:lnTo>
                <a:lnTo>
                  <a:pt x="1533259" y="6513"/>
                </a:lnTo>
                <a:lnTo>
                  <a:pt x="1573632" y="40925"/>
                </a:lnTo>
                <a:lnTo>
                  <a:pt x="1615366" y="101792"/>
                </a:lnTo>
                <a:lnTo>
                  <a:pt x="1637101" y="141372"/>
                </a:lnTo>
                <a:lnTo>
                  <a:pt x="1659607" y="186638"/>
                </a:lnTo>
                <a:lnTo>
                  <a:pt x="1683026" y="237280"/>
                </a:lnTo>
                <a:lnTo>
                  <a:pt x="1706727" y="295854"/>
                </a:lnTo>
                <a:lnTo>
                  <a:pt x="1730870" y="366152"/>
                </a:lnTo>
                <a:lnTo>
                  <a:pt x="1743114" y="405273"/>
                </a:lnTo>
                <a:lnTo>
                  <a:pt x="1755477" y="446815"/>
                </a:lnTo>
                <a:lnTo>
                  <a:pt x="1767961" y="490608"/>
                </a:lnTo>
                <a:lnTo>
                  <a:pt x="1780569" y="536481"/>
                </a:lnTo>
                <a:lnTo>
                  <a:pt x="1793303" y="584266"/>
                </a:lnTo>
                <a:lnTo>
                  <a:pt x="1806167" y="633790"/>
                </a:lnTo>
                <a:lnTo>
                  <a:pt x="1819162" y="684886"/>
                </a:lnTo>
                <a:lnTo>
                  <a:pt x="1832292" y="737381"/>
                </a:lnTo>
                <a:lnTo>
                  <a:pt x="1845559" y="791107"/>
                </a:lnTo>
                <a:lnTo>
                  <a:pt x="1858967" y="845894"/>
                </a:lnTo>
                <a:lnTo>
                  <a:pt x="1872516" y="901570"/>
                </a:lnTo>
                <a:lnTo>
                  <a:pt x="1886211" y="957966"/>
                </a:lnTo>
                <a:lnTo>
                  <a:pt x="1900054" y="1014913"/>
                </a:lnTo>
                <a:lnTo>
                  <a:pt x="1914048" y="1072239"/>
                </a:lnTo>
                <a:lnTo>
                  <a:pt x="1928194" y="1129775"/>
                </a:lnTo>
                <a:lnTo>
                  <a:pt x="1942497" y="1187351"/>
                </a:lnTo>
                <a:lnTo>
                  <a:pt x="1956958" y="1244796"/>
                </a:lnTo>
                <a:lnTo>
                  <a:pt x="1971581" y="1301941"/>
                </a:lnTo>
                <a:lnTo>
                  <a:pt x="1986367" y="1358616"/>
                </a:lnTo>
                <a:lnTo>
                  <a:pt x="2001320" y="1414649"/>
                </a:lnTo>
                <a:lnTo>
                  <a:pt x="2016442" y="1469872"/>
                </a:lnTo>
                <a:lnTo>
                  <a:pt x="2031736" y="1524114"/>
                </a:lnTo>
                <a:lnTo>
                  <a:pt x="2047205" y="1577205"/>
                </a:lnTo>
                <a:lnTo>
                  <a:pt x="2062851" y="1628975"/>
                </a:lnTo>
                <a:lnTo>
                  <a:pt x="2078677" y="1679254"/>
                </a:lnTo>
                <a:lnTo>
                  <a:pt x="2094685" y="1727872"/>
                </a:lnTo>
                <a:lnTo>
                  <a:pt x="2110879" y="1774659"/>
                </a:lnTo>
                <a:lnTo>
                  <a:pt x="2127260" y="1819444"/>
                </a:lnTo>
                <a:lnTo>
                  <a:pt x="2143832" y="1862057"/>
                </a:lnTo>
                <a:lnTo>
                  <a:pt x="2166503" y="1917161"/>
                </a:lnTo>
                <a:lnTo>
                  <a:pt x="2188817" y="1968512"/>
                </a:lnTo>
                <a:lnTo>
                  <a:pt x="2210984" y="2016239"/>
                </a:lnTo>
                <a:lnTo>
                  <a:pt x="2233212" y="2060469"/>
                </a:lnTo>
                <a:lnTo>
                  <a:pt x="2255710" y="2101329"/>
                </a:lnTo>
                <a:lnTo>
                  <a:pt x="2278687" y="2138946"/>
                </a:lnTo>
                <a:lnTo>
                  <a:pt x="2302353" y="2173447"/>
                </a:lnTo>
                <a:lnTo>
                  <a:pt x="2326915" y="2204960"/>
                </a:lnTo>
                <a:lnTo>
                  <a:pt x="2352583" y="2233612"/>
                </a:lnTo>
                <a:lnTo>
                  <a:pt x="2408070" y="2282840"/>
                </a:lnTo>
                <a:lnTo>
                  <a:pt x="2470486" y="2322149"/>
                </a:lnTo>
                <a:lnTo>
                  <a:pt x="2541501" y="2352558"/>
                </a:lnTo>
                <a:lnTo>
                  <a:pt x="2580756" y="2364743"/>
                </a:lnTo>
                <a:lnTo>
                  <a:pt x="2622786" y="2375084"/>
                </a:lnTo>
                <a:lnTo>
                  <a:pt x="2667802" y="2383708"/>
                </a:lnTo>
                <a:lnTo>
                  <a:pt x="2716012" y="2390743"/>
                </a:lnTo>
                <a:lnTo>
                  <a:pt x="2767625" y="2396317"/>
                </a:lnTo>
                <a:lnTo>
                  <a:pt x="2822849" y="2400555"/>
                </a:lnTo>
                <a:lnTo>
                  <a:pt x="2881894" y="2403586"/>
                </a:lnTo>
                <a:lnTo>
                  <a:pt x="2944968" y="2405536"/>
                </a:lnTo>
                <a:lnTo>
                  <a:pt x="3012281" y="2406534"/>
                </a:lnTo>
              </a:path>
            </a:pathLst>
          </a:custGeom>
          <a:ln w="25417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Gaussian</a:t>
            </a:r>
            <a:r>
              <a:rPr dirty="0" spc="180"/>
              <a:t> </a:t>
            </a:r>
            <a:r>
              <a:rPr dirty="0"/>
              <a:t>distribution</a:t>
            </a:r>
            <a:r>
              <a:rPr dirty="0" spc="180"/>
              <a:t> </a:t>
            </a:r>
            <a:r>
              <a:rPr dirty="0"/>
              <a:t>in</a:t>
            </a:r>
            <a:r>
              <a:rPr dirty="0" spc="180"/>
              <a:t> </a:t>
            </a:r>
            <a:r>
              <a:rPr dirty="0"/>
              <a:t>the</a:t>
            </a:r>
            <a:r>
              <a:rPr dirty="0" spc="180"/>
              <a:t> </a:t>
            </a:r>
            <a:r>
              <a:rPr dirty="0" spc="50"/>
              <a:t>wild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467" y="5223577"/>
            <a:ext cx="1733346" cy="130591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753967" y="5034532"/>
            <a:ext cx="150622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Laser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beam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propagation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4053" y="2018866"/>
            <a:ext cx="197103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Polystyrene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particles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glycerol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276" y="2255113"/>
            <a:ext cx="2294578" cy="16002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700" y="4508500"/>
            <a:ext cx="2838977" cy="172204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68801" y="4292738"/>
            <a:ext cx="18878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Calibration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optical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tweezers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28042" y="4955868"/>
            <a:ext cx="25761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Polarized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bosons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from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top-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quark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decay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30900" y="5194300"/>
            <a:ext cx="3514204" cy="11684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3352" y="3671167"/>
            <a:ext cx="1697355" cy="116795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947795" y="3492613"/>
            <a:ext cx="16859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Predicted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US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oil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production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6977" y="2412453"/>
            <a:ext cx="2787015" cy="231813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315709" y="2045092"/>
            <a:ext cx="2306320" cy="307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15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Cytochrome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oxidase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patches</a:t>
            </a:r>
            <a:endParaRPr sz="1000">
              <a:latin typeface="Lucida Sans Unicode"/>
              <a:cs typeface="Lucida Sans Unicode"/>
            </a:endParaRPr>
          </a:p>
          <a:p>
            <a:pPr marL="250825">
              <a:lnSpc>
                <a:spcPts val="1115"/>
              </a:lnSpc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macaque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primary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visual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cortex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9800" y="2032000"/>
            <a:ext cx="2184400" cy="128270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460597" y="1809088"/>
            <a:ext cx="9563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German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money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62417" y="2943440"/>
            <a:ext cx="6376035" cy="2963545"/>
            <a:chOff x="1562417" y="2943440"/>
            <a:chExt cx="6376035" cy="2963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417" y="2943440"/>
              <a:ext cx="6375565" cy="296321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87500" y="2973946"/>
              <a:ext cx="6273800" cy="2861310"/>
            </a:xfrm>
            <a:custGeom>
              <a:avLst/>
              <a:gdLst/>
              <a:ahLst/>
              <a:cxnLst/>
              <a:rect l="l" t="t" r="r" b="b"/>
              <a:pathLst>
                <a:path w="6273800" h="2861310">
                  <a:moveTo>
                    <a:pt x="0" y="0"/>
                  </a:moveTo>
                  <a:lnTo>
                    <a:pt x="6273800" y="0"/>
                  </a:lnTo>
                  <a:lnTo>
                    <a:pt x="6273800" y="2860713"/>
                  </a:lnTo>
                  <a:lnTo>
                    <a:pt x="0" y="2860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76691" y="3116810"/>
            <a:ext cx="3526154" cy="569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Gaussian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pdf(double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x)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60527" y="364940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44362" y="3826943"/>
            <a:ext cx="485076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Math.exp(-x*x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2)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Math.sqrt(2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Math.PI);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0527" y="400448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87500" y="4194518"/>
            <a:ext cx="62738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8514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pdf(double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x,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mu,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sigma)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0527" y="4537088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44362" y="4714622"/>
            <a:ext cx="352615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pdf((x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mu)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sigma)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sigma;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0527" y="4892168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73227" y="5247235"/>
            <a:ext cx="313499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//</a:t>
            </a:r>
            <a:r>
              <a:rPr dirty="0" sz="1200" spc="9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Stay</a:t>
            </a:r>
            <a:r>
              <a:rPr dirty="0" sz="1200" spc="10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tuned</a:t>
            </a:r>
            <a:r>
              <a:rPr dirty="0" sz="1200" spc="9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for</a:t>
            </a:r>
            <a:r>
              <a:rPr dirty="0" sz="1200" spc="10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Console"/>
                <a:cs typeface="Lucida Console"/>
              </a:rPr>
              <a:t>more</a:t>
            </a:r>
            <a:r>
              <a:rPr dirty="0" sz="1200" spc="10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929292"/>
                </a:solidFill>
                <a:latin typeface="Lucida Console"/>
                <a:cs typeface="Lucida Console"/>
              </a:rPr>
              <a:t>functions.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89391" y="5424768"/>
            <a:ext cx="1073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Defining</a:t>
            </a:r>
            <a:r>
              <a:rPr dirty="0" spc="120"/>
              <a:t> </a:t>
            </a:r>
            <a:r>
              <a:rPr dirty="0" spc="85"/>
              <a:t>a</a:t>
            </a:r>
            <a:r>
              <a:rPr dirty="0" spc="120"/>
              <a:t> </a:t>
            </a:r>
            <a:r>
              <a:rPr dirty="0" spc="80"/>
              <a:t>library</a:t>
            </a:r>
            <a:r>
              <a:rPr dirty="0" spc="125"/>
              <a:t> </a:t>
            </a:r>
            <a:r>
              <a:rPr dirty="0" spc="65"/>
              <a:t>of</a:t>
            </a:r>
            <a:r>
              <a:rPr dirty="0" spc="120"/>
              <a:t> </a:t>
            </a:r>
            <a:r>
              <a:rPr dirty="0" spc="-10"/>
              <a:t>functions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57200" y="5999950"/>
            <a:ext cx="8026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latin typeface="Lucida Sans Unicode"/>
                <a:cs typeface="Lucida Sans Unicode"/>
              </a:rPr>
              <a:t>Functions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libraries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easy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70">
                <a:latin typeface="Lucida Sans Unicode"/>
                <a:cs typeface="Lucida Sans Unicode"/>
              </a:rPr>
              <a:t>way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extend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system.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20700" y="1804238"/>
            <a:ext cx="59817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Gaussian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pdf</a:t>
            </a:r>
            <a:r>
              <a:rPr dirty="0" sz="1450" spc="70"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Italic"/>
                <a:cs typeface="Lucida Sans Italic"/>
              </a:rPr>
              <a:t>Φ</a:t>
            </a:r>
            <a:r>
              <a:rPr dirty="0" sz="1450" spc="165">
                <a:latin typeface="Times New Roman"/>
                <a:cs typeface="Times New Roman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implemented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Java's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Math</a:t>
            </a:r>
            <a:r>
              <a:rPr dirty="0" sz="1450" spc="-345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library?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3400" y="2350947"/>
            <a:ext cx="15367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not?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65100" y="4601374"/>
            <a:ext cx="1752600" cy="457834"/>
          </a:xfrm>
          <a:custGeom>
            <a:avLst/>
            <a:gdLst/>
            <a:ahLst/>
            <a:cxnLst/>
            <a:rect l="l" t="t" r="r" b="b"/>
            <a:pathLst>
              <a:path w="1752600" h="457835">
                <a:moveTo>
                  <a:pt x="0" y="0"/>
                </a:moveTo>
                <a:lnTo>
                  <a:pt x="1752600" y="0"/>
                </a:lnTo>
                <a:lnTo>
                  <a:pt x="1752600" y="457708"/>
                </a:lnTo>
                <a:lnTo>
                  <a:pt x="0" y="457708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01450" y="4818202"/>
            <a:ext cx="10858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00" spc="-434" i="1">
                <a:latin typeface="Courier New"/>
                <a:cs typeface="Courier New"/>
              </a:rPr>
              <a:t>er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4576" y="4703407"/>
            <a:ext cx="113093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17905" algn="l"/>
              </a:tabLst>
            </a:pPr>
            <a:r>
              <a:rPr dirty="0" sz="1300" spc="-25" i="1">
                <a:latin typeface="Courier New"/>
                <a:cs typeface="Courier New"/>
              </a:rPr>
              <a:t>¢</a:t>
            </a:r>
            <a:r>
              <a:rPr dirty="0" sz="1300" spc="-25">
                <a:latin typeface="Tahoma"/>
                <a:cs typeface="Tahoma"/>
              </a:rPr>
              <a:t>(</a:t>
            </a:r>
            <a:r>
              <a:rPr dirty="0" sz="1300" spc="-25" i="1">
                <a:latin typeface="Trebuchet MS"/>
                <a:cs typeface="Trebuchet MS"/>
              </a:rPr>
              <a:t>x</a:t>
            </a:r>
            <a:r>
              <a:rPr dirty="0" sz="1300" spc="-25" i="1">
                <a:latin typeface="Arial"/>
                <a:cs typeface="Arial"/>
              </a:rPr>
              <a:t>,</a:t>
            </a:r>
            <a:r>
              <a:rPr dirty="0" sz="1300" spc="-11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µ,</a:t>
            </a:r>
            <a:r>
              <a:rPr dirty="0" sz="1300" spc="-105" i="1">
                <a:latin typeface="Arial"/>
                <a:cs typeface="Arial"/>
              </a:rPr>
              <a:t> </a:t>
            </a:r>
            <a:r>
              <a:rPr dirty="0" sz="1300" spc="-20" i="1">
                <a:latin typeface="Courier New"/>
                <a:cs typeface="Courier New"/>
              </a:rPr>
              <a:t>er</a:t>
            </a:r>
            <a:r>
              <a:rPr dirty="0" sz="1300" spc="-20">
                <a:latin typeface="Tahoma"/>
                <a:cs typeface="Tahoma"/>
              </a:rPr>
              <a:t>)=</a:t>
            </a:r>
            <a:r>
              <a:rPr dirty="0" sz="1300">
                <a:latin typeface="Tahoma"/>
                <a:cs typeface="Tahoma"/>
              </a:rPr>
              <a:t>	</a:t>
            </a:r>
            <a:r>
              <a:rPr dirty="0" sz="1300" spc="-50" i="1">
                <a:latin typeface="Courier New"/>
                <a:cs typeface="Courier New"/>
              </a:rPr>
              <a:t>¢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22400" y="4567970"/>
            <a:ext cx="8953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00" spc="24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05641" y="4590291"/>
            <a:ext cx="704850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13055" algn="l"/>
              </a:tabLst>
            </a:pPr>
            <a:r>
              <a:rPr dirty="0" u="sng" sz="13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dirty="0" sz="1300">
                <a:latin typeface="SimSun"/>
                <a:cs typeface="SimSun"/>
              </a:rPr>
              <a:t>	</a:t>
            </a:r>
            <a:r>
              <a:rPr dirty="0" u="sng" sz="13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dirty="0" u="sng" sz="1300" spc="459" i="1">
                <a:uFill>
                  <a:solidFill>
                    <a:srgbClr val="000000"/>
                  </a:solidFill>
                </a:uFill>
                <a:latin typeface="Adobe Clean"/>
                <a:cs typeface="Adobe Clean"/>
              </a:rPr>
              <a:t>  </a:t>
            </a:r>
            <a:r>
              <a:rPr dirty="0" u="sng" sz="13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µ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57766" y="4818202"/>
            <a:ext cx="10858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00" spc="-434" i="1">
                <a:latin typeface="Courier New"/>
                <a:cs typeface="Courier New"/>
              </a:rPr>
              <a:t>er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17944" y="4567970"/>
            <a:ext cx="8953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00" spc="24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478304" y="4215395"/>
            <a:ext cx="1009650" cy="332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module</a:t>
            </a:r>
            <a:r>
              <a:rPr dirty="0" sz="1000" spc="-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named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Gaussian.java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893494" y="4356976"/>
            <a:ext cx="520700" cy="69850"/>
            <a:chOff x="7893494" y="4356976"/>
            <a:chExt cx="520700" cy="69850"/>
          </a:xfrm>
        </p:grpSpPr>
        <p:sp>
          <p:nvSpPr>
            <p:cNvPr id="29" name="object 29" descr=""/>
            <p:cNvSpPr/>
            <p:nvPr/>
          </p:nvSpPr>
          <p:spPr>
            <a:xfrm>
              <a:off x="7937503" y="4391593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 h="0">
                  <a:moveTo>
                    <a:pt x="469900" y="0"/>
                  </a:moveTo>
                  <a:lnTo>
                    <a:pt x="5074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93494" y="435697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692305" y="3482122"/>
            <a:ext cx="204978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call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another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module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0027" y="3637007"/>
            <a:ext cx="209896" cy="210127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5694527" y="5091178"/>
            <a:ext cx="215709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10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functions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different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signatures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different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(even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if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names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match)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95300" y="3749522"/>
            <a:ext cx="6264275" cy="1367155"/>
            <a:chOff x="495300" y="3749522"/>
            <a:chExt cx="6264275" cy="1367155"/>
          </a:xfrm>
        </p:grpSpPr>
        <p:sp>
          <p:nvSpPr>
            <p:cNvPr id="35" name="object 35" descr=""/>
            <p:cNvSpPr/>
            <p:nvPr/>
          </p:nvSpPr>
          <p:spPr>
            <a:xfrm>
              <a:off x="6724646" y="4614086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w="0" h="495935">
                  <a:moveTo>
                    <a:pt x="0" y="495855"/>
                  </a:moveTo>
                  <a:lnTo>
                    <a:pt x="0" y="4793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080" y="4570031"/>
              <a:ext cx="69151" cy="6922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95300" y="3749522"/>
              <a:ext cx="1371600" cy="445134"/>
            </a:xfrm>
            <a:custGeom>
              <a:avLst/>
              <a:gdLst/>
              <a:ahLst/>
              <a:cxnLst/>
              <a:rect l="l" t="t" r="r" b="b"/>
              <a:pathLst>
                <a:path w="1371600" h="445135">
                  <a:moveTo>
                    <a:pt x="0" y="0"/>
                  </a:moveTo>
                  <a:lnTo>
                    <a:pt x="1371600" y="0"/>
                  </a:lnTo>
                  <a:lnTo>
                    <a:pt x="1371600" y="444995"/>
                  </a:lnTo>
                  <a:lnTo>
                    <a:pt x="0" y="44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858000" y="1804238"/>
            <a:ext cx="10033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7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No.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235200" y="2350947"/>
            <a:ext cx="5638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Maybe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because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easy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yourself.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66605" y="3826162"/>
            <a:ext cx="5060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-10" i="1">
                <a:latin typeface="Arial"/>
                <a:cs typeface="Arial"/>
              </a:rPr>
              <a:t>cp</a:t>
            </a:r>
            <a:r>
              <a:rPr dirty="0" sz="1200" spc="-10">
                <a:latin typeface="Tahoma"/>
                <a:cs typeface="Tahoma"/>
              </a:rPr>
              <a:t>(</a:t>
            </a:r>
            <a:r>
              <a:rPr dirty="0" sz="1200" spc="-10" i="1">
                <a:latin typeface="Trebuchet MS"/>
                <a:cs typeface="Trebuchet MS"/>
              </a:rPr>
              <a:t>x</a:t>
            </a:r>
            <a:r>
              <a:rPr dirty="0" sz="1200" spc="-10">
                <a:latin typeface="Tahoma"/>
                <a:cs typeface="Tahoma"/>
              </a:rPr>
              <a:t>)=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86926" y="3720713"/>
            <a:ext cx="9969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00" spc="7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078641" y="3956442"/>
            <a:ext cx="303530" cy="31750"/>
          </a:xfrm>
          <a:custGeom>
            <a:avLst/>
            <a:gdLst/>
            <a:ahLst/>
            <a:cxnLst/>
            <a:rect l="l" t="t" r="r" b="b"/>
            <a:pathLst>
              <a:path w="303530" h="31750">
                <a:moveTo>
                  <a:pt x="0" y="0"/>
                </a:moveTo>
                <a:lnTo>
                  <a:pt x="303480" y="0"/>
                </a:lnTo>
              </a:path>
              <a:path w="303530" h="31750">
                <a:moveTo>
                  <a:pt x="130602" y="31310"/>
                </a:moveTo>
                <a:lnTo>
                  <a:pt x="303480" y="31310"/>
                </a:lnTo>
              </a:path>
            </a:pathLst>
          </a:custGeom>
          <a:ln w="62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1053241" y="3952506"/>
            <a:ext cx="36385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48611" sz="1800" spc="97" i="1">
                <a:latin typeface="Adobe Clean"/>
                <a:cs typeface="Adobe Clean"/>
              </a:rPr>
              <a:t>;</a:t>
            </a:r>
            <a:r>
              <a:rPr dirty="0" sz="1200" spc="65">
                <a:latin typeface="Calibri"/>
                <a:cs typeface="Calibri"/>
              </a:rPr>
              <a:t>2</a:t>
            </a:r>
            <a:r>
              <a:rPr dirty="0" sz="1200" spc="65" i="1">
                <a:latin typeface="Trebuchet MS"/>
                <a:cs typeface="Trebuchet MS"/>
              </a:rPr>
              <a:t>rc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44" name="object 44" descr=""/>
          <p:cNvSpPr txBox="1"/>
          <p:nvPr/>
        </p:nvSpPr>
        <p:spPr>
          <a:xfrm>
            <a:off x="1375424" y="3762094"/>
            <a:ext cx="240029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23148" sz="1800" spc="300" i="1">
                <a:latin typeface="Trebuchet MS"/>
                <a:cs typeface="Trebuchet MS"/>
              </a:rPr>
              <a:t>e</a:t>
            </a:r>
            <a:r>
              <a:rPr dirty="0" sz="850" spc="200" i="1">
                <a:latin typeface="Arial"/>
                <a:cs typeface="Arial"/>
              </a:rPr>
              <a:t>-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587500" y="3749522"/>
            <a:ext cx="304800" cy="445134"/>
          </a:xfrm>
          <a:prstGeom prst="rect">
            <a:avLst/>
          </a:prstGeom>
          <a:solidFill>
            <a:srgbClr val="EBEBEB"/>
          </a:solidFill>
        </p:spPr>
        <p:txBody>
          <a:bodyPr wrap="square" lIns="0" tIns="730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dirty="0" sz="850" spc="-10" i="1">
                <a:latin typeface="Trebuchet MS"/>
                <a:cs typeface="Trebuchet MS"/>
              </a:rPr>
              <a:t>x</a:t>
            </a:r>
            <a:r>
              <a:rPr dirty="0" baseline="32407" sz="900" spc="-15">
                <a:latin typeface="Calibri"/>
                <a:cs typeface="Calibri"/>
              </a:rPr>
              <a:t>2</a:t>
            </a:r>
            <a:r>
              <a:rPr dirty="0" baseline="32407" sz="900" spc="-104">
                <a:latin typeface="Calibri"/>
                <a:cs typeface="Calibri"/>
              </a:rPr>
              <a:t> </a:t>
            </a:r>
            <a:r>
              <a:rPr dirty="0" sz="850" spc="25" i="1">
                <a:latin typeface="Trebuchet MS"/>
                <a:cs typeface="Trebuchet MS"/>
              </a:rPr>
              <a:t>/</a:t>
            </a:r>
            <a:r>
              <a:rPr dirty="0" sz="850" spc="25">
                <a:latin typeface="Calibri"/>
                <a:cs typeface="Calibri"/>
              </a:rPr>
              <a:t>2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Gaussian</a:t>
            </a:r>
            <a:r>
              <a:rPr dirty="0" spc="225"/>
              <a:t> </a:t>
            </a:r>
            <a:r>
              <a:rPr dirty="0"/>
              <a:t>cumulative</a:t>
            </a:r>
            <a:r>
              <a:rPr dirty="0" spc="225"/>
              <a:t> </a:t>
            </a:r>
            <a:r>
              <a:rPr dirty="0"/>
              <a:t>distribution</a:t>
            </a:r>
            <a:r>
              <a:rPr dirty="0" spc="225"/>
              <a:t> </a:t>
            </a:r>
            <a:r>
              <a:rPr dirty="0" spc="-10"/>
              <a:t>function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235700" cy="1093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percentage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total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less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equal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z</a:t>
            </a:r>
            <a:r>
              <a:rPr dirty="0" sz="1450" spc="-25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(equivalent).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under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curve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left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z</a:t>
            </a:r>
            <a:r>
              <a:rPr dirty="0" sz="1450" spc="-25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5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Gaussian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cumulative</a:t>
            </a:r>
            <a:r>
              <a:rPr dirty="0" sz="1450" spc="13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distribution</a:t>
            </a:r>
            <a:r>
              <a:rPr dirty="0" sz="1450" spc="12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function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60400" y="3340100"/>
            <a:ext cx="3657600" cy="2778125"/>
            <a:chOff x="660400" y="3340100"/>
            <a:chExt cx="3657600" cy="27781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400" y="3340100"/>
              <a:ext cx="3276600" cy="27559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628900" y="3495230"/>
              <a:ext cx="1689100" cy="687070"/>
            </a:xfrm>
            <a:custGeom>
              <a:avLst/>
              <a:gdLst/>
              <a:ahLst/>
              <a:cxnLst/>
              <a:rect l="l" t="t" r="r" b="b"/>
              <a:pathLst>
                <a:path w="1689100" h="687070">
                  <a:moveTo>
                    <a:pt x="0" y="0"/>
                  </a:moveTo>
                  <a:lnTo>
                    <a:pt x="1689100" y="0"/>
                  </a:lnTo>
                  <a:lnTo>
                    <a:pt x="16891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74865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7997" y="0"/>
                  </a:moveTo>
                  <a:lnTo>
                    <a:pt x="3027997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7997" y="89154"/>
                  </a:lnTo>
                  <a:lnTo>
                    <a:pt x="302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74867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78499" y="0"/>
                  </a:moveTo>
                  <a:lnTo>
                    <a:pt x="378499" y="89158"/>
                  </a:lnTo>
                </a:path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135499" y="0"/>
                  </a:moveTo>
                  <a:lnTo>
                    <a:pt x="11354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1892498" y="0"/>
                  </a:moveTo>
                  <a:lnTo>
                    <a:pt x="18924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2649497" y="0"/>
                  </a:moveTo>
                  <a:lnTo>
                    <a:pt x="2649497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78214" y="6146392"/>
            <a:ext cx="16605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1160" algn="l"/>
                <a:tab pos="770255" algn="l"/>
                <a:tab pos="1149350" algn="l"/>
                <a:tab pos="1567815" algn="l"/>
              </a:tabLst>
            </a:pP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4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3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2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1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5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12694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91624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70567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49497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36719" y="3678246"/>
            <a:ext cx="60452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10" i="1">
                <a:latin typeface="Arial"/>
                <a:cs typeface="Arial"/>
              </a:rPr>
              <a:t>cp</a:t>
            </a:r>
            <a:r>
              <a:rPr dirty="0" sz="145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rebuchet MS"/>
                <a:cs typeface="Trebuchet MS"/>
              </a:rPr>
              <a:t>x</a:t>
            </a:r>
            <a:r>
              <a:rPr dirty="0" sz="1450" spc="-10">
                <a:latin typeface="Tahoma"/>
                <a:cs typeface="Tahoma"/>
              </a:rPr>
              <a:t>)= 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81104" y="3551708"/>
            <a:ext cx="11683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8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351162" y="3832042"/>
            <a:ext cx="364490" cy="38100"/>
          </a:xfrm>
          <a:custGeom>
            <a:avLst/>
            <a:gdLst/>
            <a:ahLst/>
            <a:cxnLst/>
            <a:rect l="l" t="t" r="r" b="b"/>
            <a:pathLst>
              <a:path w="364489" h="38100">
                <a:moveTo>
                  <a:pt x="0" y="0"/>
                </a:moveTo>
                <a:lnTo>
                  <a:pt x="364176" y="0"/>
                </a:lnTo>
              </a:path>
              <a:path w="364489" h="38100">
                <a:moveTo>
                  <a:pt x="156722" y="37572"/>
                </a:moveTo>
                <a:lnTo>
                  <a:pt x="364176" y="37572"/>
                </a:lnTo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325762" y="3829858"/>
            <a:ext cx="42418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47892" sz="2175" spc="532" i="1">
                <a:latin typeface="Adobe Clean"/>
                <a:cs typeface="Adobe Clean"/>
              </a:rPr>
              <a:t>j</a:t>
            </a:r>
            <a:r>
              <a:rPr dirty="0" sz="1450" spc="355">
                <a:latin typeface="Calibri"/>
                <a:cs typeface="Calibri"/>
              </a:rPr>
              <a:t>2</a:t>
            </a:r>
            <a:r>
              <a:rPr dirty="0" sz="1450" spc="355" i="1">
                <a:latin typeface="Trebuchet MS"/>
                <a:cs typeface="Trebuchet MS"/>
              </a:rPr>
              <a:t>r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12381" y="3601364"/>
            <a:ext cx="5454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22988" sz="2175" spc="405" i="1">
                <a:latin typeface="Trebuchet MS"/>
                <a:cs typeface="Trebuchet MS"/>
              </a:rPr>
              <a:t>e</a:t>
            </a:r>
            <a:r>
              <a:rPr dirty="0" sz="1000" spc="270" i="1">
                <a:latin typeface="Arial"/>
                <a:cs typeface="Arial"/>
              </a:rPr>
              <a:t>-</a:t>
            </a:r>
            <a:r>
              <a:rPr dirty="0" sz="1000" i="1">
                <a:latin typeface="Trebuchet MS"/>
                <a:cs typeface="Trebuchet MS"/>
              </a:rPr>
              <a:t>x</a:t>
            </a:r>
            <a:r>
              <a:rPr dirty="0" baseline="35714" sz="1050">
                <a:latin typeface="Calibri"/>
                <a:cs typeface="Calibri"/>
              </a:rPr>
              <a:t>2</a:t>
            </a:r>
            <a:r>
              <a:rPr dirty="0" baseline="35714" sz="1050" spc="-112">
                <a:latin typeface="Calibri"/>
                <a:cs typeface="Calibri"/>
              </a:rPr>
              <a:t> </a:t>
            </a:r>
            <a:r>
              <a:rPr dirty="0" sz="1000" spc="45" i="1">
                <a:latin typeface="Trebuchet MS"/>
                <a:cs typeface="Trebuchet MS"/>
              </a:rPr>
              <a:t>/</a:t>
            </a:r>
            <a:r>
              <a:rPr dirty="0" sz="1000" spc="45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1201" y="3521632"/>
            <a:ext cx="1442085" cy="2453005"/>
            <a:chOff x="641201" y="3521632"/>
            <a:chExt cx="1442085" cy="2453005"/>
          </a:xfrm>
        </p:grpSpPr>
        <p:sp>
          <p:nvSpPr>
            <p:cNvPr id="22" name="object 22" descr=""/>
            <p:cNvSpPr/>
            <p:nvPr/>
          </p:nvSpPr>
          <p:spPr>
            <a:xfrm>
              <a:off x="649135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9138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5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5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5" h="2428875">
                  <a:moveTo>
                    <a:pt x="0" y="0"/>
                  </a:moveTo>
                  <a:lnTo>
                    <a:pt x="62864" y="0"/>
                  </a:lnTo>
                </a:path>
                <a:path w="62865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25500" y="3978338"/>
              <a:ext cx="1257300" cy="1996439"/>
            </a:xfrm>
            <a:custGeom>
              <a:avLst/>
              <a:gdLst/>
              <a:ahLst/>
              <a:cxnLst/>
              <a:rect l="l" t="t" r="r" b="b"/>
              <a:pathLst>
                <a:path w="1257300" h="1996439">
                  <a:moveTo>
                    <a:pt x="1244600" y="0"/>
                  </a:moveTo>
                  <a:lnTo>
                    <a:pt x="1091147" y="574583"/>
                  </a:lnTo>
                  <a:lnTo>
                    <a:pt x="1009865" y="877249"/>
                  </a:lnTo>
                  <a:lnTo>
                    <a:pt x="973637" y="1008022"/>
                  </a:lnTo>
                  <a:lnTo>
                    <a:pt x="955344" y="1066927"/>
                  </a:lnTo>
                  <a:lnTo>
                    <a:pt x="937309" y="1122144"/>
                  </a:lnTo>
                  <a:lnTo>
                    <a:pt x="923757" y="1162829"/>
                  </a:lnTo>
                  <a:lnTo>
                    <a:pt x="907644" y="1210138"/>
                  </a:lnTo>
                  <a:lnTo>
                    <a:pt x="889312" y="1262506"/>
                  </a:lnTo>
                  <a:lnTo>
                    <a:pt x="869108" y="1318361"/>
                  </a:lnTo>
                  <a:lnTo>
                    <a:pt x="847376" y="1376138"/>
                  </a:lnTo>
                  <a:lnTo>
                    <a:pt x="824461" y="1434266"/>
                  </a:lnTo>
                  <a:lnTo>
                    <a:pt x="800708" y="1491178"/>
                  </a:lnTo>
                  <a:lnTo>
                    <a:pt x="776462" y="1545305"/>
                  </a:lnTo>
                  <a:lnTo>
                    <a:pt x="752068" y="1595079"/>
                  </a:lnTo>
                  <a:lnTo>
                    <a:pt x="727871" y="1638932"/>
                  </a:lnTo>
                  <a:lnTo>
                    <a:pt x="704215" y="1675295"/>
                  </a:lnTo>
                  <a:lnTo>
                    <a:pt x="665701" y="1724768"/>
                  </a:lnTo>
                  <a:lnTo>
                    <a:pt x="626223" y="1768626"/>
                  </a:lnTo>
                  <a:lnTo>
                    <a:pt x="585904" y="1807221"/>
                  </a:lnTo>
                  <a:lnTo>
                    <a:pt x="544867" y="1840908"/>
                  </a:lnTo>
                  <a:lnTo>
                    <a:pt x="503236" y="1870039"/>
                  </a:lnTo>
                  <a:lnTo>
                    <a:pt x="461134" y="1894968"/>
                  </a:lnTo>
                  <a:lnTo>
                    <a:pt x="418684" y="1916048"/>
                  </a:lnTo>
                  <a:lnTo>
                    <a:pt x="376011" y="1933632"/>
                  </a:lnTo>
                  <a:lnTo>
                    <a:pt x="333236" y="1948073"/>
                  </a:lnTo>
                  <a:lnTo>
                    <a:pt x="290485" y="1959725"/>
                  </a:lnTo>
                  <a:lnTo>
                    <a:pt x="247879" y="1968940"/>
                  </a:lnTo>
                  <a:lnTo>
                    <a:pt x="205543" y="1976073"/>
                  </a:lnTo>
                  <a:lnTo>
                    <a:pt x="163599" y="1981476"/>
                  </a:lnTo>
                  <a:lnTo>
                    <a:pt x="122172" y="1985503"/>
                  </a:lnTo>
                  <a:lnTo>
                    <a:pt x="81385" y="1988507"/>
                  </a:lnTo>
                  <a:lnTo>
                    <a:pt x="41360" y="1990841"/>
                  </a:lnTo>
                  <a:lnTo>
                    <a:pt x="2222" y="1992858"/>
                  </a:lnTo>
                  <a:lnTo>
                    <a:pt x="0" y="1996173"/>
                  </a:lnTo>
                  <a:lnTo>
                    <a:pt x="1257300" y="1996173"/>
                  </a:lnTo>
                  <a:lnTo>
                    <a:pt x="124460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83998" y="5244324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85445" y="4641188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5445" y="4038052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85445" y="3434917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04762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975988" y="2582140"/>
            <a:ext cx="1043940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30">
                <a:latin typeface="Arial"/>
                <a:cs typeface="Arial"/>
              </a:rPr>
              <a:t>  </a:t>
            </a:r>
            <a:r>
              <a:rPr dirty="0" sz="1300" spc="-40">
                <a:latin typeface="Tahoma"/>
                <a:cs typeface="Tahoma"/>
              </a:rPr>
              <a:t>(</a:t>
            </a:r>
            <a:r>
              <a:rPr dirty="0" sz="1300" spc="-40" i="1">
                <a:latin typeface="Trebuchet MS"/>
                <a:cs typeface="Trebuchet MS"/>
              </a:rPr>
              <a:t>_</a:t>
            </a:r>
            <a:r>
              <a:rPr dirty="0" sz="1300" spc="-40" i="1">
                <a:latin typeface="Arial"/>
                <a:cs typeface="Arial"/>
              </a:rPr>
              <a:t>,</a:t>
            </a:r>
            <a:r>
              <a:rPr dirty="0" sz="1300" spc="-1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µ,</a:t>
            </a:r>
            <a:r>
              <a:rPr dirty="0" sz="1300" spc="-135" i="1">
                <a:latin typeface="Arial"/>
                <a:cs typeface="Arial"/>
              </a:rPr>
              <a:t> </a:t>
            </a:r>
            <a:r>
              <a:rPr dirty="0" sz="1300" spc="-20" i="1">
                <a:latin typeface="Arial"/>
                <a:cs typeface="Arial"/>
              </a:rPr>
              <a:t>er</a:t>
            </a:r>
            <a:r>
              <a:rPr dirty="0" sz="1300" spc="-20">
                <a:latin typeface="Tahoma"/>
                <a:cs typeface="Tahoma"/>
              </a:rPr>
              <a:t>)=</a:t>
            </a:r>
            <a:r>
              <a:rPr dirty="0" sz="1300" spc="-2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994569" y="2446871"/>
            <a:ext cx="10223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24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091129" y="2469192"/>
            <a:ext cx="4044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sng" sz="13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_</a:t>
            </a:r>
            <a:r>
              <a:rPr dirty="0" u="sng" sz="1300" spc="445" i="1">
                <a:uFill>
                  <a:solidFill>
                    <a:srgbClr val="000000"/>
                  </a:solidFill>
                </a:uFill>
                <a:latin typeface="Adobe Clean"/>
                <a:cs typeface="Adobe Clean"/>
              </a:rPr>
              <a:t>  </a:t>
            </a:r>
            <a:r>
              <a:rPr dirty="0" u="sng" sz="13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µ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229935" y="2696935"/>
            <a:ext cx="12128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85" i="1">
                <a:latin typeface="Arial"/>
                <a:cs typeface="Arial"/>
              </a:rPr>
              <a:t>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490112" y="2446871"/>
            <a:ext cx="10223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24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004225" y="6347497"/>
            <a:ext cx="1155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005493"/>
                </a:solidFill>
                <a:latin typeface="Lucida Sans Unicode"/>
                <a:cs typeface="Lucida Sans Unicode"/>
              </a:rPr>
              <a:t>z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2063756" y="3279095"/>
            <a:ext cx="0" cy="3089910"/>
          </a:xfrm>
          <a:custGeom>
            <a:avLst/>
            <a:gdLst/>
            <a:ahLst/>
            <a:cxnLst/>
            <a:rect l="l" t="t" r="r" b="b"/>
            <a:pathLst>
              <a:path w="0" h="3089910">
                <a:moveTo>
                  <a:pt x="0" y="0"/>
                </a:moveTo>
                <a:lnTo>
                  <a:pt x="0" y="3089562"/>
                </a:lnTo>
              </a:path>
            </a:pathLst>
          </a:custGeom>
          <a:ln w="10489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8797" y="3330257"/>
            <a:ext cx="3283102" cy="2778442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5571807" y="3059114"/>
            <a:ext cx="360870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Gaussian</a:t>
            </a:r>
            <a:r>
              <a:rPr dirty="0" sz="1200" spc="1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cumulative</a:t>
            </a:r>
            <a:r>
              <a:rPr dirty="0" sz="1200" spc="2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1200" spc="2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200" spc="2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(cdf)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691828" y="5008232"/>
            <a:ext cx="3935095" cy="1109980"/>
            <a:chOff x="5691828" y="5008232"/>
            <a:chExt cx="3935095" cy="1109980"/>
          </a:xfrm>
        </p:grpSpPr>
        <p:sp>
          <p:nvSpPr>
            <p:cNvPr id="40" name="object 40" descr=""/>
            <p:cNvSpPr/>
            <p:nvPr/>
          </p:nvSpPr>
          <p:spPr>
            <a:xfrm>
              <a:off x="7277100" y="5008232"/>
              <a:ext cx="2349500" cy="687070"/>
            </a:xfrm>
            <a:custGeom>
              <a:avLst/>
              <a:gdLst/>
              <a:ahLst/>
              <a:cxnLst/>
              <a:rect l="l" t="t" r="r" b="b"/>
              <a:pathLst>
                <a:path w="2349500" h="687070">
                  <a:moveTo>
                    <a:pt x="0" y="0"/>
                  </a:moveTo>
                  <a:lnTo>
                    <a:pt x="2349500" y="0"/>
                  </a:lnTo>
                  <a:lnTo>
                    <a:pt x="23495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699760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7997" y="0"/>
                  </a:moveTo>
                  <a:lnTo>
                    <a:pt x="3027997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7997" y="89154"/>
                  </a:lnTo>
                  <a:lnTo>
                    <a:pt x="302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699766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78499" y="0"/>
                  </a:moveTo>
                  <a:lnTo>
                    <a:pt x="378499" y="89158"/>
                  </a:lnTo>
                </a:path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135499" y="0"/>
                  </a:moveTo>
                  <a:lnTo>
                    <a:pt x="11354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1892498" y="0"/>
                  </a:moveTo>
                  <a:lnTo>
                    <a:pt x="18924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2649497" y="0"/>
                  </a:moveTo>
                  <a:lnTo>
                    <a:pt x="2649497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603113" y="6146392"/>
            <a:ext cx="16605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1160" algn="l"/>
                <a:tab pos="770255" algn="l"/>
                <a:tab pos="1149350" algn="l"/>
                <a:tab pos="1567815" algn="l"/>
              </a:tabLst>
            </a:pP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4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3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2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25">
                <a:latin typeface="Lucida Sans Italic"/>
                <a:cs typeface="Lucida Sans Italic"/>
              </a:rPr>
              <a:t>−</a:t>
            </a:r>
            <a:r>
              <a:rPr dirty="0" sz="1000" spc="-25">
                <a:latin typeface="Lucida Sans Unicode"/>
                <a:cs typeface="Lucida Sans Unicode"/>
              </a:rPr>
              <a:t>1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5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537577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916519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295449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674392" y="6146392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566099" y="3521632"/>
            <a:ext cx="78740" cy="2444750"/>
            <a:chOff x="5566099" y="3521632"/>
            <a:chExt cx="78740" cy="2444750"/>
          </a:xfrm>
        </p:grpSpPr>
        <p:sp>
          <p:nvSpPr>
            <p:cNvPr id="49" name="object 49" descr=""/>
            <p:cNvSpPr/>
            <p:nvPr/>
          </p:nvSpPr>
          <p:spPr>
            <a:xfrm>
              <a:off x="5574030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574036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4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4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4" h="2428875">
                  <a:moveTo>
                    <a:pt x="0" y="0"/>
                  </a:moveTo>
                  <a:lnTo>
                    <a:pt x="62864" y="0"/>
                  </a:lnTo>
                </a:path>
                <a:path w="62864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230279" y="5244324"/>
            <a:ext cx="304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0.25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309870" y="4641188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230279" y="4038052"/>
            <a:ext cx="304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0.75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309870" y="3434917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1.0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430367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923405" y="6347497"/>
            <a:ext cx="1155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005493"/>
                </a:solidFill>
                <a:latin typeface="Lucida Sans Unicode"/>
                <a:cs typeface="Lucida Sans Unicode"/>
              </a:rPr>
              <a:t>z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6962299" y="3279090"/>
            <a:ext cx="1417955" cy="3089910"/>
            <a:chOff x="6962299" y="3279090"/>
            <a:chExt cx="1417955" cy="3089910"/>
          </a:xfrm>
        </p:grpSpPr>
        <p:sp>
          <p:nvSpPr>
            <p:cNvPr id="58" name="object 58" descr=""/>
            <p:cNvSpPr/>
            <p:nvPr/>
          </p:nvSpPr>
          <p:spPr>
            <a:xfrm>
              <a:off x="6991350" y="3279090"/>
              <a:ext cx="0" cy="3089910"/>
            </a:xfrm>
            <a:custGeom>
              <a:avLst/>
              <a:gdLst/>
              <a:ahLst/>
              <a:cxnLst/>
              <a:rect l="l" t="t" r="r" b="b"/>
              <a:pathLst>
                <a:path w="0" h="3089910">
                  <a:moveTo>
                    <a:pt x="0" y="0"/>
                  </a:moveTo>
                  <a:lnTo>
                    <a:pt x="0" y="3089562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962299" y="520259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6193" y="0"/>
                  </a:moveTo>
                  <a:lnTo>
                    <a:pt x="16338" y="1919"/>
                  </a:lnTo>
                  <a:lnTo>
                    <a:pt x="7677" y="7677"/>
                  </a:lnTo>
                  <a:lnTo>
                    <a:pt x="1919" y="16356"/>
                  </a:lnTo>
                  <a:lnTo>
                    <a:pt x="0" y="26225"/>
                  </a:lnTo>
                  <a:lnTo>
                    <a:pt x="1919" y="36094"/>
                  </a:lnTo>
                  <a:lnTo>
                    <a:pt x="7677" y="44773"/>
                  </a:lnTo>
                  <a:lnTo>
                    <a:pt x="16338" y="50531"/>
                  </a:lnTo>
                  <a:lnTo>
                    <a:pt x="26193" y="52450"/>
                  </a:lnTo>
                  <a:lnTo>
                    <a:pt x="36048" y="50531"/>
                  </a:lnTo>
                  <a:lnTo>
                    <a:pt x="44710" y="44773"/>
                  </a:lnTo>
                  <a:lnTo>
                    <a:pt x="50468" y="36094"/>
                  </a:lnTo>
                  <a:lnTo>
                    <a:pt x="52387" y="26225"/>
                  </a:lnTo>
                  <a:lnTo>
                    <a:pt x="50468" y="16356"/>
                  </a:lnTo>
                  <a:lnTo>
                    <a:pt x="44710" y="7677"/>
                  </a:lnTo>
                  <a:lnTo>
                    <a:pt x="36048" y="1919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172736" y="5390112"/>
              <a:ext cx="207645" cy="0"/>
            </a:xfrm>
            <a:custGeom>
              <a:avLst/>
              <a:gdLst/>
              <a:ahLst/>
              <a:cxnLst/>
              <a:rect l="l" t="t" r="r" b="b"/>
              <a:pathLst>
                <a:path w="207645" h="0">
                  <a:moveTo>
                    <a:pt x="0" y="0"/>
                  </a:moveTo>
                  <a:lnTo>
                    <a:pt x="207454" y="0"/>
                  </a:lnTo>
                </a:path>
              </a:pathLst>
            </a:custGeom>
            <a:ln w="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8016202" y="5072205"/>
            <a:ext cx="24701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1450" spc="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450" spc="3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342035" y="5198743"/>
            <a:ext cx="107315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50" spc="130">
                <a:latin typeface="Arial"/>
                <a:cs typeface="Arial"/>
              </a:rPr>
              <a:t>  </a:t>
            </a:r>
            <a:r>
              <a:rPr dirty="0" sz="1450" spc="165">
                <a:latin typeface="Tahoma"/>
                <a:cs typeface="Tahoma"/>
              </a:rPr>
              <a:t>(</a:t>
            </a:r>
            <a:r>
              <a:rPr dirty="0" sz="1450" spc="165" i="1">
                <a:latin typeface="Trebuchet MS"/>
                <a:cs typeface="Trebuchet MS"/>
              </a:rPr>
              <a:t>r</a:t>
            </a:r>
            <a:r>
              <a:rPr dirty="0" sz="1450" spc="165">
                <a:latin typeface="Tahoma"/>
                <a:cs typeface="Tahoma"/>
              </a:rPr>
              <a:t>)=</a:t>
            </a:r>
            <a:r>
              <a:rPr dirty="0" baseline="1915" sz="2175" spc="405" i="1">
                <a:latin typeface="Adobe Clean"/>
                <a:cs typeface="Adobe Clean"/>
              </a:rPr>
              <a:t>   </a:t>
            </a:r>
            <a:r>
              <a:rPr dirty="0" baseline="-45977" sz="2175" spc="-37">
                <a:latin typeface="Calibri"/>
                <a:cs typeface="Calibri"/>
              </a:rPr>
              <a:t>:</a:t>
            </a:r>
            <a:r>
              <a:rPr dirty="0" baseline="-45977" sz="2175" spc="-37" i="1">
                <a:latin typeface="Trebuchet MS"/>
                <a:cs typeface="Trebuchet MS"/>
              </a:rPr>
              <a:t></a:t>
            </a:r>
            <a:endParaRPr baseline="-45977" sz="2175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408729" y="4942721"/>
            <a:ext cx="31686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50">
                <a:latin typeface="Arial"/>
                <a:cs typeface="Arial"/>
              </a:rPr>
              <a:t>1</a:t>
            </a:r>
            <a:r>
              <a:rPr dirty="0" sz="1450" spc="254">
                <a:latin typeface="Arial"/>
                <a:cs typeface="Arial"/>
              </a:rPr>
              <a:t> </a:t>
            </a:r>
            <a:r>
              <a:rPr dirty="0" baseline="-19444" sz="1500" spc="52" i="1">
                <a:latin typeface="Trebuchet MS"/>
                <a:cs typeface="Trebuchet MS"/>
              </a:rPr>
              <a:t>r</a:t>
            </a:r>
            <a:endParaRPr baseline="-19444" sz="150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538422" y="5426615"/>
            <a:ext cx="28003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145" i="1">
                <a:latin typeface="Arial"/>
                <a:cs typeface="Arial"/>
              </a:rPr>
              <a:t>-</a:t>
            </a:r>
            <a:r>
              <a:rPr dirty="0" sz="1000" spc="225" i="1">
                <a:latin typeface="Arial"/>
                <a:cs typeface="Arial"/>
              </a:rPr>
              <a:t>oo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914917" y="5177578"/>
            <a:ext cx="45085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000" spc="585" i="1">
                <a:latin typeface="Arial"/>
                <a:cs typeface="Arial"/>
              </a:rPr>
              <a:t>-</a:t>
            </a:r>
            <a:r>
              <a:rPr dirty="0" sz="1000" spc="85" i="1">
                <a:latin typeface="Trebuchet MS"/>
                <a:cs typeface="Trebuchet MS"/>
              </a:rPr>
              <a:t>-</a:t>
            </a:r>
            <a:r>
              <a:rPr dirty="0" baseline="35714" sz="1050" spc="330">
                <a:latin typeface="Calibri"/>
                <a:cs typeface="Calibri"/>
              </a:rPr>
              <a:t>:</a:t>
            </a:r>
            <a:r>
              <a:rPr dirty="0" baseline="35714" sz="1050" spc="-120">
                <a:latin typeface="Calibri"/>
                <a:cs typeface="Calibri"/>
              </a:rPr>
              <a:t> </a:t>
            </a:r>
            <a:r>
              <a:rPr dirty="0" sz="1000" spc="165" i="1">
                <a:latin typeface="Trebuchet MS"/>
                <a:cs typeface="Trebuchet MS"/>
              </a:rPr>
              <a:t>/</a:t>
            </a:r>
            <a:r>
              <a:rPr dirty="0" sz="1000" spc="165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8846398" y="5199461"/>
            <a:ext cx="69532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90855" algn="l"/>
              </a:tabLst>
            </a:pPr>
            <a:r>
              <a:rPr dirty="0" sz="1450" spc="-50" i="1">
                <a:latin typeface="Trebuchet MS"/>
                <a:cs typeface="Trebuchet MS"/>
              </a:rPr>
              <a:t>L</a:t>
            </a:r>
            <a:r>
              <a:rPr dirty="0" sz="1450" i="1">
                <a:latin typeface="Trebuchet MS"/>
                <a:cs typeface="Trebuchet MS"/>
              </a:rPr>
              <a:t>	</a:t>
            </a:r>
            <a:r>
              <a:rPr dirty="0" sz="1450" spc="35" i="1">
                <a:latin typeface="Trebuchet MS"/>
                <a:cs typeface="Trebuchet MS"/>
              </a:rPr>
              <a:t>K-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99769" y="3111565"/>
            <a:ext cx="328866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Gaussian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density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20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(pdf)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291204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Functions,</a:t>
            </a:r>
            <a:r>
              <a:rPr dirty="0" sz="1700" spc="1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libraries,</a:t>
            </a:r>
            <a:r>
              <a:rPr dirty="0" sz="1700" spc="170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and</a:t>
            </a:r>
            <a:r>
              <a:rPr dirty="0" sz="1700" spc="17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modules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8326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1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Modular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Organize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programs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independent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modules</a:t>
            </a:r>
            <a:r>
              <a:rPr dirty="0" baseline="1915" sz="2175" spc="1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that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job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together.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Why?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Easier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share</a:t>
            </a:r>
            <a:r>
              <a:rPr dirty="0" baseline="1915" sz="2175" spc="127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baseline="1915" sz="2175" spc="1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reuse</a:t>
            </a:r>
            <a:r>
              <a:rPr dirty="0" baseline="1915" sz="2175" spc="1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code</a:t>
            </a:r>
            <a:r>
              <a:rPr dirty="0" baseline="1915" sz="2175" spc="127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build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bigger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programs.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0600" y="4563236"/>
            <a:ext cx="3505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Def.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library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functions.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816580" y="5002314"/>
            <a:ext cx="69215" cy="209550"/>
            <a:chOff x="2816580" y="5002314"/>
            <a:chExt cx="69215" cy="209550"/>
          </a:xfrm>
        </p:grpSpPr>
        <p:sp>
          <p:nvSpPr>
            <p:cNvPr id="7" name="object 7" descr=""/>
            <p:cNvSpPr/>
            <p:nvPr/>
          </p:nvSpPr>
          <p:spPr>
            <a:xfrm>
              <a:off x="2851156" y="5046373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10937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16580" y="500231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40"/>
                  </a:lnTo>
                  <a:lnTo>
                    <a:pt x="34569" y="51930"/>
                  </a:lnTo>
                  <a:lnTo>
                    <a:pt x="60505" y="51930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5" y="51930"/>
                  </a:moveTo>
                  <a:lnTo>
                    <a:pt x="34569" y="51930"/>
                  </a:lnTo>
                  <a:lnTo>
                    <a:pt x="69151" y="69240"/>
                  </a:lnTo>
                  <a:lnTo>
                    <a:pt x="60505" y="5193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899792" y="5187531"/>
            <a:ext cx="18973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purposes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56200" y="4550524"/>
            <a:ext cx="30480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Def.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module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.java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file.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613880" y="4989601"/>
            <a:ext cx="69215" cy="209550"/>
            <a:chOff x="6613880" y="4989601"/>
            <a:chExt cx="69215" cy="209550"/>
          </a:xfrm>
        </p:grpSpPr>
        <p:sp>
          <p:nvSpPr>
            <p:cNvPr id="12" name="object 12" descr=""/>
            <p:cNvSpPr/>
            <p:nvPr/>
          </p:nvSpPr>
          <p:spPr>
            <a:xfrm>
              <a:off x="6648456" y="5033659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5832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3880" y="498960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30"/>
                  </a:lnTo>
                  <a:lnTo>
                    <a:pt x="60510" y="51930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10" y="51930"/>
                  </a:moveTo>
                  <a:lnTo>
                    <a:pt x="34569" y="51930"/>
                  </a:lnTo>
                  <a:lnTo>
                    <a:pt x="69151" y="69227"/>
                  </a:lnTo>
                  <a:lnTo>
                    <a:pt x="60510" y="5193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699061" y="5169712"/>
            <a:ext cx="18840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purposes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3400" y="3113811"/>
            <a:ext cx="6680200" cy="10426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Facts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life</a:t>
            </a:r>
            <a:endParaRPr sz="1450">
              <a:latin typeface="Lucida Sans Unicode"/>
              <a:cs typeface="Lucida Sans Unicode"/>
            </a:endParaRPr>
          </a:p>
          <a:p>
            <a:pPr marL="29337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400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Support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modular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programming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been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holy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grail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decades.</a:t>
            </a:r>
            <a:endParaRPr baseline="1915" sz="2175">
              <a:latin typeface="Lucida Sans Unicode"/>
              <a:cs typeface="Lucida Sans Unicode"/>
            </a:endParaRPr>
          </a:p>
          <a:p>
            <a:pPr marL="29337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400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Ideas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conflict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get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highly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technical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real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world.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3400" y="5567654"/>
            <a:ext cx="8839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71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now.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Libraries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modules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same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thing</a:t>
            </a:r>
            <a:r>
              <a:rPr dirty="0" sz="1450">
                <a:latin typeface="Lucida Sans Unicode"/>
                <a:cs typeface="Lucida Sans Unicode"/>
              </a:rPr>
              <a:t>: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.java</a:t>
            </a:r>
            <a:r>
              <a:rPr dirty="0" sz="1450" spc="-32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files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containing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functions.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1968" y="2011121"/>
            <a:ext cx="2010703" cy="19812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33400" y="6101664"/>
            <a:ext cx="4902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Later.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Modules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data</a:t>
            </a:r>
            <a:r>
              <a:rPr dirty="0" sz="1450" spc="114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types</a:t>
            </a:r>
            <a:r>
              <a:rPr dirty="0" sz="1450" spc="114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(stay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4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Typical</a:t>
            </a:r>
            <a:r>
              <a:rPr dirty="0" spc="35"/>
              <a:t> </a:t>
            </a:r>
            <a:r>
              <a:rPr dirty="0" spc="50"/>
              <a:t>application:</a:t>
            </a:r>
            <a:r>
              <a:rPr dirty="0" spc="35"/>
              <a:t> </a:t>
            </a:r>
            <a:r>
              <a:rPr dirty="0" spc="-50"/>
              <a:t>SAT</a:t>
            </a:r>
            <a:r>
              <a:rPr dirty="0" spc="35"/>
              <a:t> </a:t>
            </a:r>
            <a:r>
              <a:rPr dirty="0" spc="-10"/>
              <a:t>scores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604000" cy="1170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69" rIns="0" bIns="0" rtlCol="0" vert="horz">
            <a:spAutoFit/>
          </a:bodyPr>
          <a:lstStyle/>
          <a:p>
            <a:pPr marL="165100" marR="819785">
              <a:lnSpc>
                <a:spcPct val="121000"/>
              </a:lnSpc>
              <a:spcBef>
                <a:spcPts val="309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20xx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NCAA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required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least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820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Division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athletes.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fraction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test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takers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qualify??</a:t>
            </a:r>
            <a:endParaRPr sz="145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12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About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17%,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since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latin typeface="Arial"/>
                <a:cs typeface="Arial"/>
              </a:rPr>
              <a:t>Φ</a:t>
            </a:r>
            <a:r>
              <a:rPr dirty="0" sz="1450">
                <a:latin typeface="Lucida Sans Unicode"/>
                <a:cs typeface="Lucida Sans Unicode"/>
              </a:rPr>
              <a:t>(820,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1019,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209)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0.17050966869132111...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46200" y="3340100"/>
            <a:ext cx="3238500" cy="2778125"/>
            <a:chOff x="1346200" y="3340100"/>
            <a:chExt cx="3238500" cy="27781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200" y="3340100"/>
              <a:ext cx="3238500" cy="27559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461312" y="3531495"/>
              <a:ext cx="3012440" cy="2413635"/>
            </a:xfrm>
            <a:custGeom>
              <a:avLst/>
              <a:gdLst/>
              <a:ahLst/>
              <a:cxnLst/>
              <a:rect l="l" t="t" r="r" b="b"/>
              <a:pathLst>
                <a:path w="3012440" h="2413635">
                  <a:moveTo>
                    <a:pt x="0" y="2413310"/>
                  </a:moveTo>
                  <a:lnTo>
                    <a:pt x="65445" y="2408818"/>
                  </a:lnTo>
                  <a:lnTo>
                    <a:pt x="132028" y="2406816"/>
                  </a:lnTo>
                  <a:lnTo>
                    <a:pt x="165658" y="2405989"/>
                  </a:lnTo>
                  <a:lnTo>
                    <a:pt x="199467" y="2404875"/>
                  </a:lnTo>
                  <a:lnTo>
                    <a:pt x="267481" y="2400567"/>
                  </a:lnTo>
                  <a:lnTo>
                    <a:pt x="335786" y="2391466"/>
                  </a:lnTo>
                  <a:lnTo>
                    <a:pt x="404101" y="2375144"/>
                  </a:lnTo>
                  <a:lnTo>
                    <a:pt x="472145" y="2349173"/>
                  </a:lnTo>
                  <a:lnTo>
                    <a:pt x="539634" y="2311125"/>
                  </a:lnTo>
                  <a:lnTo>
                    <a:pt x="573083" y="2286814"/>
                  </a:lnTo>
                  <a:lnTo>
                    <a:pt x="606287" y="2258573"/>
                  </a:lnTo>
                  <a:lnTo>
                    <a:pt x="639212" y="2226099"/>
                  </a:lnTo>
                  <a:lnTo>
                    <a:pt x="671822" y="2189089"/>
                  </a:lnTo>
                  <a:lnTo>
                    <a:pt x="704082" y="2147239"/>
                  </a:lnTo>
                  <a:lnTo>
                    <a:pt x="735957" y="2100246"/>
                  </a:lnTo>
                  <a:lnTo>
                    <a:pt x="767411" y="2047807"/>
                  </a:lnTo>
                  <a:lnTo>
                    <a:pt x="798409" y="1989617"/>
                  </a:lnTo>
                  <a:lnTo>
                    <a:pt x="828917" y="1925373"/>
                  </a:lnTo>
                  <a:lnTo>
                    <a:pt x="858898" y="1854772"/>
                  </a:lnTo>
                  <a:lnTo>
                    <a:pt x="881811" y="1796724"/>
                  </a:lnTo>
                  <a:lnTo>
                    <a:pt x="903768" y="1739010"/>
                  </a:lnTo>
                  <a:lnTo>
                    <a:pt x="924811" y="1681654"/>
                  </a:lnTo>
                  <a:lnTo>
                    <a:pt x="944981" y="1624681"/>
                  </a:lnTo>
                  <a:lnTo>
                    <a:pt x="964321" y="1568114"/>
                  </a:lnTo>
                  <a:lnTo>
                    <a:pt x="982871" y="1511976"/>
                  </a:lnTo>
                  <a:lnTo>
                    <a:pt x="1000674" y="1456292"/>
                  </a:lnTo>
                  <a:lnTo>
                    <a:pt x="1017771" y="1401084"/>
                  </a:lnTo>
                  <a:lnTo>
                    <a:pt x="1034204" y="1346378"/>
                  </a:lnTo>
                  <a:lnTo>
                    <a:pt x="1050014" y="1292196"/>
                  </a:lnTo>
                  <a:lnTo>
                    <a:pt x="1065244" y="1238563"/>
                  </a:lnTo>
                  <a:lnTo>
                    <a:pt x="1079934" y="1185501"/>
                  </a:lnTo>
                  <a:lnTo>
                    <a:pt x="1094127" y="1133036"/>
                  </a:lnTo>
                  <a:lnTo>
                    <a:pt x="1107863" y="1081190"/>
                  </a:lnTo>
                  <a:lnTo>
                    <a:pt x="1121186" y="1029987"/>
                  </a:lnTo>
                  <a:lnTo>
                    <a:pt x="1134136" y="979450"/>
                  </a:lnTo>
                  <a:lnTo>
                    <a:pt x="1146755" y="929605"/>
                  </a:lnTo>
                  <a:lnTo>
                    <a:pt x="1159085" y="880474"/>
                  </a:lnTo>
                  <a:lnTo>
                    <a:pt x="1171168" y="832081"/>
                  </a:lnTo>
                  <a:lnTo>
                    <a:pt x="1183045" y="784450"/>
                  </a:lnTo>
                  <a:lnTo>
                    <a:pt x="1194757" y="737605"/>
                  </a:lnTo>
                  <a:lnTo>
                    <a:pt x="1206347" y="691568"/>
                  </a:lnTo>
                  <a:lnTo>
                    <a:pt x="1217856" y="646365"/>
                  </a:lnTo>
                  <a:lnTo>
                    <a:pt x="1229326" y="602019"/>
                  </a:lnTo>
                  <a:lnTo>
                    <a:pt x="1240799" y="558553"/>
                  </a:lnTo>
                  <a:lnTo>
                    <a:pt x="1252315" y="515991"/>
                  </a:lnTo>
                  <a:lnTo>
                    <a:pt x="1263918" y="474357"/>
                  </a:lnTo>
                  <a:lnTo>
                    <a:pt x="1275647" y="433675"/>
                  </a:lnTo>
                  <a:lnTo>
                    <a:pt x="1287546" y="393968"/>
                  </a:lnTo>
                  <a:lnTo>
                    <a:pt x="1299656" y="355260"/>
                  </a:lnTo>
                  <a:lnTo>
                    <a:pt x="1312018" y="317575"/>
                  </a:lnTo>
                  <a:lnTo>
                    <a:pt x="1324675" y="280937"/>
                  </a:lnTo>
                  <a:lnTo>
                    <a:pt x="1362436" y="182889"/>
                  </a:lnTo>
                  <a:lnTo>
                    <a:pt x="1386111" y="130117"/>
                  </a:lnTo>
                  <a:lnTo>
                    <a:pt x="1408835" y="86742"/>
                  </a:lnTo>
                  <a:lnTo>
                    <a:pt x="1430753" y="52455"/>
                  </a:lnTo>
                  <a:lnTo>
                    <a:pt x="1472743" y="9907"/>
                  </a:lnTo>
                  <a:lnTo>
                    <a:pt x="1513225" y="0"/>
                  </a:lnTo>
                  <a:lnTo>
                    <a:pt x="1533259" y="6513"/>
                  </a:lnTo>
                  <a:lnTo>
                    <a:pt x="1573632" y="40925"/>
                  </a:lnTo>
                  <a:lnTo>
                    <a:pt x="1615366" y="101792"/>
                  </a:lnTo>
                  <a:lnTo>
                    <a:pt x="1637101" y="141372"/>
                  </a:lnTo>
                  <a:lnTo>
                    <a:pt x="1659607" y="186638"/>
                  </a:lnTo>
                  <a:lnTo>
                    <a:pt x="1683026" y="237280"/>
                  </a:lnTo>
                  <a:lnTo>
                    <a:pt x="1706727" y="295854"/>
                  </a:lnTo>
                  <a:lnTo>
                    <a:pt x="1730870" y="366152"/>
                  </a:lnTo>
                  <a:lnTo>
                    <a:pt x="1743114" y="405273"/>
                  </a:lnTo>
                  <a:lnTo>
                    <a:pt x="1755477" y="446815"/>
                  </a:lnTo>
                  <a:lnTo>
                    <a:pt x="1767961" y="490608"/>
                  </a:lnTo>
                  <a:lnTo>
                    <a:pt x="1780569" y="536481"/>
                  </a:lnTo>
                  <a:lnTo>
                    <a:pt x="1793303" y="584266"/>
                  </a:lnTo>
                  <a:lnTo>
                    <a:pt x="1806167" y="633790"/>
                  </a:lnTo>
                  <a:lnTo>
                    <a:pt x="1819162" y="684886"/>
                  </a:lnTo>
                  <a:lnTo>
                    <a:pt x="1832292" y="737381"/>
                  </a:lnTo>
                  <a:lnTo>
                    <a:pt x="1845559" y="791107"/>
                  </a:lnTo>
                  <a:lnTo>
                    <a:pt x="1858967" y="845894"/>
                  </a:lnTo>
                  <a:lnTo>
                    <a:pt x="1872516" y="901570"/>
                  </a:lnTo>
                  <a:lnTo>
                    <a:pt x="1886211" y="957966"/>
                  </a:lnTo>
                  <a:lnTo>
                    <a:pt x="1900054" y="1014913"/>
                  </a:lnTo>
                  <a:lnTo>
                    <a:pt x="1914048" y="1072239"/>
                  </a:lnTo>
                  <a:lnTo>
                    <a:pt x="1928194" y="1129775"/>
                  </a:lnTo>
                  <a:lnTo>
                    <a:pt x="1942497" y="1187351"/>
                  </a:lnTo>
                  <a:lnTo>
                    <a:pt x="1956958" y="1244796"/>
                  </a:lnTo>
                  <a:lnTo>
                    <a:pt x="1971581" y="1301941"/>
                  </a:lnTo>
                  <a:lnTo>
                    <a:pt x="1986367" y="1358616"/>
                  </a:lnTo>
                  <a:lnTo>
                    <a:pt x="2001320" y="1414649"/>
                  </a:lnTo>
                  <a:lnTo>
                    <a:pt x="2016442" y="1469872"/>
                  </a:lnTo>
                  <a:lnTo>
                    <a:pt x="2031736" y="1524114"/>
                  </a:lnTo>
                  <a:lnTo>
                    <a:pt x="2047205" y="1577205"/>
                  </a:lnTo>
                  <a:lnTo>
                    <a:pt x="2062851" y="1628975"/>
                  </a:lnTo>
                  <a:lnTo>
                    <a:pt x="2078677" y="1679254"/>
                  </a:lnTo>
                  <a:lnTo>
                    <a:pt x="2094685" y="1727872"/>
                  </a:lnTo>
                  <a:lnTo>
                    <a:pt x="2110879" y="1774659"/>
                  </a:lnTo>
                  <a:lnTo>
                    <a:pt x="2127260" y="1819444"/>
                  </a:lnTo>
                  <a:lnTo>
                    <a:pt x="2143832" y="1862057"/>
                  </a:lnTo>
                  <a:lnTo>
                    <a:pt x="2166503" y="1917161"/>
                  </a:lnTo>
                  <a:lnTo>
                    <a:pt x="2188817" y="1968512"/>
                  </a:lnTo>
                  <a:lnTo>
                    <a:pt x="2210984" y="2016239"/>
                  </a:lnTo>
                  <a:lnTo>
                    <a:pt x="2233212" y="2060469"/>
                  </a:lnTo>
                  <a:lnTo>
                    <a:pt x="2255710" y="2101329"/>
                  </a:lnTo>
                  <a:lnTo>
                    <a:pt x="2278687" y="2138946"/>
                  </a:lnTo>
                  <a:lnTo>
                    <a:pt x="2302353" y="2173447"/>
                  </a:lnTo>
                  <a:lnTo>
                    <a:pt x="2326915" y="2204960"/>
                  </a:lnTo>
                  <a:lnTo>
                    <a:pt x="2352583" y="2233612"/>
                  </a:lnTo>
                  <a:lnTo>
                    <a:pt x="2408070" y="2282840"/>
                  </a:lnTo>
                  <a:lnTo>
                    <a:pt x="2470486" y="2322149"/>
                  </a:lnTo>
                  <a:lnTo>
                    <a:pt x="2541501" y="2352558"/>
                  </a:lnTo>
                  <a:lnTo>
                    <a:pt x="2580756" y="2364743"/>
                  </a:lnTo>
                  <a:lnTo>
                    <a:pt x="2622786" y="2375084"/>
                  </a:lnTo>
                  <a:lnTo>
                    <a:pt x="2667802" y="2383708"/>
                  </a:lnTo>
                  <a:lnTo>
                    <a:pt x="2716012" y="2390743"/>
                  </a:lnTo>
                  <a:lnTo>
                    <a:pt x="2767625" y="2396317"/>
                  </a:lnTo>
                  <a:lnTo>
                    <a:pt x="2822849" y="2400555"/>
                  </a:lnTo>
                  <a:lnTo>
                    <a:pt x="2881894" y="2403586"/>
                  </a:lnTo>
                  <a:lnTo>
                    <a:pt x="2944968" y="2405536"/>
                  </a:lnTo>
                  <a:lnTo>
                    <a:pt x="3012281" y="2406534"/>
                  </a:lnTo>
                </a:path>
              </a:pathLst>
            </a:custGeom>
            <a:ln w="2541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6372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7997" y="0"/>
                  </a:moveTo>
                  <a:lnTo>
                    <a:pt x="3027997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7997" y="89154"/>
                  </a:lnTo>
                  <a:lnTo>
                    <a:pt x="302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6378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77796" y="6146392"/>
            <a:ext cx="2641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601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95879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1019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53752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1437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35881" y="3279090"/>
            <a:ext cx="1293495" cy="3089910"/>
            <a:chOff x="1335881" y="3279090"/>
            <a:chExt cx="1293495" cy="3089910"/>
          </a:xfrm>
        </p:grpSpPr>
        <p:sp>
          <p:nvSpPr>
            <p:cNvPr id="15" name="object 15" descr=""/>
            <p:cNvSpPr/>
            <p:nvPr/>
          </p:nvSpPr>
          <p:spPr>
            <a:xfrm>
              <a:off x="1335887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35881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5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5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5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5" h="2428875">
                  <a:moveTo>
                    <a:pt x="0" y="0"/>
                  </a:moveTo>
                  <a:lnTo>
                    <a:pt x="62864" y="0"/>
                  </a:lnTo>
                </a:path>
                <a:path w="62865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71600" y="4424133"/>
              <a:ext cx="1257300" cy="1550670"/>
            </a:xfrm>
            <a:custGeom>
              <a:avLst/>
              <a:gdLst/>
              <a:ahLst/>
              <a:cxnLst/>
              <a:rect l="l" t="t" r="r" b="b"/>
              <a:pathLst>
                <a:path w="1257300" h="1550670">
                  <a:moveTo>
                    <a:pt x="1257300" y="0"/>
                  </a:moveTo>
                  <a:lnTo>
                    <a:pt x="1116398" y="462720"/>
                  </a:lnTo>
                  <a:lnTo>
                    <a:pt x="1041769" y="706245"/>
                  </a:lnTo>
                  <a:lnTo>
                    <a:pt x="1008520" y="810931"/>
                  </a:lnTo>
                  <a:lnTo>
                    <a:pt x="991755" y="857135"/>
                  </a:lnTo>
                  <a:lnTo>
                    <a:pt x="984023" y="879297"/>
                  </a:lnTo>
                  <a:lnTo>
                    <a:pt x="959448" y="954273"/>
                  </a:lnTo>
                  <a:lnTo>
                    <a:pt x="942980" y="1002506"/>
                  </a:lnTo>
                  <a:lnTo>
                    <a:pt x="923973" y="1054849"/>
                  </a:lnTo>
                  <a:lnTo>
                    <a:pt x="902614" y="1109011"/>
                  </a:lnTo>
                  <a:lnTo>
                    <a:pt x="879091" y="1162703"/>
                  </a:lnTo>
                  <a:lnTo>
                    <a:pt x="853590" y="1213634"/>
                  </a:lnTo>
                  <a:lnTo>
                    <a:pt x="826299" y="1259514"/>
                  </a:lnTo>
                  <a:lnTo>
                    <a:pt x="797404" y="1298052"/>
                  </a:lnTo>
                  <a:lnTo>
                    <a:pt x="767092" y="1326959"/>
                  </a:lnTo>
                  <a:lnTo>
                    <a:pt x="705404" y="1371745"/>
                  </a:lnTo>
                  <a:lnTo>
                    <a:pt x="648214" y="1409869"/>
                  </a:lnTo>
                  <a:lnTo>
                    <a:pt x="595076" y="1441876"/>
                  </a:lnTo>
                  <a:lnTo>
                    <a:pt x="545544" y="1468315"/>
                  </a:lnTo>
                  <a:lnTo>
                    <a:pt x="499172" y="1489734"/>
                  </a:lnTo>
                  <a:lnTo>
                    <a:pt x="455512" y="1506680"/>
                  </a:lnTo>
                  <a:lnTo>
                    <a:pt x="414118" y="1519700"/>
                  </a:lnTo>
                  <a:lnTo>
                    <a:pt x="374544" y="1529342"/>
                  </a:lnTo>
                  <a:lnTo>
                    <a:pt x="336343" y="1536155"/>
                  </a:lnTo>
                  <a:lnTo>
                    <a:pt x="262275" y="1543478"/>
                  </a:lnTo>
                  <a:lnTo>
                    <a:pt x="150310" y="1546927"/>
                  </a:lnTo>
                  <a:lnTo>
                    <a:pt x="110972" y="1548256"/>
                  </a:lnTo>
                  <a:lnTo>
                    <a:pt x="0" y="1550377"/>
                  </a:lnTo>
                  <a:lnTo>
                    <a:pt x="1257300" y="1550377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22556" y="3279090"/>
              <a:ext cx="0" cy="3089910"/>
            </a:xfrm>
            <a:custGeom>
              <a:avLst/>
              <a:gdLst/>
              <a:ahLst/>
              <a:cxnLst/>
              <a:rect l="l" t="t" r="r" b="b"/>
              <a:pathLst>
                <a:path w="0" h="3089910">
                  <a:moveTo>
                    <a:pt x="0" y="0"/>
                  </a:moveTo>
                  <a:lnTo>
                    <a:pt x="0" y="3089562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12547" y="5244324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.0047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12547" y="4641188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.0095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12547" y="4038052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.0143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12547" y="3434917"/>
            <a:ext cx="3835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.0191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92212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566099" y="3330257"/>
            <a:ext cx="3286125" cy="2778760"/>
            <a:chOff x="5566099" y="3330257"/>
            <a:chExt cx="3286125" cy="2778760"/>
          </a:xfrm>
        </p:grpSpPr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797" y="3330257"/>
              <a:ext cx="3283102" cy="277844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574030" y="3529558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62865" y="0"/>
                  </a:moveTo>
                  <a:lnTo>
                    <a:pt x="0" y="0"/>
                  </a:lnTo>
                  <a:lnTo>
                    <a:pt x="0" y="607072"/>
                  </a:lnTo>
                  <a:lnTo>
                    <a:pt x="0" y="1214132"/>
                  </a:lnTo>
                  <a:lnTo>
                    <a:pt x="0" y="1821205"/>
                  </a:lnTo>
                  <a:lnTo>
                    <a:pt x="0" y="2428265"/>
                  </a:lnTo>
                  <a:lnTo>
                    <a:pt x="62865" y="2428265"/>
                  </a:lnTo>
                  <a:lnTo>
                    <a:pt x="62865" y="1821205"/>
                  </a:lnTo>
                  <a:lnTo>
                    <a:pt x="62865" y="1214132"/>
                  </a:lnTo>
                  <a:lnTo>
                    <a:pt x="62865" y="607072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574036" y="3529569"/>
              <a:ext cx="62865" cy="2428875"/>
            </a:xfrm>
            <a:custGeom>
              <a:avLst/>
              <a:gdLst/>
              <a:ahLst/>
              <a:cxnLst/>
              <a:rect l="l" t="t" r="r" b="b"/>
              <a:pathLst>
                <a:path w="62864" h="2428875">
                  <a:moveTo>
                    <a:pt x="0" y="607065"/>
                  </a:moveTo>
                  <a:lnTo>
                    <a:pt x="62864" y="607065"/>
                  </a:lnTo>
                </a:path>
                <a:path w="62864" h="2428875">
                  <a:moveTo>
                    <a:pt x="0" y="1214131"/>
                  </a:moveTo>
                  <a:lnTo>
                    <a:pt x="62864" y="1214131"/>
                  </a:lnTo>
                </a:path>
                <a:path w="62864" h="2428875">
                  <a:moveTo>
                    <a:pt x="0" y="1821197"/>
                  </a:moveTo>
                  <a:lnTo>
                    <a:pt x="62864" y="1821197"/>
                  </a:lnTo>
                </a:path>
                <a:path w="62864" h="2428875">
                  <a:moveTo>
                    <a:pt x="0" y="0"/>
                  </a:moveTo>
                  <a:lnTo>
                    <a:pt x="62864" y="0"/>
                  </a:lnTo>
                </a:path>
                <a:path w="62864" h="2428875">
                  <a:moveTo>
                    <a:pt x="0" y="2428263"/>
                  </a:moveTo>
                  <a:lnTo>
                    <a:pt x="62864" y="2428263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230279" y="5244324"/>
            <a:ext cx="304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0.25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09870" y="4641188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0.5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230279" y="4038052"/>
            <a:ext cx="3041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0.75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09870" y="3434917"/>
            <a:ext cx="224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1.0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30367" y="5847446"/>
            <a:ext cx="10541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676106" y="6012827"/>
            <a:ext cx="3044190" cy="105410"/>
            <a:chOff x="5676106" y="6012827"/>
            <a:chExt cx="3044190" cy="105410"/>
          </a:xfrm>
        </p:grpSpPr>
        <p:sp>
          <p:nvSpPr>
            <p:cNvPr id="34" name="object 34" descr=""/>
            <p:cNvSpPr/>
            <p:nvPr/>
          </p:nvSpPr>
          <p:spPr>
            <a:xfrm>
              <a:off x="5684050" y="6020765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3027997" y="0"/>
                  </a:moveTo>
                  <a:lnTo>
                    <a:pt x="3027997" y="0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3027997" y="89154"/>
                  </a:lnTo>
                  <a:lnTo>
                    <a:pt x="302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84043" y="6020764"/>
              <a:ext cx="3028315" cy="89535"/>
            </a:xfrm>
            <a:custGeom>
              <a:avLst/>
              <a:gdLst/>
              <a:ahLst/>
              <a:cxnLst/>
              <a:rect l="l" t="t" r="r" b="b"/>
              <a:pathLst>
                <a:path w="3028315" h="89535">
                  <a:moveTo>
                    <a:pt x="756999" y="0"/>
                  </a:moveTo>
                  <a:lnTo>
                    <a:pt x="756999" y="89158"/>
                  </a:lnTo>
                </a:path>
                <a:path w="3028315" h="89535">
                  <a:moveTo>
                    <a:pt x="1513998" y="0"/>
                  </a:moveTo>
                  <a:lnTo>
                    <a:pt x="1513998" y="89158"/>
                  </a:lnTo>
                </a:path>
                <a:path w="3028315" h="89535">
                  <a:moveTo>
                    <a:pt x="2270998" y="0"/>
                  </a:moveTo>
                  <a:lnTo>
                    <a:pt x="2270998" y="89158"/>
                  </a:lnTo>
                </a:path>
                <a:path w="3028315" h="89535">
                  <a:moveTo>
                    <a:pt x="0" y="0"/>
                  </a:moveTo>
                  <a:lnTo>
                    <a:pt x="0" y="89158"/>
                  </a:lnTo>
                </a:path>
                <a:path w="3028315" h="89535">
                  <a:moveTo>
                    <a:pt x="3027997" y="0"/>
                  </a:moveTo>
                  <a:lnTo>
                    <a:pt x="3027997" y="89158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305473" y="6146392"/>
            <a:ext cx="2641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Lucida Sans Unicode"/>
                <a:cs typeface="Lucida Sans Unicode"/>
              </a:rPr>
              <a:t>601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023544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1019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781417" y="6146392"/>
            <a:ext cx="3441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Sans Unicode"/>
                <a:cs typeface="Lucida Sans Unicode"/>
              </a:rPr>
              <a:t>1437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805139" y="3279090"/>
            <a:ext cx="73660" cy="3089910"/>
            <a:chOff x="6805139" y="3279090"/>
            <a:chExt cx="73660" cy="3089910"/>
          </a:xfrm>
        </p:grpSpPr>
        <p:sp>
          <p:nvSpPr>
            <p:cNvPr id="40" name="object 40" descr=""/>
            <p:cNvSpPr/>
            <p:nvPr/>
          </p:nvSpPr>
          <p:spPr>
            <a:xfrm>
              <a:off x="6838950" y="3279090"/>
              <a:ext cx="0" cy="3089910"/>
            </a:xfrm>
            <a:custGeom>
              <a:avLst/>
              <a:gdLst/>
              <a:ahLst/>
              <a:cxnLst/>
              <a:rect l="l" t="t" r="r" b="b"/>
              <a:pathLst>
                <a:path w="0" h="3089910">
                  <a:moveTo>
                    <a:pt x="0" y="0"/>
                  </a:moveTo>
                  <a:lnTo>
                    <a:pt x="0" y="3089562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5139" y="5491051"/>
              <a:ext cx="73336" cy="73425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696100" y="6368474"/>
            <a:ext cx="3238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820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478328" y="6368474"/>
            <a:ext cx="3238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820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Gaussian</a:t>
            </a:r>
            <a:r>
              <a:rPr dirty="0" spc="-5"/>
              <a:t> </a:t>
            </a:r>
            <a:r>
              <a:rPr dirty="0"/>
              <a:t>CDF </a:t>
            </a:r>
            <a:r>
              <a:rPr dirty="0" spc="-10"/>
              <a:t>implementation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72437" y="2959163"/>
            <a:ext cx="6108700" cy="3047365"/>
            <a:chOff x="1672437" y="2959163"/>
            <a:chExt cx="6108700" cy="30473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2437" y="2959163"/>
              <a:ext cx="6108382" cy="30471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701800" y="2986671"/>
              <a:ext cx="6007100" cy="2950210"/>
            </a:xfrm>
            <a:custGeom>
              <a:avLst/>
              <a:gdLst/>
              <a:ahLst/>
              <a:cxnLst/>
              <a:rect l="l" t="t" r="r" b="b"/>
              <a:pathLst>
                <a:path w="6007100" h="2950210">
                  <a:moveTo>
                    <a:pt x="0" y="0"/>
                  </a:moveTo>
                  <a:lnTo>
                    <a:pt x="6007100" y="0"/>
                  </a:lnTo>
                  <a:lnTo>
                    <a:pt x="6007100" y="2949702"/>
                  </a:lnTo>
                  <a:lnTo>
                    <a:pt x="0" y="2949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0700" y="1804238"/>
            <a:ext cx="56896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closed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Gaussian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CDF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Arial"/>
                <a:cs typeface="Arial"/>
              </a:rPr>
              <a:t>Φ</a:t>
            </a:r>
            <a:r>
              <a:rPr dirty="0" sz="1450">
                <a:latin typeface="Lucida Sans Unicode"/>
                <a:cs typeface="Lucida Sans Unicode"/>
              </a:rPr>
              <a:t>.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implement?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46100" y="2350947"/>
            <a:ext cx="7493000" cy="521334"/>
          </a:xfrm>
          <a:custGeom>
            <a:avLst/>
            <a:gdLst/>
            <a:ahLst/>
            <a:cxnLst/>
            <a:rect l="l" t="t" r="r" b="b"/>
            <a:pathLst>
              <a:path w="7493000" h="521335">
                <a:moveTo>
                  <a:pt x="0" y="0"/>
                </a:moveTo>
                <a:lnTo>
                  <a:pt x="7493000" y="0"/>
                </a:lnTo>
                <a:lnTo>
                  <a:pt x="7493000" y="521284"/>
                </a:lnTo>
                <a:lnTo>
                  <a:pt x="0" y="5212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84378" y="2210343"/>
            <a:ext cx="330200" cy="2514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1450" spc="330">
                <a:latin typeface="Arial"/>
                <a:cs typeface="Arial"/>
              </a:rPr>
              <a:t>  </a:t>
            </a:r>
            <a:r>
              <a:rPr dirty="0" baseline="-19444" sz="1500" spc="-75" i="1">
                <a:latin typeface="Trebuchet MS"/>
                <a:cs typeface="Trebuchet MS"/>
              </a:rPr>
              <a:t>z</a:t>
            </a:r>
            <a:endParaRPr baseline="-19444"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14259" y="2694047"/>
            <a:ext cx="29273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45" i="1">
                <a:latin typeface="Arial"/>
                <a:cs typeface="Arial"/>
              </a:rPr>
              <a:t>-</a:t>
            </a:r>
            <a:r>
              <a:rPr dirty="0" sz="1000" spc="225" i="1">
                <a:latin typeface="Arial"/>
                <a:cs typeface="Arial"/>
              </a:rPr>
              <a:t>oo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27913" y="2339826"/>
            <a:ext cx="12953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450" spc="4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4369" y="2465667"/>
            <a:ext cx="46259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60065" algn="l"/>
              </a:tabLst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Taylor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series</a:t>
            </a:r>
            <a:r>
              <a:rPr dirty="0" sz="1450">
                <a:latin typeface="Lucida Sans Unicode"/>
                <a:cs typeface="Lucida Sans Unicode"/>
              </a:rPr>
              <a:t>.</a:t>
            </a:r>
            <a:r>
              <a:rPr dirty="0" sz="1450" spc="300">
                <a:latin typeface="Arial"/>
                <a:cs typeface="Arial"/>
              </a:rPr>
              <a:t>   </a:t>
            </a:r>
            <a:r>
              <a:rPr dirty="0" sz="1450" spc="-25">
                <a:latin typeface="Tahoma"/>
                <a:cs typeface="Tahoma"/>
              </a:rPr>
              <a:t>(</a:t>
            </a:r>
            <a:r>
              <a:rPr dirty="0" sz="1450" spc="-25" i="1">
                <a:latin typeface="Trebuchet MS"/>
                <a:cs typeface="Trebuchet MS"/>
              </a:rPr>
              <a:t>z</a:t>
            </a:r>
            <a:r>
              <a:rPr dirty="0" sz="1450" spc="-25">
                <a:latin typeface="Tahoma"/>
                <a:cs typeface="Tahoma"/>
              </a:rPr>
              <a:t>)</a:t>
            </a:r>
            <a:r>
              <a:rPr dirty="0" sz="1450" i="1">
                <a:latin typeface="Adobe Clean"/>
                <a:cs typeface="Adobe Clean"/>
              </a:rPr>
              <a:t>	</a:t>
            </a:r>
            <a:r>
              <a:rPr dirty="0" sz="1450" i="1">
                <a:latin typeface="Courier New"/>
                <a:cs typeface="Courier New"/>
              </a:rPr>
              <a:t>¢</a:t>
            </a:r>
            <a:r>
              <a:rPr dirty="0" sz="1450">
                <a:latin typeface="Tahoma"/>
                <a:cs typeface="Tahoma"/>
              </a:rPr>
              <a:t>(</a:t>
            </a:r>
            <a:r>
              <a:rPr dirty="0" sz="1450" i="1">
                <a:latin typeface="Trebuchet MS"/>
                <a:cs typeface="Trebuchet MS"/>
              </a:rPr>
              <a:t>x</a:t>
            </a:r>
            <a:r>
              <a:rPr dirty="0" sz="1450">
                <a:latin typeface="Tahoma"/>
                <a:cs typeface="Tahoma"/>
              </a:rPr>
              <a:t>)</a:t>
            </a:r>
            <a:r>
              <a:rPr dirty="0" sz="1450" i="1">
                <a:latin typeface="Trebuchet MS"/>
                <a:cs typeface="Trebuchet MS"/>
              </a:rPr>
              <a:t>dx</a:t>
            </a:r>
            <a:r>
              <a:rPr dirty="0" sz="1450" spc="-55" i="1">
                <a:latin typeface="Trebuchet MS"/>
                <a:cs typeface="Trebuchet MS"/>
              </a:rPr>
              <a:t> </a:t>
            </a:r>
            <a:r>
              <a:rPr dirty="0" sz="1450" spc="80">
                <a:latin typeface="Tahoma"/>
                <a:cs typeface="Tahoma"/>
              </a:rPr>
              <a:t>=</a:t>
            </a:r>
            <a:r>
              <a:rPr dirty="0" sz="1450" spc="114">
                <a:latin typeface="Tahoma"/>
                <a:cs typeface="Tahoma"/>
              </a:rPr>
              <a:t> </a:t>
            </a:r>
            <a:r>
              <a:rPr dirty="0" baseline="-38314" sz="2175" spc="120">
                <a:latin typeface="Calibri"/>
                <a:cs typeface="Calibri"/>
              </a:rPr>
              <a:t>2</a:t>
            </a:r>
            <a:r>
              <a:rPr dirty="0" baseline="-38314" sz="2175" spc="232">
                <a:latin typeface="Calibri"/>
                <a:cs typeface="Calibri"/>
              </a:rPr>
              <a:t> </a:t>
            </a:r>
            <a:r>
              <a:rPr dirty="0" sz="1450" spc="80">
                <a:latin typeface="Tahoma"/>
                <a:cs typeface="Tahoma"/>
              </a:rPr>
              <a:t>+</a:t>
            </a:r>
            <a:r>
              <a:rPr dirty="0" sz="1450" spc="-125">
                <a:latin typeface="Tahoma"/>
                <a:cs typeface="Tahoma"/>
              </a:rPr>
              <a:t> </a:t>
            </a:r>
            <a:r>
              <a:rPr dirty="0" sz="1450" spc="-20" i="1">
                <a:latin typeface="Courier New"/>
                <a:cs typeface="Courier New"/>
              </a:rPr>
              <a:t>¢</a:t>
            </a:r>
            <a:r>
              <a:rPr dirty="0" sz="1450" spc="-20">
                <a:latin typeface="Tahoma"/>
                <a:cs typeface="Tahoma"/>
              </a:rPr>
              <a:t>(</a:t>
            </a:r>
            <a:r>
              <a:rPr dirty="0" sz="1450" spc="-20" i="1">
                <a:latin typeface="Trebuchet MS"/>
                <a:cs typeface="Trebuchet MS"/>
              </a:rPr>
              <a:t>z</a:t>
            </a:r>
            <a:r>
              <a:rPr dirty="0" sz="1450" spc="-20">
                <a:latin typeface="Tahoma"/>
                <a:cs typeface="Tahoma"/>
              </a:rPr>
              <a:t>)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36653" y="2257544"/>
            <a:ext cx="1377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48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707639" y="2620160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 h="0">
                <a:moveTo>
                  <a:pt x="0" y="0"/>
                </a:moveTo>
                <a:lnTo>
                  <a:pt x="176524" y="0"/>
                </a:lnTo>
              </a:path>
              <a:path w="1656079" h="0">
                <a:moveTo>
                  <a:pt x="451307" y="0"/>
                </a:moveTo>
                <a:lnTo>
                  <a:pt x="795870" y="0"/>
                </a:lnTo>
              </a:path>
              <a:path w="1656079" h="0">
                <a:moveTo>
                  <a:pt x="1070653" y="0"/>
                </a:moveTo>
                <a:lnTo>
                  <a:pt x="1655486" y="0"/>
                </a:lnTo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310767" y="2172883"/>
            <a:ext cx="2574925" cy="67373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0"/>
              </a:spcBef>
              <a:tabLst>
                <a:tab pos="396240" algn="l"/>
                <a:tab pos="932180" algn="l"/>
                <a:tab pos="1671320" algn="l"/>
              </a:tabLst>
            </a:pPr>
            <a:r>
              <a:rPr dirty="0" baseline="-59386" sz="2175" spc="-75" i="1">
                <a:latin typeface="Trebuchet MS"/>
                <a:cs typeface="Trebuchet MS"/>
              </a:rPr>
              <a:t>z</a:t>
            </a:r>
            <a:r>
              <a:rPr dirty="0" baseline="-59386" sz="2175" i="1">
                <a:latin typeface="Trebuchet MS"/>
                <a:cs typeface="Trebuchet MS"/>
              </a:rPr>
              <a:t>	</a:t>
            </a:r>
            <a:r>
              <a:rPr dirty="0" baseline="-21072" sz="2175" spc="44" i="1">
                <a:latin typeface="Trebuchet MS"/>
                <a:cs typeface="Trebuchet MS"/>
              </a:rPr>
              <a:t>z</a:t>
            </a:r>
            <a:r>
              <a:rPr dirty="0" sz="1000" spc="30">
                <a:latin typeface="Calibri"/>
                <a:cs typeface="Calibri"/>
              </a:rPr>
              <a:t>3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baseline="-21072" sz="2175" spc="44" i="1">
                <a:latin typeface="Trebuchet MS"/>
                <a:cs typeface="Trebuchet MS"/>
              </a:rPr>
              <a:t>z</a:t>
            </a:r>
            <a:r>
              <a:rPr dirty="0" sz="1000" spc="30">
                <a:latin typeface="Calibri"/>
                <a:cs typeface="Calibri"/>
              </a:rPr>
              <a:t>5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baseline="-21072" sz="2175" spc="30" i="1">
                <a:latin typeface="Trebuchet MS"/>
                <a:cs typeface="Trebuchet MS"/>
              </a:rPr>
              <a:t>z</a:t>
            </a:r>
            <a:r>
              <a:rPr dirty="0" sz="1000" spc="2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5"/>
              </a:spcBef>
            </a:pPr>
            <a:r>
              <a:rPr dirty="0" baseline="38314" sz="2175" spc="120">
                <a:latin typeface="Tahoma"/>
                <a:cs typeface="Tahoma"/>
              </a:rPr>
              <a:t>+</a:t>
            </a:r>
            <a:r>
              <a:rPr dirty="0" baseline="38314" sz="2175" spc="517">
                <a:latin typeface="Tahoma"/>
                <a:cs typeface="Tahoma"/>
              </a:rPr>
              <a:t> </a:t>
            </a:r>
            <a:r>
              <a:rPr dirty="0" sz="1450" spc="80">
                <a:latin typeface="Calibri"/>
                <a:cs typeface="Calibri"/>
              </a:rPr>
              <a:t>3</a:t>
            </a:r>
            <a:r>
              <a:rPr dirty="0" sz="1450" spc="475">
                <a:latin typeface="Calibri"/>
                <a:cs typeface="Calibri"/>
              </a:rPr>
              <a:t> </a:t>
            </a:r>
            <a:r>
              <a:rPr dirty="0" baseline="38314" sz="2175" spc="120">
                <a:latin typeface="Tahoma"/>
                <a:cs typeface="Tahoma"/>
              </a:rPr>
              <a:t>+</a:t>
            </a:r>
            <a:r>
              <a:rPr dirty="0" baseline="38314" sz="2175" spc="89">
                <a:latin typeface="Tahoma"/>
                <a:cs typeface="Tahoma"/>
              </a:rPr>
              <a:t> </a:t>
            </a:r>
            <a:r>
              <a:rPr dirty="0" sz="1450" spc="80">
                <a:latin typeface="Calibri"/>
                <a:cs typeface="Calibri"/>
              </a:rPr>
              <a:t>3</a:t>
            </a:r>
            <a:r>
              <a:rPr dirty="0" sz="1450" spc="5">
                <a:latin typeface="Calibri"/>
                <a:cs typeface="Calibri"/>
              </a:rPr>
              <a:t> </a:t>
            </a:r>
            <a:r>
              <a:rPr dirty="0" sz="1450" i="1">
                <a:latin typeface="Adobe Clean"/>
                <a:cs typeface="Adobe Clean"/>
              </a:rPr>
              <a:t>· </a:t>
            </a:r>
            <a:r>
              <a:rPr dirty="0" sz="1450" spc="80">
                <a:latin typeface="Calibri"/>
                <a:cs typeface="Calibri"/>
              </a:rPr>
              <a:t>5</a:t>
            </a:r>
            <a:r>
              <a:rPr dirty="0" sz="1450" spc="185">
                <a:latin typeface="Calibri"/>
                <a:cs typeface="Calibri"/>
              </a:rPr>
              <a:t> </a:t>
            </a:r>
            <a:r>
              <a:rPr dirty="0" baseline="38314" sz="2175" spc="120">
                <a:latin typeface="Tahoma"/>
                <a:cs typeface="Tahoma"/>
              </a:rPr>
              <a:t>+</a:t>
            </a:r>
            <a:r>
              <a:rPr dirty="0" baseline="38314" sz="2175" spc="89">
                <a:latin typeface="Tahoma"/>
                <a:cs typeface="Tahoma"/>
              </a:rPr>
              <a:t> </a:t>
            </a:r>
            <a:r>
              <a:rPr dirty="0" sz="1450" spc="80">
                <a:latin typeface="Calibri"/>
                <a:cs typeface="Calibri"/>
              </a:rPr>
              <a:t>3</a:t>
            </a:r>
            <a:r>
              <a:rPr dirty="0" sz="1450" spc="5">
                <a:latin typeface="Calibri"/>
                <a:cs typeface="Calibri"/>
              </a:rPr>
              <a:t> </a:t>
            </a:r>
            <a:r>
              <a:rPr dirty="0" sz="1450" i="1">
                <a:latin typeface="Adobe Clean"/>
                <a:cs typeface="Adobe Clean"/>
              </a:rPr>
              <a:t>· </a:t>
            </a:r>
            <a:r>
              <a:rPr dirty="0" sz="1450" spc="80">
                <a:latin typeface="Calibri"/>
                <a:cs typeface="Calibri"/>
              </a:rPr>
              <a:t>5</a:t>
            </a:r>
            <a:r>
              <a:rPr dirty="0" sz="1450" spc="10">
                <a:latin typeface="Calibri"/>
                <a:cs typeface="Calibri"/>
              </a:rPr>
              <a:t> </a:t>
            </a:r>
            <a:r>
              <a:rPr dirty="0" sz="1450" i="1">
                <a:latin typeface="Adobe Clean"/>
                <a:cs typeface="Adobe Clean"/>
              </a:rPr>
              <a:t>·</a:t>
            </a:r>
            <a:r>
              <a:rPr dirty="0" sz="1450" spc="-5" i="1">
                <a:latin typeface="Adobe Clean"/>
                <a:cs typeface="Adobe Clean"/>
              </a:rPr>
              <a:t> </a:t>
            </a:r>
            <a:r>
              <a:rPr dirty="0" sz="1450" spc="80">
                <a:latin typeface="Calibri"/>
                <a:cs typeface="Calibri"/>
              </a:rPr>
              <a:t>7</a:t>
            </a:r>
            <a:r>
              <a:rPr dirty="0" sz="1450" spc="185">
                <a:latin typeface="Calibri"/>
                <a:cs typeface="Calibri"/>
              </a:rPr>
              <a:t> </a:t>
            </a:r>
            <a:r>
              <a:rPr dirty="0" baseline="38314" sz="2175" spc="120">
                <a:latin typeface="Tahoma"/>
                <a:cs typeface="Tahoma"/>
              </a:rPr>
              <a:t>+</a:t>
            </a:r>
            <a:r>
              <a:rPr dirty="0" baseline="38314" sz="2175" spc="-172">
                <a:latin typeface="Tahoma"/>
                <a:cs typeface="Tahoma"/>
              </a:rPr>
              <a:t> </a:t>
            </a:r>
            <a:r>
              <a:rPr dirty="0" baseline="38314" sz="2175" spc="187" i="1">
                <a:latin typeface="Arial"/>
                <a:cs typeface="Arial"/>
              </a:rPr>
              <a:t>..</a:t>
            </a:r>
            <a:r>
              <a:rPr dirty="0" baseline="38314" sz="2175" spc="-225" i="1">
                <a:latin typeface="Arial"/>
                <a:cs typeface="Arial"/>
              </a:rPr>
              <a:t> </a:t>
            </a:r>
            <a:r>
              <a:rPr dirty="0" baseline="38314" sz="2175" spc="-75" i="1">
                <a:latin typeface="Arial"/>
                <a:cs typeface="Arial"/>
              </a:rPr>
              <a:t>.</a:t>
            </a:r>
            <a:endParaRPr baseline="38314" sz="2175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21724" y="2257544"/>
            <a:ext cx="1377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48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01800" y="2986671"/>
            <a:ext cx="6007100" cy="29502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97485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cdf(double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z)</a:t>
            </a:r>
            <a:endParaRPr sz="1200">
              <a:latin typeface="Lucida Console"/>
              <a:cs typeface="Lucida Console"/>
            </a:endParaRPr>
          </a:p>
          <a:p>
            <a:pPr marL="197485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330">
              <a:lnSpc>
                <a:spcPts val="14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(z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-8.0)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0.0;</a:t>
            </a:r>
            <a:endParaRPr sz="1200">
              <a:latin typeface="Lucida Console"/>
              <a:cs typeface="Lucida Console"/>
            </a:endParaRPr>
          </a:p>
          <a:p>
            <a:pPr marL="481330" marR="2962910">
              <a:lnSpc>
                <a:spcPts val="1400"/>
              </a:lnSpc>
              <a:spcBef>
                <a:spcPts val="60"/>
              </a:spcBef>
              <a:tabLst>
                <a:tab pos="1332865" algn="l"/>
              </a:tabLst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(z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&gt;</a:t>
            </a:r>
            <a:r>
              <a:rPr dirty="0" sz="1200">
                <a:latin typeface="Lucida Console"/>
                <a:cs typeface="Lucida Console"/>
              </a:rPr>
              <a:t>	8.0)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1.0;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0.0,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term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z;</a:t>
            </a:r>
            <a:endParaRPr sz="1200">
              <a:latin typeface="Lucida Console"/>
              <a:cs typeface="Lucida Console"/>
            </a:endParaRPr>
          </a:p>
          <a:p>
            <a:pPr marL="481330">
              <a:lnSpc>
                <a:spcPts val="1335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term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!=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2)</a:t>
            </a:r>
            <a:endParaRPr sz="1200">
              <a:latin typeface="Lucida Console"/>
              <a:cs typeface="Lucida Console"/>
            </a:endParaRPr>
          </a:p>
          <a:p>
            <a:pPr marL="481330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175">
              <a:lnSpc>
                <a:spcPts val="1400"/>
              </a:lnSpc>
              <a:tabLst>
                <a:tab pos="1238250" algn="l"/>
              </a:tabLst>
            </a:pPr>
            <a:r>
              <a:rPr dirty="0" sz="1200" spc="-25">
                <a:latin typeface="Lucida Console"/>
                <a:cs typeface="Lucida Console"/>
              </a:rPr>
              <a:t>sum</a:t>
            </a:r>
            <a:r>
              <a:rPr dirty="0" sz="1200">
                <a:latin typeface="Lucida Console"/>
                <a:cs typeface="Lucida Console"/>
              </a:rPr>
              <a:t>	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term;</a:t>
            </a:r>
            <a:endParaRPr sz="1200">
              <a:latin typeface="Lucida Console"/>
              <a:cs typeface="Lucida Console"/>
            </a:endParaRPr>
          </a:p>
          <a:p>
            <a:pPr marL="765175">
              <a:lnSpc>
                <a:spcPts val="1400"/>
              </a:lnSpc>
            </a:pPr>
            <a:r>
              <a:rPr dirty="0" sz="1200">
                <a:latin typeface="Lucida Console"/>
                <a:cs typeface="Lucida Console"/>
              </a:rPr>
              <a:t>term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term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z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z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i;</a:t>
            </a:r>
            <a:endParaRPr sz="1200">
              <a:latin typeface="Lucida Console"/>
              <a:cs typeface="Lucida Console"/>
            </a:endParaRPr>
          </a:p>
          <a:p>
            <a:pPr marL="481330">
              <a:lnSpc>
                <a:spcPts val="1420"/>
              </a:lnSpc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81330">
              <a:lnSpc>
                <a:spcPts val="1395"/>
              </a:lnSpc>
              <a:spcBef>
                <a:spcPts val="5"/>
              </a:spcBef>
              <a:tabLst>
                <a:tab pos="3321685" algn="l"/>
              </a:tabLst>
            </a:pPr>
            <a:r>
              <a:rPr dirty="0" baseline="2314" sz="1800">
                <a:latin typeface="Lucida Console"/>
                <a:cs typeface="Lucida Console"/>
              </a:rPr>
              <a:t>return</a:t>
            </a:r>
            <a:r>
              <a:rPr dirty="0" baseline="2314" sz="1800" spc="120">
                <a:latin typeface="Lucida Console"/>
                <a:cs typeface="Lucida Consol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0.5</a:t>
            </a:r>
            <a:r>
              <a:rPr dirty="0" baseline="2314" sz="1800" spc="120">
                <a:latin typeface="Lucida Console"/>
                <a:cs typeface="Lucida Consol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+</a:t>
            </a:r>
            <a:r>
              <a:rPr dirty="0" baseline="2314" sz="1800" spc="120">
                <a:latin typeface="Lucida Console"/>
                <a:cs typeface="Lucida Consol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sum</a:t>
            </a:r>
            <a:r>
              <a:rPr dirty="0" baseline="2314" sz="1800" spc="120">
                <a:latin typeface="Lucida Console"/>
                <a:cs typeface="Lucida Consol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*</a:t>
            </a:r>
            <a:r>
              <a:rPr dirty="0" baseline="2314" sz="1800" spc="120">
                <a:latin typeface="Lucida Console"/>
                <a:cs typeface="Lucida Console"/>
              </a:rPr>
              <a:t> </a:t>
            </a:r>
            <a:r>
              <a:rPr dirty="0" baseline="2314" sz="1800" spc="-15">
                <a:latin typeface="Lucida Console"/>
                <a:cs typeface="Lucida Console"/>
              </a:rPr>
              <a:t>pdf(z);</a:t>
            </a:r>
            <a:r>
              <a:rPr dirty="0" baseline="2314" sz="1800">
                <a:latin typeface="Lucida Console"/>
                <a:cs typeface="Lucida Console"/>
              </a:rPr>
              <a:t>	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accurate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15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places</a:t>
            </a:r>
            <a:endParaRPr sz="1000">
              <a:latin typeface="Lucida Sans Unicode"/>
              <a:cs typeface="Lucida Sans Unicode"/>
            </a:endParaRPr>
          </a:p>
          <a:p>
            <a:pPr marL="197485">
              <a:lnSpc>
                <a:spcPts val="1395"/>
              </a:lnSpc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7485">
              <a:lnSpc>
                <a:spcPts val="1420"/>
              </a:lnSpc>
              <a:spcBef>
                <a:spcPts val="78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cdf(double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z,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mu,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sigma)</a:t>
            </a:r>
            <a:endParaRPr sz="1200">
              <a:latin typeface="Lucida Console"/>
              <a:cs typeface="Lucida Console"/>
            </a:endParaRPr>
          </a:p>
          <a:p>
            <a:pPr marL="197485">
              <a:lnSpc>
                <a:spcPts val="1420"/>
              </a:lnSpc>
              <a:tabLst>
                <a:tab pos="481330" algn="l"/>
                <a:tab pos="3413760" algn="l"/>
              </a:tabLst>
            </a:pPr>
            <a:r>
              <a:rPr dirty="0" sz="1200" spc="-50">
                <a:latin typeface="Lucida Console"/>
                <a:cs typeface="Lucida Console"/>
              </a:rPr>
              <a:t>{</a:t>
            </a:r>
            <a:r>
              <a:rPr dirty="0" sz="1200">
                <a:latin typeface="Lucida Console"/>
                <a:cs typeface="Lucida Console"/>
              </a:rPr>
              <a:t>	return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cdf((z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mu)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sigma);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731194" y="5018113"/>
            <a:ext cx="260350" cy="69850"/>
            <a:chOff x="4731194" y="5018113"/>
            <a:chExt cx="260350" cy="69850"/>
          </a:xfrm>
        </p:grpSpPr>
        <p:sp>
          <p:nvSpPr>
            <p:cNvPr id="19" name="object 19" descr=""/>
            <p:cNvSpPr/>
            <p:nvPr/>
          </p:nvSpPr>
          <p:spPr>
            <a:xfrm>
              <a:off x="4775201" y="5052728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 h="0">
                  <a:moveTo>
                    <a:pt x="215900" y="0"/>
                  </a:moveTo>
                  <a:lnTo>
                    <a:pt x="9411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31194" y="5018113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20700" y="6114376"/>
            <a:ext cx="68580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1,000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years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mathematical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formulas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fingertips.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20700" y="2935808"/>
            <a:ext cx="3492500" cy="1475105"/>
          </a:xfrm>
          <a:custGeom>
            <a:avLst/>
            <a:gdLst/>
            <a:ahLst/>
            <a:cxnLst/>
            <a:rect l="l" t="t" r="r" b="b"/>
            <a:pathLst>
              <a:path w="3492500" h="1475104">
                <a:moveTo>
                  <a:pt x="0" y="0"/>
                </a:moveTo>
                <a:lnTo>
                  <a:pt x="3492500" y="0"/>
                </a:lnTo>
                <a:lnTo>
                  <a:pt x="3492500" y="1474851"/>
                </a:lnTo>
                <a:lnTo>
                  <a:pt x="0" y="14748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0700" y="2935808"/>
            <a:ext cx="3492500" cy="14751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8270" marR="123189">
              <a:lnSpc>
                <a:spcPct val="126200"/>
              </a:lnSpc>
              <a:spcBef>
                <a:spcPts val="36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What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fraction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SAT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test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takers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did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not </a:t>
            </a:r>
            <a:r>
              <a:rPr dirty="0" sz="1200">
                <a:latin typeface="Lucida Sans Unicode"/>
                <a:cs typeface="Lucida Sans Unicode"/>
              </a:rPr>
              <a:t>qualify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for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NCAA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participation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20xx?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Summary:</a:t>
            </a:r>
            <a:r>
              <a:rPr dirty="0" spc="150"/>
              <a:t> </a:t>
            </a:r>
            <a:r>
              <a:rPr dirty="0" spc="85"/>
              <a:t>a</a:t>
            </a:r>
            <a:r>
              <a:rPr dirty="0" spc="155"/>
              <a:t> </a:t>
            </a:r>
            <a:r>
              <a:rPr dirty="0" spc="80"/>
              <a:t>library</a:t>
            </a:r>
            <a:r>
              <a:rPr dirty="0" spc="155"/>
              <a:t> </a:t>
            </a:r>
            <a:r>
              <a:rPr dirty="0" spc="75"/>
              <a:t>for</a:t>
            </a:r>
            <a:r>
              <a:rPr dirty="0" spc="155"/>
              <a:t> </a:t>
            </a:r>
            <a:r>
              <a:rPr dirty="0"/>
              <a:t>Gaussian</a:t>
            </a:r>
            <a:r>
              <a:rPr dirty="0" spc="150"/>
              <a:t> </a:t>
            </a:r>
            <a:r>
              <a:rPr dirty="0"/>
              <a:t>distribution</a:t>
            </a:r>
            <a:r>
              <a:rPr dirty="0" spc="155"/>
              <a:t> </a:t>
            </a:r>
            <a:r>
              <a:rPr dirty="0" spc="-10"/>
              <a:t>functions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727949"/>
            <a:ext cx="3594100" cy="1055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Best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practice</a:t>
            </a:r>
            <a:endParaRPr sz="1300">
              <a:latin typeface="Lucida Sans Unicode"/>
              <a:cs typeface="Lucida Sans Unicode"/>
            </a:endParaRPr>
          </a:p>
          <a:p>
            <a:pPr marL="428625" indent="-111760">
              <a:lnSpc>
                <a:spcPct val="100000"/>
              </a:lnSpc>
              <a:spcBef>
                <a:spcPts val="600"/>
              </a:spcBef>
              <a:buSzPct val="103846"/>
              <a:buFont typeface="Calibri"/>
              <a:buChar char="•"/>
              <a:tabLst>
                <a:tab pos="429259" algn="l"/>
              </a:tabLst>
            </a:pPr>
            <a:r>
              <a:rPr dirty="0" sz="1300">
                <a:latin typeface="Lucida Sans Unicode"/>
                <a:cs typeface="Lucida Sans Unicode"/>
              </a:rPr>
              <a:t>Test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all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code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at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least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once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main()</a:t>
            </a:r>
            <a:r>
              <a:rPr dirty="0" sz="1300" spc="-10">
                <a:latin typeface="Lucida Sans Unicode"/>
                <a:cs typeface="Lucida Sans Unicode"/>
              </a:rPr>
              <a:t>.</a:t>
            </a:r>
            <a:endParaRPr sz="1300">
              <a:latin typeface="Lucida Sans Unicode"/>
              <a:cs typeface="Lucida Sans Unicode"/>
            </a:endParaRPr>
          </a:p>
          <a:p>
            <a:pPr marL="428625" indent="-111760">
              <a:lnSpc>
                <a:spcPct val="100000"/>
              </a:lnSpc>
              <a:spcBef>
                <a:spcPts val="585"/>
              </a:spcBef>
              <a:buSzPct val="103846"/>
              <a:buFont typeface="Calibri"/>
              <a:buChar char="•"/>
              <a:tabLst>
                <a:tab pos="429259" algn="l"/>
              </a:tabLst>
            </a:pPr>
            <a:r>
              <a:rPr dirty="0" sz="1300">
                <a:latin typeface="Lucida Sans Unicode"/>
                <a:cs typeface="Lucida Sans Unicode"/>
              </a:rPr>
              <a:t>Also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have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it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do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something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useful.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037" y="1679488"/>
            <a:ext cx="5395912" cy="489323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411027" y="5082654"/>
            <a:ext cx="4903470" cy="1030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39395">
              <a:lnSpc>
                <a:spcPts val="1060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main(</a:t>
            </a: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1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</a:t>
            </a:r>
            <a:r>
              <a:rPr dirty="0" sz="1000" spc="-10">
                <a:latin typeface="Lucida Console"/>
                <a:cs typeface="Lucida Console"/>
              </a:rPr>
              <a:t>)</a:t>
            </a:r>
            <a:endParaRPr sz="1000">
              <a:latin typeface="Lucida Console"/>
              <a:cs typeface="Lucida Console"/>
            </a:endParaRPr>
          </a:p>
          <a:p>
            <a:pPr marL="239395">
              <a:lnSpc>
                <a:spcPts val="1180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75615" marR="1029335">
              <a:lnSpc>
                <a:spcPts val="1170"/>
              </a:lnSpc>
              <a:spcBef>
                <a:spcPts val="50"/>
              </a:spcBef>
            </a:pP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Double.parseDouble(args[0]);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Double.parseDouble(args[1]);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sigma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9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Double.parseDouble(args[2]); </a:t>
            </a:r>
            <a:r>
              <a:rPr dirty="0" sz="1000">
                <a:latin typeface="Lucida Console"/>
                <a:cs typeface="Lucida Console"/>
              </a:rPr>
              <a:t>StdOut.println(cdf(z,</a:t>
            </a:r>
            <a:r>
              <a:rPr dirty="0" sz="1000" spc="229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mu,</a:t>
            </a:r>
            <a:r>
              <a:rPr dirty="0" sz="1000" spc="229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sigma));</a:t>
            </a:r>
            <a:endParaRPr sz="1000">
              <a:latin typeface="Lucida Console"/>
              <a:cs typeface="Lucida Console"/>
            </a:endParaRPr>
          </a:p>
          <a:p>
            <a:pPr marL="239395">
              <a:lnSpc>
                <a:spcPts val="1145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6400" y="1715236"/>
            <a:ext cx="5295900" cy="478091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7485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Gaussian</a:t>
            </a:r>
            <a:endParaRPr sz="1000">
              <a:latin typeface="Lucida Console"/>
              <a:cs typeface="Lucida Console"/>
            </a:endParaRPr>
          </a:p>
          <a:p>
            <a:pPr marL="197485">
              <a:lnSpc>
                <a:spcPts val="117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7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pdf(double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x)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tabLst>
                <a:tab pos="670560" algn="l"/>
                <a:tab pos="4848860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Math.exp(-x*x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2)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Math.sqrt(2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Math.PI);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spcBef>
                <a:spcPts val="37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pdf(double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x,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mu,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sigma)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tabLst>
                <a:tab pos="670560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pdf((x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-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mu)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sigma)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sigma;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 spc="-6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spcBef>
                <a:spcPts val="365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cdf(double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z)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7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670560">
              <a:lnSpc>
                <a:spcPts val="1175"/>
              </a:lnSpc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(z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-8.0)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return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0.0;</a:t>
            </a:r>
            <a:endParaRPr sz="1000">
              <a:latin typeface="Lucida Console"/>
              <a:cs typeface="Lucida Console"/>
            </a:endParaRPr>
          </a:p>
          <a:p>
            <a:pPr marL="670560" marR="2488565">
              <a:lnSpc>
                <a:spcPts val="1170"/>
              </a:lnSpc>
              <a:spcBef>
                <a:spcPts val="50"/>
              </a:spcBef>
              <a:tabLst>
                <a:tab pos="1379855" algn="l"/>
              </a:tabLst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(z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&gt;</a:t>
            </a:r>
            <a:r>
              <a:rPr dirty="0" sz="1000">
                <a:latin typeface="Lucida Console"/>
                <a:cs typeface="Lucida Console"/>
              </a:rPr>
              <a:t>	8.0)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return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1.0;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0.0,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term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z;</a:t>
            </a:r>
            <a:endParaRPr sz="1000">
              <a:latin typeface="Lucida Console"/>
              <a:cs typeface="Lucida Console"/>
            </a:endParaRPr>
          </a:p>
          <a:p>
            <a:pPr marL="670560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3;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term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!=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sum;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+=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2)</a:t>
            </a:r>
            <a:endParaRPr sz="1000">
              <a:latin typeface="Lucida Console"/>
              <a:cs typeface="Lucida Console"/>
            </a:endParaRPr>
          </a:p>
          <a:p>
            <a:pPr marL="670560">
              <a:lnSpc>
                <a:spcPts val="117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906780">
              <a:lnSpc>
                <a:spcPts val="1175"/>
              </a:lnSpc>
              <a:tabLst>
                <a:tab pos="1301115" algn="l"/>
              </a:tabLst>
            </a:pPr>
            <a:r>
              <a:rPr dirty="0" sz="1000" spc="-25">
                <a:latin typeface="Lucida Console"/>
                <a:cs typeface="Lucida Console"/>
              </a:rPr>
              <a:t>sum</a:t>
            </a:r>
            <a:r>
              <a:rPr dirty="0" sz="1000">
                <a:latin typeface="Lucida Console"/>
                <a:cs typeface="Lucida Console"/>
              </a:rPr>
              <a:t>	=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term;</a:t>
            </a:r>
            <a:endParaRPr sz="1000">
              <a:latin typeface="Lucida Console"/>
              <a:cs typeface="Lucida Console"/>
            </a:endParaRPr>
          </a:p>
          <a:p>
            <a:pPr marL="906780">
              <a:lnSpc>
                <a:spcPts val="1170"/>
              </a:lnSpc>
            </a:pPr>
            <a:r>
              <a:rPr dirty="0" sz="1000">
                <a:latin typeface="Lucida Console"/>
                <a:cs typeface="Lucida Console"/>
              </a:rPr>
              <a:t>term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term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z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i;</a:t>
            </a:r>
            <a:endParaRPr sz="1000">
              <a:latin typeface="Lucida Console"/>
              <a:cs typeface="Lucida Console"/>
            </a:endParaRPr>
          </a:p>
          <a:p>
            <a:pPr marL="670560">
              <a:lnSpc>
                <a:spcPts val="1170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670560">
              <a:lnSpc>
                <a:spcPts val="1175"/>
              </a:lnSpc>
            </a:pPr>
            <a:r>
              <a:rPr dirty="0" sz="1000">
                <a:latin typeface="Lucida Console"/>
                <a:cs typeface="Lucida Console"/>
              </a:rPr>
              <a:t>return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0.5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pdf(z);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spcBef>
                <a:spcPts val="37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cdf(double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z,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mu,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sigma)</a:t>
            </a:r>
            <a:endParaRPr sz="1000">
              <a:latin typeface="Lucida Console"/>
              <a:cs typeface="Lucida Console"/>
            </a:endParaRPr>
          </a:p>
          <a:p>
            <a:pPr marL="433705">
              <a:lnSpc>
                <a:spcPts val="1185"/>
              </a:lnSpc>
              <a:tabLst>
                <a:tab pos="670560" algn="l"/>
                <a:tab pos="3114675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cdf((z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-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mu)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sigma);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620" y="3530838"/>
            <a:ext cx="2666530" cy="82340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14400" y="3558806"/>
            <a:ext cx="2565400" cy="725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Gaussian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820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1019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209</a:t>
            </a:r>
            <a:endParaRPr sz="1000">
              <a:latin typeface="Lucida Console"/>
              <a:cs typeface="Lucida Console"/>
            </a:endParaRPr>
          </a:p>
          <a:p>
            <a:pPr marL="198755">
              <a:lnSpc>
                <a:spcPct val="100000"/>
              </a:lnSpc>
              <a:spcBef>
                <a:spcPts val="495"/>
              </a:spcBef>
            </a:pPr>
            <a:r>
              <a:rPr dirty="0" sz="1000" spc="-10">
                <a:latin typeface="Lucida Console"/>
                <a:cs typeface="Lucida Console"/>
              </a:rPr>
              <a:t>0.17050966869132111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41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520700" y="4499660"/>
            <a:ext cx="3492500" cy="9537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77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7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Fun</a:t>
            </a:r>
            <a:r>
              <a:rPr dirty="0" sz="13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fact</a:t>
            </a:r>
            <a:endParaRPr sz="1300">
              <a:latin typeface="Lucida Sans Unicode"/>
              <a:cs typeface="Lucida Sans Unicode"/>
            </a:endParaRPr>
          </a:p>
          <a:p>
            <a:pPr marL="358140" marR="153670">
              <a:lnSpc>
                <a:spcPct val="108500"/>
              </a:lnSpc>
              <a:spcBef>
                <a:spcPts val="580"/>
              </a:spcBef>
            </a:pPr>
            <a:r>
              <a:rPr dirty="0" sz="1300">
                <a:latin typeface="Lucida Sans Unicode"/>
                <a:cs typeface="Lucida Sans Unicode"/>
              </a:rPr>
              <a:t>We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use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cdf()</a:t>
            </a:r>
            <a:r>
              <a:rPr dirty="0" sz="1300" spc="-350">
                <a:latin typeface="Lucida Console"/>
                <a:cs typeface="Lucida Consol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to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evaluate </a:t>
            </a:r>
            <a:r>
              <a:rPr dirty="0" sz="1300">
                <a:latin typeface="Lucida Sans Unicode"/>
                <a:cs typeface="Lucida Sans Unicode"/>
              </a:rPr>
              <a:t>randomness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submitted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programs.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0700" y="5554941"/>
            <a:ext cx="3492500" cy="9410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endParaRPr sz="1300">
              <a:latin typeface="Lucida Sans Unicode"/>
              <a:cs typeface="Lucida Sans Unicode"/>
            </a:endParaRPr>
          </a:p>
          <a:p>
            <a:pPr marL="358140" marR="194310">
              <a:lnSpc>
                <a:spcPct val="108500"/>
              </a:lnSpc>
              <a:spcBef>
                <a:spcPts val="580"/>
              </a:spcBef>
            </a:pPr>
            <a:r>
              <a:rPr dirty="0" sz="1300">
                <a:latin typeface="Lucida Sans Unicode"/>
                <a:cs typeface="Lucida Sans Unicode"/>
              </a:rPr>
              <a:t>YOU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can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build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layer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of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abstraction </a:t>
            </a:r>
            <a:r>
              <a:rPr dirty="0" sz="1300">
                <a:latin typeface="Lucida Sans Unicode"/>
                <a:cs typeface="Lucida Sans Unicode"/>
              </a:rPr>
              <a:t>to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use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any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future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program.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Using</a:t>
            </a:r>
            <a:r>
              <a:rPr dirty="0" spc="75"/>
              <a:t> </a:t>
            </a:r>
            <a:r>
              <a:rPr dirty="0" spc="85"/>
              <a:t>a</a:t>
            </a:r>
            <a:r>
              <a:rPr dirty="0" spc="75"/>
              <a:t> </a:t>
            </a:r>
            <a:r>
              <a:rPr dirty="0" spc="70"/>
              <a:t>library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3777" y="2959176"/>
            <a:ext cx="4615345" cy="35086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97767" y="5282349"/>
            <a:ext cx="4123054" cy="1257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69950">
              <a:lnSpc>
                <a:spcPts val="990"/>
              </a:lnSpc>
            </a:pPr>
            <a:r>
              <a:rPr dirty="0" sz="1000">
                <a:latin typeface="Lucida Console"/>
                <a:cs typeface="Lucida Console"/>
              </a:rPr>
              <a:t>y[i]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Console"/>
                <a:cs typeface="Lucida Console"/>
              </a:rPr>
              <a:t>Gaussian.pdf(x[i])</a:t>
            </a:r>
            <a:r>
              <a:rPr dirty="0" sz="1000" spc="-10">
                <a:latin typeface="Lucida Console"/>
                <a:cs typeface="Lucida Console"/>
              </a:rPr>
              <a:t>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00600" y="2986671"/>
            <a:ext cx="4508500" cy="340741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GaussianPlot</a:t>
            </a:r>
            <a:endParaRPr sz="1000">
              <a:latin typeface="Lucida Console"/>
              <a:cs typeface="Lucida Console"/>
            </a:endParaRPr>
          </a:p>
          <a:p>
            <a:pPr marL="200025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514984">
              <a:lnSpc>
                <a:spcPct val="100000"/>
              </a:lnSpc>
              <a:spcBef>
                <a:spcPts val="7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main(String[]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514984">
              <a:lnSpc>
                <a:spcPct val="100000"/>
              </a:lnSpc>
              <a:spcBef>
                <a:spcPts val="75"/>
              </a:spcBef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830580" marR="988694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Integer.parseInt(args[0]); </a:t>
            </a:r>
            <a:r>
              <a:rPr dirty="0" sz="1000">
                <a:latin typeface="Lucida Console"/>
                <a:cs typeface="Lucida Console"/>
              </a:rPr>
              <a:t>StdDraw.setXscale(-4.0,</a:t>
            </a:r>
            <a:r>
              <a:rPr dirty="0" sz="1000" spc="4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+4.0);</a:t>
            </a:r>
            <a:endParaRPr sz="1000">
              <a:latin typeface="Lucida Console"/>
              <a:cs typeface="Lucida Console"/>
            </a:endParaRPr>
          </a:p>
          <a:p>
            <a:pPr marL="830580" marR="1383030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StdDraw.setYscale(0,</a:t>
            </a:r>
            <a:r>
              <a:rPr dirty="0" sz="1000" spc="37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.5); </a:t>
            </a:r>
            <a:r>
              <a:rPr dirty="0" sz="1000" spc="-10">
                <a:latin typeface="Lucida Console"/>
                <a:cs typeface="Lucida Console"/>
              </a:rPr>
              <a:t>StdDraw.setPenRadius(0.01); </a:t>
            </a:r>
            <a:r>
              <a:rPr dirty="0" sz="1000">
                <a:latin typeface="Lucida Console"/>
                <a:cs typeface="Lucida Console"/>
              </a:rPr>
              <a:t>double[]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new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double[N+1]; </a:t>
            </a:r>
            <a:r>
              <a:rPr dirty="0" sz="1000">
                <a:latin typeface="Lucida Console"/>
                <a:cs typeface="Lucida Console"/>
              </a:rPr>
              <a:t>double[]</a:t>
            </a:r>
            <a:r>
              <a:rPr dirty="0" sz="1000" spc="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new</a:t>
            </a:r>
            <a:r>
              <a:rPr dirty="0" sz="1000" spc="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double[N+1]; </a:t>
            </a: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&lt;=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830580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1066800">
              <a:lnSpc>
                <a:spcPct val="100000"/>
              </a:lnSpc>
              <a:spcBef>
                <a:spcPts val="70"/>
              </a:spcBef>
            </a:pPr>
            <a:r>
              <a:rPr dirty="0" sz="1000">
                <a:latin typeface="Lucida Console"/>
                <a:cs typeface="Lucida Console"/>
              </a:rPr>
              <a:t>x[i]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-4.0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8.0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N;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Lucida Console"/>
              <a:cs typeface="Lucida Console"/>
            </a:endParaRPr>
          </a:p>
          <a:p>
            <a:pPr marL="830580">
              <a:lnSpc>
                <a:spcPct val="100000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066800" marR="200660" indent="-236854">
              <a:lnSpc>
                <a:spcPct val="106000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 </a:t>
            </a:r>
            <a:r>
              <a:rPr dirty="0" sz="1000">
                <a:latin typeface="Lucida Console"/>
                <a:cs typeface="Lucida Console"/>
              </a:rPr>
              <a:t>StdDraw.line(x[i],</a:t>
            </a:r>
            <a:r>
              <a:rPr dirty="0" sz="1000" spc="1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y[i],</a:t>
            </a:r>
            <a:r>
              <a:rPr dirty="0" sz="1000" spc="1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x[i+1],</a:t>
            </a:r>
            <a:r>
              <a:rPr dirty="0" sz="1000" spc="19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y[i+1]);</a:t>
            </a:r>
            <a:endParaRPr sz="1000">
              <a:latin typeface="Lucida Console"/>
              <a:cs typeface="Lucida Console"/>
            </a:endParaRPr>
          </a:p>
          <a:p>
            <a:pPr marL="514984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200025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7200" y="5669369"/>
            <a:ext cx="42164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860" rIns="0" bIns="0" rtlCol="0" vert="horz">
            <a:spAutoFit/>
          </a:bodyPr>
          <a:lstStyle/>
          <a:p>
            <a:pPr marL="129539" marR="180340">
              <a:lnSpc>
                <a:spcPct val="130300"/>
              </a:lnSpc>
              <a:spcBef>
                <a:spcPts val="180"/>
              </a:spcBef>
            </a:pPr>
            <a:r>
              <a:rPr dirty="0" sz="1400">
                <a:latin typeface="Lucida Sans Unicode"/>
                <a:cs typeface="Lucida Sans Unicode"/>
              </a:rPr>
              <a:t>Libraries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of</a:t>
            </a:r>
            <a:r>
              <a:rPr dirty="0" sz="1400" spc="2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functions</a:t>
            </a:r>
            <a:r>
              <a:rPr dirty="0" sz="1400" spc="2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provide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an</a:t>
            </a:r>
            <a:r>
              <a:rPr dirty="0" sz="1400" spc="2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easy</a:t>
            </a:r>
            <a:r>
              <a:rPr dirty="0" sz="1400" spc="20">
                <a:latin typeface="Lucida Sans Unicode"/>
                <a:cs typeface="Lucida Sans Unicode"/>
              </a:rPr>
              <a:t> </a:t>
            </a:r>
            <a:r>
              <a:rPr dirty="0" sz="1400" spc="25">
                <a:latin typeface="Lucida Sans Unicode"/>
                <a:cs typeface="Lucida Sans Unicode"/>
              </a:rPr>
              <a:t>way </a:t>
            </a:r>
            <a:r>
              <a:rPr dirty="0" sz="1400">
                <a:latin typeface="Lucida Sans Unicode"/>
                <a:cs typeface="Lucida Sans Unicode"/>
              </a:rPr>
              <a:t>for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Lucida Sans Italic"/>
                <a:cs typeface="Lucida Sans Italic"/>
              </a:rPr>
              <a:t>any</a:t>
            </a:r>
            <a:r>
              <a:rPr dirty="0" sz="1400" spc="15" i="1">
                <a:latin typeface="Lucida Sans Italic"/>
                <a:cs typeface="Lucida Sans Italic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user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(you)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to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extend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the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Java</a:t>
            </a:r>
            <a:r>
              <a:rPr dirty="0" sz="1400" spc="15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system.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33400" y="1791525"/>
            <a:ext cx="8864600" cy="1080770"/>
          </a:xfrm>
          <a:custGeom>
            <a:avLst/>
            <a:gdLst/>
            <a:ahLst/>
            <a:cxnLst/>
            <a:rect l="l" t="t" r="r" b="b"/>
            <a:pathLst>
              <a:path w="8864600" h="1080770">
                <a:moveTo>
                  <a:pt x="0" y="0"/>
                </a:moveTo>
                <a:lnTo>
                  <a:pt x="8864600" y="0"/>
                </a:lnTo>
                <a:lnTo>
                  <a:pt x="8864600" y="1080706"/>
                </a:lnTo>
                <a:lnTo>
                  <a:pt x="0" y="10807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2143" y="1799712"/>
            <a:ext cx="5534660" cy="6121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these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methods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another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endParaRPr sz="1450">
              <a:latin typeface="Lucida Sans Unicode"/>
              <a:cs typeface="Lucida Sans Unicode"/>
            </a:endParaRPr>
          </a:p>
          <a:p>
            <a:pPr marL="32575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Put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copy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Gaussian.java</a:t>
            </a:r>
            <a:r>
              <a:rPr dirty="0" baseline="1915" sz="2175" spc="-45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your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working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directory.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0738" y="2451370"/>
            <a:ext cx="78181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35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Call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Gaussian.pdf()</a:t>
            </a:r>
            <a:r>
              <a:rPr dirty="0" baseline="1915" sz="2175" spc="-457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Gaussian.cdf()</a:t>
            </a:r>
            <a:r>
              <a:rPr dirty="0" baseline="1915" sz="2175" spc="-457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other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module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that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directory.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3400" y="2999384"/>
            <a:ext cx="40005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29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Example.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Draw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plot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of</a:t>
            </a:r>
            <a:r>
              <a:rPr dirty="0" sz="1300" spc="225">
                <a:latin typeface="Lucida Sans Unicode"/>
                <a:cs typeface="Lucida Sans Unicode"/>
              </a:rPr>
              <a:t> </a:t>
            </a:r>
            <a:r>
              <a:rPr dirty="0" sz="1700" spc="-175" i="1">
                <a:latin typeface="Arial"/>
                <a:cs typeface="Arial"/>
              </a:rPr>
              <a:t>cp</a:t>
            </a:r>
            <a:r>
              <a:rPr dirty="0" sz="1700" spc="-175">
                <a:latin typeface="Tahoma"/>
                <a:cs typeface="Tahoma"/>
              </a:rPr>
              <a:t>(</a:t>
            </a:r>
            <a:r>
              <a:rPr dirty="0" sz="1700" spc="-175" i="1">
                <a:latin typeface="Trebuchet MS"/>
                <a:cs typeface="Trebuchet MS"/>
              </a:rPr>
              <a:t>x</a:t>
            </a:r>
            <a:r>
              <a:rPr dirty="0" sz="1700" spc="-175" i="1">
                <a:latin typeface="Arial"/>
                <a:cs typeface="Arial"/>
              </a:rPr>
              <a:t>,</a:t>
            </a:r>
            <a:r>
              <a:rPr dirty="0" sz="1700" spc="-155" i="1">
                <a:latin typeface="Arial"/>
                <a:cs typeface="Arial"/>
              </a:rPr>
              <a:t> 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i="1">
                <a:latin typeface="Arial"/>
                <a:cs typeface="Arial"/>
              </a:rPr>
              <a:t>,</a:t>
            </a:r>
            <a:r>
              <a:rPr dirty="0" sz="1700" spc="-150" i="1">
                <a:latin typeface="Arial"/>
                <a:cs typeface="Arial"/>
              </a:rPr>
              <a:t> </a:t>
            </a:r>
            <a:r>
              <a:rPr dirty="0" sz="1700">
                <a:latin typeface="Calibri"/>
                <a:cs typeface="Calibri"/>
              </a:rPr>
              <a:t>1</a:t>
            </a:r>
            <a:r>
              <a:rPr dirty="0" sz="1700">
                <a:latin typeface="Tahoma"/>
                <a:cs typeface="Tahoma"/>
              </a:rPr>
              <a:t>)</a:t>
            </a:r>
            <a:r>
              <a:rPr dirty="0" sz="1700" spc="-150">
                <a:latin typeface="Tahoma"/>
                <a:cs typeface="Tahoma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>
                <a:latin typeface="Lucida Sans Italic"/>
                <a:cs typeface="Lucida Sans Italic"/>
              </a:rPr>
              <a:t>−</a:t>
            </a:r>
            <a:r>
              <a:rPr dirty="0" sz="1300">
                <a:latin typeface="Lucida Sans Unicode"/>
                <a:cs typeface="Lucida Sans Unicode"/>
              </a:rPr>
              <a:t>4,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4)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011" y="4018582"/>
            <a:ext cx="1995970" cy="39859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22300" y="4054665"/>
            <a:ext cx="1892300" cy="2927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953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39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3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GaussianPlot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 spc="-25">
                <a:latin typeface="Lucida Console"/>
                <a:cs typeface="Lucida Console"/>
              </a:rPr>
              <a:t>200</a:t>
            </a:r>
            <a:endParaRPr sz="950">
              <a:latin typeface="Lucida Console"/>
              <a:cs typeface="Lucida Consol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3187" y="3429914"/>
            <a:ext cx="2079790" cy="222896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587452" y="1809088"/>
            <a:ext cx="2741930" cy="307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26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Learn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"classpath"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mechanism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if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find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yourself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too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many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copies.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5888" y="2038105"/>
            <a:ext cx="255203" cy="255489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2123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596265" marR="1398270" indent="-347345">
              <a:lnSpc>
                <a:spcPct val="133800"/>
              </a:lnSpc>
              <a:spcBef>
                <a:spcPts val="800"/>
              </a:spcBef>
            </a:pPr>
            <a:r>
              <a:rPr dirty="0" sz="900">
                <a:latin typeface="Lucida Console"/>
                <a:cs typeface="Lucida Console"/>
                <a:hlinkClick r:id="rId3"/>
              </a:rPr>
              <a:t>http://www.intechopen.com/books/rheology-new-concepts-applications-and-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methods/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</a:rPr>
              <a:t>a-practical-review-of-microrheological-</a:t>
            </a:r>
            <a:r>
              <a:rPr dirty="0" sz="900" spc="-10">
                <a:latin typeface="Lucida Console"/>
                <a:cs typeface="Lucida Console"/>
              </a:rPr>
              <a:t>techniques</a:t>
            </a:r>
            <a:endParaRPr sz="900">
              <a:latin typeface="Lucida Console"/>
              <a:cs typeface="Lucida Console"/>
            </a:endParaRPr>
          </a:p>
          <a:p>
            <a:pPr marL="249554" marR="2647315">
              <a:lnSpc>
                <a:spcPct val="156800"/>
              </a:lnSpc>
            </a:pPr>
            <a:r>
              <a:rPr dirty="0" sz="900" spc="-10">
                <a:latin typeface="Lucida Console"/>
                <a:cs typeface="Lucida Console"/>
                <a:hlinkClick r:id="rId4"/>
              </a:rPr>
              <a:t>http://tweezpal.natan.si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http://www.albartlett.org/articles/art2000jan.html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6"/>
              </a:rPr>
              <a:t>http://laser.physics.sunysb.edu/~vwang/beam-</a:t>
            </a:r>
            <a:r>
              <a:rPr dirty="0" sz="900" spc="-10">
                <a:latin typeface="Lucida Console"/>
                <a:cs typeface="Lucida Console"/>
                <a:hlinkClick r:id="rId6"/>
              </a:rPr>
              <a:t>propagation/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7"/>
              </a:rPr>
              <a:t>http://www.nature.com/neuro/journal/v14/n12/full/nn.2958.html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8"/>
              </a:rPr>
              <a:t>http://www-</a:t>
            </a:r>
            <a:r>
              <a:rPr dirty="0" sz="900" spc="-10">
                <a:latin typeface="Lucida Console"/>
                <a:cs typeface="Lucida Console"/>
                <a:hlinkClick r:id="rId8"/>
              </a:rPr>
              <a:t>cdf.fnal.gov/physics/new/top/2012/WHel9ifb/</a:t>
            </a:r>
            <a:endParaRPr sz="900">
              <a:latin typeface="Lucida Console"/>
              <a:cs typeface="Lucida Console"/>
            </a:endParaRPr>
          </a:p>
          <a:p>
            <a:pPr marL="249554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latin typeface="Lucida Console"/>
                <a:cs typeface="Lucida Console"/>
              </a:rPr>
              <a:t>http://en.wikipedia.org/wiki/Deutsche_Mark#mediaviewer/File:DEU-10m-</a:t>
            </a:r>
            <a:r>
              <a:rPr dirty="0" sz="900" spc="-10">
                <a:latin typeface="Lucida Console"/>
                <a:cs typeface="Lucida Console"/>
              </a:rPr>
              <a:t>anv.jpg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CS.5.C.Functions.Gaussian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90220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426720" algn="l"/>
              </a:tabLst>
            </a:pPr>
            <a:r>
              <a:rPr dirty="0" sz="2650" spc="-50">
                <a:solidFill>
                  <a:srgbClr val="A9A9A9"/>
                </a:solidFill>
                <a:latin typeface="Arial"/>
                <a:cs typeface="Arial"/>
              </a:rPr>
              <a:t>Functions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Libraries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dirty="0" sz="1950" spc="-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Case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study: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Digital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5">
                <a:solidFill>
                  <a:srgbClr val="A9A9A9"/>
                </a:solidFill>
                <a:latin typeface="Arial"/>
                <a:cs typeface="Arial"/>
              </a:rPr>
              <a:t>audio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55">
                <a:solidFill>
                  <a:srgbClr val="929292"/>
                </a:solidFill>
                <a:latin typeface="Arial"/>
                <a:cs typeface="Arial"/>
              </a:rPr>
              <a:t>Application:</a:t>
            </a:r>
            <a:r>
              <a:rPr dirty="0" sz="1950" spc="10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Gaussian</a:t>
            </a:r>
            <a:r>
              <a:rPr dirty="0" sz="1950" spc="10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95">
                <a:latin typeface="Arial"/>
                <a:cs typeface="Arial"/>
              </a:rPr>
              <a:t>Modular</a:t>
            </a:r>
            <a:r>
              <a:rPr dirty="0" sz="1950" spc="9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CS.5.D.Functions.Modular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Fundamental</a:t>
            </a:r>
            <a:r>
              <a:rPr dirty="0" spc="114"/>
              <a:t> </a:t>
            </a:r>
            <a:r>
              <a:rPr dirty="0"/>
              <a:t>abstractions</a:t>
            </a:r>
            <a:r>
              <a:rPr dirty="0" spc="114"/>
              <a:t> </a:t>
            </a:r>
            <a:r>
              <a:rPr dirty="0" spc="75"/>
              <a:t>for</a:t>
            </a:r>
            <a:r>
              <a:rPr dirty="0" spc="114"/>
              <a:t> </a:t>
            </a:r>
            <a:r>
              <a:rPr dirty="0" spc="45"/>
              <a:t>modular</a:t>
            </a:r>
            <a:r>
              <a:rPr dirty="0" spc="114"/>
              <a:t> </a:t>
            </a:r>
            <a:r>
              <a:rPr dirty="0" spc="-10"/>
              <a:t>programming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75500" y="3190100"/>
            <a:ext cx="2159000" cy="9537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310515" marR="260350" indent="-188595">
              <a:lnSpc>
                <a:spcPct val="137700"/>
              </a:lnSpc>
              <a:spcBef>
                <a:spcPts val="45"/>
              </a:spcBef>
            </a:pPr>
            <a:r>
              <a:rPr dirty="0" sz="1350" spc="-10">
                <a:solidFill>
                  <a:srgbClr val="005493"/>
                </a:solidFill>
                <a:latin typeface="Lucida Sans Unicode"/>
                <a:cs typeface="Lucida Sans Unicode"/>
              </a:rPr>
              <a:t>Implementation </a:t>
            </a:r>
            <a:r>
              <a:rPr dirty="0" sz="1350">
                <a:latin typeface="Lucida Sans Unicode"/>
                <a:cs typeface="Lucida Sans Unicode"/>
              </a:rPr>
              <a:t>Module </a:t>
            </a:r>
            <a:r>
              <a:rPr dirty="0" sz="1350" spc="-10">
                <a:latin typeface="Lucida Sans Unicode"/>
                <a:cs typeface="Lucida Sans Unicode"/>
              </a:rPr>
              <a:t>containing </a:t>
            </a:r>
            <a:r>
              <a:rPr dirty="0" sz="1350">
                <a:latin typeface="Lucida Sans Unicode"/>
                <a:cs typeface="Lucida Sans Unicode"/>
              </a:rPr>
              <a:t>library's</a:t>
            </a:r>
            <a:r>
              <a:rPr dirty="0" sz="1350" spc="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Java</a:t>
            </a:r>
            <a:r>
              <a:rPr dirty="0" sz="1350" spc="9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code.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97200" y="3291801"/>
            <a:ext cx="38100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marL="318770" marR="173990" indent="-188595">
              <a:lnSpc>
                <a:spcPct val="137700"/>
              </a:lnSpc>
              <a:spcBef>
                <a:spcPts val="30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Applications programming interface </a:t>
            </a:r>
            <a:r>
              <a:rPr dirty="0" sz="1350" spc="-10">
                <a:solidFill>
                  <a:srgbClr val="005493"/>
                </a:solidFill>
                <a:latin typeface="Lucida Sans Unicode"/>
                <a:cs typeface="Lucida Sans Unicode"/>
              </a:rPr>
              <a:t>(API) </a:t>
            </a:r>
            <a:r>
              <a:rPr dirty="0" sz="1350">
                <a:latin typeface="Lucida Sans Unicode"/>
                <a:cs typeface="Lucida Sans Unicode"/>
              </a:rPr>
              <a:t>Defines signatures, describes </a:t>
            </a:r>
            <a:r>
              <a:rPr dirty="0" sz="1350" spc="-10">
                <a:latin typeface="Lucida Sans Unicode"/>
                <a:cs typeface="Lucida Sans Unicode"/>
              </a:rPr>
              <a:t>methods.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2600" y="3190100"/>
            <a:ext cx="2159000" cy="9537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655"/>
              </a:spcBef>
            </a:pPr>
            <a:r>
              <a:rPr dirty="0" sz="1350" spc="-10">
                <a:solidFill>
                  <a:srgbClr val="005493"/>
                </a:solidFill>
                <a:latin typeface="Lucida Sans Unicode"/>
                <a:cs typeface="Lucida Sans Unicode"/>
              </a:rPr>
              <a:t>Client</a:t>
            </a:r>
            <a:endParaRPr sz="1350">
              <a:latin typeface="Lucida Sans Unicode"/>
              <a:cs typeface="Lucida Sans Unicode"/>
            </a:endParaRPr>
          </a:p>
          <a:p>
            <a:pPr marL="313690" marR="255904">
              <a:lnSpc>
                <a:spcPct val="137700"/>
              </a:lnSpc>
            </a:pPr>
            <a:r>
              <a:rPr dirty="0" sz="1350">
                <a:latin typeface="Lucida Sans Unicode"/>
                <a:cs typeface="Lucida Sans Unicode"/>
              </a:rPr>
              <a:t>Module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calls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-50">
                <a:latin typeface="Lucida Sans Unicode"/>
                <a:cs typeface="Lucida Sans Unicode"/>
              </a:rPr>
              <a:t>a </a:t>
            </a:r>
            <a:r>
              <a:rPr dirty="0" sz="1350">
                <a:latin typeface="Lucida Sans Unicode"/>
                <a:cs typeface="Lucida Sans Unicode"/>
              </a:rPr>
              <a:t>library's</a:t>
            </a:r>
            <a:r>
              <a:rPr dirty="0" sz="1350" spc="10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methods.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2" y="4826257"/>
            <a:ext cx="2331250" cy="117479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1023" y="5410834"/>
            <a:ext cx="1975485" cy="1111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41605">
              <a:lnSpc>
                <a:spcPts val="875"/>
              </a:lnSpc>
            </a:pPr>
            <a:r>
              <a:rPr dirty="0" sz="900">
                <a:latin typeface="Lucida Console"/>
                <a:cs typeface="Lucida Console"/>
              </a:rPr>
              <a:t>y[i] = </a:t>
            </a:r>
            <a:r>
              <a:rPr dirty="0" sz="900" spc="-10">
                <a:solidFill>
                  <a:srgbClr val="8D3124"/>
                </a:solidFill>
                <a:latin typeface="Lucida Console"/>
                <a:cs typeface="Lucida Console"/>
              </a:rPr>
              <a:t>Gaussian.pdf(x[i])</a:t>
            </a:r>
            <a:r>
              <a:rPr dirty="0" sz="900" spc="-10">
                <a:latin typeface="Lucida Console"/>
                <a:cs typeface="Lucida Console"/>
              </a:rPr>
              <a:t>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4500" y="4855667"/>
            <a:ext cx="2222500" cy="106807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0096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795"/>
              </a:spcBef>
            </a:pPr>
            <a:r>
              <a:rPr dirty="0" sz="900">
                <a:latin typeface="Lucida Console"/>
                <a:cs typeface="Lucida Console"/>
              </a:rPr>
              <a:t>public class </a:t>
            </a:r>
            <a:r>
              <a:rPr dirty="0" sz="900" spc="-10">
                <a:latin typeface="Lucida Console"/>
                <a:cs typeface="Lucida Console"/>
              </a:rPr>
              <a:t>GaussianPlot</a:t>
            </a:r>
            <a:endParaRPr sz="900">
              <a:latin typeface="Lucida Console"/>
              <a:cs typeface="Lucida Console"/>
            </a:endParaRPr>
          </a:p>
          <a:p>
            <a:pPr marL="128905">
              <a:lnSpc>
                <a:spcPct val="100000"/>
              </a:lnSpc>
              <a:spcBef>
                <a:spcPts val="45"/>
              </a:spcBef>
            </a:pPr>
            <a:r>
              <a:rPr dirty="0" sz="90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45"/>
              </a:spcBef>
            </a:pPr>
            <a:r>
              <a:rPr dirty="0" sz="900" spc="-25">
                <a:latin typeface="Lucida Console"/>
                <a:cs typeface="Lucida Console"/>
              </a:rPr>
              <a:t>...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</a:pPr>
            <a:r>
              <a:rPr dirty="0" sz="900" spc="-25">
                <a:latin typeface="Lucida Console"/>
                <a:cs typeface="Lucida Console"/>
              </a:rPr>
              <a:t>...</a:t>
            </a:r>
            <a:endParaRPr sz="900">
              <a:latin typeface="Lucida Console"/>
              <a:cs typeface="Lucida Console"/>
            </a:endParaRPr>
          </a:p>
          <a:p>
            <a:pPr marL="128905">
              <a:lnSpc>
                <a:spcPct val="100000"/>
              </a:lnSpc>
              <a:spcBef>
                <a:spcPts val="45"/>
              </a:spcBef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134607" y="4655197"/>
          <a:ext cx="3310890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310"/>
                <a:gridCol w="1455419"/>
              </a:tblGrid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492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000" spc="-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000" spc="-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Gaussian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7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492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000" spc="-1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pdf(double</a:t>
                      </a:r>
                      <a:r>
                        <a:rPr dirty="0" sz="1000" spc="-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x)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25095">
                        <a:lnSpc>
                          <a:spcPts val="1030"/>
                        </a:lnSpc>
                        <a:spcBef>
                          <a:spcPts val="865"/>
                        </a:spcBef>
                      </a:pPr>
                      <a:r>
                        <a:rPr dirty="0" sz="10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Gaussian</a:t>
                      </a:r>
                      <a:r>
                        <a:rPr dirty="0" sz="1000" spc="-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probability </a:t>
                      </a:r>
                      <a:r>
                        <a:rPr dirty="0" sz="10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density</a:t>
                      </a:r>
                      <a:r>
                        <a:rPr dirty="0" sz="1000" spc="-4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function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49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000" spc="-1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cdf(double</a:t>
                      </a:r>
                      <a:r>
                        <a:rPr dirty="0" sz="1000" spc="-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x)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19380">
                        <a:lnSpc>
                          <a:spcPts val="1030"/>
                        </a:lnSpc>
                        <a:spcBef>
                          <a:spcPts val="840"/>
                        </a:spcBef>
                      </a:pPr>
                      <a:r>
                        <a:rPr dirty="0" sz="10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Gaussian</a:t>
                      </a:r>
                      <a:r>
                        <a:rPr dirty="0" sz="1000" spc="-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cumulative </a:t>
                      </a:r>
                      <a:r>
                        <a:rPr dirty="0" sz="10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distribution</a:t>
                      </a:r>
                      <a:r>
                        <a:rPr dirty="0" sz="1000" spc="-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function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457" y="4459135"/>
            <a:ext cx="2870834" cy="190380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819900" y="4486948"/>
            <a:ext cx="2755900" cy="1805939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0223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805"/>
              </a:spcBef>
            </a:pPr>
            <a:r>
              <a:rPr dirty="0" sz="900">
                <a:latin typeface="Lucida Console"/>
                <a:cs typeface="Lucida Console"/>
              </a:rPr>
              <a:t>public class </a:t>
            </a:r>
            <a:r>
              <a:rPr dirty="0" sz="900" spc="-10">
                <a:latin typeface="Lucida Console"/>
                <a:cs typeface="Lucida Console"/>
              </a:rPr>
              <a:t>Gaussian</a:t>
            </a:r>
            <a:endParaRPr sz="900">
              <a:latin typeface="Lucida Console"/>
              <a:cs typeface="Lucida Console"/>
            </a:endParaRPr>
          </a:p>
          <a:p>
            <a:pPr marL="123825">
              <a:lnSpc>
                <a:spcPct val="100000"/>
              </a:lnSpc>
              <a:spcBef>
                <a:spcPts val="135"/>
              </a:spcBef>
            </a:pPr>
            <a:r>
              <a:rPr dirty="0" sz="90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262890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latin typeface="Lucida Console"/>
                <a:cs typeface="Lucida Console"/>
              </a:rPr>
              <a:t>public static double pdf(double </a:t>
            </a:r>
            <a:r>
              <a:rPr dirty="0" sz="900" spc="-25">
                <a:latin typeface="Lucida Console"/>
                <a:cs typeface="Lucida Console"/>
              </a:rPr>
              <a:t>x)</a:t>
            </a:r>
            <a:endParaRPr sz="900">
              <a:latin typeface="Lucida Console"/>
              <a:cs typeface="Lucida Console"/>
            </a:endParaRPr>
          </a:p>
          <a:p>
            <a:pPr marL="262890">
              <a:lnSpc>
                <a:spcPct val="100000"/>
              </a:lnSpc>
              <a:spcBef>
                <a:spcPts val="135"/>
              </a:spcBef>
            </a:pPr>
            <a:r>
              <a:rPr dirty="0" sz="90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01320" marR="125730">
              <a:lnSpc>
                <a:spcPct val="112200"/>
              </a:lnSpc>
              <a:tabLst>
                <a:tab pos="956944" algn="l"/>
              </a:tabLst>
            </a:pPr>
            <a:r>
              <a:rPr dirty="0" sz="900">
                <a:latin typeface="Lucida Console"/>
                <a:cs typeface="Lucida Console"/>
              </a:rPr>
              <a:t>double val = Math.exp(-x*x / </a:t>
            </a:r>
            <a:r>
              <a:rPr dirty="0" sz="900" spc="-25">
                <a:latin typeface="Lucida Console"/>
                <a:cs typeface="Lucida Console"/>
              </a:rPr>
              <a:t>2); </a:t>
            </a:r>
            <a:r>
              <a:rPr dirty="0" sz="900">
                <a:latin typeface="Lucida Console"/>
                <a:cs typeface="Lucida Console"/>
              </a:rPr>
              <a:t>val </a:t>
            </a:r>
            <a:r>
              <a:rPr dirty="0" sz="900" spc="-25">
                <a:latin typeface="Lucida Console"/>
                <a:cs typeface="Lucida Console"/>
              </a:rPr>
              <a:t>/=</a:t>
            </a:r>
            <a:r>
              <a:rPr dirty="0" sz="900">
                <a:latin typeface="Lucida Console"/>
                <a:cs typeface="Lucida Console"/>
              </a:rPr>
              <a:t>	Math.sqrt(2 * </a:t>
            </a:r>
            <a:r>
              <a:rPr dirty="0" sz="900" spc="-10">
                <a:latin typeface="Lucida Console"/>
                <a:cs typeface="Lucida Console"/>
              </a:rPr>
              <a:t>Math.PI); </a:t>
            </a:r>
            <a:r>
              <a:rPr dirty="0" sz="900">
                <a:latin typeface="Lucida Console"/>
                <a:cs typeface="Lucida Console"/>
              </a:rPr>
              <a:t>return </a:t>
            </a:r>
            <a:r>
              <a:rPr dirty="0" sz="900" spc="-25">
                <a:latin typeface="Lucida Console"/>
                <a:cs typeface="Lucida Console"/>
              </a:rPr>
              <a:t>val</a:t>
            </a:r>
            <a:endParaRPr sz="900">
              <a:latin typeface="Lucida Console"/>
              <a:cs typeface="Lucida Console"/>
            </a:endParaRPr>
          </a:p>
          <a:p>
            <a:pPr marL="262890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  <a:p>
            <a:pPr marL="262890">
              <a:lnSpc>
                <a:spcPct val="100000"/>
              </a:lnSpc>
              <a:spcBef>
                <a:spcPts val="135"/>
              </a:spcBef>
            </a:pPr>
            <a:r>
              <a:rPr dirty="0" sz="900" spc="-25">
                <a:latin typeface="Lucida Console"/>
                <a:cs typeface="Lucida Console"/>
              </a:rPr>
              <a:t>...</a:t>
            </a:r>
            <a:endParaRPr sz="900">
              <a:latin typeface="Lucida Console"/>
              <a:cs typeface="Lucida Console"/>
            </a:endParaRPr>
          </a:p>
          <a:p>
            <a:pPr marL="123825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11250" y="2128449"/>
            <a:ext cx="889000" cy="546735"/>
          </a:xfrm>
          <a:prstGeom prst="rect">
            <a:avLst/>
          </a:prstGeom>
          <a:solidFill>
            <a:srgbClr val="FFFFFF"/>
          </a:solidFill>
          <a:ln w="10486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255"/>
              </a:spcBef>
            </a:pPr>
            <a:r>
              <a:rPr dirty="0" sz="1450" spc="60" b="1">
                <a:latin typeface="Trebuchet MS"/>
                <a:cs typeface="Trebuchet MS"/>
              </a:rPr>
              <a:t>Client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76747" y="2128449"/>
            <a:ext cx="635000" cy="546735"/>
          </a:xfrm>
          <a:prstGeom prst="rect">
            <a:avLst/>
          </a:prstGeom>
          <a:solidFill>
            <a:srgbClr val="FFFFFF"/>
          </a:solidFill>
          <a:ln w="10484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1255"/>
              </a:spcBef>
            </a:pPr>
            <a:r>
              <a:rPr dirty="0" sz="1450" spc="75" b="1">
                <a:latin typeface="Trebuchet MS"/>
                <a:cs typeface="Trebuchet MS"/>
              </a:rPr>
              <a:t>API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83447" y="2128449"/>
            <a:ext cx="1854200" cy="546735"/>
          </a:xfrm>
          <a:prstGeom prst="rect">
            <a:avLst/>
          </a:prstGeom>
          <a:solidFill>
            <a:srgbClr val="FFFFFF"/>
          </a:solidFill>
          <a:ln w="10488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255"/>
              </a:spcBef>
            </a:pPr>
            <a:r>
              <a:rPr dirty="0" sz="1450" spc="75" b="1">
                <a:latin typeface="Trebuchet MS"/>
                <a:cs typeface="Trebuchet MS"/>
              </a:rPr>
              <a:t>Implementation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055025" y="2326093"/>
            <a:ext cx="2367280" cy="126364"/>
            <a:chOff x="2055025" y="2326093"/>
            <a:chExt cx="2367280" cy="126364"/>
          </a:xfrm>
        </p:grpSpPr>
        <p:sp>
          <p:nvSpPr>
            <p:cNvPr id="17" name="object 17" descr=""/>
            <p:cNvSpPr/>
            <p:nvPr/>
          </p:nvSpPr>
          <p:spPr>
            <a:xfrm>
              <a:off x="2133601" y="2389095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 h="0">
                  <a:moveTo>
                    <a:pt x="0" y="0"/>
                  </a:moveTo>
                  <a:lnTo>
                    <a:pt x="10107" y="0"/>
                  </a:lnTo>
                  <a:lnTo>
                    <a:pt x="2195897" y="0"/>
                  </a:lnTo>
                  <a:lnTo>
                    <a:pt x="2209801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55025" y="2326093"/>
              <a:ext cx="2367280" cy="126364"/>
            </a:xfrm>
            <a:custGeom>
              <a:avLst/>
              <a:gdLst/>
              <a:ahLst/>
              <a:cxnLst/>
              <a:rect l="l" t="t" r="r" b="b"/>
              <a:pathLst>
                <a:path w="2367279" h="126364">
                  <a:moveTo>
                    <a:pt x="125818" y="139"/>
                  </a:moveTo>
                  <a:lnTo>
                    <a:pt x="0" y="62877"/>
                  </a:lnTo>
                  <a:lnTo>
                    <a:pt x="125628" y="126009"/>
                  </a:lnTo>
                  <a:lnTo>
                    <a:pt x="94297" y="63030"/>
                  </a:lnTo>
                  <a:lnTo>
                    <a:pt x="125818" y="139"/>
                  </a:lnTo>
                  <a:close/>
                </a:path>
                <a:path w="2367279" h="126364">
                  <a:moveTo>
                    <a:pt x="2366962" y="63119"/>
                  </a:moveTo>
                  <a:lnTo>
                    <a:pt x="2241321" y="0"/>
                  </a:lnTo>
                  <a:lnTo>
                    <a:pt x="2272665" y="62979"/>
                  </a:lnTo>
                  <a:lnTo>
                    <a:pt x="2241131" y="125869"/>
                  </a:lnTo>
                  <a:lnTo>
                    <a:pt x="2366962" y="63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153824" y="2326157"/>
            <a:ext cx="2100580" cy="126364"/>
            <a:chOff x="5153824" y="2326157"/>
            <a:chExt cx="2100580" cy="126364"/>
          </a:xfrm>
        </p:grpSpPr>
        <p:sp>
          <p:nvSpPr>
            <p:cNvPr id="20" name="object 20" descr=""/>
            <p:cNvSpPr/>
            <p:nvPr/>
          </p:nvSpPr>
          <p:spPr>
            <a:xfrm>
              <a:off x="5232399" y="2389095"/>
              <a:ext cx="1943100" cy="0"/>
            </a:xfrm>
            <a:custGeom>
              <a:avLst/>
              <a:gdLst/>
              <a:ahLst/>
              <a:cxnLst/>
              <a:rect l="l" t="t" r="r" b="b"/>
              <a:pathLst>
                <a:path w="1943100" h="0">
                  <a:moveTo>
                    <a:pt x="0" y="0"/>
                  </a:moveTo>
                  <a:lnTo>
                    <a:pt x="16827" y="0"/>
                  </a:lnTo>
                  <a:lnTo>
                    <a:pt x="1927870" y="0"/>
                  </a:lnTo>
                  <a:lnTo>
                    <a:pt x="1943100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53825" y="2326157"/>
              <a:ext cx="2100580" cy="126364"/>
            </a:xfrm>
            <a:custGeom>
              <a:avLst/>
              <a:gdLst/>
              <a:ahLst/>
              <a:cxnLst/>
              <a:rect l="l" t="t" r="r" b="b"/>
              <a:pathLst>
                <a:path w="2100579" h="126364">
                  <a:moveTo>
                    <a:pt x="125730" y="125869"/>
                  </a:moveTo>
                  <a:lnTo>
                    <a:pt x="94297" y="62941"/>
                  </a:lnTo>
                  <a:lnTo>
                    <a:pt x="125717" y="0"/>
                  </a:lnTo>
                  <a:lnTo>
                    <a:pt x="0" y="62941"/>
                  </a:lnTo>
                  <a:lnTo>
                    <a:pt x="125730" y="125869"/>
                  </a:lnTo>
                  <a:close/>
                </a:path>
                <a:path w="2100579" h="126364">
                  <a:moveTo>
                    <a:pt x="2100262" y="62941"/>
                  </a:moveTo>
                  <a:lnTo>
                    <a:pt x="1974519" y="0"/>
                  </a:lnTo>
                  <a:lnTo>
                    <a:pt x="2005965" y="62941"/>
                  </a:lnTo>
                  <a:lnTo>
                    <a:pt x="1974532" y="125869"/>
                  </a:lnTo>
                  <a:lnTo>
                    <a:pt x="2100262" y="62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6891" y="1250334"/>
            <a:ext cx="294767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Example:</a:t>
            </a:r>
            <a:r>
              <a:rPr dirty="0" sz="1700" spc="190">
                <a:latin typeface="Arial"/>
                <a:cs typeface="Arial"/>
              </a:rPr>
              <a:t> </a:t>
            </a:r>
            <a:r>
              <a:rPr dirty="0" sz="1700">
                <a:latin typeface="Lucida Console"/>
                <a:cs typeface="Lucida Console"/>
              </a:rPr>
              <a:t>StdRandom</a:t>
            </a:r>
            <a:r>
              <a:rPr dirty="0" sz="1700" spc="-350">
                <a:latin typeface="Lucida Console"/>
                <a:cs typeface="Lucida Console"/>
              </a:rPr>
              <a:t> </a:t>
            </a:r>
            <a:r>
              <a:rPr dirty="0" sz="1700" spc="70"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61026" y="3170973"/>
          <a:ext cx="6722745" cy="247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1610"/>
                <a:gridCol w="2720340"/>
              </a:tblGrid>
              <a:tr h="3092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200" spc="1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200" spc="1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StdRandom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607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uniform(int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N)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integer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between</a:t>
                      </a:r>
                      <a:r>
                        <a:rPr dirty="0" sz="1200" spc="1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200" spc="-23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and</a:t>
                      </a:r>
                      <a:r>
                        <a:rPr dirty="0" sz="1200" spc="1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N-</a:t>
                      </a:r>
                      <a:r>
                        <a:rPr dirty="0" sz="1200" spc="-5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uniform(double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lo,</a:t>
                      </a:r>
                      <a:r>
                        <a:rPr dirty="0" sz="1200" spc="1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hi)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real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between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lo</a:t>
                      </a:r>
                      <a:r>
                        <a:rPr dirty="0" sz="1200" spc="-254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and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hi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booean</a:t>
                      </a:r>
                      <a:r>
                        <a:rPr dirty="0" sz="1200" spc="254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bernoulli(double</a:t>
                      </a:r>
                      <a:r>
                        <a:rPr dirty="0" sz="1200" spc="2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p)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r>
                        <a:rPr dirty="0" sz="1200" spc="-2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with</a:t>
                      </a:r>
                      <a:r>
                        <a:rPr dirty="0" sz="1200" spc="12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probability</a:t>
                      </a:r>
                      <a:r>
                        <a:rPr dirty="0" sz="1200" spc="13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5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gaussian()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normal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with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mean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0,</a:t>
                      </a:r>
                      <a:r>
                        <a:rPr dirty="0" sz="1200" spc="-24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stddev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5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algn="r" marR="1955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gaussian(double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m,</a:t>
                      </a:r>
                      <a:r>
                        <a:rPr dirty="0" sz="1200" spc="1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s)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normal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with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mean</a:t>
                      </a:r>
                      <a:r>
                        <a:rPr dirty="0" sz="1200" spc="1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m,</a:t>
                      </a:r>
                      <a:r>
                        <a:rPr dirty="0" sz="1200" spc="-24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stddev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5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607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dirty="0" sz="1200" spc="2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discrete(double[]</a:t>
                      </a:r>
                      <a:r>
                        <a:rPr dirty="0" sz="1200" spc="2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</a:t>
                      </a:r>
                      <a:r>
                        <a:rPr dirty="0" sz="1200" spc="-24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with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probability</a:t>
                      </a:r>
                      <a:r>
                        <a:rPr dirty="0" sz="1200" spc="10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a[i]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shuffle(double[]</a:t>
                      </a:r>
                      <a:r>
                        <a:rPr dirty="0" sz="1200" spc="2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randomly</a:t>
                      </a:r>
                      <a:r>
                        <a:rPr dirty="0" sz="1200" spc="114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shuffle</a:t>
                      </a:r>
                      <a:r>
                        <a:rPr dirty="0" sz="1200" spc="1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1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array</a:t>
                      </a:r>
                      <a:r>
                        <a:rPr dirty="0" sz="1200" spc="1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a[]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20700" y="1791525"/>
            <a:ext cx="69088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Developed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course,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broadly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Implement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methods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generating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numbers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various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types.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booksite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(and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included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introcs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software).</a:t>
            </a:r>
            <a:endParaRPr baseline="1915" sz="2175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3287" y="3209646"/>
            <a:ext cx="2404592" cy="86536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20700" y="5936373"/>
            <a:ext cx="50419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latin typeface="Lucida Sans Unicode"/>
                <a:cs typeface="Lucida Sans Unicode"/>
              </a:rPr>
              <a:t>First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step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developing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library: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Articulate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API!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9704" y="4315650"/>
            <a:ext cx="2635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5" b="1">
                <a:latin typeface="Trebuchet MS"/>
                <a:cs typeface="Trebuchet MS"/>
              </a:rPr>
              <a:t>API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470900" y="1725415"/>
            <a:ext cx="969644" cy="1195705"/>
            <a:chOff x="8470900" y="1725415"/>
            <a:chExt cx="969644" cy="119570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0900" y="1725415"/>
              <a:ext cx="969333" cy="119558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351975" y="1769249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5" h="43814">
                  <a:moveTo>
                    <a:pt x="25400" y="23279"/>
                  </a:moveTo>
                  <a:lnTo>
                    <a:pt x="0" y="23368"/>
                  </a:lnTo>
                  <a:lnTo>
                    <a:pt x="12776" y="43243"/>
                  </a:lnTo>
                  <a:lnTo>
                    <a:pt x="25400" y="23279"/>
                  </a:lnTo>
                  <a:close/>
                </a:path>
                <a:path w="56515" h="43814">
                  <a:moveTo>
                    <a:pt x="41211" y="19913"/>
                  </a:moveTo>
                  <a:lnTo>
                    <a:pt x="28524" y="0"/>
                  </a:lnTo>
                  <a:lnTo>
                    <a:pt x="15824" y="19913"/>
                  </a:lnTo>
                  <a:lnTo>
                    <a:pt x="41211" y="19913"/>
                  </a:lnTo>
                  <a:close/>
                </a:path>
                <a:path w="56515" h="43814">
                  <a:moveTo>
                    <a:pt x="56159" y="23583"/>
                  </a:moveTo>
                  <a:lnTo>
                    <a:pt x="30759" y="23672"/>
                  </a:lnTo>
                  <a:lnTo>
                    <a:pt x="43535" y="43548"/>
                  </a:lnTo>
                  <a:lnTo>
                    <a:pt x="56159" y="2358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44064" y="2661266"/>
              <a:ext cx="896619" cy="74295"/>
            </a:xfrm>
            <a:custGeom>
              <a:avLst/>
              <a:gdLst/>
              <a:ahLst/>
              <a:cxnLst/>
              <a:rect l="l" t="t" r="r" b="b"/>
              <a:pathLst>
                <a:path w="896620" h="74294">
                  <a:moveTo>
                    <a:pt x="0" y="74047"/>
                  </a:moveTo>
                  <a:lnTo>
                    <a:pt x="896169" y="74047"/>
                  </a:lnTo>
                  <a:lnTo>
                    <a:pt x="896169" y="0"/>
                  </a:lnTo>
                  <a:lnTo>
                    <a:pt x="0" y="0"/>
                  </a:lnTo>
                  <a:lnTo>
                    <a:pt x="0" y="740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901116" y="2768688"/>
            <a:ext cx="495300" cy="108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3970">
              <a:lnSpc>
                <a:spcPct val="100000"/>
              </a:lnSpc>
              <a:spcBef>
                <a:spcPts val="125"/>
              </a:spcBef>
            </a:pP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6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470900" y="2745975"/>
            <a:ext cx="12700" cy="175260"/>
          </a:xfrm>
          <a:custGeom>
            <a:avLst/>
            <a:gdLst/>
            <a:ahLst/>
            <a:cxnLst/>
            <a:rect l="l" t="t" r="r" b="b"/>
            <a:pathLst>
              <a:path w="12700" h="175260">
                <a:moveTo>
                  <a:pt x="0" y="0"/>
                </a:moveTo>
                <a:lnTo>
                  <a:pt x="0" y="175025"/>
                </a:lnTo>
                <a:lnTo>
                  <a:pt x="12322" y="175025"/>
                </a:lnTo>
                <a:lnTo>
                  <a:pt x="1232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500868" y="2207106"/>
            <a:ext cx="91948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9971" sz="292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6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8637786" y="2341688"/>
            <a:ext cx="7823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396" sz="2925" spc="104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650" spc="7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90533" y="2656619"/>
            <a:ext cx="600710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StdRandom</a:t>
            </a:r>
            <a:r>
              <a:rPr dirty="0" spc="15"/>
              <a:t> </a:t>
            </a:r>
            <a:r>
              <a:rPr dirty="0" spc="-10"/>
              <a:t>details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0385" y="1973173"/>
            <a:ext cx="4667885" cy="3168015"/>
            <a:chOff x="530385" y="1973173"/>
            <a:chExt cx="4667885" cy="31680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385" y="1973173"/>
              <a:ext cx="4667732" cy="3167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58800" y="2007666"/>
              <a:ext cx="4559300" cy="3064510"/>
            </a:xfrm>
            <a:custGeom>
              <a:avLst/>
              <a:gdLst/>
              <a:ahLst/>
              <a:cxnLst/>
              <a:rect l="l" t="t" r="r" b="b"/>
              <a:pathLst>
                <a:path w="4559300" h="3064510">
                  <a:moveTo>
                    <a:pt x="0" y="0"/>
                  </a:moveTo>
                  <a:lnTo>
                    <a:pt x="4559300" y="0"/>
                  </a:lnTo>
                  <a:lnTo>
                    <a:pt x="4559300" y="3064141"/>
                  </a:lnTo>
                  <a:lnTo>
                    <a:pt x="0" y="3064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71510" y="1766760"/>
            <a:ext cx="4298950" cy="3101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 b="1">
                <a:latin typeface="Trebuchet MS"/>
                <a:cs typeface="Trebuchet MS"/>
              </a:rPr>
              <a:t>Implementation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 marL="185420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StdRandom</a:t>
            </a:r>
            <a:endParaRPr sz="1000">
              <a:latin typeface="Lucida Console"/>
              <a:cs typeface="Lucida Console"/>
            </a:endParaRPr>
          </a:p>
          <a:p>
            <a:pPr marL="185420">
              <a:lnSpc>
                <a:spcPts val="117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70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uniform(double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a,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b)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  <a:tabLst>
                <a:tab pos="658495" algn="l"/>
                <a:tab pos="3418204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Math.random()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10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(b-</a:t>
            </a:r>
            <a:r>
              <a:rPr dirty="0" sz="1000" spc="-25">
                <a:latin typeface="Lucida Console"/>
                <a:cs typeface="Lucida Console"/>
              </a:rPr>
              <a:t>a);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1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uniform(int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N)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  <a:tabLst>
                <a:tab pos="658495" algn="l"/>
                <a:tab pos="3418204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(int)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(Math.random()</a:t>
            </a:r>
            <a:r>
              <a:rPr dirty="0" sz="1000" spc="1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N);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boolean</a:t>
            </a:r>
            <a:r>
              <a:rPr dirty="0" sz="1000" spc="1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bernoulli(double</a:t>
            </a:r>
            <a:r>
              <a:rPr dirty="0" sz="1000" spc="17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p)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  <a:tabLst>
                <a:tab pos="658495" algn="l"/>
                <a:tab pos="2787015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Math.random()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p;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ucida Console"/>
              <a:cs typeface="Lucida Console"/>
            </a:endParaRPr>
          </a:p>
          <a:p>
            <a:pPr algn="ctr" marR="1001394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2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gaussian()</a:t>
            </a:r>
            <a:endParaRPr sz="1000">
              <a:latin typeface="Lucida Console"/>
              <a:cs typeface="Lucida Console"/>
            </a:endParaRPr>
          </a:p>
          <a:p>
            <a:pPr algn="ctr" marR="1001394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/*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see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Exercise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1.2.27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*/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ucida Console"/>
              <a:cs typeface="Lucida Console"/>
            </a:endParaRPr>
          </a:p>
          <a:p>
            <a:pPr marL="422275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gaussian(double</a:t>
            </a:r>
            <a:r>
              <a:rPr dirty="0" sz="1000" spc="1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m,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4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s)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75"/>
              </a:lnSpc>
              <a:tabLst>
                <a:tab pos="658495" algn="l"/>
                <a:tab pos="3654425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return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mean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(stddev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8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gaussian());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22275">
              <a:lnSpc>
                <a:spcPts val="1170"/>
              </a:lnSpc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  <a:p>
            <a:pPr marL="185420">
              <a:lnSpc>
                <a:spcPts val="1185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2884" y="1962696"/>
            <a:ext cx="4374362" cy="238630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34000" y="1994954"/>
            <a:ext cx="4267200" cy="22764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95580">
              <a:lnSpc>
                <a:spcPts val="118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RandomPoints</a:t>
            </a:r>
            <a:endParaRPr sz="1000">
              <a:latin typeface="Lucida Console"/>
              <a:cs typeface="Lucida Console"/>
            </a:endParaRPr>
          </a:p>
          <a:p>
            <a:pPr marL="195580">
              <a:lnSpc>
                <a:spcPts val="1170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31800">
              <a:lnSpc>
                <a:spcPts val="117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main(String[]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431800">
              <a:lnSpc>
                <a:spcPts val="117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668655" marR="909955">
              <a:lnSpc>
                <a:spcPts val="1170"/>
              </a:lnSpc>
              <a:spcBef>
                <a:spcPts val="5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Integer.parseInt(args[0]); </a:t>
            </a: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668655">
              <a:lnSpc>
                <a:spcPts val="1125"/>
              </a:lnSpc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algn="just" marL="904875" marR="200025">
              <a:lnSpc>
                <a:spcPts val="1170"/>
              </a:lnSpc>
              <a:spcBef>
                <a:spcPts val="50"/>
              </a:spcBef>
            </a:pP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StdRandom.gaussian</a:t>
            </a:r>
            <a:r>
              <a:rPr dirty="0" sz="1000">
                <a:latin typeface="Lucida Console"/>
                <a:cs typeface="Lucida Console"/>
              </a:rPr>
              <a:t>(0.5,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0.2); </a:t>
            </a: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StdRandom.gaussian</a:t>
            </a:r>
            <a:r>
              <a:rPr dirty="0" sz="1000">
                <a:latin typeface="Lucida Console"/>
                <a:cs typeface="Lucida Console"/>
              </a:rPr>
              <a:t>(0.5,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0.2); </a:t>
            </a:r>
            <a:r>
              <a:rPr dirty="0" sz="1000">
                <a:latin typeface="Lucida Console"/>
                <a:cs typeface="Lucida Console"/>
              </a:rPr>
              <a:t>StdDraw.point(x,</a:t>
            </a:r>
            <a:r>
              <a:rPr dirty="0" sz="1000" spc="30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y);</a:t>
            </a:r>
            <a:endParaRPr sz="1000">
              <a:latin typeface="Lucida Console"/>
              <a:cs typeface="Lucida Console"/>
            </a:endParaRPr>
          </a:p>
          <a:p>
            <a:pPr marL="668655">
              <a:lnSpc>
                <a:spcPts val="1130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431800">
              <a:lnSpc>
                <a:spcPts val="1170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95580">
              <a:lnSpc>
                <a:spcPts val="1185"/>
              </a:lnSpc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38610" y="1761515"/>
            <a:ext cx="99695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5" b="1">
                <a:latin typeface="Trebuchet MS"/>
                <a:cs typeface="Trebuchet MS"/>
              </a:rPr>
              <a:t>Typical</a:t>
            </a:r>
            <a:r>
              <a:rPr dirty="0" sz="1100" spc="45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client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1445" y="5439886"/>
            <a:ext cx="2095500" cy="40588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194300" y="5465940"/>
            <a:ext cx="1993900" cy="3054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969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47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3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RandomPoints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 spc="-20">
                <a:latin typeface="Lucida Console"/>
                <a:cs typeface="Lucida Console"/>
              </a:rPr>
              <a:t>10000</a:t>
            </a:r>
            <a:endParaRPr sz="95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287514" y="4328058"/>
            <a:ext cx="2383790" cy="2390775"/>
            <a:chOff x="7287514" y="4328058"/>
            <a:chExt cx="2383790" cy="239077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7514" y="4328058"/>
              <a:ext cx="2383231" cy="239024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4976" y="4893163"/>
              <a:ext cx="1890496" cy="161286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403273" y="5337685"/>
            <a:ext cx="283591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7220" marR="5080" indent="-605155">
              <a:lnSpc>
                <a:spcPct val="137600"/>
              </a:lnSpc>
              <a:spcBef>
                <a:spcPts val="10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could</a:t>
            </a:r>
            <a:r>
              <a:rPr dirty="0" sz="1000" spc="-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implement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many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these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methods,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now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don't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have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to!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880080" y="4760747"/>
            <a:ext cx="69215" cy="616585"/>
            <a:chOff x="2880080" y="4760747"/>
            <a:chExt cx="69215" cy="616585"/>
          </a:xfrm>
        </p:grpSpPr>
        <p:sp>
          <p:nvSpPr>
            <p:cNvPr id="17" name="object 17" descr=""/>
            <p:cNvSpPr/>
            <p:nvPr/>
          </p:nvSpPr>
          <p:spPr>
            <a:xfrm>
              <a:off x="2914644" y="4804805"/>
              <a:ext cx="0" cy="572135"/>
            </a:xfrm>
            <a:custGeom>
              <a:avLst/>
              <a:gdLst/>
              <a:ahLst/>
              <a:cxnLst/>
              <a:rect l="l" t="t" r="r" b="b"/>
              <a:pathLst>
                <a:path w="0" h="572135">
                  <a:moveTo>
                    <a:pt x="0" y="572140"/>
                  </a:moveTo>
                  <a:lnTo>
                    <a:pt x="0" y="226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0080" y="4760747"/>
              <a:ext cx="69151" cy="6922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Best</a:t>
            </a:r>
            <a:r>
              <a:rPr dirty="0" spc="-60"/>
              <a:t> </a:t>
            </a:r>
            <a:r>
              <a:rPr dirty="0" spc="-10"/>
              <a:t>practices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44103"/>
            <a:ext cx="36830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Small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modules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Separate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classify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small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tasks.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Implement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layer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abstraction.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260975" y="2775610"/>
            <a:ext cx="4311650" cy="2444115"/>
            <a:chOff x="5260975" y="2775610"/>
            <a:chExt cx="4311650" cy="24441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0975" y="2775610"/>
              <a:ext cx="4311497" cy="24440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295900" y="2808668"/>
              <a:ext cx="4203700" cy="2339975"/>
            </a:xfrm>
            <a:custGeom>
              <a:avLst/>
              <a:gdLst/>
              <a:ahLst/>
              <a:cxnLst/>
              <a:rect l="l" t="t" r="r" b="b"/>
              <a:pathLst>
                <a:path w="4203700" h="2339975">
                  <a:moveTo>
                    <a:pt x="0" y="0"/>
                  </a:moveTo>
                  <a:lnTo>
                    <a:pt x="4203700" y="0"/>
                  </a:lnTo>
                  <a:lnTo>
                    <a:pt x="4203700" y="2339416"/>
                  </a:lnTo>
                  <a:lnTo>
                    <a:pt x="0" y="2339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475249" y="2960558"/>
            <a:ext cx="3772535" cy="187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060"/>
              </a:lnSpc>
              <a:spcBef>
                <a:spcPts val="105"/>
              </a:spcBef>
            </a:pPr>
            <a:r>
              <a:rPr dirty="0" sz="900">
                <a:latin typeface="Lucida Console"/>
                <a:cs typeface="Lucida Console"/>
              </a:rPr>
              <a:t>public class </a:t>
            </a:r>
            <a:r>
              <a:rPr dirty="0" sz="900" spc="-10">
                <a:latin typeface="Lucida Console"/>
                <a:cs typeface="Lucida Console"/>
              </a:rPr>
              <a:t>StdRandom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ts val="1035"/>
              </a:lnSpc>
            </a:pPr>
            <a:r>
              <a:rPr dirty="0" sz="90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220345">
              <a:lnSpc>
                <a:spcPts val="1035"/>
              </a:lnSpc>
            </a:pPr>
            <a:r>
              <a:rPr dirty="0" sz="900" spc="-25">
                <a:latin typeface="Lucida Console"/>
                <a:cs typeface="Lucida Console"/>
              </a:rPr>
              <a:t>...</a:t>
            </a:r>
            <a:endParaRPr sz="900">
              <a:latin typeface="Lucida Console"/>
              <a:cs typeface="Lucida Console"/>
            </a:endParaRPr>
          </a:p>
          <a:p>
            <a:pPr marL="220345">
              <a:lnSpc>
                <a:spcPts val="1035"/>
              </a:lnSpc>
            </a:pPr>
            <a:r>
              <a:rPr dirty="0" sz="900">
                <a:latin typeface="Lucida Console"/>
                <a:cs typeface="Lucida Console"/>
              </a:rPr>
              <a:t>public static void main(String[] </a:t>
            </a:r>
            <a:r>
              <a:rPr dirty="0" sz="900" spc="-10">
                <a:latin typeface="Lucida Console"/>
                <a:cs typeface="Lucida Console"/>
              </a:rPr>
              <a:t>args)</a:t>
            </a:r>
            <a:endParaRPr sz="900">
              <a:latin typeface="Lucida Console"/>
              <a:cs typeface="Lucida Console"/>
            </a:endParaRPr>
          </a:p>
          <a:p>
            <a:pPr marL="220345">
              <a:lnSpc>
                <a:spcPts val="1035"/>
              </a:lnSpc>
            </a:pPr>
            <a:r>
              <a:rPr dirty="0" sz="90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28625" marR="975994">
              <a:lnSpc>
                <a:spcPts val="1040"/>
              </a:lnSpc>
              <a:spcBef>
                <a:spcPts val="50"/>
              </a:spcBef>
            </a:pPr>
            <a:r>
              <a:rPr dirty="0" sz="900">
                <a:latin typeface="Lucida Console"/>
                <a:cs typeface="Lucida Console"/>
              </a:rPr>
              <a:t>int N = </a:t>
            </a:r>
            <a:r>
              <a:rPr dirty="0" sz="900" spc="-10">
                <a:latin typeface="Lucida Console"/>
                <a:cs typeface="Lucida Console"/>
              </a:rPr>
              <a:t>Integer.parseInt(args[0]); </a:t>
            </a:r>
            <a:r>
              <a:rPr dirty="0" sz="900">
                <a:latin typeface="Lucida Console"/>
                <a:cs typeface="Lucida Console"/>
              </a:rPr>
              <a:t>for (int i = 0; i &lt; N; i++) </a:t>
            </a:r>
            <a:r>
              <a:rPr dirty="0" sz="900" spc="-5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636905">
              <a:lnSpc>
                <a:spcPts val="985"/>
              </a:lnSpc>
            </a:pPr>
            <a:r>
              <a:rPr dirty="0" sz="900">
                <a:latin typeface="Lucida Console"/>
                <a:cs typeface="Lucida Console"/>
              </a:rPr>
              <a:t>StdOut.printf(" %2d " , </a:t>
            </a:r>
            <a:r>
              <a:rPr dirty="0" sz="900" spc="-10">
                <a:latin typeface="Lucida Console"/>
                <a:cs typeface="Lucida Console"/>
              </a:rPr>
              <a:t>uniform(100));</a:t>
            </a:r>
            <a:endParaRPr sz="900">
              <a:latin typeface="Lucida Console"/>
              <a:cs typeface="Lucida Console"/>
            </a:endParaRPr>
          </a:p>
          <a:p>
            <a:pPr marL="636905" marR="5080">
              <a:lnSpc>
                <a:spcPts val="1040"/>
              </a:lnSpc>
              <a:spcBef>
                <a:spcPts val="45"/>
              </a:spcBef>
              <a:tabLst>
                <a:tab pos="2163445" algn="l"/>
              </a:tabLst>
            </a:pPr>
            <a:r>
              <a:rPr dirty="0" sz="900">
                <a:latin typeface="Lucida Console"/>
                <a:cs typeface="Lucida Console"/>
              </a:rPr>
              <a:t>StdOut.printf("%8.5f ", uniform(10.0, </a:t>
            </a:r>
            <a:r>
              <a:rPr dirty="0" sz="900" spc="-10">
                <a:latin typeface="Lucida Console"/>
                <a:cs typeface="Lucida Console"/>
              </a:rPr>
              <a:t>99.0)); </a:t>
            </a:r>
            <a:r>
              <a:rPr dirty="0" sz="900">
                <a:latin typeface="Lucida Console"/>
                <a:cs typeface="Lucida Console"/>
              </a:rPr>
              <a:t>StdOut.printf("%5b </a:t>
            </a:r>
            <a:r>
              <a:rPr dirty="0" sz="900" spc="-50">
                <a:latin typeface="Lucida Console"/>
                <a:cs typeface="Lucida Console"/>
              </a:rPr>
              <a:t>"</a:t>
            </a:r>
            <a:r>
              <a:rPr dirty="0" sz="900">
                <a:latin typeface="Lucida Console"/>
                <a:cs typeface="Lucida Console"/>
              </a:rPr>
              <a:t>	, </a:t>
            </a:r>
            <a:r>
              <a:rPr dirty="0" sz="900" spc="-10">
                <a:latin typeface="Lucida Console"/>
                <a:cs typeface="Lucida Console"/>
              </a:rPr>
              <a:t>bernoulli(.5)); </a:t>
            </a:r>
            <a:r>
              <a:rPr dirty="0" sz="900">
                <a:latin typeface="Lucida Console"/>
                <a:cs typeface="Lucida Console"/>
              </a:rPr>
              <a:t>StdOut.printf("%7.5f ", gaussian(9.0, </a:t>
            </a:r>
            <a:r>
              <a:rPr dirty="0" sz="900" spc="-10">
                <a:latin typeface="Lucida Console"/>
                <a:cs typeface="Lucida Console"/>
              </a:rPr>
              <a:t>.2)); StdOut.println();</a:t>
            </a:r>
            <a:endParaRPr sz="900">
              <a:latin typeface="Lucida Console"/>
              <a:cs typeface="Lucida Console"/>
            </a:endParaRPr>
          </a:p>
          <a:p>
            <a:pPr marL="428625">
              <a:lnSpc>
                <a:spcPts val="980"/>
              </a:lnSpc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  <a:p>
            <a:pPr marL="220345">
              <a:lnSpc>
                <a:spcPts val="1060"/>
              </a:lnSpc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75249" y="4804801"/>
            <a:ext cx="9525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latin typeface="Lucida Console"/>
                <a:cs typeface="Lucida Console"/>
              </a:rPr>
              <a:t>}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3520668"/>
            <a:ext cx="44831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Independent</a:t>
            </a:r>
            <a:r>
              <a:rPr dirty="0" sz="1450" spc="1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development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Code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client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before</a:t>
            </a:r>
            <a:r>
              <a:rPr dirty="0" baseline="1915" sz="2175" spc="14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coding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implementation.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Anticipate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needs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future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clients.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20700" y="5249798"/>
            <a:ext cx="4902200" cy="1118870"/>
          </a:xfrm>
          <a:custGeom>
            <a:avLst/>
            <a:gdLst/>
            <a:ahLst/>
            <a:cxnLst/>
            <a:rect l="l" t="t" r="r" b="b"/>
            <a:pathLst>
              <a:path w="4902200" h="1118870">
                <a:moveTo>
                  <a:pt x="0" y="0"/>
                </a:moveTo>
                <a:lnTo>
                  <a:pt x="4902200" y="0"/>
                </a:lnTo>
                <a:lnTo>
                  <a:pt x="4902200" y="1118857"/>
                </a:lnTo>
                <a:lnTo>
                  <a:pt x="0" y="11188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36905" y="5261173"/>
            <a:ext cx="4074160" cy="6121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Test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clients</a:t>
            </a:r>
            <a:endParaRPr sz="1450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Include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main()</a:t>
            </a:r>
            <a:r>
              <a:rPr dirty="0" baseline="1915" sz="2175" spc="-50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test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client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module.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3576" y="5912832"/>
            <a:ext cx="46107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35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Do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more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extensive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testing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separate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module.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947852" y="4836751"/>
            <a:ext cx="2326005" cy="1222375"/>
            <a:chOff x="6947852" y="4836751"/>
            <a:chExt cx="2326005" cy="122237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7852" y="4836751"/>
              <a:ext cx="2326004" cy="12219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972300" y="4868379"/>
              <a:ext cx="2222500" cy="1118870"/>
            </a:xfrm>
            <a:custGeom>
              <a:avLst/>
              <a:gdLst/>
              <a:ahLst/>
              <a:cxnLst/>
              <a:rect l="l" t="t" r="r" b="b"/>
              <a:pathLst>
                <a:path w="2222500" h="1118870">
                  <a:moveTo>
                    <a:pt x="0" y="0"/>
                  </a:moveTo>
                  <a:lnTo>
                    <a:pt x="2222500" y="0"/>
                  </a:lnTo>
                  <a:lnTo>
                    <a:pt x="2222500" y="1118844"/>
                  </a:lnTo>
                  <a:lnTo>
                    <a:pt x="0" y="1118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972300" y="4868379"/>
            <a:ext cx="2222500" cy="2800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39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3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3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StdRandom</a:t>
            </a:r>
            <a:r>
              <a:rPr dirty="0" sz="950" spc="-35">
                <a:latin typeface="Lucida Console"/>
                <a:cs typeface="Lucida Console"/>
              </a:rPr>
              <a:t> </a:t>
            </a:r>
            <a:r>
              <a:rPr dirty="0" sz="950" spc="-50">
                <a:latin typeface="Lucida Console"/>
                <a:cs typeface="Lucida Console"/>
              </a:rPr>
              <a:t>5</a:t>
            </a:r>
            <a:endParaRPr sz="950">
              <a:latin typeface="Lucida Console"/>
              <a:cs typeface="Lucida Console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7105605" y="5092124"/>
          <a:ext cx="1877060" cy="78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652780"/>
                <a:gridCol w="434975"/>
                <a:gridCol w="575310"/>
              </a:tblGrid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0"/>
                        </a:lnSpc>
                      </a:pPr>
                      <a:r>
                        <a:rPr dirty="0" sz="950" spc="-25">
                          <a:latin typeface="Lucida Console"/>
                          <a:cs typeface="Lucida Console"/>
                        </a:rPr>
                        <a:t>61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21.76541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70"/>
                        </a:lnSpc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true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70"/>
                        </a:lnSpc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9.30910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latin typeface="Lucida Console"/>
                          <a:cs typeface="Lucida Console"/>
                        </a:rPr>
                        <a:t>57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43.64327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false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9.42369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latin typeface="Lucida Console"/>
                          <a:cs typeface="Lucida Console"/>
                        </a:rPr>
                        <a:t>31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30.86201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true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9.06366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latin typeface="Lucida Console"/>
                          <a:cs typeface="Lucida Console"/>
                        </a:rPr>
                        <a:t>92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39.59314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true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9.00896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25">
                          <a:latin typeface="Lucida Console"/>
                          <a:cs typeface="Lucida Console"/>
                        </a:rPr>
                        <a:t>36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28.27256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false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8.66800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 descr=""/>
          <p:cNvSpPr txBox="1"/>
          <p:nvPr/>
        </p:nvSpPr>
        <p:spPr>
          <a:xfrm>
            <a:off x="5074373" y="5658648"/>
            <a:ext cx="15849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all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at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least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once!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781994" y="1719289"/>
            <a:ext cx="4636770" cy="4093210"/>
            <a:chOff x="4781994" y="1719289"/>
            <a:chExt cx="4636770" cy="4093210"/>
          </a:xfrm>
        </p:grpSpPr>
        <p:sp>
          <p:nvSpPr>
            <p:cNvPr id="21" name="object 21" descr=""/>
            <p:cNvSpPr/>
            <p:nvPr/>
          </p:nvSpPr>
          <p:spPr>
            <a:xfrm>
              <a:off x="4825998" y="577744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 h="0">
                  <a:moveTo>
                    <a:pt x="228600" y="0"/>
                  </a:moveTo>
                  <a:lnTo>
                    <a:pt x="824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81994" y="574282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609" y="1719289"/>
              <a:ext cx="2120686" cy="140970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5742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Functions</a:t>
            </a:r>
            <a:r>
              <a:rPr dirty="0" sz="1700">
                <a:latin typeface="Arial"/>
                <a:cs typeface="Arial"/>
              </a:rPr>
              <a:t> (static </a:t>
            </a:r>
            <a:r>
              <a:rPr dirty="0" sz="1700" spc="-10">
                <a:latin typeface="Arial"/>
                <a:cs typeface="Arial"/>
              </a:rPr>
              <a:t>methods)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6172200" cy="1411605"/>
          </a:xfrm>
          <a:custGeom>
            <a:avLst/>
            <a:gdLst/>
            <a:ahLst/>
            <a:cxnLst/>
            <a:rect l="l" t="t" r="r" b="b"/>
            <a:pathLst>
              <a:path w="6172200" h="1411605">
                <a:moveTo>
                  <a:pt x="0" y="0"/>
                </a:moveTo>
                <a:lnTo>
                  <a:pt x="6172200" y="0"/>
                </a:lnTo>
                <a:lnTo>
                  <a:pt x="6172200" y="1411287"/>
                </a:lnTo>
                <a:lnTo>
                  <a:pt x="0" y="1411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6172200" cy="1411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function</a:t>
            </a:r>
            <a:r>
              <a:rPr dirty="0" sz="1450" spc="11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("aka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static</a:t>
            </a:r>
            <a:r>
              <a:rPr dirty="0" sz="1450" spc="11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 i="1">
                <a:solidFill>
                  <a:srgbClr val="005493"/>
                </a:solidFill>
                <a:latin typeface="Lucida Sans Italic"/>
                <a:cs typeface="Lucida Sans Italic"/>
              </a:rPr>
              <a:t>method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")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Takes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zero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more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input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arguments.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Returns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zero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output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value.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May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cause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side</a:t>
            </a:r>
            <a:r>
              <a:rPr dirty="0" baseline="1915" sz="2175" spc="142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effects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(e.g.,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output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standard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draw).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" y="3635095"/>
            <a:ext cx="6159500" cy="1411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69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Applications</a:t>
            </a:r>
            <a:endParaRPr sz="1450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Scientists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mathematical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calculate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formulas.</a:t>
            </a:r>
            <a:endParaRPr baseline="1915" sz="2175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Programmers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build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modular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programs.</a:t>
            </a:r>
            <a:endParaRPr baseline="1915" sz="2175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You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both.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3400" y="5198948"/>
            <a:ext cx="8026400" cy="1437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seen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far</a:t>
            </a:r>
            <a:endParaRPr sz="1450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 spc="-60">
                <a:latin typeface="Lucida Sans Unicode"/>
                <a:cs typeface="Lucida Sans Unicode"/>
              </a:rPr>
              <a:t>Built-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functions:</a:t>
            </a:r>
            <a:r>
              <a:rPr dirty="0" baseline="1915" sz="2175" spc="127">
                <a:latin typeface="Lucida Sans Unicode"/>
                <a:cs typeface="Lucida Sans Unicode"/>
              </a:rPr>
              <a:t>  </a:t>
            </a:r>
            <a:r>
              <a:rPr dirty="0" baseline="1915" sz="2175">
                <a:latin typeface="Lucida Console"/>
                <a:cs typeface="Lucida Console"/>
              </a:rPr>
              <a:t>Math.random(),</a:t>
            </a:r>
            <a:r>
              <a:rPr dirty="0" baseline="1915" sz="2175" spc="27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Math.abs(),</a:t>
            </a:r>
            <a:r>
              <a:rPr dirty="0" baseline="1915" sz="2175" spc="262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Console"/>
                <a:cs typeface="Lucida Console"/>
              </a:rPr>
              <a:t>Integer.parseInt()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Our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I/O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libraries:</a:t>
            </a:r>
            <a:r>
              <a:rPr dirty="0" baseline="1915" sz="2175" spc="150">
                <a:latin typeface="Lucida Sans Unicode"/>
                <a:cs typeface="Lucida Sans Unicode"/>
              </a:rPr>
              <a:t>  </a:t>
            </a:r>
            <a:r>
              <a:rPr dirty="0" baseline="1915" sz="2175">
                <a:latin typeface="Lucida Console"/>
                <a:cs typeface="Lucida Console"/>
              </a:rPr>
              <a:t>StdIn.readInt(),</a:t>
            </a:r>
            <a:r>
              <a:rPr dirty="0" baseline="1915" sz="2175" spc="29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StdDraw.line(),</a:t>
            </a:r>
            <a:r>
              <a:rPr dirty="0" baseline="1915" sz="2175" spc="292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Console"/>
                <a:cs typeface="Lucida Console"/>
              </a:rPr>
              <a:t>StdAudio.play()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3497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5609" algn="l"/>
              </a:tabLst>
            </a:pPr>
            <a:r>
              <a:rPr dirty="0" baseline="1915" sz="2175" spc="-37">
                <a:latin typeface="Lucida Sans Unicode"/>
                <a:cs typeface="Lucida Sans Unicode"/>
              </a:rPr>
              <a:t>User-</a:t>
            </a:r>
            <a:r>
              <a:rPr dirty="0" baseline="1915" sz="2175">
                <a:latin typeface="Lucida Sans Unicode"/>
                <a:cs typeface="Lucida Sans Unicode"/>
              </a:rPr>
              <a:t>defined</a:t>
            </a:r>
            <a:r>
              <a:rPr dirty="0" baseline="1915" sz="2175" spc="5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functions:</a:t>
            </a:r>
            <a:r>
              <a:rPr dirty="0" baseline="1915" sz="2175" spc="52">
                <a:latin typeface="Lucida Sans Unicode"/>
                <a:cs typeface="Lucida Sans Unicode"/>
              </a:rPr>
              <a:t>  </a:t>
            </a:r>
            <a:r>
              <a:rPr dirty="0" baseline="1915" sz="2175" spc="-15">
                <a:latin typeface="Lucida Console"/>
                <a:cs typeface="Lucida Console"/>
              </a:rPr>
              <a:t>main()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71496" y="3245026"/>
            <a:ext cx="3754754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Java</a:t>
            </a:r>
            <a:r>
              <a:rPr dirty="0" sz="1000" spc="-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functions</a:t>
            </a:r>
            <a:r>
              <a:rPr dirty="0" sz="1000" spc="-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dirty="0" sz="1000" spc="-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8D3124"/>
                </a:solidFill>
                <a:latin typeface="Lucida Sans Italic"/>
                <a:cs typeface="Lucida Sans Italic"/>
              </a:rPr>
              <a:t>more</a:t>
            </a:r>
            <a:r>
              <a:rPr dirty="0" sz="1000" spc="-3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000" i="1">
                <a:solidFill>
                  <a:srgbClr val="8D3124"/>
                </a:solidFill>
                <a:latin typeface="Lucida Sans Italic"/>
                <a:cs typeface="Lucida Sans Italic"/>
              </a:rPr>
              <a:t>general</a:t>
            </a:r>
            <a:r>
              <a:rPr dirty="0" sz="1000" spc="-40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than</a:t>
            </a:r>
            <a:r>
              <a:rPr dirty="0" sz="1000" spc="-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1000" spc="-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functions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191" y="3040697"/>
            <a:ext cx="217068" cy="273857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7163625" y="2255620"/>
            <a:ext cx="163830" cy="286385"/>
            <a:chOff x="7163625" y="2255620"/>
            <a:chExt cx="163830" cy="286385"/>
          </a:xfrm>
        </p:grpSpPr>
        <p:sp>
          <p:nvSpPr>
            <p:cNvPr id="11" name="object 11" descr=""/>
            <p:cNvSpPr/>
            <p:nvPr/>
          </p:nvSpPr>
          <p:spPr>
            <a:xfrm>
              <a:off x="7245351" y="2274670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0"/>
                  </a:moveTo>
                  <a:lnTo>
                    <a:pt x="0" y="143659"/>
                  </a:lnTo>
                  <a:lnTo>
                    <a:pt x="0" y="165285"/>
                  </a:lnTo>
                </a:path>
              </a:pathLst>
            </a:custGeom>
            <a:ln w="3814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63625" y="2378062"/>
              <a:ext cx="163830" cy="163830"/>
            </a:xfrm>
            <a:custGeom>
              <a:avLst/>
              <a:gdLst/>
              <a:ahLst/>
              <a:cxnLst/>
              <a:rect l="l" t="t" r="r" b="b"/>
              <a:pathLst>
                <a:path w="163829" h="163830">
                  <a:moveTo>
                    <a:pt x="0" y="0"/>
                  </a:moveTo>
                  <a:lnTo>
                    <a:pt x="81724" y="163639"/>
                  </a:lnTo>
                  <a:lnTo>
                    <a:pt x="143019" y="40906"/>
                  </a:lnTo>
                  <a:lnTo>
                    <a:pt x="81724" y="40906"/>
                  </a:lnTo>
                  <a:lnTo>
                    <a:pt x="0" y="0"/>
                  </a:lnTo>
                  <a:close/>
                </a:path>
                <a:path w="163829" h="163830">
                  <a:moveTo>
                    <a:pt x="163448" y="0"/>
                  </a:moveTo>
                  <a:lnTo>
                    <a:pt x="81724" y="40906"/>
                  </a:lnTo>
                  <a:lnTo>
                    <a:pt x="143019" y="40906"/>
                  </a:lnTo>
                  <a:lnTo>
                    <a:pt x="163448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891972" y="1991008"/>
            <a:ext cx="73025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35" b="1">
                <a:solidFill>
                  <a:srgbClr val="8D3124"/>
                </a:solidFill>
                <a:latin typeface="Trebuchet MS"/>
                <a:cs typeface="Trebuchet MS"/>
              </a:rPr>
              <a:t>input</a:t>
            </a:r>
            <a:r>
              <a:rPr dirty="0" sz="1450" spc="30" b="1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dirty="0" sz="1450" spc="-50" i="1">
                <a:solidFill>
                  <a:srgbClr val="8D3124"/>
                </a:solidFill>
                <a:latin typeface="Lucida Sans Italic"/>
                <a:cs typeface="Lucida Sans Italic"/>
              </a:rPr>
              <a:t>x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192325" y="4302609"/>
            <a:ext cx="163830" cy="299085"/>
            <a:chOff x="8192325" y="4302609"/>
            <a:chExt cx="163830" cy="299085"/>
          </a:xfrm>
        </p:grpSpPr>
        <p:sp>
          <p:nvSpPr>
            <p:cNvPr id="15" name="object 15" descr=""/>
            <p:cNvSpPr/>
            <p:nvPr/>
          </p:nvSpPr>
          <p:spPr>
            <a:xfrm>
              <a:off x="8274051" y="432165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0"/>
                  </a:moveTo>
                  <a:lnTo>
                    <a:pt x="0" y="152559"/>
                  </a:lnTo>
                  <a:lnTo>
                    <a:pt x="0" y="177999"/>
                  </a:lnTo>
                </a:path>
              </a:pathLst>
            </a:custGeom>
            <a:ln w="3814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192325" y="4437773"/>
              <a:ext cx="163830" cy="163830"/>
            </a:xfrm>
            <a:custGeom>
              <a:avLst/>
              <a:gdLst/>
              <a:ahLst/>
              <a:cxnLst/>
              <a:rect l="l" t="t" r="r" b="b"/>
              <a:pathLst>
                <a:path w="163829" h="163829">
                  <a:moveTo>
                    <a:pt x="0" y="0"/>
                  </a:moveTo>
                  <a:lnTo>
                    <a:pt x="81724" y="163639"/>
                  </a:lnTo>
                  <a:lnTo>
                    <a:pt x="143019" y="40906"/>
                  </a:lnTo>
                  <a:lnTo>
                    <a:pt x="81724" y="40906"/>
                  </a:lnTo>
                  <a:lnTo>
                    <a:pt x="0" y="0"/>
                  </a:lnTo>
                  <a:close/>
                </a:path>
                <a:path w="163829" h="163829">
                  <a:moveTo>
                    <a:pt x="163448" y="0"/>
                  </a:moveTo>
                  <a:lnTo>
                    <a:pt x="81724" y="40906"/>
                  </a:lnTo>
                  <a:lnTo>
                    <a:pt x="143019" y="40906"/>
                  </a:lnTo>
                  <a:lnTo>
                    <a:pt x="163448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908290" y="4581859"/>
            <a:ext cx="10909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40" b="1">
                <a:solidFill>
                  <a:srgbClr val="8D3124"/>
                </a:solidFill>
                <a:latin typeface="Trebuchet MS"/>
                <a:cs typeface="Trebuchet MS"/>
              </a:rPr>
              <a:t>output</a:t>
            </a:r>
            <a:r>
              <a:rPr dirty="0" sz="1450" spc="50" b="1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f</a:t>
            </a:r>
            <a:r>
              <a:rPr dirty="0" sz="1450" spc="-260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5">
                <a:solidFill>
                  <a:srgbClr val="8D3124"/>
                </a:solidFill>
                <a:latin typeface="Lucida Sans Unicode"/>
                <a:cs typeface="Lucida Sans Unicode"/>
              </a:rPr>
              <a:t>(</a:t>
            </a:r>
            <a:r>
              <a:rPr dirty="0" sz="1450" spc="-25" i="1">
                <a:solidFill>
                  <a:srgbClr val="8D3124"/>
                </a:solidFill>
                <a:latin typeface="Lucida Sans Italic"/>
                <a:cs typeface="Lucida Sans Italic"/>
              </a:rPr>
              <a:t>x</a:t>
            </a:r>
            <a:r>
              <a:rPr dirty="0" sz="1450" spc="-25">
                <a:solidFill>
                  <a:srgbClr val="8D3124"/>
                </a:solidFill>
                <a:latin typeface="Lucida Sans Unicode"/>
                <a:cs typeface="Lucida Sans Unicode"/>
              </a:rPr>
              <a:t>)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84686" y="2565819"/>
            <a:ext cx="1626235" cy="1801495"/>
            <a:chOff x="6984686" y="2565819"/>
            <a:chExt cx="1626235" cy="1801495"/>
          </a:xfrm>
        </p:grpSpPr>
        <p:sp>
          <p:nvSpPr>
            <p:cNvPr id="19" name="object 19" descr=""/>
            <p:cNvSpPr/>
            <p:nvPr/>
          </p:nvSpPr>
          <p:spPr>
            <a:xfrm>
              <a:off x="6984999" y="2935808"/>
              <a:ext cx="1574800" cy="1029969"/>
            </a:xfrm>
            <a:custGeom>
              <a:avLst/>
              <a:gdLst/>
              <a:ahLst/>
              <a:cxnLst/>
              <a:rect l="l" t="t" r="r" b="b"/>
              <a:pathLst>
                <a:path w="1574800" h="1029970">
                  <a:moveTo>
                    <a:pt x="0" y="0"/>
                  </a:moveTo>
                  <a:lnTo>
                    <a:pt x="1574800" y="0"/>
                  </a:lnTo>
                  <a:lnTo>
                    <a:pt x="1574800" y="1029855"/>
                  </a:lnTo>
                  <a:lnTo>
                    <a:pt x="0" y="1029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04054" y="2585186"/>
              <a:ext cx="1206500" cy="1759585"/>
            </a:xfrm>
            <a:custGeom>
              <a:avLst/>
              <a:gdLst/>
              <a:ahLst/>
              <a:cxnLst/>
              <a:rect l="l" t="t" r="r" b="b"/>
              <a:pathLst>
                <a:path w="1206500" h="1759585">
                  <a:moveTo>
                    <a:pt x="101786" y="0"/>
                  </a:moveTo>
                  <a:lnTo>
                    <a:pt x="177800" y="119433"/>
                  </a:lnTo>
                  <a:lnTo>
                    <a:pt x="177800" y="356983"/>
                  </a:lnTo>
                  <a:lnTo>
                    <a:pt x="0" y="356983"/>
                  </a:lnTo>
                  <a:lnTo>
                    <a:pt x="0" y="1374124"/>
                  </a:lnTo>
                  <a:lnTo>
                    <a:pt x="1206500" y="1374124"/>
                  </a:lnTo>
                  <a:lnTo>
                    <a:pt x="1206500" y="1646163"/>
                  </a:lnTo>
                  <a:lnTo>
                    <a:pt x="1127892" y="1759258"/>
                  </a:lnTo>
                </a:path>
              </a:pathLst>
            </a:custGeom>
            <a:ln w="381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08850" y="2588996"/>
              <a:ext cx="1282700" cy="1758950"/>
            </a:xfrm>
            <a:custGeom>
              <a:avLst/>
              <a:gdLst/>
              <a:ahLst/>
              <a:cxnLst/>
              <a:rect l="l" t="t" r="r" b="b"/>
              <a:pathLst>
                <a:path w="1282700" h="1758950">
                  <a:moveTo>
                    <a:pt x="76364" y="0"/>
                  </a:moveTo>
                  <a:lnTo>
                    <a:pt x="0" y="111087"/>
                  </a:lnTo>
                  <a:lnTo>
                    <a:pt x="0" y="353173"/>
                  </a:lnTo>
                  <a:lnTo>
                    <a:pt x="1282700" y="353173"/>
                  </a:lnTo>
                  <a:lnTo>
                    <a:pt x="1282700" y="1383029"/>
                  </a:lnTo>
                  <a:lnTo>
                    <a:pt x="1041398" y="1383029"/>
                  </a:lnTo>
                  <a:lnTo>
                    <a:pt x="1041398" y="1642539"/>
                  </a:lnTo>
                  <a:lnTo>
                    <a:pt x="1121981" y="1758388"/>
                  </a:lnTo>
                </a:path>
              </a:pathLst>
            </a:custGeom>
            <a:ln w="381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290117" y="3323149"/>
            <a:ext cx="101726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30" b="1">
                <a:solidFill>
                  <a:srgbClr val="8D3124"/>
                </a:solidFill>
                <a:latin typeface="Trebuchet MS"/>
                <a:cs typeface="Trebuchet MS"/>
              </a:rPr>
              <a:t>function</a:t>
            </a:r>
            <a:r>
              <a:rPr dirty="0" sz="1450" spc="65" b="1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dirty="0" sz="1450" spc="-50" i="1">
                <a:solidFill>
                  <a:srgbClr val="8D3124"/>
                </a:solidFill>
                <a:latin typeface="Lucida Sans Italic"/>
                <a:cs typeface="Lucida Sans Italic"/>
              </a:rPr>
              <a:t>f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583228" y="2963367"/>
            <a:ext cx="338455" cy="1024890"/>
            <a:chOff x="8583228" y="2963367"/>
            <a:chExt cx="338455" cy="1024890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3228" y="2963367"/>
              <a:ext cx="273307" cy="27360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585201" y="3450735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 h="0">
                  <a:moveTo>
                    <a:pt x="0" y="0"/>
                  </a:moveTo>
                  <a:lnTo>
                    <a:pt x="289088" y="0"/>
                  </a:lnTo>
                  <a:lnTo>
                    <a:pt x="292100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852154" y="341612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3228" y="3712015"/>
              <a:ext cx="275453" cy="275758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8972486" y="3156373"/>
            <a:ext cx="733425" cy="549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7160">
              <a:lnSpc>
                <a:spcPct val="118700"/>
              </a:lnSpc>
              <a:spcBef>
                <a:spcPts val="90"/>
              </a:spcBef>
            </a:pPr>
            <a:r>
              <a:rPr dirty="0" sz="1450" spc="140" b="1">
                <a:solidFill>
                  <a:srgbClr val="8D3124"/>
                </a:solidFill>
                <a:latin typeface="Trebuchet MS"/>
                <a:cs typeface="Trebuchet MS"/>
              </a:rPr>
              <a:t>side </a:t>
            </a:r>
            <a:r>
              <a:rPr dirty="0" sz="1450" spc="114" b="1">
                <a:solidFill>
                  <a:srgbClr val="8D3124"/>
                </a:solidFill>
                <a:latin typeface="Trebuchet MS"/>
                <a:cs typeface="Trebuchet MS"/>
              </a:rPr>
              <a:t>effects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6891" y="1250334"/>
            <a:ext cx="28155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Example: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Lucida Console"/>
                <a:cs typeface="Lucida Console"/>
              </a:rPr>
              <a:t>StdStats</a:t>
            </a:r>
            <a:r>
              <a:rPr dirty="0" sz="1700" spc="-360">
                <a:latin typeface="Lucida Console"/>
                <a:cs typeface="Lucida Console"/>
              </a:rPr>
              <a:t> </a:t>
            </a:r>
            <a:r>
              <a:rPr dirty="0" sz="1700" spc="70"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470900" y="1725415"/>
            <a:ext cx="969644" cy="1195705"/>
            <a:chOff x="8470900" y="1725415"/>
            <a:chExt cx="969644" cy="11957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0900" y="1725415"/>
              <a:ext cx="969333" cy="119558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351975" y="1769249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5" h="43814">
                  <a:moveTo>
                    <a:pt x="25400" y="23279"/>
                  </a:moveTo>
                  <a:lnTo>
                    <a:pt x="0" y="23368"/>
                  </a:lnTo>
                  <a:lnTo>
                    <a:pt x="12776" y="43243"/>
                  </a:lnTo>
                  <a:lnTo>
                    <a:pt x="25400" y="23279"/>
                  </a:lnTo>
                  <a:close/>
                </a:path>
                <a:path w="56515" h="43814">
                  <a:moveTo>
                    <a:pt x="41211" y="19913"/>
                  </a:moveTo>
                  <a:lnTo>
                    <a:pt x="28524" y="0"/>
                  </a:lnTo>
                  <a:lnTo>
                    <a:pt x="15824" y="19913"/>
                  </a:lnTo>
                  <a:lnTo>
                    <a:pt x="41211" y="19913"/>
                  </a:lnTo>
                  <a:close/>
                </a:path>
                <a:path w="56515" h="43814">
                  <a:moveTo>
                    <a:pt x="56159" y="23583"/>
                  </a:moveTo>
                  <a:lnTo>
                    <a:pt x="30759" y="23672"/>
                  </a:lnTo>
                  <a:lnTo>
                    <a:pt x="43535" y="43548"/>
                  </a:lnTo>
                  <a:lnTo>
                    <a:pt x="56159" y="2358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44064" y="2661266"/>
              <a:ext cx="896619" cy="74295"/>
            </a:xfrm>
            <a:custGeom>
              <a:avLst/>
              <a:gdLst/>
              <a:ahLst/>
              <a:cxnLst/>
              <a:rect l="l" t="t" r="r" b="b"/>
              <a:pathLst>
                <a:path w="896620" h="74294">
                  <a:moveTo>
                    <a:pt x="0" y="74047"/>
                  </a:moveTo>
                  <a:lnTo>
                    <a:pt x="896169" y="74047"/>
                  </a:lnTo>
                  <a:lnTo>
                    <a:pt x="896169" y="0"/>
                  </a:lnTo>
                  <a:lnTo>
                    <a:pt x="0" y="0"/>
                  </a:lnTo>
                  <a:lnTo>
                    <a:pt x="0" y="740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470900" y="2745974"/>
              <a:ext cx="12700" cy="175260"/>
            </a:xfrm>
            <a:custGeom>
              <a:avLst/>
              <a:gdLst/>
              <a:ahLst/>
              <a:cxnLst/>
              <a:rect l="l" t="t" r="r" b="b"/>
              <a:pathLst>
                <a:path w="12700" h="175260">
                  <a:moveTo>
                    <a:pt x="0" y="0"/>
                  </a:moveTo>
                  <a:lnTo>
                    <a:pt x="0" y="175025"/>
                  </a:lnTo>
                  <a:lnTo>
                    <a:pt x="12322" y="175025"/>
                  </a:lnTo>
                  <a:lnTo>
                    <a:pt x="123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500868" y="2207106"/>
            <a:ext cx="91948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9971" sz="292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6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37786" y="2341688"/>
            <a:ext cx="7823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396" sz="2925" spc="104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650" spc="7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90533" y="2656619"/>
            <a:ext cx="605790" cy="220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Calibri"/>
              <a:cs typeface="Calibri"/>
            </a:endParaRPr>
          </a:p>
          <a:p>
            <a:pPr algn="r" marR="13970">
              <a:lnSpc>
                <a:spcPct val="100000"/>
              </a:lnSpc>
            </a:pP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6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20700" y="1786280"/>
          <a:ext cx="7072630" cy="406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2929254"/>
                <a:gridCol w="3468369"/>
                <a:gridCol w="231775"/>
              </a:tblGrid>
              <a:tr h="1105535">
                <a:tc gridSpan="4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861175" indent="-6732905">
                        <a:lnSpc>
                          <a:spcPct val="36200"/>
                        </a:lnSpc>
                        <a:tabLst>
                          <a:tab pos="6842759" algn="l"/>
                        </a:tabLst>
                      </a:pP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Developed</a:t>
                      </a:r>
                      <a:r>
                        <a:rPr dirty="0" sz="1450" spc="1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course,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dirty="0" sz="1450" spc="1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broadly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useful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baseline="30555" sz="1500" spc="-37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and </a:t>
                      </a: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  <a:p>
                      <a:pPr marL="290195" marR="30480" indent="-125730">
                        <a:lnSpc>
                          <a:spcPct val="100000"/>
                        </a:lnSpc>
                        <a:spcBef>
                          <a:spcPts val="229"/>
                        </a:spcBef>
                        <a:buSzPct val="106896"/>
                        <a:buFont typeface="Calibri"/>
                        <a:buChar char="•"/>
                        <a:tabLst>
                          <a:tab pos="290830" algn="l"/>
                        </a:tabLst>
                      </a:pP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Implement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methods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computing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statistics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arrays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real</a:t>
                      </a:r>
                      <a:r>
                        <a:rPr dirty="0" baseline="1915" sz="2175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 spc="-15">
                          <a:latin typeface="Lucida Sans Unicode"/>
                          <a:cs typeface="Lucida Sans Unicode"/>
                        </a:rPr>
                        <a:t>numbers.</a:t>
                      </a:r>
                      <a:endParaRPr baseline="1915" sz="2175">
                        <a:latin typeface="Lucida Sans Unicode"/>
                        <a:cs typeface="Lucida Sans Unicode"/>
                      </a:endParaRPr>
                    </a:p>
                    <a:p>
                      <a:pPr marL="290195" marR="30480" indent="-125730">
                        <a:lnSpc>
                          <a:spcPct val="100000"/>
                        </a:lnSpc>
                        <a:spcBef>
                          <a:spcPts val="570"/>
                        </a:spcBef>
                        <a:buSzPct val="106896"/>
                        <a:buFont typeface="Calibri"/>
                        <a:buChar char="•"/>
                        <a:tabLst>
                          <a:tab pos="290830" algn="l"/>
                        </a:tabLst>
                      </a:pP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Available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download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booksite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(and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included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baseline="1915" sz="2175" spc="157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>
                          <a:latin typeface="Lucida Sans Unicode"/>
                          <a:cs typeface="Lucida Sans Unicode"/>
                        </a:rPr>
                        <a:t>introcs</a:t>
                      </a:r>
                      <a:r>
                        <a:rPr dirty="0" baseline="1915" sz="2175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1915" sz="2175" spc="-15">
                          <a:latin typeface="Lucida Sans Unicode"/>
                          <a:cs typeface="Lucida Sans Unicode"/>
                        </a:rPr>
                        <a:t>software).</a:t>
                      </a:r>
                      <a:endParaRPr baseline="1915" sz="2175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3210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dirty="0" sz="1100" spc="45" b="1">
                          <a:latin typeface="Trebuchet MS"/>
                          <a:cs typeface="Trebuchet MS"/>
                        </a:rPr>
                        <a:t>API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200" spc="1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200" spc="1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StdStats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max(double[]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largest</a:t>
                      </a:r>
                      <a:r>
                        <a:rPr dirty="0" sz="1200" spc="13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min(double[]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smallest</a:t>
                      </a:r>
                      <a:r>
                        <a:rPr dirty="0" sz="1200" spc="1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mean(double[]</a:t>
                      </a:r>
                      <a:r>
                        <a:rPr dirty="0" sz="1200" spc="2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average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var(double[]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sample</a:t>
                      </a:r>
                      <a:r>
                        <a:rPr dirty="0" sz="1200" spc="13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variance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stddev(double[]</a:t>
                      </a:r>
                      <a:r>
                        <a:rPr dirty="0" sz="1200" spc="2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sample</a:t>
                      </a:r>
                      <a:r>
                        <a:rPr dirty="0" sz="1200" spc="1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standard</a:t>
                      </a:r>
                      <a:r>
                        <a:rPr dirty="0" sz="1200" spc="1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deviation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2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median(double[]</a:t>
                      </a:r>
                      <a:r>
                        <a:rPr dirty="0" sz="1200" spc="2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plot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points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(i,</a:t>
                      </a:r>
                      <a:r>
                        <a:rPr dirty="0" sz="1200" spc="1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a[i])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6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plotPoints(double[]</a:t>
                      </a:r>
                      <a:r>
                        <a:rPr dirty="0" sz="1200" spc="2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plot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points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(i,</a:t>
                      </a:r>
                      <a:r>
                        <a:rPr dirty="0" sz="1200" spc="1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a[i])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54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plotLines(double[]</a:t>
                      </a:r>
                      <a:r>
                        <a:rPr dirty="0" sz="1200" spc="2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plot</a:t>
                      </a:r>
                      <a:r>
                        <a:rPr dirty="0" sz="1200" spc="8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lines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connecting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points</a:t>
                      </a:r>
                      <a:r>
                        <a:rPr dirty="0" sz="1200" spc="8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at</a:t>
                      </a:r>
                      <a:r>
                        <a:rPr dirty="0" sz="1200" spc="9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(i,</a:t>
                      </a:r>
                      <a:r>
                        <a:rPr dirty="0" sz="1200" spc="17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a[i])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  <a:tr h="2978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plotBars(double[]</a:t>
                      </a:r>
                      <a:r>
                        <a:rPr dirty="0" sz="1200" spc="2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a)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plot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bars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to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points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at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(i,</a:t>
                      </a:r>
                      <a:r>
                        <a:rPr dirty="0" sz="1200" spc="13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a[i])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7564272" y="1851048"/>
            <a:ext cx="558165" cy="307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52705">
              <a:lnSpc>
                <a:spcPts val="1030"/>
              </a:lnSpc>
              <a:spcBef>
                <a:spcPts val="26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plotting StdDraw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528" y="2047577"/>
            <a:ext cx="229151" cy="14145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20700" y="5999950"/>
            <a:ext cx="37211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latin typeface="Lucida Sans Unicode"/>
                <a:cs typeface="Lucida Sans Unicode"/>
              </a:rPr>
              <a:t>Easy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implement,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but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easier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use!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73523" y="6141147"/>
            <a:ext cx="309245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one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reason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develop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library: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clarify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client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261294" y="6200546"/>
            <a:ext cx="374650" cy="69850"/>
            <a:chOff x="4261294" y="6200546"/>
            <a:chExt cx="374650" cy="69850"/>
          </a:xfrm>
        </p:grpSpPr>
        <p:sp>
          <p:nvSpPr>
            <p:cNvPr id="18" name="object 18" descr=""/>
            <p:cNvSpPr/>
            <p:nvPr/>
          </p:nvSpPr>
          <p:spPr>
            <a:xfrm>
              <a:off x="4305304" y="6235156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330200" y="0"/>
                  </a:moveTo>
                  <a:lnTo>
                    <a:pt x="1126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61294" y="620054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468708" y="3242061"/>
            <a:ext cx="2233295" cy="2655570"/>
            <a:chOff x="7468708" y="3242061"/>
            <a:chExt cx="2233295" cy="2655570"/>
          </a:xfrm>
        </p:grpSpPr>
        <p:sp>
          <p:nvSpPr>
            <p:cNvPr id="21" name="object 21" descr=""/>
            <p:cNvSpPr/>
            <p:nvPr/>
          </p:nvSpPr>
          <p:spPr>
            <a:xfrm>
              <a:off x="7473949" y="3247313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600" y="0"/>
                  </a:lnTo>
                  <a:lnTo>
                    <a:pt x="990600" y="991704"/>
                  </a:lnTo>
                  <a:lnTo>
                    <a:pt x="0" y="991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73950" y="3247302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601" y="0"/>
                  </a:lnTo>
                  <a:lnTo>
                    <a:pt x="990601" y="991713"/>
                  </a:lnTo>
                  <a:lnTo>
                    <a:pt x="0" y="991713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543800" y="3471874"/>
              <a:ext cx="838200" cy="572135"/>
            </a:xfrm>
            <a:custGeom>
              <a:avLst/>
              <a:gdLst/>
              <a:ahLst/>
              <a:cxnLst/>
              <a:rect l="l" t="t" r="r" b="b"/>
              <a:pathLst>
                <a:path w="838200" h="572135">
                  <a:moveTo>
                    <a:pt x="52374" y="83921"/>
                  </a:moveTo>
                  <a:lnTo>
                    <a:pt x="50457" y="74053"/>
                  </a:lnTo>
                  <a:lnTo>
                    <a:pt x="44716" y="65366"/>
                  </a:lnTo>
                  <a:lnTo>
                    <a:pt x="36042" y="59613"/>
                  </a:lnTo>
                  <a:lnTo>
                    <a:pt x="26187" y="57696"/>
                  </a:lnTo>
                  <a:lnTo>
                    <a:pt x="16332" y="59613"/>
                  </a:lnTo>
                  <a:lnTo>
                    <a:pt x="7670" y="65366"/>
                  </a:lnTo>
                  <a:lnTo>
                    <a:pt x="1917" y="74053"/>
                  </a:lnTo>
                  <a:lnTo>
                    <a:pt x="0" y="83921"/>
                  </a:lnTo>
                  <a:lnTo>
                    <a:pt x="1917" y="93789"/>
                  </a:lnTo>
                  <a:lnTo>
                    <a:pt x="7670" y="102450"/>
                  </a:lnTo>
                  <a:lnTo>
                    <a:pt x="16332" y="108216"/>
                  </a:lnTo>
                  <a:lnTo>
                    <a:pt x="26187" y="110147"/>
                  </a:lnTo>
                  <a:lnTo>
                    <a:pt x="36042" y="108216"/>
                  </a:lnTo>
                  <a:lnTo>
                    <a:pt x="44716" y="102450"/>
                  </a:lnTo>
                  <a:lnTo>
                    <a:pt x="50457" y="93789"/>
                  </a:lnTo>
                  <a:lnTo>
                    <a:pt x="52374" y="83921"/>
                  </a:lnTo>
                  <a:close/>
                </a:path>
                <a:path w="838200" h="572135">
                  <a:moveTo>
                    <a:pt x="183349" y="335661"/>
                  </a:moveTo>
                  <a:lnTo>
                    <a:pt x="181432" y="325793"/>
                  </a:lnTo>
                  <a:lnTo>
                    <a:pt x="175679" y="317106"/>
                  </a:lnTo>
                  <a:lnTo>
                    <a:pt x="167005" y="311353"/>
                  </a:lnTo>
                  <a:lnTo>
                    <a:pt x="157162" y="309435"/>
                  </a:lnTo>
                  <a:lnTo>
                    <a:pt x="147307" y="311353"/>
                  </a:lnTo>
                  <a:lnTo>
                    <a:pt x="138645" y="317106"/>
                  </a:lnTo>
                  <a:lnTo>
                    <a:pt x="132880" y="325793"/>
                  </a:lnTo>
                  <a:lnTo>
                    <a:pt x="130962" y="335661"/>
                  </a:lnTo>
                  <a:lnTo>
                    <a:pt x="132880" y="345528"/>
                  </a:lnTo>
                  <a:lnTo>
                    <a:pt x="138645" y="354203"/>
                  </a:lnTo>
                  <a:lnTo>
                    <a:pt x="147307" y="359968"/>
                  </a:lnTo>
                  <a:lnTo>
                    <a:pt x="157162" y="361886"/>
                  </a:lnTo>
                  <a:lnTo>
                    <a:pt x="167005" y="359968"/>
                  </a:lnTo>
                  <a:lnTo>
                    <a:pt x="175679" y="354203"/>
                  </a:lnTo>
                  <a:lnTo>
                    <a:pt x="181432" y="345528"/>
                  </a:lnTo>
                  <a:lnTo>
                    <a:pt x="183349" y="335661"/>
                  </a:lnTo>
                  <a:close/>
                </a:path>
                <a:path w="838200" h="572135">
                  <a:moveTo>
                    <a:pt x="314312" y="83921"/>
                  </a:moveTo>
                  <a:lnTo>
                    <a:pt x="312394" y="74053"/>
                  </a:lnTo>
                  <a:lnTo>
                    <a:pt x="306654" y="65366"/>
                  </a:lnTo>
                  <a:lnTo>
                    <a:pt x="297980" y="59613"/>
                  </a:lnTo>
                  <a:lnTo>
                    <a:pt x="288124" y="57696"/>
                  </a:lnTo>
                  <a:lnTo>
                    <a:pt x="278269" y="59613"/>
                  </a:lnTo>
                  <a:lnTo>
                    <a:pt x="269608" y="65366"/>
                  </a:lnTo>
                  <a:lnTo>
                    <a:pt x="263855" y="74053"/>
                  </a:lnTo>
                  <a:lnTo>
                    <a:pt x="261937" y="83921"/>
                  </a:lnTo>
                  <a:lnTo>
                    <a:pt x="263855" y="93789"/>
                  </a:lnTo>
                  <a:lnTo>
                    <a:pt x="269608" y="102450"/>
                  </a:lnTo>
                  <a:lnTo>
                    <a:pt x="278269" y="108216"/>
                  </a:lnTo>
                  <a:lnTo>
                    <a:pt x="288124" y="110147"/>
                  </a:lnTo>
                  <a:lnTo>
                    <a:pt x="297980" y="108216"/>
                  </a:lnTo>
                  <a:lnTo>
                    <a:pt x="306654" y="102450"/>
                  </a:lnTo>
                  <a:lnTo>
                    <a:pt x="312394" y="93789"/>
                  </a:lnTo>
                  <a:lnTo>
                    <a:pt x="314312" y="83921"/>
                  </a:lnTo>
                  <a:close/>
                </a:path>
                <a:path w="838200" h="572135">
                  <a:moveTo>
                    <a:pt x="445287" y="545439"/>
                  </a:moveTo>
                  <a:lnTo>
                    <a:pt x="443369" y="535571"/>
                  </a:lnTo>
                  <a:lnTo>
                    <a:pt x="437616" y="526897"/>
                  </a:lnTo>
                  <a:lnTo>
                    <a:pt x="428942" y="521144"/>
                  </a:lnTo>
                  <a:lnTo>
                    <a:pt x="419100" y="519226"/>
                  </a:lnTo>
                  <a:lnTo>
                    <a:pt x="409244" y="521144"/>
                  </a:lnTo>
                  <a:lnTo>
                    <a:pt x="400583" y="526897"/>
                  </a:lnTo>
                  <a:lnTo>
                    <a:pt x="394817" y="535571"/>
                  </a:lnTo>
                  <a:lnTo>
                    <a:pt x="392899" y="545439"/>
                  </a:lnTo>
                  <a:lnTo>
                    <a:pt x="394817" y="555320"/>
                  </a:lnTo>
                  <a:lnTo>
                    <a:pt x="400583" y="563981"/>
                  </a:lnTo>
                  <a:lnTo>
                    <a:pt x="409244" y="569747"/>
                  </a:lnTo>
                  <a:lnTo>
                    <a:pt x="419100" y="571665"/>
                  </a:lnTo>
                  <a:lnTo>
                    <a:pt x="428942" y="569747"/>
                  </a:lnTo>
                  <a:lnTo>
                    <a:pt x="437616" y="563981"/>
                  </a:lnTo>
                  <a:lnTo>
                    <a:pt x="443369" y="555320"/>
                  </a:lnTo>
                  <a:lnTo>
                    <a:pt x="445287" y="545439"/>
                  </a:lnTo>
                  <a:close/>
                </a:path>
                <a:path w="838200" h="572135">
                  <a:moveTo>
                    <a:pt x="576249" y="377621"/>
                  </a:moveTo>
                  <a:lnTo>
                    <a:pt x="574332" y="367753"/>
                  </a:lnTo>
                  <a:lnTo>
                    <a:pt x="568591" y="359067"/>
                  </a:lnTo>
                  <a:lnTo>
                    <a:pt x="559917" y="353314"/>
                  </a:lnTo>
                  <a:lnTo>
                    <a:pt x="550062" y="351396"/>
                  </a:lnTo>
                  <a:lnTo>
                    <a:pt x="540207" y="353314"/>
                  </a:lnTo>
                  <a:lnTo>
                    <a:pt x="531545" y="359067"/>
                  </a:lnTo>
                  <a:lnTo>
                    <a:pt x="525792" y="367753"/>
                  </a:lnTo>
                  <a:lnTo>
                    <a:pt x="523875" y="377621"/>
                  </a:lnTo>
                  <a:lnTo>
                    <a:pt x="525792" y="387489"/>
                  </a:lnTo>
                  <a:lnTo>
                    <a:pt x="531545" y="396151"/>
                  </a:lnTo>
                  <a:lnTo>
                    <a:pt x="540207" y="401916"/>
                  </a:lnTo>
                  <a:lnTo>
                    <a:pt x="550062" y="403847"/>
                  </a:lnTo>
                  <a:lnTo>
                    <a:pt x="559917" y="401916"/>
                  </a:lnTo>
                  <a:lnTo>
                    <a:pt x="568591" y="396151"/>
                  </a:lnTo>
                  <a:lnTo>
                    <a:pt x="574332" y="387489"/>
                  </a:lnTo>
                  <a:lnTo>
                    <a:pt x="576249" y="377621"/>
                  </a:lnTo>
                  <a:close/>
                </a:path>
                <a:path w="838200" h="572135">
                  <a:moveTo>
                    <a:pt x="707224" y="26225"/>
                  </a:moveTo>
                  <a:lnTo>
                    <a:pt x="705307" y="16357"/>
                  </a:lnTo>
                  <a:lnTo>
                    <a:pt x="699554" y="7683"/>
                  </a:lnTo>
                  <a:lnTo>
                    <a:pt x="690880" y="1930"/>
                  </a:lnTo>
                  <a:lnTo>
                    <a:pt x="681037" y="0"/>
                  </a:lnTo>
                  <a:lnTo>
                    <a:pt x="671182" y="1930"/>
                  </a:lnTo>
                  <a:lnTo>
                    <a:pt x="662520" y="7683"/>
                  </a:lnTo>
                  <a:lnTo>
                    <a:pt x="656755" y="16357"/>
                  </a:lnTo>
                  <a:lnTo>
                    <a:pt x="654837" y="26225"/>
                  </a:lnTo>
                  <a:lnTo>
                    <a:pt x="656755" y="36093"/>
                  </a:lnTo>
                  <a:lnTo>
                    <a:pt x="662520" y="44767"/>
                  </a:lnTo>
                  <a:lnTo>
                    <a:pt x="671182" y="50533"/>
                  </a:lnTo>
                  <a:lnTo>
                    <a:pt x="681037" y="52451"/>
                  </a:lnTo>
                  <a:lnTo>
                    <a:pt x="690880" y="50533"/>
                  </a:lnTo>
                  <a:lnTo>
                    <a:pt x="699554" y="44767"/>
                  </a:lnTo>
                  <a:lnTo>
                    <a:pt x="705307" y="36093"/>
                  </a:lnTo>
                  <a:lnTo>
                    <a:pt x="707224" y="26225"/>
                  </a:lnTo>
                  <a:close/>
                </a:path>
                <a:path w="838200" h="572135">
                  <a:moveTo>
                    <a:pt x="838187" y="545439"/>
                  </a:moveTo>
                  <a:lnTo>
                    <a:pt x="836269" y="535571"/>
                  </a:lnTo>
                  <a:lnTo>
                    <a:pt x="830529" y="526897"/>
                  </a:lnTo>
                  <a:lnTo>
                    <a:pt x="821855" y="521144"/>
                  </a:lnTo>
                  <a:lnTo>
                    <a:pt x="811999" y="519226"/>
                  </a:lnTo>
                  <a:lnTo>
                    <a:pt x="802144" y="521144"/>
                  </a:lnTo>
                  <a:lnTo>
                    <a:pt x="793483" y="526897"/>
                  </a:lnTo>
                  <a:lnTo>
                    <a:pt x="787730" y="535571"/>
                  </a:lnTo>
                  <a:lnTo>
                    <a:pt x="785812" y="545439"/>
                  </a:lnTo>
                  <a:lnTo>
                    <a:pt x="787730" y="555320"/>
                  </a:lnTo>
                  <a:lnTo>
                    <a:pt x="793483" y="563981"/>
                  </a:lnTo>
                  <a:lnTo>
                    <a:pt x="802144" y="569747"/>
                  </a:lnTo>
                  <a:lnTo>
                    <a:pt x="811999" y="571665"/>
                  </a:lnTo>
                  <a:lnTo>
                    <a:pt x="821855" y="569747"/>
                  </a:lnTo>
                  <a:lnTo>
                    <a:pt x="830529" y="563981"/>
                  </a:lnTo>
                  <a:lnTo>
                    <a:pt x="836269" y="555320"/>
                  </a:lnTo>
                  <a:lnTo>
                    <a:pt x="838187" y="54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70849" y="4073740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600" y="0"/>
                  </a:lnTo>
                  <a:lnTo>
                    <a:pt x="990600" y="991704"/>
                  </a:lnTo>
                  <a:lnTo>
                    <a:pt x="0" y="991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70856" y="4073739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599" y="0"/>
                  </a:lnTo>
                  <a:lnTo>
                    <a:pt x="990599" y="991714"/>
                  </a:lnTo>
                  <a:lnTo>
                    <a:pt x="0" y="991714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179523" y="4325556"/>
              <a:ext cx="779145" cy="523875"/>
            </a:xfrm>
            <a:custGeom>
              <a:avLst/>
              <a:gdLst/>
              <a:ahLst/>
              <a:cxnLst/>
              <a:rect l="l" t="t" r="r" b="b"/>
              <a:pathLst>
                <a:path w="779145" h="523875">
                  <a:moveTo>
                    <a:pt x="0" y="60866"/>
                  </a:moveTo>
                  <a:lnTo>
                    <a:pt x="127520" y="313581"/>
                  </a:lnTo>
                  <a:lnTo>
                    <a:pt x="257547" y="59155"/>
                  </a:lnTo>
                  <a:lnTo>
                    <a:pt x="387810" y="519668"/>
                  </a:lnTo>
                  <a:lnTo>
                    <a:pt x="518748" y="349372"/>
                  </a:lnTo>
                  <a:lnTo>
                    <a:pt x="651632" y="0"/>
                  </a:lnTo>
                  <a:lnTo>
                    <a:pt x="778928" y="523551"/>
                  </a:lnTo>
                </a:path>
              </a:pathLst>
            </a:custGeom>
            <a:ln w="25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05849" y="4900155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600" y="0"/>
                  </a:lnTo>
                  <a:lnTo>
                    <a:pt x="990600" y="991717"/>
                  </a:lnTo>
                  <a:lnTo>
                    <a:pt x="0" y="991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705850" y="4900164"/>
              <a:ext cx="990600" cy="991869"/>
            </a:xfrm>
            <a:custGeom>
              <a:avLst/>
              <a:gdLst/>
              <a:ahLst/>
              <a:cxnLst/>
              <a:rect l="l" t="t" r="r" b="b"/>
              <a:pathLst>
                <a:path w="990600" h="991870">
                  <a:moveTo>
                    <a:pt x="0" y="0"/>
                  </a:moveTo>
                  <a:lnTo>
                    <a:pt x="990599" y="0"/>
                  </a:lnTo>
                  <a:lnTo>
                    <a:pt x="990599" y="991710"/>
                  </a:lnTo>
                  <a:lnTo>
                    <a:pt x="0" y="991710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820156" y="5224380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w="0" h="546735">
                  <a:moveTo>
                    <a:pt x="0" y="0"/>
                  </a:moveTo>
                  <a:lnTo>
                    <a:pt x="0" y="546713"/>
                  </a:lnTo>
                </a:path>
              </a:pathLst>
            </a:custGeom>
            <a:ln w="88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47156" y="5453234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5">
                  <a:moveTo>
                    <a:pt x="0" y="0"/>
                  </a:moveTo>
                  <a:lnTo>
                    <a:pt x="0" y="317856"/>
                  </a:lnTo>
                </a:path>
              </a:pathLst>
            </a:custGeom>
            <a:ln w="88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074156" y="5224380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w="0" h="546735">
                  <a:moveTo>
                    <a:pt x="0" y="0"/>
                  </a:moveTo>
                  <a:lnTo>
                    <a:pt x="0" y="546713"/>
                  </a:lnTo>
                </a:path>
              </a:pathLst>
            </a:custGeom>
            <a:ln w="88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156700" y="5682082"/>
              <a:ext cx="88900" cy="89535"/>
            </a:xfrm>
            <a:custGeom>
              <a:avLst/>
              <a:gdLst/>
              <a:ahLst/>
              <a:cxnLst/>
              <a:rect l="l" t="t" r="r" b="b"/>
              <a:pathLst>
                <a:path w="88900" h="89535">
                  <a:moveTo>
                    <a:pt x="88900" y="0"/>
                  </a:moveTo>
                  <a:lnTo>
                    <a:pt x="88900" y="88999"/>
                  </a:lnTo>
                  <a:lnTo>
                    <a:pt x="0" y="88999"/>
                  </a:lnTo>
                  <a:lnTo>
                    <a:pt x="0" y="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340850" y="549137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279713"/>
                  </a:lnTo>
                </a:path>
              </a:pathLst>
            </a:custGeom>
            <a:ln w="88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467850" y="5173512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w="0" h="585470">
                  <a:moveTo>
                    <a:pt x="0" y="0"/>
                  </a:moveTo>
                  <a:lnTo>
                    <a:pt x="0" y="584853"/>
                  </a:lnTo>
                </a:path>
              </a:pathLst>
            </a:custGeom>
            <a:ln w="88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550400" y="5656658"/>
              <a:ext cx="88900" cy="102235"/>
            </a:xfrm>
            <a:custGeom>
              <a:avLst/>
              <a:gdLst/>
              <a:ahLst/>
              <a:cxnLst/>
              <a:rect l="l" t="t" r="r" b="b"/>
              <a:pathLst>
                <a:path w="88900" h="102235">
                  <a:moveTo>
                    <a:pt x="88900" y="0"/>
                  </a:moveTo>
                  <a:lnTo>
                    <a:pt x="88900" y="101714"/>
                  </a:lnTo>
                  <a:lnTo>
                    <a:pt x="0" y="101714"/>
                  </a:lnTo>
                  <a:lnTo>
                    <a:pt x="0" y="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40" y="3608235"/>
            <a:ext cx="5563552" cy="151569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836949" y="6478068"/>
            <a:ext cx="9906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Calibri"/>
                <a:cs typeface="Calibri"/>
              </a:rPr>
              <a:t>51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140"/>
              <a:t> </a:t>
            </a:r>
            <a:r>
              <a:rPr dirty="0" spc="65"/>
              <a:t>of</a:t>
            </a:r>
            <a:r>
              <a:rPr dirty="0" spc="140"/>
              <a:t> </a:t>
            </a:r>
            <a:r>
              <a:rPr dirty="0" spc="45"/>
              <a:t>modular</a:t>
            </a:r>
            <a:r>
              <a:rPr dirty="0" spc="145"/>
              <a:t> </a:t>
            </a:r>
            <a:r>
              <a:rPr dirty="0"/>
              <a:t>programming:</a:t>
            </a:r>
            <a:r>
              <a:rPr dirty="0" spc="140"/>
              <a:t> </a:t>
            </a:r>
            <a:r>
              <a:rPr dirty="0"/>
              <a:t>StdStats,</a:t>
            </a:r>
            <a:r>
              <a:rPr dirty="0" spc="140"/>
              <a:t> </a:t>
            </a:r>
            <a:r>
              <a:rPr dirty="0"/>
              <a:t>StdRandom,</a:t>
            </a:r>
            <a:r>
              <a:rPr dirty="0" spc="145"/>
              <a:t> </a:t>
            </a:r>
            <a:r>
              <a:rPr dirty="0" spc="55"/>
              <a:t>and</a:t>
            </a:r>
            <a:r>
              <a:rPr dirty="0" spc="140"/>
              <a:t> </a:t>
            </a:r>
            <a:r>
              <a:rPr dirty="0"/>
              <a:t>Gaussian</a:t>
            </a:r>
            <a:r>
              <a:rPr dirty="0" spc="145"/>
              <a:t> </a:t>
            </a:r>
            <a:r>
              <a:rPr dirty="0" spc="-10"/>
              <a:t>client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791525"/>
            <a:ext cx="26797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Experiment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Flip</a:t>
            </a:r>
            <a:r>
              <a:rPr dirty="0" baseline="1915" sz="2175" spc="6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N</a:t>
            </a:r>
            <a:r>
              <a:rPr dirty="0" baseline="1915" sz="2175" spc="67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coins.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spc="75">
                <a:latin typeface="Lucida Sans Unicode"/>
                <a:cs typeface="Lucida Sans Unicode"/>
              </a:rPr>
              <a:t>How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many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heads?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Prediction: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Expect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 spc="-30" i="1">
                <a:latin typeface="Lucida Sans Italic"/>
                <a:cs typeface="Lucida Sans Italic"/>
              </a:rPr>
              <a:t>N</a:t>
            </a:r>
            <a:r>
              <a:rPr dirty="0" baseline="1915" sz="2175" spc="-30">
                <a:latin typeface="Lucida Sans Unicode"/>
                <a:cs typeface="Lucida Sans Unicode"/>
              </a:rPr>
              <a:t>/2.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32400" y="1829663"/>
            <a:ext cx="3822700" cy="1106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Prediction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(more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detailed)</a:t>
            </a:r>
            <a:endParaRPr sz="1450">
              <a:latin typeface="Lucida Sans Unicode"/>
              <a:cs typeface="Lucida Sans Unicode"/>
            </a:endParaRPr>
          </a:p>
          <a:p>
            <a:pPr marL="28321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8384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Run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experiment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trials</a:t>
            </a:r>
            <a:r>
              <a:rPr dirty="0" baseline="1915" sz="2175" spc="157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times.</a:t>
            </a:r>
            <a:endParaRPr baseline="1915" sz="2175">
              <a:latin typeface="Lucida Sans Unicode"/>
              <a:cs typeface="Lucida Sans Unicode"/>
            </a:endParaRPr>
          </a:p>
          <a:p>
            <a:pPr marL="28321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83845" algn="l"/>
              </a:tabLst>
            </a:pPr>
            <a:r>
              <a:rPr dirty="0" baseline="1915" sz="2175" spc="75">
                <a:latin typeface="Lucida Sans Unicode"/>
                <a:cs typeface="Lucida Sans Unicode"/>
              </a:rPr>
              <a:t>How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many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heads?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5593092"/>
            <a:ext cx="44450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Write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validate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predictions.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678" y="3441014"/>
            <a:ext cx="3441865" cy="190380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20700" y="3469805"/>
            <a:ext cx="3340100" cy="18059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7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binomial(int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</a:t>
            </a:r>
            <a:endParaRPr sz="1100">
              <a:latin typeface="Lucida Console"/>
              <a:cs typeface="Lucida Console"/>
            </a:endParaRPr>
          </a:p>
          <a:p>
            <a:pPr marL="133350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862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heads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0;</a:t>
            </a:r>
            <a:endParaRPr sz="1100">
              <a:latin typeface="Lucida Console"/>
              <a:cs typeface="Lucida Console"/>
            </a:endParaRPr>
          </a:p>
          <a:p>
            <a:pPr marL="38862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899794" marR="218440" indent="-255904">
              <a:lnSpc>
                <a:spcPct val="119800"/>
              </a:lnSpc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(StdRandom.bernoulli(0.5)) heads++;</a:t>
            </a:r>
            <a:endParaRPr sz="1100">
              <a:latin typeface="Lucida Console"/>
              <a:cs typeface="Lucida Console"/>
            </a:endParaRPr>
          </a:p>
          <a:p>
            <a:pPr marL="38862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heads;</a:t>
            </a:r>
            <a:endParaRPr sz="1100">
              <a:latin typeface="Lucida Console"/>
              <a:cs typeface="Lucida Console"/>
            </a:endParaRPr>
          </a:p>
          <a:p>
            <a:pPr marL="133350">
              <a:lnSpc>
                <a:spcPct val="100000"/>
              </a:lnSpc>
              <a:spcBef>
                <a:spcPts val="26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52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183" y="1799450"/>
            <a:ext cx="4877282" cy="466771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14450" y="3031166"/>
            <a:ext cx="3581400" cy="407034"/>
          </a:xfrm>
          <a:prstGeom prst="rect">
            <a:avLst/>
          </a:prstGeom>
          <a:solidFill>
            <a:srgbClr val="FFFFFF"/>
          </a:solidFill>
          <a:ln w="12714">
            <a:solidFill>
              <a:srgbClr val="005493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80645">
              <a:lnSpc>
                <a:spcPts val="129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Integer.parseInt</a:t>
            </a:r>
            <a:r>
              <a:rPr dirty="0" sz="1100" spc="-10">
                <a:latin typeface="Lucida Console"/>
                <a:cs typeface="Lucida Console"/>
              </a:rPr>
              <a:t>(args[0]);</a:t>
            </a:r>
            <a:endParaRPr sz="1100">
              <a:latin typeface="Lucida Console"/>
              <a:cs typeface="Lucida Console"/>
            </a:endParaRPr>
          </a:p>
          <a:p>
            <a:pPr marL="80645">
              <a:lnSpc>
                <a:spcPts val="129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trials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Integer.parseInt</a:t>
            </a:r>
            <a:r>
              <a:rPr dirty="0" sz="1100" spc="-10">
                <a:latin typeface="Lucida Console"/>
                <a:cs typeface="Lucida Console"/>
              </a:rPr>
              <a:t>(args[1]);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01756" y="3488882"/>
            <a:ext cx="2971800" cy="559435"/>
          </a:xfrm>
          <a:prstGeom prst="rect">
            <a:avLst/>
          </a:prstGeom>
          <a:solidFill>
            <a:srgbClr val="FFFFFF"/>
          </a:solidFill>
          <a:ln w="12713">
            <a:solidFill>
              <a:srgbClr val="005493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3345">
              <a:lnSpc>
                <a:spcPts val="1290"/>
              </a:lnSpc>
              <a:spcBef>
                <a:spcPts val="300"/>
              </a:spcBef>
            </a:pPr>
            <a:r>
              <a:rPr dirty="0" sz="1100">
                <a:latin typeface="Lucida Console"/>
                <a:cs typeface="Lucida Console"/>
              </a:rPr>
              <a:t>int[]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freq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int[N+1];</a:t>
            </a:r>
            <a:endParaRPr sz="1100">
              <a:latin typeface="Lucida Console"/>
              <a:cs typeface="Lucida Console"/>
            </a:endParaRPr>
          </a:p>
          <a:p>
            <a:pPr marL="349250" marR="145415" indent="-255904">
              <a:lnSpc>
                <a:spcPts val="1260"/>
              </a:lnSpc>
              <a:spcBef>
                <a:spcPts val="6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trials;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t++) </a:t>
            </a:r>
            <a:r>
              <a:rPr dirty="0" sz="1100" spc="-10">
                <a:latin typeface="Lucida Console"/>
                <a:cs typeface="Lucida Console"/>
              </a:rPr>
              <a:t>freq[binomial(N)]++;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01750" y="4111873"/>
            <a:ext cx="4013200" cy="737870"/>
          </a:xfrm>
          <a:prstGeom prst="rect">
            <a:avLst/>
          </a:prstGeom>
          <a:solidFill>
            <a:srgbClr val="FFFFFF"/>
          </a:solidFill>
          <a:ln w="12713">
            <a:solidFill>
              <a:srgbClr val="005493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93345" marR="675640">
              <a:lnSpc>
                <a:spcPts val="1260"/>
              </a:lnSpc>
              <a:spcBef>
                <a:spcPts val="535"/>
              </a:spcBef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normalized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3345" marR="79375" indent="255270">
              <a:lnSpc>
                <a:spcPts val="1260"/>
              </a:lnSpc>
              <a:spcBef>
                <a:spcPts val="10"/>
              </a:spcBef>
            </a:pPr>
            <a:r>
              <a:rPr dirty="0" sz="1100">
                <a:latin typeface="Lucida Console"/>
                <a:cs typeface="Lucida Console"/>
              </a:rPr>
              <a:t>normalized[i]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(double)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freq[i]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trials;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StdStats.plotBars</a:t>
            </a:r>
            <a:r>
              <a:rPr dirty="0" sz="1100" spc="-10">
                <a:latin typeface="Lucida Console"/>
                <a:cs typeface="Lucida Console"/>
              </a:rPr>
              <a:t>(normalized);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01750" y="4951012"/>
            <a:ext cx="3733800" cy="1042669"/>
          </a:xfrm>
          <a:prstGeom prst="rect">
            <a:avLst/>
          </a:prstGeom>
          <a:solidFill>
            <a:srgbClr val="FFFFFF"/>
          </a:solidFill>
          <a:ln w="12713">
            <a:solidFill>
              <a:srgbClr val="005493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93345">
              <a:lnSpc>
                <a:spcPts val="1290"/>
              </a:lnSpc>
              <a:spcBef>
                <a:spcPts val="150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mean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2.0;</a:t>
            </a:r>
            <a:endParaRPr sz="1100">
              <a:latin typeface="Lucida Console"/>
              <a:cs typeface="Lucida Console"/>
            </a:endParaRPr>
          </a:p>
          <a:p>
            <a:pPr marL="93345" marR="651510">
              <a:lnSpc>
                <a:spcPts val="1260"/>
              </a:lnSpc>
              <a:spcBef>
                <a:spcPts val="65"/>
              </a:spcBef>
              <a:tabLst>
                <a:tab pos="1285875" algn="l"/>
              </a:tabLst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stddev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Math.sqrt(N)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2.0;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phi</a:t>
            </a:r>
            <a:r>
              <a:rPr dirty="0" sz="1100">
                <a:latin typeface="Lucida Console"/>
                <a:cs typeface="Lucida Console"/>
              </a:rPr>
              <a:t>	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3345" marR="55880" indent="255270">
              <a:lnSpc>
                <a:spcPts val="1260"/>
              </a:lnSpc>
              <a:spcBef>
                <a:spcPts val="10"/>
              </a:spcBef>
            </a:pPr>
            <a:r>
              <a:rPr dirty="0" sz="1100">
                <a:latin typeface="Lucida Console"/>
                <a:cs typeface="Lucida Console"/>
              </a:rPr>
              <a:t>phi[i]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Gaussian.pdf</a:t>
            </a:r>
            <a:r>
              <a:rPr dirty="0" sz="1100">
                <a:latin typeface="Lucida Console"/>
                <a:cs typeface="Lucida Console"/>
              </a:rPr>
              <a:t>(i,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mean,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stddev);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StdStats.plotLines</a:t>
            </a:r>
            <a:r>
              <a:rPr dirty="0" sz="1100" spc="-10">
                <a:latin typeface="Lucida Console"/>
                <a:cs typeface="Lucida Console"/>
              </a:rPr>
              <a:t>(phi);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2000" y="1829663"/>
            <a:ext cx="4762500" cy="4565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2555">
              <a:lnSpc>
                <a:spcPts val="1290"/>
              </a:lnSpc>
              <a:spcBef>
                <a:spcPts val="74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Bernoulli</a:t>
            </a:r>
            <a:endParaRPr sz="1100">
              <a:latin typeface="Lucida Console"/>
              <a:cs typeface="Lucida Console"/>
            </a:endParaRPr>
          </a:p>
          <a:p>
            <a:pPr marL="122555">
              <a:lnSpc>
                <a:spcPts val="1265"/>
              </a:lnSpc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77825">
              <a:lnSpc>
                <a:spcPts val="1265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binomial(int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</a:t>
            </a:r>
            <a:endParaRPr sz="1100">
              <a:latin typeface="Lucida Console"/>
              <a:cs typeface="Lucida Console"/>
            </a:endParaRPr>
          </a:p>
          <a:p>
            <a:pPr marL="377825">
              <a:lnSpc>
                <a:spcPts val="1290"/>
              </a:lnSpc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//</a:t>
            </a:r>
            <a:r>
              <a:rPr dirty="0" sz="1100" spc="3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See</a:t>
            </a:r>
            <a:r>
              <a:rPr dirty="0" sz="1100" spc="3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previous</a:t>
            </a:r>
            <a:r>
              <a:rPr dirty="0" sz="1100" spc="3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929292"/>
                </a:solidFill>
                <a:latin typeface="Lucida Console"/>
                <a:cs typeface="Lucida Console"/>
              </a:rPr>
              <a:t>slide.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ts val="129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77825">
              <a:lnSpc>
                <a:spcPts val="1290"/>
              </a:lnSpc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Lucida Console"/>
              <a:cs typeface="Lucida Console"/>
            </a:endParaRPr>
          </a:p>
          <a:p>
            <a:pPr marL="292735">
              <a:lnSpc>
                <a:spcPts val="129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2555">
              <a:lnSpc>
                <a:spcPts val="1290"/>
              </a:lnSpc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245"/>
              <a:t> </a:t>
            </a:r>
            <a:r>
              <a:rPr dirty="0" spc="65"/>
              <a:t>of</a:t>
            </a:r>
            <a:r>
              <a:rPr dirty="0" spc="250"/>
              <a:t> </a:t>
            </a:r>
            <a:r>
              <a:rPr dirty="0" spc="45"/>
              <a:t>modular</a:t>
            </a:r>
            <a:r>
              <a:rPr dirty="0" spc="250"/>
              <a:t> </a:t>
            </a:r>
            <a:r>
              <a:rPr dirty="0"/>
              <a:t>programming:</a:t>
            </a:r>
            <a:r>
              <a:rPr dirty="0" spc="250"/>
              <a:t> </a:t>
            </a:r>
            <a:r>
              <a:rPr dirty="0"/>
              <a:t>Bernoulli</a:t>
            </a:r>
            <a:r>
              <a:rPr dirty="0" spc="245"/>
              <a:t> </a:t>
            </a:r>
            <a:r>
              <a:rPr dirty="0" spc="-10"/>
              <a:t>trials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6057900" y="2083955"/>
            <a:ext cx="3238500" cy="32042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Bernoulli</a:t>
            </a:r>
            <a:r>
              <a:rPr dirty="0" sz="1200" spc="1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simulation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Lucida Sans Unicode"/>
              <a:cs typeface="Lucida Sans Unicode"/>
            </a:endParaRPr>
          </a:p>
          <a:p>
            <a:pPr marL="358775" marR="573405" indent="-125095">
              <a:lnSpc>
                <a:spcPct val="110900"/>
              </a:lnSpc>
              <a:spcBef>
                <a:spcPts val="5"/>
              </a:spcBef>
              <a:buSzPct val="108333"/>
              <a:buFont typeface="Calibri"/>
              <a:buChar char="•"/>
              <a:tabLst>
                <a:tab pos="359410" algn="l"/>
              </a:tabLst>
            </a:pPr>
            <a:r>
              <a:rPr dirty="0" sz="1200">
                <a:latin typeface="Lucida Sans Unicode"/>
                <a:cs typeface="Lucida Sans Unicode"/>
              </a:rPr>
              <a:t>Get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command-</a:t>
            </a:r>
            <a:r>
              <a:rPr dirty="0" sz="1200">
                <a:latin typeface="Lucida Sans Unicode"/>
                <a:cs typeface="Lucida Sans Unicode"/>
              </a:rPr>
              <a:t>line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arguments </a:t>
            </a:r>
            <a:r>
              <a:rPr dirty="0" sz="1200">
                <a:latin typeface="Lucida Sans Unicode"/>
                <a:cs typeface="Lucida Sans Unicode"/>
              </a:rPr>
              <a:t>(</a:t>
            </a:r>
            <a:r>
              <a:rPr dirty="0" sz="1200" i="1">
                <a:latin typeface="Lucida Sans Italic"/>
                <a:cs typeface="Lucida Sans Italic"/>
              </a:rPr>
              <a:t>trials</a:t>
            </a:r>
            <a:r>
              <a:rPr dirty="0" sz="1200" spc="105" i="1">
                <a:latin typeface="Lucida Sans Italic"/>
                <a:cs typeface="Lucida Sans Italic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experiments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 i="1">
                <a:latin typeface="Lucida Sans Italic"/>
                <a:cs typeface="Lucida Sans Italic"/>
              </a:rPr>
              <a:t>N</a:t>
            </a:r>
            <a:r>
              <a:rPr dirty="0" sz="1200" spc="105" i="1">
                <a:latin typeface="Lucida Sans Italic"/>
                <a:cs typeface="Lucida Sans Italic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flips).</a:t>
            </a:r>
            <a:endParaRPr sz="1200">
              <a:latin typeface="Lucida Sans Unicode"/>
              <a:cs typeface="Lucida Sans Unicode"/>
            </a:endParaRPr>
          </a:p>
          <a:p>
            <a:pPr marL="358775" marR="410845" indent="-125095">
              <a:lnSpc>
                <a:spcPct val="111400"/>
              </a:lnSpc>
              <a:spcBef>
                <a:spcPts val="844"/>
              </a:spcBef>
              <a:buSzPct val="108333"/>
              <a:buFont typeface="Calibri"/>
              <a:buChar char="•"/>
              <a:tabLst>
                <a:tab pos="359410" algn="l"/>
              </a:tabLst>
            </a:pPr>
            <a:r>
              <a:rPr dirty="0" sz="1200">
                <a:latin typeface="Lucida Sans Unicode"/>
                <a:cs typeface="Lucida Sans Unicode"/>
              </a:rPr>
              <a:t>Run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experiments.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Keep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track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of </a:t>
            </a:r>
            <a:r>
              <a:rPr dirty="0" sz="1200">
                <a:latin typeface="Lucida Sans Unicode"/>
                <a:cs typeface="Lucida Sans Unicode"/>
              </a:rPr>
              <a:t>frequency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13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occurrence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13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each </a:t>
            </a:r>
            <a:r>
              <a:rPr dirty="0" sz="1200">
                <a:latin typeface="Lucida Sans Unicode"/>
                <a:cs typeface="Lucida Sans Unicode"/>
              </a:rPr>
              <a:t>return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value.</a:t>
            </a:r>
            <a:endParaRPr sz="1200">
              <a:latin typeface="Lucida Sans Unicode"/>
              <a:cs typeface="Lucida Sans Unicode"/>
            </a:endParaRPr>
          </a:p>
          <a:p>
            <a:pPr marL="363855" marR="501650" indent="-130810">
              <a:lnSpc>
                <a:spcPct val="110900"/>
              </a:lnSpc>
              <a:spcBef>
                <a:spcPts val="1225"/>
              </a:spcBef>
              <a:buSzPct val="108333"/>
              <a:buFont typeface="Calibri"/>
              <a:buChar char="•"/>
              <a:tabLst>
                <a:tab pos="364490" algn="l"/>
              </a:tabLst>
            </a:pPr>
            <a:r>
              <a:rPr dirty="0" sz="1200">
                <a:latin typeface="Lucida Sans Unicode"/>
                <a:cs typeface="Lucida Sans Unicode"/>
              </a:rPr>
              <a:t>Normalize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to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between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0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and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1. </a:t>
            </a:r>
            <a:r>
              <a:rPr dirty="0" sz="1200">
                <a:latin typeface="Lucida Sans Unicode"/>
                <a:cs typeface="Lucida Sans Unicode"/>
              </a:rPr>
              <a:t>Plot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histogram.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550">
              <a:latin typeface="Lucida Sans Unicode"/>
              <a:cs typeface="Lucida Sans Unicode"/>
            </a:endParaRPr>
          </a:p>
          <a:p>
            <a:pPr marL="358775" indent="-125730">
              <a:lnSpc>
                <a:spcPct val="100000"/>
              </a:lnSpc>
              <a:buSzPct val="108333"/>
              <a:buFont typeface="Calibri"/>
              <a:buChar char="•"/>
              <a:tabLst>
                <a:tab pos="359410" algn="l"/>
              </a:tabLst>
            </a:pPr>
            <a:r>
              <a:rPr dirty="0" sz="1200">
                <a:latin typeface="Lucida Sans Unicode"/>
                <a:cs typeface="Lucida Sans Unicode"/>
              </a:rPr>
              <a:t>Plot</a:t>
            </a:r>
            <a:r>
              <a:rPr dirty="0" sz="1200" spc="13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theoretical</a:t>
            </a:r>
            <a:r>
              <a:rPr dirty="0" sz="1200" spc="13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curve.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690552" y="5303517"/>
            <a:ext cx="3671570" cy="1142365"/>
            <a:chOff x="5690552" y="5303517"/>
            <a:chExt cx="3671570" cy="114236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735" y="5480568"/>
              <a:ext cx="3530917" cy="9650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0552" y="5303517"/>
              <a:ext cx="2278862" cy="442597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715000" y="5338800"/>
            <a:ext cx="2184400" cy="330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8419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45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Bernoulli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176816" y="6099199"/>
            <a:ext cx="42100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theory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1028" y="6222308"/>
            <a:ext cx="226458" cy="1370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202360" y="6398139"/>
            <a:ext cx="786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experiments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379897" y="4970086"/>
            <a:ext cx="866775" cy="343535"/>
            <a:chOff x="2379897" y="4970086"/>
            <a:chExt cx="866775" cy="343535"/>
          </a:xfrm>
        </p:grpSpPr>
        <p:sp>
          <p:nvSpPr>
            <p:cNvPr id="4" name="object 4" descr=""/>
            <p:cNvSpPr/>
            <p:nvPr/>
          </p:nvSpPr>
          <p:spPr>
            <a:xfrm>
              <a:off x="2386253" y="4976444"/>
              <a:ext cx="854075" cy="330835"/>
            </a:xfrm>
            <a:custGeom>
              <a:avLst/>
              <a:gdLst/>
              <a:ahLst/>
              <a:cxnLst/>
              <a:rect l="l" t="t" r="r" b="b"/>
              <a:pathLst>
                <a:path w="854075" h="330835">
                  <a:moveTo>
                    <a:pt x="686269" y="0"/>
                  </a:moveTo>
                  <a:lnTo>
                    <a:pt x="167639" y="0"/>
                  </a:lnTo>
                  <a:lnTo>
                    <a:pt x="123075" y="5653"/>
                  </a:lnTo>
                  <a:lnTo>
                    <a:pt x="83029" y="21719"/>
                  </a:lnTo>
                  <a:lnTo>
                    <a:pt x="49101" y="46853"/>
                  </a:lnTo>
                  <a:lnTo>
                    <a:pt x="22888" y="79710"/>
                  </a:lnTo>
                  <a:lnTo>
                    <a:pt x="5988" y="118947"/>
                  </a:lnTo>
                  <a:lnTo>
                    <a:pt x="0" y="163220"/>
                  </a:lnTo>
                  <a:lnTo>
                    <a:pt x="5988" y="207798"/>
                  </a:lnTo>
                  <a:lnTo>
                    <a:pt x="22888" y="247800"/>
                  </a:lnTo>
                  <a:lnTo>
                    <a:pt x="49101" y="281651"/>
                  </a:lnTo>
                  <a:lnTo>
                    <a:pt x="83029" y="307778"/>
                  </a:lnTo>
                  <a:lnTo>
                    <a:pt x="123075" y="324608"/>
                  </a:lnTo>
                  <a:lnTo>
                    <a:pt x="167639" y="330568"/>
                  </a:lnTo>
                  <a:lnTo>
                    <a:pt x="686269" y="330568"/>
                  </a:lnTo>
                  <a:lnTo>
                    <a:pt x="730834" y="324608"/>
                  </a:lnTo>
                  <a:lnTo>
                    <a:pt x="770880" y="307778"/>
                  </a:lnTo>
                  <a:lnTo>
                    <a:pt x="804808" y="281651"/>
                  </a:lnTo>
                  <a:lnTo>
                    <a:pt x="831021" y="247800"/>
                  </a:lnTo>
                  <a:lnTo>
                    <a:pt x="847921" y="207798"/>
                  </a:lnTo>
                  <a:lnTo>
                    <a:pt x="853909" y="163220"/>
                  </a:lnTo>
                  <a:lnTo>
                    <a:pt x="847921" y="118947"/>
                  </a:lnTo>
                  <a:lnTo>
                    <a:pt x="831021" y="79710"/>
                  </a:lnTo>
                  <a:lnTo>
                    <a:pt x="804808" y="46853"/>
                  </a:lnTo>
                  <a:lnTo>
                    <a:pt x="770880" y="21719"/>
                  </a:lnTo>
                  <a:lnTo>
                    <a:pt x="730834" y="5653"/>
                  </a:lnTo>
                  <a:lnTo>
                    <a:pt x="686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86253" y="4976443"/>
              <a:ext cx="854075" cy="330835"/>
            </a:xfrm>
            <a:custGeom>
              <a:avLst/>
              <a:gdLst/>
              <a:ahLst/>
              <a:cxnLst/>
              <a:rect l="l" t="t" r="r" b="b"/>
              <a:pathLst>
                <a:path w="854075" h="330835">
                  <a:moveTo>
                    <a:pt x="0" y="163219"/>
                  </a:moveTo>
                  <a:lnTo>
                    <a:pt x="5988" y="118945"/>
                  </a:lnTo>
                  <a:lnTo>
                    <a:pt x="22887" y="79708"/>
                  </a:lnTo>
                  <a:lnTo>
                    <a:pt x="49100" y="46851"/>
                  </a:lnTo>
                  <a:lnTo>
                    <a:pt x="83028" y="21718"/>
                  </a:lnTo>
                  <a:lnTo>
                    <a:pt x="123074" y="5653"/>
                  </a:lnTo>
                  <a:lnTo>
                    <a:pt x="167639" y="0"/>
                  </a:lnTo>
                  <a:lnTo>
                    <a:pt x="686276" y="0"/>
                  </a:lnTo>
                  <a:lnTo>
                    <a:pt x="730841" y="5653"/>
                  </a:lnTo>
                  <a:lnTo>
                    <a:pt x="770887" y="21718"/>
                  </a:lnTo>
                  <a:lnTo>
                    <a:pt x="804815" y="46851"/>
                  </a:lnTo>
                  <a:lnTo>
                    <a:pt x="831028" y="79708"/>
                  </a:lnTo>
                  <a:lnTo>
                    <a:pt x="847927" y="118945"/>
                  </a:lnTo>
                  <a:lnTo>
                    <a:pt x="853916" y="163219"/>
                  </a:lnTo>
                  <a:lnTo>
                    <a:pt x="847927" y="207799"/>
                  </a:lnTo>
                  <a:lnTo>
                    <a:pt x="831028" y="247801"/>
                  </a:lnTo>
                  <a:lnTo>
                    <a:pt x="804815" y="281653"/>
                  </a:lnTo>
                  <a:lnTo>
                    <a:pt x="770887" y="307780"/>
                  </a:lnTo>
                  <a:lnTo>
                    <a:pt x="730841" y="324610"/>
                  </a:lnTo>
                  <a:lnTo>
                    <a:pt x="686276" y="330570"/>
                  </a:lnTo>
                  <a:lnTo>
                    <a:pt x="167639" y="330570"/>
                  </a:lnTo>
                  <a:lnTo>
                    <a:pt x="123074" y="324610"/>
                  </a:lnTo>
                  <a:lnTo>
                    <a:pt x="83028" y="307780"/>
                  </a:lnTo>
                  <a:lnTo>
                    <a:pt x="49100" y="281653"/>
                  </a:lnTo>
                  <a:lnTo>
                    <a:pt x="22887" y="247801"/>
                  </a:lnTo>
                  <a:lnTo>
                    <a:pt x="5988" y="207799"/>
                  </a:lnTo>
                  <a:lnTo>
                    <a:pt x="0" y="163219"/>
                  </a:lnTo>
                  <a:close/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406381" y="2312500"/>
            <a:ext cx="4490085" cy="3281045"/>
            <a:chOff x="3406381" y="2312500"/>
            <a:chExt cx="4490085" cy="3281045"/>
          </a:xfrm>
        </p:grpSpPr>
        <p:sp>
          <p:nvSpPr>
            <p:cNvPr id="7" name="object 7" descr=""/>
            <p:cNvSpPr/>
            <p:nvPr/>
          </p:nvSpPr>
          <p:spPr>
            <a:xfrm>
              <a:off x="3413048" y="3895737"/>
              <a:ext cx="791210" cy="330835"/>
            </a:xfrm>
            <a:custGeom>
              <a:avLst/>
              <a:gdLst/>
              <a:ahLst/>
              <a:cxnLst/>
              <a:rect l="l" t="t" r="r" b="b"/>
              <a:pathLst>
                <a:path w="791210" h="330835">
                  <a:moveTo>
                    <a:pt x="623404" y="0"/>
                  </a:moveTo>
                  <a:lnTo>
                    <a:pt x="167639" y="0"/>
                  </a:lnTo>
                  <a:lnTo>
                    <a:pt x="123075" y="6065"/>
                  </a:lnTo>
                  <a:lnTo>
                    <a:pt x="83029" y="23159"/>
                  </a:lnTo>
                  <a:lnTo>
                    <a:pt x="49101" y="49630"/>
                  </a:lnTo>
                  <a:lnTo>
                    <a:pt x="22888" y="83825"/>
                  </a:lnTo>
                  <a:lnTo>
                    <a:pt x="5988" y="124093"/>
                  </a:lnTo>
                  <a:lnTo>
                    <a:pt x="0" y="168783"/>
                  </a:lnTo>
                  <a:lnTo>
                    <a:pt x="5988" y="212949"/>
                  </a:lnTo>
                  <a:lnTo>
                    <a:pt x="22888" y="251920"/>
                  </a:lnTo>
                  <a:lnTo>
                    <a:pt x="49101" y="284432"/>
                  </a:lnTo>
                  <a:lnTo>
                    <a:pt x="83029" y="309220"/>
                  </a:lnTo>
                  <a:lnTo>
                    <a:pt x="123075" y="325020"/>
                  </a:lnTo>
                  <a:lnTo>
                    <a:pt x="167639" y="330568"/>
                  </a:lnTo>
                  <a:lnTo>
                    <a:pt x="623404" y="330568"/>
                  </a:lnTo>
                  <a:lnTo>
                    <a:pt x="667969" y="325020"/>
                  </a:lnTo>
                  <a:lnTo>
                    <a:pt x="708015" y="309220"/>
                  </a:lnTo>
                  <a:lnTo>
                    <a:pt x="741943" y="284432"/>
                  </a:lnTo>
                  <a:lnTo>
                    <a:pt x="768156" y="251920"/>
                  </a:lnTo>
                  <a:lnTo>
                    <a:pt x="785056" y="212949"/>
                  </a:lnTo>
                  <a:lnTo>
                    <a:pt x="791044" y="168783"/>
                  </a:lnTo>
                  <a:lnTo>
                    <a:pt x="785056" y="124093"/>
                  </a:lnTo>
                  <a:lnTo>
                    <a:pt x="768156" y="83825"/>
                  </a:lnTo>
                  <a:lnTo>
                    <a:pt x="741943" y="49630"/>
                  </a:lnTo>
                  <a:lnTo>
                    <a:pt x="708015" y="23159"/>
                  </a:lnTo>
                  <a:lnTo>
                    <a:pt x="667969" y="6065"/>
                  </a:lnTo>
                  <a:lnTo>
                    <a:pt x="623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13048" y="3895736"/>
              <a:ext cx="791210" cy="330835"/>
            </a:xfrm>
            <a:custGeom>
              <a:avLst/>
              <a:gdLst/>
              <a:ahLst/>
              <a:cxnLst/>
              <a:rect l="l" t="t" r="r" b="b"/>
              <a:pathLst>
                <a:path w="791210" h="330835">
                  <a:moveTo>
                    <a:pt x="0" y="168781"/>
                  </a:moveTo>
                  <a:lnTo>
                    <a:pt x="5988" y="124095"/>
                  </a:lnTo>
                  <a:lnTo>
                    <a:pt x="22887" y="83828"/>
                  </a:lnTo>
                  <a:lnTo>
                    <a:pt x="49100" y="49632"/>
                  </a:lnTo>
                  <a:lnTo>
                    <a:pt x="83028" y="23160"/>
                  </a:lnTo>
                  <a:lnTo>
                    <a:pt x="123074" y="6065"/>
                  </a:lnTo>
                  <a:lnTo>
                    <a:pt x="167639" y="0"/>
                  </a:lnTo>
                  <a:lnTo>
                    <a:pt x="623411" y="0"/>
                  </a:lnTo>
                  <a:lnTo>
                    <a:pt x="667976" y="6065"/>
                  </a:lnTo>
                  <a:lnTo>
                    <a:pt x="708022" y="23160"/>
                  </a:lnTo>
                  <a:lnTo>
                    <a:pt x="741950" y="49632"/>
                  </a:lnTo>
                  <a:lnTo>
                    <a:pt x="768163" y="83828"/>
                  </a:lnTo>
                  <a:lnTo>
                    <a:pt x="785062" y="124095"/>
                  </a:lnTo>
                  <a:lnTo>
                    <a:pt x="791051" y="168781"/>
                  </a:lnTo>
                  <a:lnTo>
                    <a:pt x="785062" y="212949"/>
                  </a:lnTo>
                  <a:lnTo>
                    <a:pt x="768163" y="251921"/>
                  </a:lnTo>
                  <a:lnTo>
                    <a:pt x="741950" y="284434"/>
                  </a:lnTo>
                  <a:lnTo>
                    <a:pt x="708022" y="309222"/>
                  </a:lnTo>
                  <a:lnTo>
                    <a:pt x="667976" y="325022"/>
                  </a:lnTo>
                  <a:lnTo>
                    <a:pt x="623411" y="330570"/>
                  </a:lnTo>
                  <a:lnTo>
                    <a:pt x="167639" y="330570"/>
                  </a:lnTo>
                  <a:lnTo>
                    <a:pt x="123074" y="325022"/>
                  </a:lnTo>
                  <a:lnTo>
                    <a:pt x="83028" y="309222"/>
                  </a:lnTo>
                  <a:lnTo>
                    <a:pt x="49100" y="284434"/>
                  </a:lnTo>
                  <a:lnTo>
                    <a:pt x="22887" y="251921"/>
                  </a:lnTo>
                  <a:lnTo>
                    <a:pt x="5988" y="212949"/>
                  </a:lnTo>
                  <a:lnTo>
                    <a:pt x="0" y="168781"/>
                  </a:lnTo>
                  <a:close/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43067" y="2319172"/>
              <a:ext cx="1147445" cy="343535"/>
            </a:xfrm>
            <a:custGeom>
              <a:avLst/>
              <a:gdLst/>
              <a:ahLst/>
              <a:cxnLst/>
              <a:rect l="l" t="t" r="r" b="b"/>
              <a:pathLst>
                <a:path w="1147445" h="343535">
                  <a:moveTo>
                    <a:pt x="979639" y="0"/>
                  </a:moveTo>
                  <a:lnTo>
                    <a:pt x="167639" y="0"/>
                  </a:lnTo>
                  <a:lnTo>
                    <a:pt x="123070" y="6300"/>
                  </a:lnTo>
                  <a:lnTo>
                    <a:pt x="83024" y="23982"/>
                  </a:lnTo>
                  <a:lnTo>
                    <a:pt x="49096" y="51217"/>
                  </a:lnTo>
                  <a:lnTo>
                    <a:pt x="22885" y="86177"/>
                  </a:lnTo>
                  <a:lnTo>
                    <a:pt x="5987" y="127033"/>
                  </a:lnTo>
                  <a:lnTo>
                    <a:pt x="0" y="171957"/>
                  </a:lnTo>
                  <a:lnTo>
                    <a:pt x="5987" y="216830"/>
                  </a:lnTo>
                  <a:lnTo>
                    <a:pt x="22885" y="257568"/>
                  </a:lnTo>
                  <a:lnTo>
                    <a:pt x="49096" y="292376"/>
                  </a:lnTo>
                  <a:lnTo>
                    <a:pt x="83024" y="319460"/>
                  </a:lnTo>
                  <a:lnTo>
                    <a:pt x="123070" y="337026"/>
                  </a:lnTo>
                  <a:lnTo>
                    <a:pt x="167639" y="343280"/>
                  </a:lnTo>
                  <a:lnTo>
                    <a:pt x="979639" y="343280"/>
                  </a:lnTo>
                  <a:lnTo>
                    <a:pt x="1024204" y="337026"/>
                  </a:lnTo>
                  <a:lnTo>
                    <a:pt x="1064250" y="319460"/>
                  </a:lnTo>
                  <a:lnTo>
                    <a:pt x="1098178" y="292376"/>
                  </a:lnTo>
                  <a:lnTo>
                    <a:pt x="1124391" y="257568"/>
                  </a:lnTo>
                  <a:lnTo>
                    <a:pt x="1141291" y="216830"/>
                  </a:lnTo>
                  <a:lnTo>
                    <a:pt x="1147279" y="171957"/>
                  </a:lnTo>
                  <a:lnTo>
                    <a:pt x="1141291" y="127033"/>
                  </a:lnTo>
                  <a:lnTo>
                    <a:pt x="1124391" y="86177"/>
                  </a:lnTo>
                  <a:lnTo>
                    <a:pt x="1098178" y="51217"/>
                  </a:lnTo>
                  <a:lnTo>
                    <a:pt x="1064250" y="23982"/>
                  </a:lnTo>
                  <a:lnTo>
                    <a:pt x="1024204" y="6300"/>
                  </a:lnTo>
                  <a:lnTo>
                    <a:pt x="97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43067" y="2319167"/>
              <a:ext cx="1147445" cy="343535"/>
            </a:xfrm>
            <a:custGeom>
              <a:avLst/>
              <a:gdLst/>
              <a:ahLst/>
              <a:cxnLst/>
              <a:rect l="l" t="t" r="r" b="b"/>
              <a:pathLst>
                <a:path w="1147445" h="343535">
                  <a:moveTo>
                    <a:pt x="0" y="171960"/>
                  </a:moveTo>
                  <a:lnTo>
                    <a:pt x="5988" y="127038"/>
                  </a:lnTo>
                  <a:lnTo>
                    <a:pt x="22887" y="86182"/>
                  </a:lnTo>
                  <a:lnTo>
                    <a:pt x="49100" y="51221"/>
                  </a:lnTo>
                  <a:lnTo>
                    <a:pt x="83028" y="23984"/>
                  </a:lnTo>
                  <a:lnTo>
                    <a:pt x="123074" y="6301"/>
                  </a:lnTo>
                  <a:lnTo>
                    <a:pt x="167639" y="0"/>
                  </a:lnTo>
                  <a:lnTo>
                    <a:pt x="979646" y="0"/>
                  </a:lnTo>
                  <a:lnTo>
                    <a:pt x="1024211" y="6301"/>
                  </a:lnTo>
                  <a:lnTo>
                    <a:pt x="1064257" y="23984"/>
                  </a:lnTo>
                  <a:lnTo>
                    <a:pt x="1098185" y="51221"/>
                  </a:lnTo>
                  <a:lnTo>
                    <a:pt x="1124398" y="86182"/>
                  </a:lnTo>
                  <a:lnTo>
                    <a:pt x="1141297" y="127038"/>
                  </a:lnTo>
                  <a:lnTo>
                    <a:pt x="1147286" y="171960"/>
                  </a:lnTo>
                  <a:lnTo>
                    <a:pt x="1141297" y="216834"/>
                  </a:lnTo>
                  <a:lnTo>
                    <a:pt x="1124398" y="257572"/>
                  </a:lnTo>
                  <a:lnTo>
                    <a:pt x="1098185" y="292380"/>
                  </a:lnTo>
                  <a:lnTo>
                    <a:pt x="1064257" y="319465"/>
                  </a:lnTo>
                  <a:lnTo>
                    <a:pt x="1024211" y="337031"/>
                  </a:lnTo>
                  <a:lnTo>
                    <a:pt x="979646" y="343285"/>
                  </a:lnTo>
                  <a:lnTo>
                    <a:pt x="167639" y="343285"/>
                  </a:lnTo>
                  <a:lnTo>
                    <a:pt x="123074" y="337031"/>
                  </a:lnTo>
                  <a:lnTo>
                    <a:pt x="83028" y="319465"/>
                  </a:lnTo>
                  <a:lnTo>
                    <a:pt x="49100" y="292380"/>
                  </a:lnTo>
                  <a:lnTo>
                    <a:pt x="22887" y="257572"/>
                  </a:lnTo>
                  <a:lnTo>
                    <a:pt x="5988" y="216834"/>
                  </a:lnTo>
                  <a:lnTo>
                    <a:pt x="0" y="171960"/>
                  </a:lnTo>
                  <a:close/>
                </a:path>
              </a:pathLst>
            </a:custGeom>
            <a:ln w="12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49697" y="4264444"/>
              <a:ext cx="948690" cy="343535"/>
            </a:xfrm>
            <a:custGeom>
              <a:avLst/>
              <a:gdLst/>
              <a:ahLst/>
              <a:cxnLst/>
              <a:rect l="l" t="t" r="r" b="b"/>
              <a:pathLst>
                <a:path w="948689" h="343535">
                  <a:moveTo>
                    <a:pt x="780567" y="0"/>
                  </a:moveTo>
                  <a:lnTo>
                    <a:pt x="167639" y="0"/>
                  </a:lnTo>
                  <a:lnTo>
                    <a:pt x="123070" y="6336"/>
                  </a:lnTo>
                  <a:lnTo>
                    <a:pt x="83024" y="24110"/>
                  </a:lnTo>
                  <a:lnTo>
                    <a:pt x="49096" y="51463"/>
                  </a:lnTo>
                  <a:lnTo>
                    <a:pt x="22885" y="86540"/>
                  </a:lnTo>
                  <a:lnTo>
                    <a:pt x="5987" y="127485"/>
                  </a:lnTo>
                  <a:lnTo>
                    <a:pt x="0" y="172440"/>
                  </a:lnTo>
                  <a:lnTo>
                    <a:pt x="5987" y="217278"/>
                  </a:lnTo>
                  <a:lnTo>
                    <a:pt x="22885" y="257929"/>
                  </a:lnTo>
                  <a:lnTo>
                    <a:pt x="49096" y="292623"/>
                  </a:lnTo>
                  <a:lnTo>
                    <a:pt x="83024" y="319595"/>
                  </a:lnTo>
                  <a:lnTo>
                    <a:pt x="123070" y="337074"/>
                  </a:lnTo>
                  <a:lnTo>
                    <a:pt x="167639" y="343293"/>
                  </a:lnTo>
                  <a:lnTo>
                    <a:pt x="780567" y="343293"/>
                  </a:lnTo>
                  <a:lnTo>
                    <a:pt x="825132" y="337074"/>
                  </a:lnTo>
                  <a:lnTo>
                    <a:pt x="865177" y="319595"/>
                  </a:lnTo>
                  <a:lnTo>
                    <a:pt x="899106" y="292623"/>
                  </a:lnTo>
                  <a:lnTo>
                    <a:pt x="925319" y="257929"/>
                  </a:lnTo>
                  <a:lnTo>
                    <a:pt x="942218" y="217278"/>
                  </a:lnTo>
                  <a:lnTo>
                    <a:pt x="948207" y="172440"/>
                  </a:lnTo>
                  <a:lnTo>
                    <a:pt x="942218" y="127485"/>
                  </a:lnTo>
                  <a:lnTo>
                    <a:pt x="925319" y="86540"/>
                  </a:lnTo>
                  <a:lnTo>
                    <a:pt x="899106" y="51463"/>
                  </a:lnTo>
                  <a:lnTo>
                    <a:pt x="865177" y="24110"/>
                  </a:lnTo>
                  <a:lnTo>
                    <a:pt x="825132" y="6336"/>
                  </a:lnTo>
                  <a:lnTo>
                    <a:pt x="780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49697" y="4264445"/>
              <a:ext cx="948690" cy="343535"/>
            </a:xfrm>
            <a:custGeom>
              <a:avLst/>
              <a:gdLst/>
              <a:ahLst/>
              <a:cxnLst/>
              <a:rect l="l" t="t" r="r" b="b"/>
              <a:pathLst>
                <a:path w="948689" h="343535">
                  <a:moveTo>
                    <a:pt x="0" y="172436"/>
                  </a:moveTo>
                  <a:lnTo>
                    <a:pt x="5988" y="127480"/>
                  </a:lnTo>
                  <a:lnTo>
                    <a:pt x="22887" y="86536"/>
                  </a:lnTo>
                  <a:lnTo>
                    <a:pt x="49100" y="51460"/>
                  </a:lnTo>
                  <a:lnTo>
                    <a:pt x="83028" y="24108"/>
                  </a:lnTo>
                  <a:lnTo>
                    <a:pt x="123074" y="6336"/>
                  </a:lnTo>
                  <a:lnTo>
                    <a:pt x="167639" y="0"/>
                  </a:lnTo>
                  <a:lnTo>
                    <a:pt x="780573" y="0"/>
                  </a:lnTo>
                  <a:lnTo>
                    <a:pt x="825138" y="6336"/>
                  </a:lnTo>
                  <a:lnTo>
                    <a:pt x="865184" y="24108"/>
                  </a:lnTo>
                  <a:lnTo>
                    <a:pt x="899112" y="51460"/>
                  </a:lnTo>
                  <a:lnTo>
                    <a:pt x="925325" y="86536"/>
                  </a:lnTo>
                  <a:lnTo>
                    <a:pt x="942225" y="127480"/>
                  </a:lnTo>
                  <a:lnTo>
                    <a:pt x="948213" y="172436"/>
                  </a:lnTo>
                  <a:lnTo>
                    <a:pt x="942225" y="217276"/>
                  </a:lnTo>
                  <a:lnTo>
                    <a:pt x="925325" y="257925"/>
                  </a:lnTo>
                  <a:lnTo>
                    <a:pt x="899112" y="292619"/>
                  </a:lnTo>
                  <a:lnTo>
                    <a:pt x="865184" y="319588"/>
                  </a:lnTo>
                  <a:lnTo>
                    <a:pt x="825138" y="337066"/>
                  </a:lnTo>
                  <a:lnTo>
                    <a:pt x="780573" y="343285"/>
                  </a:lnTo>
                  <a:lnTo>
                    <a:pt x="167639" y="343285"/>
                  </a:lnTo>
                  <a:lnTo>
                    <a:pt x="123074" y="337066"/>
                  </a:lnTo>
                  <a:lnTo>
                    <a:pt x="83028" y="319588"/>
                  </a:lnTo>
                  <a:lnTo>
                    <a:pt x="49100" y="292619"/>
                  </a:lnTo>
                  <a:lnTo>
                    <a:pt x="22887" y="257925"/>
                  </a:lnTo>
                  <a:lnTo>
                    <a:pt x="5988" y="217276"/>
                  </a:lnTo>
                  <a:lnTo>
                    <a:pt x="0" y="172436"/>
                  </a:lnTo>
                  <a:close/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68161" y="5256161"/>
              <a:ext cx="576580" cy="330835"/>
            </a:xfrm>
            <a:custGeom>
              <a:avLst/>
              <a:gdLst/>
              <a:ahLst/>
              <a:cxnLst/>
              <a:rect l="l" t="t" r="r" b="b"/>
              <a:pathLst>
                <a:path w="576579" h="330835">
                  <a:moveTo>
                    <a:pt x="408622" y="0"/>
                  </a:moveTo>
                  <a:lnTo>
                    <a:pt x="167639" y="0"/>
                  </a:lnTo>
                  <a:lnTo>
                    <a:pt x="123075" y="5524"/>
                  </a:lnTo>
                  <a:lnTo>
                    <a:pt x="83029" y="21265"/>
                  </a:lnTo>
                  <a:lnTo>
                    <a:pt x="49101" y="45977"/>
                  </a:lnTo>
                  <a:lnTo>
                    <a:pt x="22888" y="78412"/>
                  </a:lnTo>
                  <a:lnTo>
                    <a:pt x="5988" y="117325"/>
                  </a:lnTo>
                  <a:lnTo>
                    <a:pt x="0" y="161467"/>
                  </a:lnTo>
                  <a:lnTo>
                    <a:pt x="5988" y="206175"/>
                  </a:lnTo>
                  <a:lnTo>
                    <a:pt x="22888" y="246501"/>
                  </a:lnTo>
                  <a:lnTo>
                    <a:pt x="49101" y="280774"/>
                  </a:lnTo>
                  <a:lnTo>
                    <a:pt x="83029" y="307324"/>
                  </a:lnTo>
                  <a:lnTo>
                    <a:pt x="123075" y="324478"/>
                  </a:lnTo>
                  <a:lnTo>
                    <a:pt x="167639" y="330568"/>
                  </a:lnTo>
                  <a:lnTo>
                    <a:pt x="408622" y="330568"/>
                  </a:lnTo>
                  <a:lnTo>
                    <a:pt x="453187" y="324478"/>
                  </a:lnTo>
                  <a:lnTo>
                    <a:pt x="493232" y="307324"/>
                  </a:lnTo>
                  <a:lnTo>
                    <a:pt x="527161" y="280774"/>
                  </a:lnTo>
                  <a:lnTo>
                    <a:pt x="553374" y="246501"/>
                  </a:lnTo>
                  <a:lnTo>
                    <a:pt x="570274" y="206175"/>
                  </a:lnTo>
                  <a:lnTo>
                    <a:pt x="576262" y="161467"/>
                  </a:lnTo>
                  <a:lnTo>
                    <a:pt x="570274" y="117325"/>
                  </a:lnTo>
                  <a:lnTo>
                    <a:pt x="553374" y="78412"/>
                  </a:lnTo>
                  <a:lnTo>
                    <a:pt x="527161" y="45977"/>
                  </a:lnTo>
                  <a:lnTo>
                    <a:pt x="493232" y="21265"/>
                  </a:lnTo>
                  <a:lnTo>
                    <a:pt x="453187" y="5524"/>
                  </a:lnTo>
                  <a:lnTo>
                    <a:pt x="4086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68161" y="5256156"/>
              <a:ext cx="576580" cy="330835"/>
            </a:xfrm>
            <a:custGeom>
              <a:avLst/>
              <a:gdLst/>
              <a:ahLst/>
              <a:cxnLst/>
              <a:rect l="l" t="t" r="r" b="b"/>
              <a:pathLst>
                <a:path w="576579" h="330835">
                  <a:moveTo>
                    <a:pt x="0" y="161470"/>
                  </a:moveTo>
                  <a:lnTo>
                    <a:pt x="5988" y="117326"/>
                  </a:lnTo>
                  <a:lnTo>
                    <a:pt x="22887" y="78413"/>
                  </a:lnTo>
                  <a:lnTo>
                    <a:pt x="49100" y="45977"/>
                  </a:lnTo>
                  <a:lnTo>
                    <a:pt x="83028" y="21265"/>
                  </a:lnTo>
                  <a:lnTo>
                    <a:pt x="123074" y="5524"/>
                  </a:lnTo>
                  <a:lnTo>
                    <a:pt x="167639" y="0"/>
                  </a:lnTo>
                  <a:lnTo>
                    <a:pt x="408622" y="0"/>
                  </a:lnTo>
                  <a:lnTo>
                    <a:pt x="453187" y="5524"/>
                  </a:lnTo>
                  <a:lnTo>
                    <a:pt x="493233" y="21265"/>
                  </a:lnTo>
                  <a:lnTo>
                    <a:pt x="527161" y="45977"/>
                  </a:lnTo>
                  <a:lnTo>
                    <a:pt x="553374" y="78413"/>
                  </a:lnTo>
                  <a:lnTo>
                    <a:pt x="570274" y="117326"/>
                  </a:lnTo>
                  <a:lnTo>
                    <a:pt x="576262" y="161470"/>
                  </a:lnTo>
                  <a:lnTo>
                    <a:pt x="570274" y="206180"/>
                  </a:lnTo>
                  <a:lnTo>
                    <a:pt x="553374" y="246506"/>
                  </a:lnTo>
                  <a:lnTo>
                    <a:pt x="527161" y="280779"/>
                  </a:lnTo>
                  <a:lnTo>
                    <a:pt x="493233" y="307327"/>
                  </a:lnTo>
                  <a:lnTo>
                    <a:pt x="453187" y="324481"/>
                  </a:lnTo>
                  <a:lnTo>
                    <a:pt x="408622" y="330570"/>
                  </a:lnTo>
                  <a:lnTo>
                    <a:pt x="167639" y="330570"/>
                  </a:lnTo>
                  <a:lnTo>
                    <a:pt x="123074" y="324481"/>
                  </a:lnTo>
                  <a:lnTo>
                    <a:pt x="83028" y="307327"/>
                  </a:lnTo>
                  <a:lnTo>
                    <a:pt x="49100" y="280779"/>
                  </a:lnTo>
                  <a:lnTo>
                    <a:pt x="22887" y="246506"/>
                  </a:lnTo>
                  <a:lnTo>
                    <a:pt x="5988" y="206180"/>
                  </a:lnTo>
                  <a:lnTo>
                    <a:pt x="0" y="161470"/>
                  </a:lnTo>
                  <a:close/>
                </a:path>
              </a:pathLst>
            </a:custGeom>
            <a:ln w="12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004215" y="3997451"/>
              <a:ext cx="885825" cy="330835"/>
            </a:xfrm>
            <a:custGeom>
              <a:avLst/>
              <a:gdLst/>
              <a:ahLst/>
              <a:cxnLst/>
              <a:rect l="l" t="t" r="r" b="b"/>
              <a:pathLst>
                <a:path w="885825" h="330835">
                  <a:moveTo>
                    <a:pt x="717702" y="0"/>
                  </a:moveTo>
                  <a:lnTo>
                    <a:pt x="167639" y="0"/>
                  </a:lnTo>
                  <a:lnTo>
                    <a:pt x="123070" y="5524"/>
                  </a:lnTo>
                  <a:lnTo>
                    <a:pt x="83024" y="21265"/>
                  </a:lnTo>
                  <a:lnTo>
                    <a:pt x="49096" y="45977"/>
                  </a:lnTo>
                  <a:lnTo>
                    <a:pt x="22885" y="78412"/>
                  </a:lnTo>
                  <a:lnTo>
                    <a:pt x="5987" y="117325"/>
                  </a:lnTo>
                  <a:lnTo>
                    <a:pt x="0" y="161467"/>
                  </a:lnTo>
                  <a:lnTo>
                    <a:pt x="5987" y="206175"/>
                  </a:lnTo>
                  <a:lnTo>
                    <a:pt x="22885" y="246501"/>
                  </a:lnTo>
                  <a:lnTo>
                    <a:pt x="49096" y="280774"/>
                  </a:lnTo>
                  <a:lnTo>
                    <a:pt x="83024" y="307324"/>
                  </a:lnTo>
                  <a:lnTo>
                    <a:pt x="123070" y="324478"/>
                  </a:lnTo>
                  <a:lnTo>
                    <a:pt x="167639" y="330568"/>
                  </a:lnTo>
                  <a:lnTo>
                    <a:pt x="717702" y="330568"/>
                  </a:lnTo>
                  <a:lnTo>
                    <a:pt x="762267" y="324478"/>
                  </a:lnTo>
                  <a:lnTo>
                    <a:pt x="802312" y="307324"/>
                  </a:lnTo>
                  <a:lnTo>
                    <a:pt x="836241" y="280774"/>
                  </a:lnTo>
                  <a:lnTo>
                    <a:pt x="862454" y="246501"/>
                  </a:lnTo>
                  <a:lnTo>
                    <a:pt x="879353" y="206175"/>
                  </a:lnTo>
                  <a:lnTo>
                    <a:pt x="885342" y="161467"/>
                  </a:lnTo>
                  <a:lnTo>
                    <a:pt x="879353" y="117325"/>
                  </a:lnTo>
                  <a:lnTo>
                    <a:pt x="862454" y="78412"/>
                  </a:lnTo>
                  <a:lnTo>
                    <a:pt x="836241" y="45977"/>
                  </a:lnTo>
                  <a:lnTo>
                    <a:pt x="802312" y="21265"/>
                  </a:lnTo>
                  <a:lnTo>
                    <a:pt x="762267" y="5524"/>
                  </a:lnTo>
                  <a:lnTo>
                    <a:pt x="717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04215" y="3997446"/>
              <a:ext cx="885825" cy="330835"/>
            </a:xfrm>
            <a:custGeom>
              <a:avLst/>
              <a:gdLst/>
              <a:ahLst/>
              <a:cxnLst/>
              <a:rect l="l" t="t" r="r" b="b"/>
              <a:pathLst>
                <a:path w="885825" h="330835">
                  <a:moveTo>
                    <a:pt x="0" y="161470"/>
                  </a:moveTo>
                  <a:lnTo>
                    <a:pt x="5988" y="117326"/>
                  </a:lnTo>
                  <a:lnTo>
                    <a:pt x="22887" y="78413"/>
                  </a:lnTo>
                  <a:lnTo>
                    <a:pt x="49100" y="45977"/>
                  </a:lnTo>
                  <a:lnTo>
                    <a:pt x="83028" y="21265"/>
                  </a:lnTo>
                  <a:lnTo>
                    <a:pt x="123074" y="5524"/>
                  </a:lnTo>
                  <a:lnTo>
                    <a:pt x="167639" y="0"/>
                  </a:lnTo>
                  <a:lnTo>
                    <a:pt x="717708" y="0"/>
                  </a:lnTo>
                  <a:lnTo>
                    <a:pt x="762273" y="5524"/>
                  </a:lnTo>
                  <a:lnTo>
                    <a:pt x="802319" y="21265"/>
                  </a:lnTo>
                  <a:lnTo>
                    <a:pt x="836247" y="45977"/>
                  </a:lnTo>
                  <a:lnTo>
                    <a:pt x="862460" y="78413"/>
                  </a:lnTo>
                  <a:lnTo>
                    <a:pt x="879360" y="117326"/>
                  </a:lnTo>
                  <a:lnTo>
                    <a:pt x="885348" y="161470"/>
                  </a:lnTo>
                  <a:lnTo>
                    <a:pt x="879360" y="206180"/>
                  </a:lnTo>
                  <a:lnTo>
                    <a:pt x="862460" y="246506"/>
                  </a:lnTo>
                  <a:lnTo>
                    <a:pt x="836247" y="280778"/>
                  </a:lnTo>
                  <a:lnTo>
                    <a:pt x="802319" y="307327"/>
                  </a:lnTo>
                  <a:lnTo>
                    <a:pt x="762273" y="324481"/>
                  </a:lnTo>
                  <a:lnTo>
                    <a:pt x="717708" y="330570"/>
                  </a:lnTo>
                  <a:lnTo>
                    <a:pt x="167639" y="330570"/>
                  </a:lnTo>
                  <a:lnTo>
                    <a:pt x="123074" y="324481"/>
                  </a:lnTo>
                  <a:lnTo>
                    <a:pt x="83028" y="307327"/>
                  </a:lnTo>
                  <a:lnTo>
                    <a:pt x="49100" y="280778"/>
                  </a:lnTo>
                  <a:lnTo>
                    <a:pt x="22887" y="246506"/>
                  </a:lnTo>
                  <a:lnTo>
                    <a:pt x="5988" y="206180"/>
                  </a:lnTo>
                  <a:lnTo>
                    <a:pt x="0" y="161470"/>
                  </a:lnTo>
                  <a:close/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Modular</a:t>
            </a:r>
            <a:r>
              <a:rPr dirty="0" spc="60"/>
              <a:t> </a:t>
            </a:r>
            <a:r>
              <a:rPr dirty="0" spc="-10"/>
              <a:t>programming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547846" y="1650115"/>
            <a:ext cx="74415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enables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development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complicated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programs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via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simple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independent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modules.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0700" y="5885510"/>
            <a:ext cx="78232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latin typeface="Lucida Sans Unicode"/>
                <a:cs typeface="Lucida Sans Unicode"/>
              </a:rPr>
              <a:t>Advantages.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easier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understand,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debug,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maintain,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improve,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reuse.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22760" y="4322165"/>
            <a:ext cx="791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StdRandom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114616" y="4044200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Gaussian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42533" y="2381656"/>
            <a:ext cx="791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Bernoulli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156824" y="2551061"/>
            <a:ext cx="3361690" cy="2735580"/>
            <a:chOff x="4156824" y="2551061"/>
            <a:chExt cx="3361690" cy="2735580"/>
          </a:xfrm>
        </p:grpSpPr>
        <p:sp>
          <p:nvSpPr>
            <p:cNvPr id="24" name="object 24" descr=""/>
            <p:cNvSpPr/>
            <p:nvPr/>
          </p:nvSpPr>
          <p:spPr>
            <a:xfrm>
              <a:off x="4191004" y="2657538"/>
              <a:ext cx="1563370" cy="1263650"/>
            </a:xfrm>
            <a:custGeom>
              <a:avLst/>
              <a:gdLst/>
              <a:ahLst/>
              <a:cxnLst/>
              <a:rect l="l" t="t" r="r" b="b"/>
              <a:pathLst>
                <a:path w="1563370" h="1263650">
                  <a:moveTo>
                    <a:pt x="0" y="1263625"/>
                  </a:moveTo>
                  <a:lnTo>
                    <a:pt x="8409" y="1263625"/>
                  </a:lnTo>
                  <a:lnTo>
                    <a:pt x="1562811" y="0"/>
                  </a:lnTo>
                </a:path>
              </a:pathLst>
            </a:custGeom>
            <a:ln w="12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156824" y="3878427"/>
              <a:ext cx="75565" cy="70485"/>
            </a:xfrm>
            <a:custGeom>
              <a:avLst/>
              <a:gdLst/>
              <a:ahLst/>
              <a:cxnLst/>
              <a:rect l="l" t="t" r="r" b="b"/>
              <a:pathLst>
                <a:path w="75564" h="70485">
                  <a:moveTo>
                    <a:pt x="31927" y="0"/>
                  </a:moveTo>
                  <a:lnTo>
                    <a:pt x="0" y="70485"/>
                  </a:lnTo>
                  <a:lnTo>
                    <a:pt x="75488" y="53759"/>
                  </a:lnTo>
                  <a:lnTo>
                    <a:pt x="40284" y="37782"/>
                  </a:lnTo>
                  <a:lnTo>
                    <a:pt x="31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670554" y="2664421"/>
              <a:ext cx="318770" cy="1555750"/>
            </a:xfrm>
            <a:custGeom>
              <a:avLst/>
              <a:gdLst/>
              <a:ahLst/>
              <a:cxnLst/>
              <a:rect l="l" t="t" r="r" b="b"/>
              <a:pathLst>
                <a:path w="318770" h="1555750">
                  <a:moveTo>
                    <a:pt x="0" y="1555531"/>
                  </a:moveTo>
                  <a:lnTo>
                    <a:pt x="0" y="1542262"/>
                  </a:lnTo>
                  <a:lnTo>
                    <a:pt x="31816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1771" y="4188294"/>
              <a:ext cx="67729" cy="748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212611" y="2677693"/>
              <a:ext cx="334645" cy="2521585"/>
            </a:xfrm>
            <a:custGeom>
              <a:avLst/>
              <a:gdLst/>
              <a:ahLst/>
              <a:cxnLst/>
              <a:rect l="l" t="t" r="r" b="b"/>
              <a:pathLst>
                <a:path w="334645" h="2521585">
                  <a:moveTo>
                    <a:pt x="334236" y="2521251"/>
                  </a:moveTo>
                  <a:lnTo>
                    <a:pt x="334236" y="251549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283" y="5169458"/>
              <a:ext cx="68554" cy="7316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438315" y="2658732"/>
              <a:ext cx="972185" cy="1282065"/>
            </a:xfrm>
            <a:custGeom>
              <a:avLst/>
              <a:gdLst/>
              <a:ahLst/>
              <a:cxnLst/>
              <a:rect l="l" t="t" r="r" b="b"/>
              <a:pathLst>
                <a:path w="972184" h="1282064">
                  <a:moveTo>
                    <a:pt x="972133" y="1281499"/>
                  </a:moveTo>
                  <a:lnTo>
                    <a:pt x="959435" y="1280633"/>
                  </a:lnTo>
                  <a:lnTo>
                    <a:pt x="0" y="0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67701" y="3899293"/>
              <a:ext cx="69850" cy="76200"/>
            </a:xfrm>
            <a:custGeom>
              <a:avLst/>
              <a:gdLst/>
              <a:ahLst/>
              <a:cxnLst/>
              <a:rect l="l" t="t" r="r" b="b"/>
              <a:pathLst>
                <a:path w="69850" h="76200">
                  <a:moveTo>
                    <a:pt x="55206" y="0"/>
                  </a:moveTo>
                  <a:lnTo>
                    <a:pt x="38011" y="34658"/>
                  </a:lnTo>
                  <a:lnTo>
                    <a:pt x="0" y="41681"/>
                  </a:lnTo>
                  <a:lnTo>
                    <a:pt x="69253" y="76111"/>
                  </a:lnTo>
                  <a:lnTo>
                    <a:pt x="55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38950" y="4320222"/>
              <a:ext cx="628015" cy="929640"/>
            </a:xfrm>
            <a:custGeom>
              <a:avLst/>
              <a:gdLst/>
              <a:ahLst/>
              <a:cxnLst/>
              <a:rect l="l" t="t" r="r" b="b"/>
              <a:pathLst>
                <a:path w="628015" h="929639">
                  <a:moveTo>
                    <a:pt x="0" y="929584"/>
                  </a:moveTo>
                  <a:lnTo>
                    <a:pt x="0" y="926956"/>
                  </a:lnTo>
                  <a:lnTo>
                    <a:pt x="627634" y="0"/>
                  </a:lnTo>
                </a:path>
              </a:pathLst>
            </a:custGeom>
            <a:ln w="12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14286" y="5209552"/>
              <a:ext cx="67945" cy="76835"/>
            </a:xfrm>
            <a:custGeom>
              <a:avLst/>
              <a:gdLst/>
              <a:ahLst/>
              <a:cxnLst/>
              <a:rect l="l" t="t" r="r" b="b"/>
              <a:pathLst>
                <a:path w="67945" h="76835">
                  <a:moveTo>
                    <a:pt x="10121" y="0"/>
                  </a:moveTo>
                  <a:lnTo>
                    <a:pt x="0" y="76733"/>
                  </a:lnTo>
                  <a:lnTo>
                    <a:pt x="67398" y="38811"/>
                  </a:lnTo>
                  <a:lnTo>
                    <a:pt x="29070" y="33731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85002" y="4616373"/>
              <a:ext cx="582930" cy="621030"/>
            </a:xfrm>
            <a:custGeom>
              <a:avLst/>
              <a:gdLst/>
              <a:ahLst/>
              <a:cxnLst/>
              <a:rect l="l" t="t" r="r" b="b"/>
              <a:pathLst>
                <a:path w="582929" h="621029">
                  <a:moveTo>
                    <a:pt x="582449" y="620712"/>
                  </a:moveTo>
                  <a:lnTo>
                    <a:pt x="582449" y="609625"/>
                  </a:lnTo>
                  <a:lnTo>
                    <a:pt x="0" y="0"/>
                  </a:lnTo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25070" y="5194985"/>
              <a:ext cx="73025" cy="74295"/>
            </a:xfrm>
            <a:custGeom>
              <a:avLst/>
              <a:gdLst/>
              <a:ahLst/>
              <a:cxnLst/>
              <a:rect l="l" t="t" r="r" b="b"/>
              <a:pathLst>
                <a:path w="73025" h="74295">
                  <a:moveTo>
                    <a:pt x="50101" y="0"/>
                  </a:moveTo>
                  <a:lnTo>
                    <a:pt x="36969" y="36398"/>
                  </a:lnTo>
                  <a:lnTo>
                    <a:pt x="0" y="47713"/>
                  </a:lnTo>
                  <a:lnTo>
                    <a:pt x="72707" y="74028"/>
                  </a:lnTo>
                  <a:lnTo>
                    <a:pt x="50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86295" y="2557729"/>
              <a:ext cx="763270" cy="283210"/>
            </a:xfrm>
            <a:custGeom>
              <a:avLst/>
              <a:gdLst/>
              <a:ahLst/>
              <a:cxnLst/>
              <a:rect l="l" t="t" r="r" b="b"/>
              <a:pathLst>
                <a:path w="763270" h="283210">
                  <a:moveTo>
                    <a:pt x="0" y="282728"/>
                  </a:moveTo>
                  <a:lnTo>
                    <a:pt x="1335" y="282728"/>
                  </a:lnTo>
                  <a:lnTo>
                    <a:pt x="762821" y="0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45050" y="2799232"/>
              <a:ext cx="77470" cy="65405"/>
            </a:xfrm>
            <a:custGeom>
              <a:avLst/>
              <a:gdLst/>
              <a:ahLst/>
              <a:cxnLst/>
              <a:rect l="l" t="t" r="r" b="b"/>
              <a:pathLst>
                <a:path w="77470" h="65405">
                  <a:moveTo>
                    <a:pt x="52768" y="0"/>
                  </a:moveTo>
                  <a:lnTo>
                    <a:pt x="0" y="56565"/>
                  </a:lnTo>
                  <a:lnTo>
                    <a:pt x="76873" y="64897"/>
                  </a:lnTo>
                  <a:lnTo>
                    <a:pt x="48615" y="38481"/>
                  </a:lnTo>
                  <a:lnTo>
                    <a:pt x="52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35799" y="4499660"/>
              <a:ext cx="482600" cy="191135"/>
            </a:xfrm>
            <a:custGeom>
              <a:avLst/>
              <a:gdLst/>
              <a:ahLst/>
              <a:cxnLst/>
              <a:rect l="l" t="t" r="r" b="b"/>
              <a:pathLst>
                <a:path w="482600" h="191135">
                  <a:moveTo>
                    <a:pt x="0" y="0"/>
                  </a:moveTo>
                  <a:lnTo>
                    <a:pt x="482600" y="0"/>
                  </a:lnTo>
                  <a:lnTo>
                    <a:pt x="482600" y="190715"/>
                  </a:lnTo>
                  <a:lnTo>
                    <a:pt x="0" y="190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83400" y="4677663"/>
              <a:ext cx="571500" cy="343535"/>
            </a:xfrm>
            <a:custGeom>
              <a:avLst/>
              <a:gdLst/>
              <a:ahLst/>
              <a:cxnLst/>
              <a:rect l="l" t="t" r="r" b="b"/>
              <a:pathLst>
                <a:path w="571500" h="343535">
                  <a:moveTo>
                    <a:pt x="571500" y="0"/>
                  </a:moveTo>
                  <a:lnTo>
                    <a:pt x="0" y="0"/>
                  </a:lnTo>
                  <a:lnTo>
                    <a:pt x="0" y="178003"/>
                  </a:lnTo>
                  <a:lnTo>
                    <a:pt x="50800" y="178003"/>
                  </a:lnTo>
                  <a:lnTo>
                    <a:pt x="50800" y="343281"/>
                  </a:lnTo>
                  <a:lnTo>
                    <a:pt x="279400" y="343281"/>
                  </a:lnTo>
                  <a:lnTo>
                    <a:pt x="279400" y="178003"/>
                  </a:lnTo>
                  <a:lnTo>
                    <a:pt x="571500" y="178003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373380" y="5313400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Math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892252" y="4478058"/>
            <a:ext cx="621030" cy="537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735">
              <a:lnSpc>
                <a:spcPts val="135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exp()</a:t>
            </a:r>
            <a:endParaRPr sz="1150">
              <a:latin typeface="Lucida Console"/>
              <a:cs typeface="Lucida Console"/>
            </a:endParaRPr>
          </a:p>
          <a:p>
            <a:pPr marL="64135" marR="69850" indent="-52069">
              <a:lnSpc>
                <a:spcPts val="1320"/>
              </a:lnSpc>
              <a:spcBef>
                <a:spcPts val="65"/>
              </a:spcBef>
            </a:pPr>
            <a:r>
              <a:rPr dirty="0" sz="1150" spc="-10">
                <a:latin typeface="Lucida Console"/>
                <a:cs typeface="Lucida Console"/>
              </a:rPr>
              <a:t>sqrt() </a:t>
            </a:r>
            <a:r>
              <a:rPr dirty="0" sz="1150" spc="-25">
                <a:latin typeface="Lucida Console"/>
                <a:cs typeface="Lucida Console"/>
              </a:rPr>
              <a:t>PI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6692900" y="3329952"/>
            <a:ext cx="495300" cy="178435"/>
          </a:xfrm>
          <a:custGeom>
            <a:avLst/>
            <a:gdLst/>
            <a:ahLst/>
            <a:cxnLst/>
            <a:rect l="l" t="t" r="r" b="b"/>
            <a:pathLst>
              <a:path w="495300" h="178435">
                <a:moveTo>
                  <a:pt x="0" y="0"/>
                </a:moveTo>
                <a:lnTo>
                  <a:pt x="495300" y="0"/>
                </a:lnTo>
                <a:lnTo>
                  <a:pt x="4953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6707060" y="3303257"/>
            <a:ext cx="46735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pdf()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6134100" y="3787660"/>
            <a:ext cx="571500" cy="178435"/>
          </a:xfrm>
          <a:custGeom>
            <a:avLst/>
            <a:gdLst/>
            <a:ahLst/>
            <a:cxnLst/>
            <a:rect l="l" t="t" r="r" b="b"/>
            <a:pathLst>
              <a:path w="571500" h="178435">
                <a:moveTo>
                  <a:pt x="0" y="0"/>
                </a:moveTo>
                <a:lnTo>
                  <a:pt x="571500" y="0"/>
                </a:lnTo>
                <a:lnTo>
                  <a:pt x="5715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6144272" y="3759543"/>
            <a:ext cx="5556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sqrt()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4622800" y="3024809"/>
            <a:ext cx="1600200" cy="623570"/>
          </a:xfrm>
          <a:custGeom>
            <a:avLst/>
            <a:gdLst/>
            <a:ahLst/>
            <a:cxnLst/>
            <a:rect l="l" t="t" r="r" b="b"/>
            <a:pathLst>
              <a:path w="1600200" h="623570">
                <a:moveTo>
                  <a:pt x="1016000" y="216141"/>
                </a:moveTo>
                <a:lnTo>
                  <a:pt x="0" y="216141"/>
                </a:lnTo>
                <a:lnTo>
                  <a:pt x="0" y="394144"/>
                </a:lnTo>
                <a:lnTo>
                  <a:pt x="1016000" y="394144"/>
                </a:lnTo>
                <a:lnTo>
                  <a:pt x="1016000" y="216141"/>
                </a:lnTo>
                <a:close/>
              </a:path>
              <a:path w="1600200" h="623570">
                <a:moveTo>
                  <a:pt x="1193800" y="0"/>
                </a:moveTo>
                <a:lnTo>
                  <a:pt x="266700" y="0"/>
                </a:lnTo>
                <a:lnTo>
                  <a:pt x="266700" y="190715"/>
                </a:lnTo>
                <a:lnTo>
                  <a:pt x="1193800" y="190715"/>
                </a:lnTo>
                <a:lnTo>
                  <a:pt x="1193800" y="0"/>
                </a:lnTo>
                <a:close/>
              </a:path>
              <a:path w="1600200" h="623570">
                <a:moveTo>
                  <a:pt x="1600200" y="432282"/>
                </a:moveTo>
                <a:lnTo>
                  <a:pt x="762000" y="432282"/>
                </a:lnTo>
                <a:lnTo>
                  <a:pt x="762000" y="622998"/>
                </a:lnTo>
                <a:lnTo>
                  <a:pt x="1600200" y="622998"/>
                </a:lnTo>
                <a:lnTo>
                  <a:pt x="1600200" y="432282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4628997" y="2960250"/>
            <a:ext cx="1584960" cy="676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7670" indent="273050">
              <a:lnSpc>
                <a:spcPct val="122700"/>
              </a:lnSpc>
              <a:spcBef>
                <a:spcPts val="95"/>
              </a:spcBef>
            </a:pPr>
            <a:r>
              <a:rPr dirty="0" sz="1150" spc="-10">
                <a:latin typeface="Lucida Console"/>
                <a:cs typeface="Lucida Console"/>
              </a:rPr>
              <a:t>plotBars() plotLines()</a:t>
            </a:r>
            <a:endParaRPr sz="1150">
              <a:latin typeface="Lucida Console"/>
              <a:cs typeface="Lucida Console"/>
            </a:endParaRPr>
          </a:p>
          <a:p>
            <a:pPr marL="777240">
              <a:lnSpc>
                <a:spcPct val="100000"/>
              </a:lnSpc>
              <a:spcBef>
                <a:spcPts val="355"/>
              </a:spcBef>
            </a:pPr>
            <a:r>
              <a:rPr dirty="0" sz="1150" spc="-10">
                <a:latin typeface="Lucida Console"/>
                <a:cs typeface="Lucida Console"/>
              </a:rPr>
              <a:t>uniform()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702300" y="4830229"/>
            <a:ext cx="749300" cy="178435"/>
          </a:xfrm>
          <a:custGeom>
            <a:avLst/>
            <a:gdLst/>
            <a:ahLst/>
            <a:cxnLst/>
            <a:rect l="l" t="t" r="r" b="b"/>
            <a:pathLst>
              <a:path w="749300" h="178435">
                <a:moveTo>
                  <a:pt x="0" y="0"/>
                </a:moveTo>
                <a:lnTo>
                  <a:pt x="749300" y="0"/>
                </a:lnTo>
                <a:lnTo>
                  <a:pt x="7493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5709132" y="4797984"/>
            <a:ext cx="7321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random()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4483100" y="2579814"/>
            <a:ext cx="927100" cy="191135"/>
          </a:xfrm>
          <a:custGeom>
            <a:avLst/>
            <a:gdLst/>
            <a:ahLst/>
            <a:cxnLst/>
            <a:rect l="l" t="t" r="r" b="b"/>
            <a:pathLst>
              <a:path w="927100" h="191135">
                <a:moveTo>
                  <a:pt x="0" y="0"/>
                </a:moveTo>
                <a:lnTo>
                  <a:pt x="927100" y="0"/>
                </a:lnTo>
                <a:lnTo>
                  <a:pt x="927100" y="190703"/>
                </a:lnTo>
                <a:lnTo>
                  <a:pt x="0" y="1907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4490973" y="2558529"/>
            <a:ext cx="9086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parseInt()</a:t>
            </a:r>
            <a:endParaRPr sz="1150">
              <a:latin typeface="Lucida Console"/>
              <a:cs typeface="Lucida Console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346200" y="2668028"/>
            <a:ext cx="1325245" cy="976630"/>
            <a:chOff x="1346200" y="2668028"/>
            <a:chExt cx="1325245" cy="976630"/>
          </a:xfrm>
        </p:grpSpPr>
        <p:sp>
          <p:nvSpPr>
            <p:cNvPr id="53" name="object 53" descr=""/>
            <p:cNvSpPr/>
            <p:nvPr/>
          </p:nvSpPr>
          <p:spPr>
            <a:xfrm>
              <a:off x="1549396" y="2674696"/>
              <a:ext cx="1115695" cy="941705"/>
            </a:xfrm>
            <a:custGeom>
              <a:avLst/>
              <a:gdLst/>
              <a:ahLst/>
              <a:cxnLst/>
              <a:rect l="l" t="t" r="r" b="b"/>
              <a:pathLst>
                <a:path w="1115695" h="941704">
                  <a:moveTo>
                    <a:pt x="0" y="941332"/>
                  </a:moveTo>
                  <a:lnTo>
                    <a:pt x="8798" y="928619"/>
                  </a:lnTo>
                  <a:lnTo>
                    <a:pt x="1115215" y="0"/>
                  </a:lnTo>
                </a:path>
              </a:pathLst>
            </a:custGeom>
            <a:ln w="12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15757" y="3573335"/>
              <a:ext cx="75565" cy="71120"/>
            </a:xfrm>
            <a:custGeom>
              <a:avLst/>
              <a:gdLst/>
              <a:ahLst/>
              <a:cxnLst/>
              <a:rect l="l" t="t" r="r" b="b"/>
              <a:pathLst>
                <a:path w="75565" h="71120">
                  <a:moveTo>
                    <a:pt x="30568" y="0"/>
                  </a:moveTo>
                  <a:lnTo>
                    <a:pt x="0" y="71094"/>
                  </a:lnTo>
                  <a:lnTo>
                    <a:pt x="75158" y="52908"/>
                  </a:lnTo>
                  <a:lnTo>
                    <a:pt x="39649" y="37617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346200" y="2884957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5">
                  <a:moveTo>
                    <a:pt x="1282700" y="0"/>
                  </a:moveTo>
                  <a:lnTo>
                    <a:pt x="0" y="0"/>
                  </a:lnTo>
                  <a:lnTo>
                    <a:pt x="0" y="152565"/>
                  </a:lnTo>
                  <a:lnTo>
                    <a:pt x="0" y="177990"/>
                  </a:lnTo>
                  <a:lnTo>
                    <a:pt x="0" y="343281"/>
                  </a:lnTo>
                  <a:lnTo>
                    <a:pt x="1282700" y="343281"/>
                  </a:lnTo>
                  <a:lnTo>
                    <a:pt x="1282700" y="177990"/>
                  </a:lnTo>
                  <a:lnTo>
                    <a:pt x="1282700" y="152565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352753" y="2852217"/>
            <a:ext cx="1262380" cy="3644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29"/>
              </a:spcBef>
            </a:pPr>
            <a:r>
              <a:rPr dirty="0" sz="1150" spc="-10">
                <a:latin typeface="Lucida Console"/>
                <a:cs typeface="Lucida Console"/>
              </a:rPr>
              <a:t>readDouble1D() readDouble2D()</a:t>
            </a:r>
            <a:endParaRPr sz="1150">
              <a:latin typeface="Lucida Console"/>
              <a:cs typeface="Lucida Console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382202" y="2312500"/>
            <a:ext cx="767715" cy="356870"/>
            <a:chOff x="2382202" y="2312500"/>
            <a:chExt cx="767715" cy="356870"/>
          </a:xfrm>
        </p:grpSpPr>
        <p:sp>
          <p:nvSpPr>
            <p:cNvPr id="58" name="object 58" descr=""/>
            <p:cNvSpPr/>
            <p:nvPr/>
          </p:nvSpPr>
          <p:spPr>
            <a:xfrm>
              <a:off x="2388869" y="2319172"/>
              <a:ext cx="754380" cy="343535"/>
            </a:xfrm>
            <a:custGeom>
              <a:avLst/>
              <a:gdLst/>
              <a:ahLst/>
              <a:cxnLst/>
              <a:rect l="l" t="t" r="r" b="b"/>
              <a:pathLst>
                <a:path w="754380" h="343535">
                  <a:moveTo>
                    <a:pt x="586740" y="0"/>
                  </a:moveTo>
                  <a:lnTo>
                    <a:pt x="167640" y="0"/>
                  </a:lnTo>
                  <a:lnTo>
                    <a:pt x="123075" y="6300"/>
                  </a:lnTo>
                  <a:lnTo>
                    <a:pt x="83029" y="23982"/>
                  </a:lnTo>
                  <a:lnTo>
                    <a:pt x="49101" y="51217"/>
                  </a:lnTo>
                  <a:lnTo>
                    <a:pt x="22888" y="86177"/>
                  </a:lnTo>
                  <a:lnTo>
                    <a:pt x="5988" y="127033"/>
                  </a:lnTo>
                  <a:lnTo>
                    <a:pt x="0" y="171957"/>
                  </a:lnTo>
                  <a:lnTo>
                    <a:pt x="5988" y="216830"/>
                  </a:lnTo>
                  <a:lnTo>
                    <a:pt x="22888" y="257568"/>
                  </a:lnTo>
                  <a:lnTo>
                    <a:pt x="49101" y="292376"/>
                  </a:lnTo>
                  <a:lnTo>
                    <a:pt x="83029" y="319460"/>
                  </a:lnTo>
                  <a:lnTo>
                    <a:pt x="123075" y="337026"/>
                  </a:lnTo>
                  <a:lnTo>
                    <a:pt x="167640" y="343280"/>
                  </a:lnTo>
                  <a:lnTo>
                    <a:pt x="586740" y="343280"/>
                  </a:lnTo>
                  <a:lnTo>
                    <a:pt x="631304" y="337026"/>
                  </a:lnTo>
                  <a:lnTo>
                    <a:pt x="671350" y="319460"/>
                  </a:lnTo>
                  <a:lnTo>
                    <a:pt x="705278" y="292376"/>
                  </a:lnTo>
                  <a:lnTo>
                    <a:pt x="731491" y="257568"/>
                  </a:lnTo>
                  <a:lnTo>
                    <a:pt x="748391" y="216830"/>
                  </a:lnTo>
                  <a:lnTo>
                    <a:pt x="754380" y="171957"/>
                  </a:lnTo>
                  <a:lnTo>
                    <a:pt x="748391" y="127033"/>
                  </a:lnTo>
                  <a:lnTo>
                    <a:pt x="731491" y="86177"/>
                  </a:lnTo>
                  <a:lnTo>
                    <a:pt x="705278" y="51217"/>
                  </a:lnTo>
                  <a:lnTo>
                    <a:pt x="671350" y="23982"/>
                  </a:lnTo>
                  <a:lnTo>
                    <a:pt x="631304" y="6300"/>
                  </a:lnTo>
                  <a:lnTo>
                    <a:pt x="586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388869" y="2319167"/>
              <a:ext cx="754380" cy="343535"/>
            </a:xfrm>
            <a:custGeom>
              <a:avLst/>
              <a:gdLst/>
              <a:ahLst/>
              <a:cxnLst/>
              <a:rect l="l" t="t" r="r" b="b"/>
              <a:pathLst>
                <a:path w="754380" h="343535">
                  <a:moveTo>
                    <a:pt x="0" y="171960"/>
                  </a:moveTo>
                  <a:lnTo>
                    <a:pt x="5988" y="127038"/>
                  </a:lnTo>
                  <a:lnTo>
                    <a:pt x="22887" y="86182"/>
                  </a:lnTo>
                  <a:lnTo>
                    <a:pt x="49100" y="51221"/>
                  </a:lnTo>
                  <a:lnTo>
                    <a:pt x="83028" y="23984"/>
                  </a:lnTo>
                  <a:lnTo>
                    <a:pt x="123074" y="6301"/>
                  </a:lnTo>
                  <a:lnTo>
                    <a:pt x="167639" y="0"/>
                  </a:lnTo>
                  <a:lnTo>
                    <a:pt x="586739" y="0"/>
                  </a:lnTo>
                  <a:lnTo>
                    <a:pt x="631305" y="6301"/>
                  </a:lnTo>
                  <a:lnTo>
                    <a:pt x="671350" y="23984"/>
                  </a:lnTo>
                  <a:lnTo>
                    <a:pt x="705279" y="51221"/>
                  </a:lnTo>
                  <a:lnTo>
                    <a:pt x="731492" y="86182"/>
                  </a:lnTo>
                  <a:lnTo>
                    <a:pt x="748391" y="127038"/>
                  </a:lnTo>
                  <a:lnTo>
                    <a:pt x="754379" y="171960"/>
                  </a:lnTo>
                  <a:lnTo>
                    <a:pt x="748391" y="216834"/>
                  </a:lnTo>
                  <a:lnTo>
                    <a:pt x="731492" y="257572"/>
                  </a:lnTo>
                  <a:lnTo>
                    <a:pt x="705279" y="292380"/>
                  </a:lnTo>
                  <a:lnTo>
                    <a:pt x="671350" y="319465"/>
                  </a:lnTo>
                  <a:lnTo>
                    <a:pt x="631305" y="337031"/>
                  </a:lnTo>
                  <a:lnTo>
                    <a:pt x="586739" y="343285"/>
                  </a:lnTo>
                  <a:lnTo>
                    <a:pt x="167639" y="343285"/>
                  </a:lnTo>
                  <a:lnTo>
                    <a:pt x="123074" y="337031"/>
                  </a:lnTo>
                  <a:lnTo>
                    <a:pt x="83028" y="319465"/>
                  </a:lnTo>
                  <a:lnTo>
                    <a:pt x="49100" y="292380"/>
                  </a:lnTo>
                  <a:lnTo>
                    <a:pt x="22887" y="257572"/>
                  </a:lnTo>
                  <a:lnTo>
                    <a:pt x="5988" y="216834"/>
                  </a:lnTo>
                  <a:lnTo>
                    <a:pt x="0" y="171960"/>
                  </a:lnTo>
                  <a:close/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2622435" y="2386901"/>
            <a:ext cx="2813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Console"/>
                <a:cs typeface="Lucida Console"/>
              </a:rPr>
              <a:t>IFS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792242" y="3647501"/>
            <a:ext cx="1045844" cy="344170"/>
            <a:chOff x="792242" y="3647501"/>
            <a:chExt cx="1045844" cy="344170"/>
          </a:xfrm>
        </p:grpSpPr>
        <p:sp>
          <p:nvSpPr>
            <p:cNvPr id="62" name="object 62" descr=""/>
            <p:cNvSpPr/>
            <p:nvPr/>
          </p:nvSpPr>
          <p:spPr>
            <a:xfrm>
              <a:off x="798910" y="3654158"/>
              <a:ext cx="1032510" cy="330835"/>
            </a:xfrm>
            <a:custGeom>
              <a:avLst/>
              <a:gdLst/>
              <a:ahLst/>
              <a:cxnLst/>
              <a:rect l="l" t="t" r="r" b="b"/>
              <a:pathLst>
                <a:path w="1032510" h="330835">
                  <a:moveTo>
                    <a:pt x="864396" y="0"/>
                  </a:moveTo>
                  <a:lnTo>
                    <a:pt x="167640" y="0"/>
                  </a:lnTo>
                  <a:lnTo>
                    <a:pt x="123074" y="5701"/>
                  </a:lnTo>
                  <a:lnTo>
                    <a:pt x="83028" y="21884"/>
                  </a:lnTo>
                  <a:lnTo>
                    <a:pt x="49100" y="47170"/>
                  </a:lnTo>
                  <a:lnTo>
                    <a:pt x="22887" y="80181"/>
                  </a:lnTo>
                  <a:lnTo>
                    <a:pt x="5988" y="119535"/>
                  </a:lnTo>
                  <a:lnTo>
                    <a:pt x="0" y="163855"/>
                  </a:lnTo>
                  <a:lnTo>
                    <a:pt x="5988" y="208392"/>
                  </a:lnTo>
                  <a:lnTo>
                    <a:pt x="22887" y="248279"/>
                  </a:lnTo>
                  <a:lnTo>
                    <a:pt x="49100" y="281979"/>
                  </a:lnTo>
                  <a:lnTo>
                    <a:pt x="83028" y="307955"/>
                  </a:lnTo>
                  <a:lnTo>
                    <a:pt x="123074" y="324668"/>
                  </a:lnTo>
                  <a:lnTo>
                    <a:pt x="167640" y="330581"/>
                  </a:lnTo>
                  <a:lnTo>
                    <a:pt x="864396" y="330581"/>
                  </a:lnTo>
                  <a:lnTo>
                    <a:pt x="908960" y="324668"/>
                  </a:lnTo>
                  <a:lnTo>
                    <a:pt x="949006" y="307955"/>
                  </a:lnTo>
                  <a:lnTo>
                    <a:pt x="982934" y="281979"/>
                  </a:lnTo>
                  <a:lnTo>
                    <a:pt x="1009148" y="248279"/>
                  </a:lnTo>
                  <a:lnTo>
                    <a:pt x="1026047" y="208392"/>
                  </a:lnTo>
                  <a:lnTo>
                    <a:pt x="1032036" y="163855"/>
                  </a:lnTo>
                  <a:lnTo>
                    <a:pt x="1026047" y="119535"/>
                  </a:lnTo>
                  <a:lnTo>
                    <a:pt x="1009148" y="80181"/>
                  </a:lnTo>
                  <a:lnTo>
                    <a:pt x="982934" y="47170"/>
                  </a:lnTo>
                  <a:lnTo>
                    <a:pt x="949006" y="21884"/>
                  </a:lnTo>
                  <a:lnTo>
                    <a:pt x="908960" y="5701"/>
                  </a:lnTo>
                  <a:lnTo>
                    <a:pt x="86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98910" y="3654169"/>
              <a:ext cx="1032510" cy="330835"/>
            </a:xfrm>
            <a:custGeom>
              <a:avLst/>
              <a:gdLst/>
              <a:ahLst/>
              <a:cxnLst/>
              <a:rect l="l" t="t" r="r" b="b"/>
              <a:pathLst>
                <a:path w="1032510" h="330835">
                  <a:moveTo>
                    <a:pt x="0" y="163854"/>
                  </a:moveTo>
                  <a:lnTo>
                    <a:pt x="5988" y="119533"/>
                  </a:lnTo>
                  <a:lnTo>
                    <a:pt x="22887" y="80178"/>
                  </a:lnTo>
                  <a:lnTo>
                    <a:pt x="49100" y="47169"/>
                  </a:lnTo>
                  <a:lnTo>
                    <a:pt x="83028" y="21883"/>
                  </a:lnTo>
                  <a:lnTo>
                    <a:pt x="123074" y="5700"/>
                  </a:lnTo>
                  <a:lnTo>
                    <a:pt x="167639" y="0"/>
                  </a:lnTo>
                  <a:lnTo>
                    <a:pt x="864393" y="0"/>
                  </a:lnTo>
                  <a:lnTo>
                    <a:pt x="908958" y="5700"/>
                  </a:lnTo>
                  <a:lnTo>
                    <a:pt x="949004" y="21883"/>
                  </a:lnTo>
                  <a:lnTo>
                    <a:pt x="982932" y="47169"/>
                  </a:lnTo>
                  <a:lnTo>
                    <a:pt x="1009145" y="80178"/>
                  </a:lnTo>
                  <a:lnTo>
                    <a:pt x="1026045" y="119533"/>
                  </a:lnTo>
                  <a:lnTo>
                    <a:pt x="1032033" y="163854"/>
                  </a:lnTo>
                  <a:lnTo>
                    <a:pt x="1026045" y="208387"/>
                  </a:lnTo>
                  <a:lnTo>
                    <a:pt x="1009145" y="248272"/>
                  </a:lnTo>
                  <a:lnTo>
                    <a:pt x="982932" y="281971"/>
                  </a:lnTo>
                  <a:lnTo>
                    <a:pt x="949004" y="307945"/>
                  </a:lnTo>
                  <a:lnTo>
                    <a:pt x="908958" y="324658"/>
                  </a:lnTo>
                  <a:lnTo>
                    <a:pt x="864393" y="330570"/>
                  </a:lnTo>
                  <a:lnTo>
                    <a:pt x="167639" y="330570"/>
                  </a:lnTo>
                  <a:lnTo>
                    <a:pt x="123074" y="324658"/>
                  </a:lnTo>
                  <a:lnTo>
                    <a:pt x="83028" y="307945"/>
                  </a:lnTo>
                  <a:lnTo>
                    <a:pt x="49100" y="281971"/>
                  </a:lnTo>
                  <a:lnTo>
                    <a:pt x="22887" y="248272"/>
                  </a:lnTo>
                  <a:lnTo>
                    <a:pt x="5988" y="208387"/>
                  </a:lnTo>
                  <a:lnTo>
                    <a:pt x="0" y="163854"/>
                  </a:lnTo>
                  <a:close/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896804" y="3708539"/>
            <a:ext cx="876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StdArrayIO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61273" y="4715493"/>
            <a:ext cx="704850" cy="356870"/>
            <a:chOff x="661273" y="4715493"/>
            <a:chExt cx="704850" cy="356870"/>
          </a:xfrm>
        </p:grpSpPr>
        <p:sp>
          <p:nvSpPr>
            <p:cNvPr id="66" name="object 66" descr=""/>
            <p:cNvSpPr/>
            <p:nvPr/>
          </p:nvSpPr>
          <p:spPr>
            <a:xfrm>
              <a:off x="667941" y="4722164"/>
              <a:ext cx="691515" cy="343535"/>
            </a:xfrm>
            <a:custGeom>
              <a:avLst/>
              <a:gdLst/>
              <a:ahLst/>
              <a:cxnLst/>
              <a:rect l="l" t="t" r="r" b="b"/>
              <a:pathLst>
                <a:path w="691515" h="343535">
                  <a:moveTo>
                    <a:pt x="523875" y="0"/>
                  </a:moveTo>
                  <a:lnTo>
                    <a:pt x="167640" y="0"/>
                  </a:lnTo>
                  <a:lnTo>
                    <a:pt x="123074" y="6229"/>
                  </a:lnTo>
                  <a:lnTo>
                    <a:pt x="83028" y="23735"/>
                  </a:lnTo>
                  <a:lnTo>
                    <a:pt x="49100" y="50741"/>
                  </a:lnTo>
                  <a:lnTo>
                    <a:pt x="22887" y="85471"/>
                  </a:lnTo>
                  <a:lnTo>
                    <a:pt x="5988" y="126151"/>
                  </a:lnTo>
                  <a:lnTo>
                    <a:pt x="0" y="171005"/>
                  </a:lnTo>
                  <a:lnTo>
                    <a:pt x="5988" y="215948"/>
                  </a:lnTo>
                  <a:lnTo>
                    <a:pt x="22887" y="256862"/>
                  </a:lnTo>
                  <a:lnTo>
                    <a:pt x="49100" y="291899"/>
                  </a:lnTo>
                  <a:lnTo>
                    <a:pt x="83028" y="319213"/>
                  </a:lnTo>
                  <a:lnTo>
                    <a:pt x="123074" y="336956"/>
                  </a:lnTo>
                  <a:lnTo>
                    <a:pt x="167640" y="343281"/>
                  </a:lnTo>
                  <a:lnTo>
                    <a:pt x="523875" y="343281"/>
                  </a:lnTo>
                  <a:lnTo>
                    <a:pt x="568440" y="336956"/>
                  </a:lnTo>
                  <a:lnTo>
                    <a:pt x="608487" y="319213"/>
                  </a:lnTo>
                  <a:lnTo>
                    <a:pt x="642415" y="291899"/>
                  </a:lnTo>
                  <a:lnTo>
                    <a:pt x="668629" y="256862"/>
                  </a:lnTo>
                  <a:lnTo>
                    <a:pt x="685529" y="215948"/>
                  </a:lnTo>
                  <a:lnTo>
                    <a:pt x="691517" y="171005"/>
                  </a:lnTo>
                  <a:lnTo>
                    <a:pt x="685529" y="126151"/>
                  </a:lnTo>
                  <a:lnTo>
                    <a:pt x="668629" y="85471"/>
                  </a:lnTo>
                  <a:lnTo>
                    <a:pt x="642415" y="50741"/>
                  </a:lnTo>
                  <a:lnTo>
                    <a:pt x="608487" y="23735"/>
                  </a:lnTo>
                  <a:lnTo>
                    <a:pt x="568440" y="6229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7941" y="4722161"/>
              <a:ext cx="691515" cy="343535"/>
            </a:xfrm>
            <a:custGeom>
              <a:avLst/>
              <a:gdLst/>
              <a:ahLst/>
              <a:cxnLst/>
              <a:rect l="l" t="t" r="r" b="b"/>
              <a:pathLst>
                <a:path w="691515" h="343535">
                  <a:moveTo>
                    <a:pt x="0" y="171006"/>
                  </a:moveTo>
                  <a:lnTo>
                    <a:pt x="5988" y="126155"/>
                  </a:lnTo>
                  <a:lnTo>
                    <a:pt x="22887" y="85476"/>
                  </a:lnTo>
                  <a:lnTo>
                    <a:pt x="49100" y="50744"/>
                  </a:lnTo>
                  <a:lnTo>
                    <a:pt x="83028" y="23737"/>
                  </a:lnTo>
                  <a:lnTo>
                    <a:pt x="123074" y="6230"/>
                  </a:lnTo>
                  <a:lnTo>
                    <a:pt x="167639" y="0"/>
                  </a:lnTo>
                  <a:lnTo>
                    <a:pt x="523874" y="0"/>
                  </a:lnTo>
                  <a:lnTo>
                    <a:pt x="568440" y="6230"/>
                  </a:lnTo>
                  <a:lnTo>
                    <a:pt x="608485" y="23737"/>
                  </a:lnTo>
                  <a:lnTo>
                    <a:pt x="642414" y="50744"/>
                  </a:lnTo>
                  <a:lnTo>
                    <a:pt x="668627" y="85476"/>
                  </a:lnTo>
                  <a:lnTo>
                    <a:pt x="685526" y="126155"/>
                  </a:lnTo>
                  <a:lnTo>
                    <a:pt x="691514" y="171006"/>
                  </a:lnTo>
                  <a:lnTo>
                    <a:pt x="685526" y="215951"/>
                  </a:lnTo>
                  <a:lnTo>
                    <a:pt x="668627" y="256866"/>
                  </a:lnTo>
                  <a:lnTo>
                    <a:pt x="642414" y="291904"/>
                  </a:lnTo>
                  <a:lnTo>
                    <a:pt x="608485" y="319217"/>
                  </a:lnTo>
                  <a:lnTo>
                    <a:pt x="568440" y="336960"/>
                  </a:lnTo>
                  <a:lnTo>
                    <a:pt x="523874" y="343284"/>
                  </a:lnTo>
                  <a:lnTo>
                    <a:pt x="167639" y="343284"/>
                  </a:lnTo>
                  <a:lnTo>
                    <a:pt x="123074" y="336960"/>
                  </a:lnTo>
                  <a:lnTo>
                    <a:pt x="83028" y="319217"/>
                  </a:lnTo>
                  <a:lnTo>
                    <a:pt x="49100" y="291904"/>
                  </a:lnTo>
                  <a:lnTo>
                    <a:pt x="22887" y="256866"/>
                  </a:lnTo>
                  <a:lnTo>
                    <a:pt x="5988" y="215951"/>
                  </a:lnTo>
                  <a:lnTo>
                    <a:pt x="0" y="171006"/>
                  </a:lnTo>
                  <a:close/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784297" y="4788941"/>
            <a:ext cx="45148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StdIn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22300" y="2610332"/>
            <a:ext cx="4608195" cy="2366010"/>
            <a:chOff x="622300" y="2610332"/>
            <a:chExt cx="4608195" cy="2366010"/>
          </a:xfrm>
        </p:grpSpPr>
        <p:sp>
          <p:nvSpPr>
            <p:cNvPr id="70" name="object 70" descr=""/>
            <p:cNvSpPr/>
            <p:nvPr/>
          </p:nvSpPr>
          <p:spPr>
            <a:xfrm>
              <a:off x="1047750" y="3997642"/>
              <a:ext cx="257810" cy="680085"/>
            </a:xfrm>
            <a:custGeom>
              <a:avLst/>
              <a:gdLst/>
              <a:ahLst/>
              <a:cxnLst/>
              <a:rect l="l" t="t" r="r" b="b"/>
              <a:pathLst>
                <a:path w="257809" h="680085">
                  <a:moveTo>
                    <a:pt x="0" y="680013"/>
                  </a:moveTo>
                  <a:lnTo>
                    <a:pt x="0" y="667033"/>
                  </a:lnTo>
                  <a:lnTo>
                    <a:pt x="257326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25" y="4641786"/>
              <a:ext cx="64597" cy="77025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2838445" y="2668811"/>
              <a:ext cx="0" cy="2263140"/>
            </a:xfrm>
            <a:custGeom>
              <a:avLst/>
              <a:gdLst/>
              <a:ahLst/>
              <a:cxnLst/>
              <a:rect l="l" t="t" r="r" b="b"/>
              <a:pathLst>
                <a:path w="0" h="2263140">
                  <a:moveTo>
                    <a:pt x="0" y="1296851"/>
                  </a:moveTo>
                  <a:lnTo>
                    <a:pt x="0" y="2263138"/>
                  </a:lnTo>
                </a:path>
                <a:path w="0" h="2263140">
                  <a:moveTo>
                    <a:pt x="0" y="0"/>
                  </a:moveTo>
                  <a:lnTo>
                    <a:pt x="0" y="11188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880" y="4906772"/>
              <a:ext cx="69151" cy="69227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2992577" y="2661145"/>
              <a:ext cx="2202180" cy="1603375"/>
            </a:xfrm>
            <a:custGeom>
              <a:avLst/>
              <a:gdLst/>
              <a:ahLst/>
              <a:cxnLst/>
              <a:rect l="l" t="t" r="r" b="b"/>
              <a:pathLst>
                <a:path w="2202179" h="1603375">
                  <a:moveTo>
                    <a:pt x="2201720" y="1603309"/>
                  </a:moveTo>
                  <a:lnTo>
                    <a:pt x="2201495" y="1590591"/>
                  </a:lnTo>
                  <a:lnTo>
                    <a:pt x="0" y="0"/>
                  </a:lnTo>
                </a:path>
              </a:pathLst>
            </a:custGeom>
            <a:ln w="12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153659" y="4221645"/>
              <a:ext cx="76835" cy="69215"/>
            </a:xfrm>
            <a:custGeom>
              <a:avLst/>
              <a:gdLst/>
              <a:ahLst/>
              <a:cxnLst/>
              <a:rect l="l" t="t" r="r" b="b"/>
              <a:pathLst>
                <a:path w="76835" h="69214">
                  <a:moveTo>
                    <a:pt x="40525" y="0"/>
                  </a:moveTo>
                  <a:lnTo>
                    <a:pt x="34277" y="38188"/>
                  </a:lnTo>
                  <a:lnTo>
                    <a:pt x="0" y="56095"/>
                  </a:lnTo>
                  <a:lnTo>
                    <a:pt x="76301" y="68618"/>
                  </a:lnTo>
                  <a:lnTo>
                    <a:pt x="40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122295" y="2617000"/>
              <a:ext cx="713105" cy="236220"/>
            </a:xfrm>
            <a:custGeom>
              <a:avLst/>
              <a:gdLst/>
              <a:ahLst/>
              <a:cxnLst/>
              <a:rect l="l" t="t" r="r" b="b"/>
              <a:pathLst>
                <a:path w="713104" h="236219">
                  <a:moveTo>
                    <a:pt x="713103" y="236167"/>
                  </a:moveTo>
                  <a:lnTo>
                    <a:pt x="701573" y="236167"/>
                  </a:lnTo>
                  <a:lnTo>
                    <a:pt x="0" y="0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800576" y="2812351"/>
              <a:ext cx="76835" cy="66040"/>
            </a:xfrm>
            <a:custGeom>
              <a:avLst/>
              <a:gdLst/>
              <a:ahLst/>
              <a:cxnLst/>
              <a:rect l="l" t="t" r="r" b="b"/>
              <a:pathLst>
                <a:path w="76835" h="66039">
                  <a:moveTo>
                    <a:pt x="21958" y="0"/>
                  </a:moveTo>
                  <a:lnTo>
                    <a:pt x="27368" y="38315"/>
                  </a:lnTo>
                  <a:lnTo>
                    <a:pt x="0" y="65646"/>
                  </a:lnTo>
                  <a:lnTo>
                    <a:pt x="76555" y="54800"/>
                  </a:lnTo>
                  <a:lnTo>
                    <a:pt x="21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22300" y="4143666"/>
              <a:ext cx="1104900" cy="343535"/>
            </a:xfrm>
            <a:custGeom>
              <a:avLst/>
              <a:gdLst/>
              <a:ahLst/>
              <a:cxnLst/>
              <a:rect l="l" t="t" r="r" b="b"/>
              <a:pathLst>
                <a:path w="1104900" h="343535">
                  <a:moveTo>
                    <a:pt x="1104900" y="0"/>
                  </a:moveTo>
                  <a:lnTo>
                    <a:pt x="0" y="0"/>
                  </a:lnTo>
                  <a:lnTo>
                    <a:pt x="0" y="177990"/>
                  </a:lnTo>
                  <a:lnTo>
                    <a:pt x="152400" y="177990"/>
                  </a:lnTo>
                  <a:lnTo>
                    <a:pt x="152400" y="343281"/>
                  </a:lnTo>
                  <a:lnTo>
                    <a:pt x="990600" y="343281"/>
                  </a:lnTo>
                  <a:lnTo>
                    <a:pt x="990600" y="177990"/>
                  </a:lnTo>
                  <a:lnTo>
                    <a:pt x="1104900" y="17799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634284" y="4116184"/>
            <a:ext cx="1085215" cy="3594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63195" marR="5080" indent="-151130">
              <a:lnSpc>
                <a:spcPts val="1240"/>
              </a:lnSpc>
              <a:spcBef>
                <a:spcPts val="265"/>
              </a:spcBef>
            </a:pPr>
            <a:r>
              <a:rPr dirty="0" sz="1150" spc="-10">
                <a:latin typeface="Lucida Console"/>
                <a:cs typeface="Lucida Console"/>
              </a:rPr>
              <a:t>readDouble() readInt()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2514600" y="3787660"/>
            <a:ext cx="660400" cy="178435"/>
          </a:xfrm>
          <a:custGeom>
            <a:avLst/>
            <a:gdLst/>
            <a:ahLst/>
            <a:cxnLst/>
            <a:rect l="l" t="t" r="r" b="b"/>
            <a:pathLst>
              <a:path w="660400" h="178435">
                <a:moveTo>
                  <a:pt x="0" y="0"/>
                </a:moveTo>
                <a:lnTo>
                  <a:pt x="660400" y="0"/>
                </a:lnTo>
                <a:lnTo>
                  <a:pt x="6604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2520340" y="3754298"/>
            <a:ext cx="6438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point()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2" name="object 82" descr=""/>
          <p:cNvSpPr/>
          <p:nvPr/>
        </p:nvSpPr>
        <p:spPr>
          <a:xfrm>
            <a:off x="3149600" y="2605239"/>
            <a:ext cx="927100" cy="178435"/>
          </a:xfrm>
          <a:custGeom>
            <a:avLst/>
            <a:gdLst/>
            <a:ahLst/>
            <a:cxnLst/>
            <a:rect l="l" t="t" r="r" b="b"/>
            <a:pathLst>
              <a:path w="927100" h="178435">
                <a:moveTo>
                  <a:pt x="0" y="0"/>
                </a:moveTo>
                <a:lnTo>
                  <a:pt x="927100" y="0"/>
                </a:lnTo>
                <a:lnTo>
                  <a:pt x="9271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3159150" y="2574252"/>
            <a:ext cx="9086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parseInt()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3479800" y="3266376"/>
            <a:ext cx="927100" cy="178435"/>
          </a:xfrm>
          <a:custGeom>
            <a:avLst/>
            <a:gdLst/>
            <a:ahLst/>
            <a:cxnLst/>
            <a:rect l="l" t="t" r="r" b="b"/>
            <a:pathLst>
              <a:path w="927100" h="178435">
                <a:moveTo>
                  <a:pt x="0" y="0"/>
                </a:moveTo>
                <a:lnTo>
                  <a:pt x="927100" y="0"/>
                </a:lnTo>
                <a:lnTo>
                  <a:pt x="9271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3492093" y="3235084"/>
            <a:ext cx="90868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Lucida Console"/>
                <a:cs typeface="Lucida Console"/>
              </a:rPr>
              <a:t>discrete()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3463213" y="3955046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StdStats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3877868" y="2782931"/>
            <a:ext cx="767715" cy="344170"/>
            <a:chOff x="3877868" y="2782931"/>
            <a:chExt cx="767715" cy="344170"/>
          </a:xfrm>
        </p:grpSpPr>
        <p:sp>
          <p:nvSpPr>
            <p:cNvPr id="88" name="object 88" descr=""/>
            <p:cNvSpPr/>
            <p:nvPr/>
          </p:nvSpPr>
          <p:spPr>
            <a:xfrm>
              <a:off x="3884536" y="2789593"/>
              <a:ext cx="754380" cy="330835"/>
            </a:xfrm>
            <a:custGeom>
              <a:avLst/>
              <a:gdLst/>
              <a:ahLst/>
              <a:cxnLst/>
              <a:rect l="l" t="t" r="r" b="b"/>
              <a:pathLst>
                <a:path w="754379" h="330835">
                  <a:moveTo>
                    <a:pt x="586739" y="0"/>
                  </a:moveTo>
                  <a:lnTo>
                    <a:pt x="167639" y="0"/>
                  </a:lnTo>
                  <a:lnTo>
                    <a:pt x="123075" y="6030"/>
                  </a:lnTo>
                  <a:lnTo>
                    <a:pt x="83029" y="23037"/>
                  </a:lnTo>
                  <a:lnTo>
                    <a:pt x="49101" y="49395"/>
                  </a:lnTo>
                  <a:lnTo>
                    <a:pt x="22888" y="83477"/>
                  </a:lnTo>
                  <a:lnTo>
                    <a:pt x="5988" y="123658"/>
                  </a:lnTo>
                  <a:lnTo>
                    <a:pt x="0" y="168313"/>
                  </a:lnTo>
                  <a:lnTo>
                    <a:pt x="5988" y="212514"/>
                  </a:lnTo>
                  <a:lnTo>
                    <a:pt x="22888" y="251572"/>
                  </a:lnTo>
                  <a:lnTo>
                    <a:pt x="49101" y="284197"/>
                  </a:lnTo>
                  <a:lnTo>
                    <a:pt x="83029" y="309098"/>
                  </a:lnTo>
                  <a:lnTo>
                    <a:pt x="123075" y="324985"/>
                  </a:lnTo>
                  <a:lnTo>
                    <a:pt x="167639" y="330568"/>
                  </a:lnTo>
                  <a:lnTo>
                    <a:pt x="586739" y="330568"/>
                  </a:lnTo>
                  <a:lnTo>
                    <a:pt x="631304" y="324985"/>
                  </a:lnTo>
                  <a:lnTo>
                    <a:pt x="671350" y="309098"/>
                  </a:lnTo>
                  <a:lnTo>
                    <a:pt x="705278" y="284197"/>
                  </a:lnTo>
                  <a:lnTo>
                    <a:pt x="731491" y="251572"/>
                  </a:lnTo>
                  <a:lnTo>
                    <a:pt x="748391" y="212514"/>
                  </a:lnTo>
                  <a:lnTo>
                    <a:pt x="754379" y="168313"/>
                  </a:lnTo>
                  <a:lnTo>
                    <a:pt x="748391" y="123658"/>
                  </a:lnTo>
                  <a:lnTo>
                    <a:pt x="731491" y="83477"/>
                  </a:lnTo>
                  <a:lnTo>
                    <a:pt x="705278" y="49395"/>
                  </a:lnTo>
                  <a:lnTo>
                    <a:pt x="671350" y="23037"/>
                  </a:lnTo>
                  <a:lnTo>
                    <a:pt x="631304" y="6030"/>
                  </a:lnTo>
                  <a:lnTo>
                    <a:pt x="586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884536" y="2789598"/>
              <a:ext cx="754380" cy="330835"/>
            </a:xfrm>
            <a:custGeom>
              <a:avLst/>
              <a:gdLst/>
              <a:ahLst/>
              <a:cxnLst/>
              <a:rect l="l" t="t" r="r" b="b"/>
              <a:pathLst>
                <a:path w="754379" h="330835">
                  <a:moveTo>
                    <a:pt x="0" y="168304"/>
                  </a:moveTo>
                  <a:lnTo>
                    <a:pt x="5988" y="123654"/>
                  </a:lnTo>
                  <a:lnTo>
                    <a:pt x="22887" y="83475"/>
                  </a:lnTo>
                  <a:lnTo>
                    <a:pt x="49100" y="49394"/>
                  </a:lnTo>
                  <a:lnTo>
                    <a:pt x="83028" y="23037"/>
                  </a:lnTo>
                  <a:lnTo>
                    <a:pt x="123074" y="6030"/>
                  </a:lnTo>
                  <a:lnTo>
                    <a:pt x="167639" y="0"/>
                  </a:lnTo>
                  <a:lnTo>
                    <a:pt x="586739" y="0"/>
                  </a:lnTo>
                  <a:lnTo>
                    <a:pt x="631305" y="6030"/>
                  </a:lnTo>
                  <a:lnTo>
                    <a:pt x="671350" y="23037"/>
                  </a:lnTo>
                  <a:lnTo>
                    <a:pt x="705279" y="49394"/>
                  </a:lnTo>
                  <a:lnTo>
                    <a:pt x="731492" y="83475"/>
                  </a:lnTo>
                  <a:lnTo>
                    <a:pt x="748391" y="123654"/>
                  </a:lnTo>
                  <a:lnTo>
                    <a:pt x="754379" y="168304"/>
                  </a:lnTo>
                  <a:lnTo>
                    <a:pt x="748391" y="212508"/>
                  </a:lnTo>
                  <a:lnTo>
                    <a:pt x="731492" y="251568"/>
                  </a:lnTo>
                  <a:lnTo>
                    <a:pt x="705279" y="284196"/>
                  </a:lnTo>
                  <a:lnTo>
                    <a:pt x="671350" y="309099"/>
                  </a:lnTo>
                  <a:lnTo>
                    <a:pt x="631305" y="324987"/>
                  </a:lnTo>
                  <a:lnTo>
                    <a:pt x="586739" y="330570"/>
                  </a:lnTo>
                  <a:lnTo>
                    <a:pt x="167639" y="330570"/>
                  </a:lnTo>
                  <a:lnTo>
                    <a:pt x="123074" y="324987"/>
                  </a:lnTo>
                  <a:lnTo>
                    <a:pt x="83028" y="309099"/>
                  </a:lnTo>
                  <a:lnTo>
                    <a:pt x="49100" y="284196"/>
                  </a:lnTo>
                  <a:lnTo>
                    <a:pt x="22887" y="251568"/>
                  </a:lnTo>
                  <a:lnTo>
                    <a:pt x="5988" y="212508"/>
                  </a:lnTo>
                  <a:lnTo>
                    <a:pt x="0" y="168304"/>
                  </a:lnTo>
                  <a:close/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3950411" y="2853664"/>
            <a:ext cx="6216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Integer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3009900" y="4233811"/>
            <a:ext cx="1473200" cy="756920"/>
            <a:chOff x="3009900" y="4233811"/>
            <a:chExt cx="1473200" cy="756920"/>
          </a:xfrm>
        </p:grpSpPr>
        <p:sp>
          <p:nvSpPr>
            <p:cNvPr id="92" name="object 92" descr=""/>
            <p:cNvSpPr/>
            <p:nvPr/>
          </p:nvSpPr>
          <p:spPr>
            <a:xfrm>
              <a:off x="3168656" y="4240161"/>
              <a:ext cx="613410" cy="717550"/>
            </a:xfrm>
            <a:custGeom>
              <a:avLst/>
              <a:gdLst/>
              <a:ahLst/>
              <a:cxnLst/>
              <a:rect l="l" t="t" r="r" b="b"/>
              <a:pathLst>
                <a:path w="613410" h="717550">
                  <a:moveTo>
                    <a:pt x="0" y="717218"/>
                  </a:moveTo>
                  <a:lnTo>
                    <a:pt x="0" y="708890"/>
                  </a:lnTo>
                  <a:lnTo>
                    <a:pt x="613019" y="0"/>
                  </a:lnTo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139909" y="4915700"/>
              <a:ext cx="71755" cy="75565"/>
            </a:xfrm>
            <a:custGeom>
              <a:avLst/>
              <a:gdLst/>
              <a:ahLst/>
              <a:cxnLst/>
              <a:rect l="l" t="t" r="r" b="b"/>
              <a:pathLst>
                <a:path w="71755" h="75564">
                  <a:moveTo>
                    <a:pt x="18986" y="0"/>
                  </a:moveTo>
                  <a:lnTo>
                    <a:pt x="0" y="75031"/>
                  </a:lnTo>
                  <a:lnTo>
                    <a:pt x="71348" y="45224"/>
                  </a:lnTo>
                  <a:lnTo>
                    <a:pt x="33870" y="35712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009900" y="4652238"/>
              <a:ext cx="584200" cy="191135"/>
            </a:xfrm>
            <a:custGeom>
              <a:avLst/>
              <a:gdLst/>
              <a:ahLst/>
              <a:cxnLst/>
              <a:rect l="l" t="t" r="r" b="b"/>
              <a:pathLst>
                <a:path w="584200" h="191135">
                  <a:moveTo>
                    <a:pt x="0" y="0"/>
                  </a:moveTo>
                  <a:lnTo>
                    <a:pt x="584200" y="0"/>
                  </a:lnTo>
                  <a:lnTo>
                    <a:pt x="584200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098800" y="4347095"/>
              <a:ext cx="1384300" cy="330835"/>
            </a:xfrm>
            <a:custGeom>
              <a:avLst/>
              <a:gdLst/>
              <a:ahLst/>
              <a:cxnLst/>
              <a:rect l="l" t="t" r="r" b="b"/>
              <a:pathLst>
                <a:path w="1384300" h="330835">
                  <a:moveTo>
                    <a:pt x="1384300" y="0"/>
                  </a:moveTo>
                  <a:lnTo>
                    <a:pt x="101600" y="0"/>
                  </a:lnTo>
                  <a:lnTo>
                    <a:pt x="101600" y="152565"/>
                  </a:lnTo>
                  <a:lnTo>
                    <a:pt x="0" y="152565"/>
                  </a:lnTo>
                  <a:lnTo>
                    <a:pt x="0" y="330568"/>
                  </a:lnTo>
                  <a:lnTo>
                    <a:pt x="1016000" y="330568"/>
                  </a:lnTo>
                  <a:lnTo>
                    <a:pt x="1016000" y="177990"/>
                  </a:lnTo>
                  <a:lnTo>
                    <a:pt x="1384300" y="177990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2497950" y="5035435"/>
            <a:ext cx="6216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StdDraw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3023158" y="4320718"/>
            <a:ext cx="1447800" cy="5111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185420">
              <a:lnSpc>
                <a:spcPct val="88300"/>
              </a:lnSpc>
              <a:spcBef>
                <a:spcPts val="265"/>
              </a:spcBef>
            </a:pPr>
            <a:r>
              <a:rPr dirty="0" sz="1150" spc="-10">
                <a:latin typeface="Lucida Console"/>
                <a:cs typeface="Lucida Console"/>
              </a:rPr>
              <a:t>setPenRadius() setXscale() line()</a:t>
            </a:r>
            <a:endParaRPr sz="1150">
              <a:latin typeface="Lucida Console"/>
              <a:cs typeface="Lucida Console"/>
            </a:endParaRPr>
          </a:p>
        </p:txBody>
      </p:sp>
      <p:pic>
        <p:nvPicPr>
          <p:cNvPr id="98" name="object 9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1603" y="1990059"/>
            <a:ext cx="2277180" cy="1511300"/>
          </a:xfrm>
          <a:prstGeom prst="rect">
            <a:avLst/>
          </a:prstGeom>
        </p:spPr>
      </p:pic>
      <p:sp>
        <p:nvSpPr>
          <p:cNvPr id="99" name="object 99" descr=""/>
          <p:cNvSpPr txBox="1"/>
          <p:nvPr/>
        </p:nvSpPr>
        <p:spPr>
          <a:xfrm>
            <a:off x="911813" y="2050337"/>
            <a:ext cx="12553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see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previous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00" name="object 10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84834" y="2202416"/>
            <a:ext cx="197393" cy="184345"/>
          </a:xfrm>
          <a:prstGeom prst="rect">
            <a:avLst/>
          </a:prstGeom>
        </p:spPr>
      </p:pic>
      <p:sp>
        <p:nvSpPr>
          <p:cNvPr id="101" name="object 10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91020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90">
                <a:latin typeface="Arial"/>
                <a:cs typeface="Arial"/>
              </a:rPr>
              <a:t>Why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 spc="45">
                <a:latin typeface="Arial"/>
                <a:cs typeface="Arial"/>
              </a:rPr>
              <a:t>modular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programming?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40674"/>
            <a:ext cx="6451600" cy="14751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Modular</a:t>
            </a:r>
            <a:r>
              <a:rPr dirty="0" sz="1450" spc="1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r>
              <a:rPr dirty="0" sz="1450" spc="1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enables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Independent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development</a:t>
            </a:r>
            <a:r>
              <a:rPr dirty="0" baseline="1915" sz="2175" spc="22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small</a:t>
            </a:r>
            <a:r>
              <a:rPr dirty="0" baseline="1915" sz="2175" spc="22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programs.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Every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programmer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develop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share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layers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abstraction.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Self-</a:t>
            </a:r>
            <a:r>
              <a:rPr dirty="0" baseline="1915" sz="2175">
                <a:latin typeface="Lucida Sans Unicode"/>
                <a:cs typeface="Lucida Sans Unicode"/>
              </a:rPr>
              <a:t>documenting</a:t>
            </a:r>
            <a:r>
              <a:rPr dirty="0" baseline="1915" sz="2175" spc="-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code.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0700" y="3329952"/>
            <a:ext cx="7429500" cy="1055370"/>
          </a:xfrm>
          <a:custGeom>
            <a:avLst/>
            <a:gdLst/>
            <a:ahLst/>
            <a:cxnLst/>
            <a:rect l="l" t="t" r="r" b="b"/>
            <a:pathLst>
              <a:path w="7429500" h="1055370">
                <a:moveTo>
                  <a:pt x="0" y="0"/>
                </a:moveTo>
                <a:lnTo>
                  <a:pt x="7429500" y="0"/>
                </a:lnTo>
                <a:lnTo>
                  <a:pt x="7429500" y="1055281"/>
                </a:lnTo>
                <a:lnTo>
                  <a:pt x="0" y="10552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0700" y="3329952"/>
            <a:ext cx="7429500" cy="105537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Fundamental</a:t>
            </a:r>
            <a:r>
              <a:rPr dirty="0" sz="145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characteristics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Separation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client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implementation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benefits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all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future</a:t>
            </a:r>
            <a:r>
              <a:rPr dirty="0" baseline="1915" sz="2175" spc="165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clients.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Contract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between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implementation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clients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(API)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benefits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past</a:t>
            </a:r>
            <a:r>
              <a:rPr dirty="0" baseline="1915" sz="2175" spc="179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clients.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4550524"/>
            <a:ext cx="2895600" cy="1437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Challenges</a:t>
            </a:r>
            <a:endParaRPr sz="1450">
              <a:latin typeface="Lucida Sans Unicode"/>
              <a:cs typeface="Lucida Sans Unicode"/>
            </a:endParaRPr>
          </a:p>
          <a:p>
            <a:pPr marL="290195" marR="504825" indent="-125095">
              <a:lnSpc>
                <a:spcPct val="109700"/>
              </a:lnSpc>
              <a:spcBef>
                <a:spcPts val="72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spc="75">
                <a:latin typeface="Lucida Sans Unicode"/>
                <a:cs typeface="Lucida Sans Unicode"/>
              </a:rPr>
              <a:t>How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break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task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into </a:t>
            </a:r>
            <a:r>
              <a:rPr dirty="0" sz="1450">
                <a:latin typeface="Lucida Sans Unicode"/>
                <a:cs typeface="Lucida Sans Unicode"/>
              </a:rPr>
              <a:t>independent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modules?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894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spc="75">
                <a:latin typeface="Lucida Sans Unicode"/>
                <a:cs typeface="Lucida Sans Unicode"/>
              </a:rPr>
              <a:t>How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specify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API?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30651" y="5103584"/>
            <a:ext cx="889000" cy="534035"/>
          </a:xfrm>
          <a:prstGeom prst="rect">
            <a:avLst/>
          </a:prstGeom>
          <a:solidFill>
            <a:srgbClr val="FFFFFF"/>
          </a:solidFill>
          <a:ln w="10486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205"/>
              </a:spcBef>
            </a:pPr>
            <a:r>
              <a:rPr dirty="0" sz="1450" spc="60" b="1">
                <a:latin typeface="Trebuchet MS"/>
                <a:cs typeface="Trebuchet MS"/>
              </a:rPr>
              <a:t>Client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08653" y="5103584"/>
            <a:ext cx="635000" cy="534035"/>
          </a:xfrm>
          <a:prstGeom prst="rect">
            <a:avLst/>
          </a:prstGeom>
          <a:solidFill>
            <a:srgbClr val="FFFFFF"/>
          </a:solidFill>
          <a:ln w="10484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205"/>
              </a:spcBef>
            </a:pPr>
            <a:r>
              <a:rPr dirty="0" sz="1450" spc="75" b="1">
                <a:latin typeface="Trebuchet MS"/>
                <a:cs typeface="Trebuchet MS"/>
              </a:rPr>
              <a:t>API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32647" y="5103584"/>
            <a:ext cx="1841500" cy="534035"/>
          </a:xfrm>
          <a:prstGeom prst="rect">
            <a:avLst/>
          </a:prstGeom>
          <a:solidFill>
            <a:srgbClr val="FFFFFF"/>
          </a:solidFill>
          <a:ln w="10488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205"/>
              </a:spcBef>
            </a:pPr>
            <a:r>
              <a:rPr dirty="0" sz="1450" spc="75" b="1">
                <a:latin typeface="Trebuchet MS"/>
                <a:cs typeface="Trebuchet MS"/>
              </a:rPr>
              <a:t>Implementation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823624" y="5288584"/>
            <a:ext cx="894080" cy="126364"/>
            <a:chOff x="4823624" y="5288584"/>
            <a:chExt cx="894080" cy="126364"/>
          </a:xfrm>
        </p:grpSpPr>
        <p:sp>
          <p:nvSpPr>
            <p:cNvPr id="12" name="object 12" descr=""/>
            <p:cNvSpPr/>
            <p:nvPr/>
          </p:nvSpPr>
          <p:spPr>
            <a:xfrm>
              <a:off x="4902199" y="5351516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 h="0">
                  <a:moveTo>
                    <a:pt x="0" y="0"/>
                  </a:moveTo>
                  <a:lnTo>
                    <a:pt x="11747" y="0"/>
                  </a:lnTo>
                  <a:lnTo>
                    <a:pt x="715746" y="0"/>
                  </a:lnTo>
                  <a:lnTo>
                    <a:pt x="736601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23625" y="5288584"/>
              <a:ext cx="894080" cy="126364"/>
            </a:xfrm>
            <a:custGeom>
              <a:avLst/>
              <a:gdLst/>
              <a:ahLst/>
              <a:cxnLst/>
              <a:rect l="l" t="t" r="r" b="b"/>
              <a:pathLst>
                <a:path w="894079" h="126364">
                  <a:moveTo>
                    <a:pt x="125730" y="0"/>
                  </a:moveTo>
                  <a:lnTo>
                    <a:pt x="0" y="62928"/>
                  </a:lnTo>
                  <a:lnTo>
                    <a:pt x="125730" y="125869"/>
                  </a:lnTo>
                  <a:lnTo>
                    <a:pt x="94297" y="62928"/>
                  </a:lnTo>
                  <a:lnTo>
                    <a:pt x="125730" y="0"/>
                  </a:lnTo>
                  <a:close/>
                </a:path>
                <a:path w="894079" h="126364">
                  <a:moveTo>
                    <a:pt x="893762" y="62928"/>
                  </a:moveTo>
                  <a:lnTo>
                    <a:pt x="768032" y="0"/>
                  </a:lnTo>
                  <a:lnTo>
                    <a:pt x="799465" y="62928"/>
                  </a:lnTo>
                  <a:lnTo>
                    <a:pt x="768032" y="125869"/>
                  </a:lnTo>
                  <a:lnTo>
                    <a:pt x="893762" y="6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334924" y="5288584"/>
            <a:ext cx="894080" cy="126364"/>
            <a:chOff x="6334924" y="5288584"/>
            <a:chExt cx="894080" cy="126364"/>
          </a:xfrm>
        </p:grpSpPr>
        <p:sp>
          <p:nvSpPr>
            <p:cNvPr id="15" name="object 15" descr=""/>
            <p:cNvSpPr/>
            <p:nvPr/>
          </p:nvSpPr>
          <p:spPr>
            <a:xfrm>
              <a:off x="6413500" y="5351522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 h="0">
                  <a:moveTo>
                    <a:pt x="0" y="0"/>
                  </a:moveTo>
                  <a:lnTo>
                    <a:pt x="19684" y="0"/>
                  </a:lnTo>
                  <a:lnTo>
                    <a:pt x="723683" y="0"/>
                  </a:lnTo>
                  <a:lnTo>
                    <a:pt x="736602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334925" y="5288584"/>
              <a:ext cx="894080" cy="126364"/>
            </a:xfrm>
            <a:custGeom>
              <a:avLst/>
              <a:gdLst/>
              <a:ahLst/>
              <a:cxnLst/>
              <a:rect l="l" t="t" r="r" b="b"/>
              <a:pathLst>
                <a:path w="894079" h="126364">
                  <a:moveTo>
                    <a:pt x="125730" y="0"/>
                  </a:moveTo>
                  <a:lnTo>
                    <a:pt x="0" y="62928"/>
                  </a:lnTo>
                  <a:lnTo>
                    <a:pt x="125730" y="125869"/>
                  </a:lnTo>
                  <a:lnTo>
                    <a:pt x="94297" y="62928"/>
                  </a:lnTo>
                  <a:lnTo>
                    <a:pt x="125730" y="0"/>
                  </a:lnTo>
                  <a:close/>
                </a:path>
                <a:path w="894079" h="126364">
                  <a:moveTo>
                    <a:pt x="893762" y="62928"/>
                  </a:moveTo>
                  <a:lnTo>
                    <a:pt x="768032" y="0"/>
                  </a:lnTo>
                  <a:lnTo>
                    <a:pt x="799465" y="62928"/>
                  </a:lnTo>
                  <a:lnTo>
                    <a:pt x="768032" y="125869"/>
                  </a:lnTo>
                  <a:lnTo>
                    <a:pt x="893762" y="6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8055" y="1780527"/>
            <a:ext cx="1907450" cy="1879600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080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288290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http://xkcd.com/221/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http://upload.wikimedia.org/wikipedia/commons/b/ba/Working_Together_Teamwork_Puzzle_Concept.jpg</a:t>
            </a:r>
            <a:r>
              <a:rPr dirty="0" sz="900" spc="50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http://upload.wikimedia.org/wikipedia/commons/e/ef/Ben_Jigsaw_Puzzle_Puzzle_Puzzle.png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CS.5.D.Functions.Modular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74402" y="4275361"/>
            <a:ext cx="598170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5.</a:t>
            </a:r>
            <a:r>
              <a:rPr dirty="0" sz="4050" spc="1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60">
                <a:solidFill>
                  <a:srgbClr val="005493"/>
                </a:solidFill>
                <a:latin typeface="Arial"/>
                <a:cs typeface="Arial"/>
              </a:rPr>
              <a:t>Functions</a:t>
            </a:r>
            <a:r>
              <a:rPr dirty="0" sz="4050" spc="1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4050" spc="2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10">
                <a:solidFill>
                  <a:srgbClr val="005493"/>
                </a:solidFill>
                <a:latin typeface="Arial"/>
                <a:cs typeface="Arial"/>
              </a:rPr>
              <a:t>Libraries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66484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85" b="1">
                <a:solidFill>
                  <a:srgbClr val="FFFFFF"/>
                </a:solidFill>
                <a:latin typeface="Trebuchet MS"/>
                <a:cs typeface="Trebuchet MS"/>
              </a:rPr>
              <a:t>2.1–2.2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307079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45">
                <a:latin typeface="Arial"/>
                <a:cs typeface="Arial"/>
              </a:rPr>
              <a:t>Anatomy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 spc="85">
                <a:latin typeface="Arial"/>
                <a:cs typeface="Arial"/>
              </a:rPr>
              <a:t>a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Java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static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method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152900" cy="19456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implement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(static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method)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Create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30" i="1">
                <a:latin typeface="Lucida Sans Italic"/>
                <a:cs typeface="Lucida Sans Italic"/>
              </a:rPr>
              <a:t>name</a:t>
            </a:r>
            <a:r>
              <a:rPr dirty="0" baseline="1915" sz="2175" spc="-30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Declare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name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argument</a:t>
            </a:r>
            <a:r>
              <a:rPr dirty="0" baseline="1915" sz="2175" spc="-15">
                <a:latin typeface="Lucida Sans Unicode"/>
                <a:cs typeface="Lucida Sans Unicode"/>
              </a:rPr>
              <a:t>(</a:t>
            </a:r>
            <a:r>
              <a:rPr dirty="0" baseline="1915" sz="2175" spc="-15" i="1">
                <a:latin typeface="Lucida Sans Italic"/>
                <a:cs typeface="Lucida Sans Italic"/>
              </a:rPr>
              <a:t>s</a:t>
            </a:r>
            <a:r>
              <a:rPr dirty="0" baseline="1915" sz="2175" spc="-15">
                <a:latin typeface="Lucida Sans Unicode"/>
                <a:cs typeface="Lucida Sans Unicode"/>
              </a:rPr>
              <a:t>).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Specify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return</a:t>
            </a:r>
            <a:r>
              <a:rPr dirty="0" baseline="1915" sz="2175" spc="157" i="1">
                <a:latin typeface="Lucida Sans Italic"/>
                <a:cs typeface="Lucida Sans Italic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value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Implement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body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method.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Finish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with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return</a:t>
            </a:r>
            <a:r>
              <a:rPr dirty="0" baseline="1915" sz="2175" spc="179" i="1">
                <a:latin typeface="Lucida Sans Italic"/>
                <a:cs typeface="Lucida Sans Italic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statement.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929737" y="3845509"/>
            <a:ext cx="6328410" cy="2454910"/>
            <a:chOff x="2929737" y="3845509"/>
            <a:chExt cx="6328410" cy="24549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9737" y="3845509"/>
              <a:ext cx="6328410" cy="24544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959100" y="3876662"/>
              <a:ext cx="6223000" cy="2352675"/>
            </a:xfrm>
            <a:custGeom>
              <a:avLst/>
              <a:gdLst/>
              <a:ahLst/>
              <a:cxnLst/>
              <a:rect l="l" t="t" r="r" b="b"/>
              <a:pathLst>
                <a:path w="6223000" h="2352675">
                  <a:moveTo>
                    <a:pt x="0" y="0"/>
                  </a:moveTo>
                  <a:lnTo>
                    <a:pt x="6223000" y="0"/>
                  </a:lnTo>
                  <a:lnTo>
                    <a:pt x="6223000" y="2352141"/>
                  </a:lnTo>
                  <a:lnTo>
                    <a:pt x="0" y="2352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144011" y="4015439"/>
            <a:ext cx="536194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Console"/>
                <a:cs typeface="Lucida Console"/>
              </a:rPr>
              <a:t>public</a:t>
            </a:r>
            <a:r>
              <a:rPr dirty="0" sz="1450" spc="12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static</a:t>
            </a:r>
            <a:r>
              <a:rPr dirty="0" sz="1450" spc="13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double</a:t>
            </a:r>
            <a:r>
              <a:rPr dirty="0" sz="1450" spc="12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sqrt(double</a:t>
            </a:r>
            <a:r>
              <a:rPr dirty="0" sz="1450" spc="13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c,</a:t>
            </a:r>
            <a:r>
              <a:rPr dirty="0" sz="1450" spc="12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double</a:t>
            </a:r>
            <a:r>
              <a:rPr dirty="0" sz="1450" spc="130">
                <a:latin typeface="Lucida Console"/>
                <a:cs typeface="Lucida Console"/>
              </a:rPr>
              <a:t> </a:t>
            </a:r>
            <a:r>
              <a:rPr dirty="0" sz="1450" spc="-20">
                <a:latin typeface="Lucida Console"/>
                <a:cs typeface="Lucida Console"/>
              </a:rPr>
              <a:t>eps)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44011" y="4269820"/>
            <a:ext cx="1390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latin typeface="Lucida Console"/>
                <a:cs typeface="Lucida Console"/>
              </a:rPr>
              <a:t>{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98148" y="4496375"/>
            <a:ext cx="3999229" cy="1043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85800">
              <a:lnSpc>
                <a:spcPct val="115100"/>
              </a:lnSpc>
              <a:spcBef>
                <a:spcPts val="90"/>
              </a:spcBef>
            </a:pP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(c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&lt;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0)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return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Console"/>
                <a:cs typeface="Lucida Console"/>
              </a:rPr>
              <a:t>Double.NaN; </a:t>
            </a:r>
            <a:r>
              <a:rPr dirty="0" sz="1450">
                <a:latin typeface="Lucida Console"/>
                <a:cs typeface="Lucida Console"/>
              </a:rPr>
              <a:t>double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=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 spc="-25">
                <a:latin typeface="Lucida Console"/>
                <a:cs typeface="Lucida Console"/>
              </a:rPr>
              <a:t>c;</a:t>
            </a:r>
            <a:endParaRPr sz="1450">
              <a:latin typeface="Lucida Console"/>
              <a:cs typeface="Lucida Console"/>
            </a:endParaRPr>
          </a:p>
          <a:p>
            <a:pPr marL="353060" marR="5080" indent="-340995">
              <a:lnSpc>
                <a:spcPct val="115100"/>
              </a:lnSpc>
            </a:pPr>
            <a:r>
              <a:rPr dirty="0" sz="1450">
                <a:latin typeface="Lucida Console"/>
                <a:cs typeface="Lucida Console"/>
              </a:rPr>
              <a:t>while</a:t>
            </a:r>
            <a:r>
              <a:rPr dirty="0" sz="1450" spc="8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(Math.abs(t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-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c/t)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&gt;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eps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*</a:t>
            </a:r>
            <a:r>
              <a:rPr dirty="0" sz="1450" spc="85">
                <a:latin typeface="Lucida Console"/>
                <a:cs typeface="Lucida Console"/>
              </a:rPr>
              <a:t> </a:t>
            </a:r>
            <a:r>
              <a:rPr dirty="0" sz="1450" spc="-25">
                <a:latin typeface="Lucida Console"/>
                <a:cs typeface="Lucida Console"/>
              </a:rPr>
              <a:t>t) </a:t>
            </a: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4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=</a:t>
            </a:r>
            <a:r>
              <a:rPr dirty="0" sz="1450" spc="5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(c/t</a:t>
            </a:r>
            <a:r>
              <a:rPr dirty="0" sz="1450" spc="5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+</a:t>
            </a:r>
            <a:r>
              <a:rPr dirty="0" sz="1450" spc="5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t)</a:t>
            </a:r>
            <a:r>
              <a:rPr dirty="0" sz="1450" spc="5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/</a:t>
            </a:r>
            <a:r>
              <a:rPr dirty="0" sz="1450" spc="45">
                <a:latin typeface="Lucida Console"/>
                <a:cs typeface="Lucida Console"/>
              </a:rPr>
              <a:t> </a:t>
            </a:r>
            <a:r>
              <a:rPr dirty="0" sz="1450" spc="-20">
                <a:latin typeface="Lucida Console"/>
                <a:cs typeface="Lucida Console"/>
              </a:rPr>
              <a:t>2.0;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75056" y="5574016"/>
            <a:ext cx="1079500" cy="241935"/>
          </a:xfrm>
          <a:prstGeom prst="rect">
            <a:avLst/>
          </a:prstGeom>
          <a:solidFill>
            <a:srgbClr val="FFFFFF"/>
          </a:solidFill>
          <a:ln w="10488">
            <a:solidFill>
              <a:srgbClr val="00549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1625"/>
              </a:lnSpc>
            </a:pPr>
            <a:r>
              <a:rPr dirty="0" sz="1450">
                <a:latin typeface="Lucida Console"/>
                <a:cs typeface="Lucida Console"/>
              </a:rPr>
              <a:t>return</a:t>
            </a:r>
            <a:r>
              <a:rPr dirty="0" sz="1450" spc="120">
                <a:latin typeface="Lucida Console"/>
                <a:cs typeface="Lucida Console"/>
              </a:rPr>
              <a:t> </a:t>
            </a:r>
            <a:r>
              <a:rPr dirty="0" sz="1450" spc="-25">
                <a:latin typeface="Lucida Console"/>
                <a:cs typeface="Lucida Console"/>
              </a:rPr>
              <a:t>t;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44011" y="5796119"/>
            <a:ext cx="1390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latin typeface="Lucida Console"/>
                <a:cs typeface="Lucida Console"/>
              </a:rPr>
              <a:t>}</a:t>
            </a:r>
            <a:endParaRPr sz="1450">
              <a:latin typeface="Lucida Console"/>
              <a:cs typeface="Lucida Consol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454088" y="3730452"/>
            <a:ext cx="4566285" cy="2143125"/>
            <a:chOff x="3454088" y="3730452"/>
            <a:chExt cx="4566285" cy="2143125"/>
          </a:xfrm>
        </p:grpSpPr>
        <p:sp>
          <p:nvSpPr>
            <p:cNvPr id="14" name="object 14" descr=""/>
            <p:cNvSpPr/>
            <p:nvPr/>
          </p:nvSpPr>
          <p:spPr>
            <a:xfrm>
              <a:off x="7683503" y="5078163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330200" y="0"/>
                  </a:moveTo>
                  <a:lnTo>
                    <a:pt x="916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39494" y="504355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60756" y="4493309"/>
              <a:ext cx="4178300" cy="1373505"/>
            </a:xfrm>
            <a:custGeom>
              <a:avLst/>
              <a:gdLst/>
              <a:ahLst/>
              <a:cxnLst/>
              <a:rect l="l" t="t" r="r" b="b"/>
              <a:pathLst>
                <a:path w="4178300" h="1373504">
                  <a:moveTo>
                    <a:pt x="0" y="0"/>
                  </a:moveTo>
                  <a:lnTo>
                    <a:pt x="4178300" y="0"/>
                  </a:lnTo>
                  <a:lnTo>
                    <a:pt x="4178300" y="1373140"/>
                  </a:lnTo>
                  <a:lnTo>
                    <a:pt x="0" y="1373140"/>
                  </a:lnTo>
                  <a:lnTo>
                    <a:pt x="0" y="0"/>
                  </a:lnTo>
                  <a:close/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92749" y="4022877"/>
              <a:ext cx="520700" cy="292735"/>
            </a:xfrm>
            <a:custGeom>
              <a:avLst/>
              <a:gdLst/>
              <a:ahLst/>
              <a:cxnLst/>
              <a:rect l="l" t="t" r="r" b="b"/>
              <a:pathLst>
                <a:path w="520700" h="292735">
                  <a:moveTo>
                    <a:pt x="0" y="0"/>
                  </a:moveTo>
                  <a:lnTo>
                    <a:pt x="520700" y="0"/>
                  </a:lnTo>
                  <a:lnTo>
                    <a:pt x="520700" y="292427"/>
                  </a:lnTo>
                  <a:lnTo>
                    <a:pt x="0" y="292427"/>
                  </a:lnTo>
                  <a:lnTo>
                    <a:pt x="0" y="0"/>
                  </a:lnTo>
                  <a:close/>
                </a:path>
              </a:pathLst>
            </a:custGeom>
            <a:ln w="1048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46749" y="373680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0"/>
                  </a:moveTo>
                  <a:lnTo>
                    <a:pt x="0" y="215723"/>
                  </a:lnTo>
                  <a:lnTo>
                    <a:pt x="0" y="228856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12180" y="394049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34569" y="69227"/>
                  </a:lnTo>
                  <a:lnTo>
                    <a:pt x="60504" y="17310"/>
                  </a:lnTo>
                  <a:lnTo>
                    <a:pt x="34569" y="17310"/>
                  </a:lnTo>
                  <a:lnTo>
                    <a:pt x="0" y="0"/>
                  </a:lnTo>
                  <a:close/>
                </a:path>
                <a:path w="69214" h="69850">
                  <a:moveTo>
                    <a:pt x="69151" y="0"/>
                  </a:moveTo>
                  <a:lnTo>
                    <a:pt x="34569" y="17310"/>
                  </a:lnTo>
                  <a:lnTo>
                    <a:pt x="60504" y="1731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065566" y="4941036"/>
            <a:ext cx="11099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body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Console"/>
                <a:cs typeface="Lucida Console"/>
              </a:rPr>
              <a:t>sqrt()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49823" y="3371825"/>
            <a:ext cx="611505" cy="3771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95885" marR="5080" indent="-83820">
              <a:lnSpc>
                <a:spcPts val="1280"/>
              </a:lnSpc>
              <a:spcBef>
                <a:spcPts val="31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name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622238" y="3347351"/>
            <a:ext cx="2493645" cy="2376170"/>
            <a:chOff x="2622238" y="3347351"/>
            <a:chExt cx="2493645" cy="2376170"/>
          </a:xfrm>
        </p:grpSpPr>
        <p:sp>
          <p:nvSpPr>
            <p:cNvPr id="23" name="object 23" descr=""/>
            <p:cNvSpPr/>
            <p:nvPr/>
          </p:nvSpPr>
          <p:spPr>
            <a:xfrm>
              <a:off x="2628906" y="5688446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 h="0">
                  <a:moveTo>
                    <a:pt x="0" y="0"/>
                  </a:moveTo>
                  <a:lnTo>
                    <a:pt x="891407" y="0"/>
                  </a:lnTo>
                  <a:lnTo>
                    <a:pt x="901701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05453" y="565382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966804" y="3353701"/>
              <a:ext cx="120014" cy="637540"/>
            </a:xfrm>
            <a:custGeom>
              <a:avLst/>
              <a:gdLst/>
              <a:ahLst/>
              <a:cxnLst/>
              <a:rect l="l" t="t" r="r" b="b"/>
              <a:pathLst>
                <a:path w="120014" h="637539">
                  <a:moveTo>
                    <a:pt x="0" y="0"/>
                  </a:moveTo>
                  <a:lnTo>
                    <a:pt x="119551" y="628495"/>
                  </a:lnTo>
                  <a:lnTo>
                    <a:pt x="119551" y="637385"/>
                  </a:lnTo>
                </a:path>
              </a:pathLst>
            </a:custGeom>
            <a:ln w="127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640" y="3959809"/>
              <a:ext cx="67894" cy="74536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394701" y="5559894"/>
            <a:ext cx="11791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return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684420" y="2938489"/>
            <a:ext cx="495300" cy="391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80010" marR="5080" indent="-67945">
              <a:lnSpc>
                <a:spcPts val="1400"/>
              </a:lnSpc>
              <a:spcBef>
                <a:spcPts val="21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return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23956" y="4053713"/>
            <a:ext cx="16205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method’s</a:t>
            </a:r>
            <a:r>
              <a:rPr dirty="0" sz="11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i="1">
                <a:solidFill>
                  <a:srgbClr val="005493"/>
                </a:solidFill>
                <a:latin typeface="Lucida Sans Italic"/>
                <a:cs typeface="Lucida Sans Italic"/>
              </a:rPr>
              <a:t>signature</a:t>
            </a:r>
            <a:endParaRPr sz="1100">
              <a:latin typeface="Lucida Sans Italic"/>
              <a:cs typeface="Lucida Sans Italic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571432" y="3405708"/>
            <a:ext cx="4637405" cy="804545"/>
            <a:chOff x="2571432" y="3405708"/>
            <a:chExt cx="4637405" cy="804545"/>
          </a:xfrm>
        </p:grpSpPr>
        <p:sp>
          <p:nvSpPr>
            <p:cNvPr id="31" name="object 31" descr=""/>
            <p:cNvSpPr/>
            <p:nvPr/>
          </p:nvSpPr>
          <p:spPr>
            <a:xfrm>
              <a:off x="2578100" y="417544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 h="0">
                  <a:moveTo>
                    <a:pt x="0" y="0"/>
                  </a:moveTo>
                  <a:lnTo>
                    <a:pt x="475957" y="0"/>
                  </a:lnTo>
                  <a:lnTo>
                    <a:pt x="4825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35554" y="414083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762748" y="3412058"/>
              <a:ext cx="440055" cy="579120"/>
            </a:xfrm>
            <a:custGeom>
              <a:avLst/>
              <a:gdLst/>
              <a:ahLst/>
              <a:cxnLst/>
              <a:rect l="l" t="t" r="r" b="b"/>
              <a:pathLst>
                <a:path w="440054" h="579120">
                  <a:moveTo>
                    <a:pt x="439452" y="0"/>
                  </a:moveTo>
                  <a:lnTo>
                    <a:pt x="0" y="572367"/>
                  </a:lnTo>
                  <a:lnTo>
                    <a:pt x="0" y="579038"/>
                  </a:lnTo>
                </a:path>
              </a:pathLst>
            </a:custGeom>
            <a:ln w="127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735940" y="3950042"/>
              <a:ext cx="69850" cy="76200"/>
            </a:xfrm>
            <a:custGeom>
              <a:avLst/>
              <a:gdLst/>
              <a:ahLst/>
              <a:cxnLst/>
              <a:rect l="l" t="t" r="r" b="b"/>
              <a:pathLst>
                <a:path w="69850" h="76200">
                  <a:moveTo>
                    <a:pt x="14719" y="0"/>
                  </a:moveTo>
                  <a:lnTo>
                    <a:pt x="0" y="75984"/>
                  </a:lnTo>
                  <a:lnTo>
                    <a:pt x="69545" y="42189"/>
                  </a:lnTo>
                  <a:lnTo>
                    <a:pt x="31597" y="34810"/>
                  </a:lnTo>
                  <a:lnTo>
                    <a:pt x="1471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334886" y="3158757"/>
            <a:ext cx="174180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argument</a:t>
            </a:r>
            <a:r>
              <a:rPr dirty="0" sz="1200" spc="1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declarations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429130" y="3405185"/>
            <a:ext cx="346710" cy="598805"/>
            <a:chOff x="7429130" y="3405185"/>
            <a:chExt cx="346710" cy="598805"/>
          </a:xfrm>
        </p:grpSpPr>
        <p:sp>
          <p:nvSpPr>
            <p:cNvPr id="37" name="object 37" descr=""/>
            <p:cNvSpPr/>
            <p:nvPr/>
          </p:nvSpPr>
          <p:spPr>
            <a:xfrm>
              <a:off x="7435482" y="3411537"/>
              <a:ext cx="318135" cy="554355"/>
            </a:xfrm>
            <a:custGeom>
              <a:avLst/>
              <a:gdLst/>
              <a:ahLst/>
              <a:cxnLst/>
              <a:rect l="l" t="t" r="r" b="b"/>
              <a:pathLst>
                <a:path w="318134" h="554354">
                  <a:moveTo>
                    <a:pt x="0" y="0"/>
                  </a:moveTo>
                  <a:lnTo>
                    <a:pt x="317872" y="549500"/>
                  </a:lnTo>
                  <a:lnTo>
                    <a:pt x="317872" y="554131"/>
                  </a:lnTo>
                </a:path>
              </a:pathLst>
            </a:custGeom>
            <a:ln w="1270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10830" y="3926547"/>
              <a:ext cx="64769" cy="77470"/>
            </a:xfrm>
            <a:custGeom>
              <a:avLst/>
              <a:gdLst/>
              <a:ahLst/>
              <a:cxnLst/>
              <a:rect l="l" t="t" r="r" b="b"/>
              <a:pathLst>
                <a:path w="64770" h="77470">
                  <a:moveTo>
                    <a:pt x="59893" y="0"/>
                  </a:moveTo>
                  <a:lnTo>
                    <a:pt x="38595" y="32308"/>
                  </a:lnTo>
                  <a:lnTo>
                    <a:pt x="0" y="34620"/>
                  </a:lnTo>
                  <a:lnTo>
                    <a:pt x="64528" y="77266"/>
                  </a:lnTo>
                  <a:lnTo>
                    <a:pt x="5989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Anatomy</a:t>
            </a:r>
            <a:r>
              <a:rPr dirty="0" spc="70"/>
              <a:t> </a:t>
            </a:r>
            <a:r>
              <a:rPr dirty="0" spc="65"/>
              <a:t>of</a:t>
            </a:r>
            <a:r>
              <a:rPr dirty="0" spc="70"/>
              <a:t> </a:t>
            </a:r>
            <a:r>
              <a:rPr dirty="0" spc="85"/>
              <a:t>a</a:t>
            </a:r>
            <a:r>
              <a:rPr dirty="0" spc="70"/>
              <a:t> </a:t>
            </a:r>
            <a:r>
              <a:rPr dirty="0"/>
              <a:t>Java</a:t>
            </a:r>
            <a:r>
              <a:rPr dirty="0" spc="75"/>
              <a:t> </a:t>
            </a:r>
            <a:r>
              <a:rPr dirty="0" spc="70"/>
              <a:t>library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905952"/>
            <a:ext cx="30734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library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functions.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255134" y="1878774"/>
            <a:ext cx="5233670" cy="4007485"/>
            <a:chOff x="4255134" y="1878774"/>
            <a:chExt cx="5233670" cy="400748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134" y="1878774"/>
              <a:ext cx="5233517" cy="40069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279899" y="1905952"/>
              <a:ext cx="5130800" cy="3903345"/>
            </a:xfrm>
            <a:custGeom>
              <a:avLst/>
              <a:gdLst/>
              <a:ahLst/>
              <a:cxnLst/>
              <a:rect l="l" t="t" r="r" b="b"/>
              <a:pathLst>
                <a:path w="5130800" h="3903345">
                  <a:moveTo>
                    <a:pt x="0" y="0"/>
                  </a:moveTo>
                  <a:lnTo>
                    <a:pt x="5130800" y="0"/>
                  </a:lnTo>
                  <a:lnTo>
                    <a:pt x="5130800" y="3903281"/>
                  </a:lnTo>
                  <a:lnTo>
                    <a:pt x="0" y="3903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469409" y="2052143"/>
            <a:ext cx="182308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Newton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69409" y="222967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53244" y="2407210"/>
            <a:ext cx="4472305" cy="9245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sqrt(double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c,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eps)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 marR="1423670">
              <a:lnSpc>
                <a:spcPts val="1400"/>
              </a:lnSpc>
              <a:spcBef>
                <a:spcPts val="60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Double.NaN;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c;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ts val="1355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(Math.abs(t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c/t)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eps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t)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37080" y="3294901"/>
            <a:ext cx="2201545" cy="391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83210">
              <a:lnSpc>
                <a:spcPts val="1400"/>
              </a:lnSpc>
              <a:spcBef>
                <a:spcPts val="215"/>
              </a:spcBef>
            </a:pP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(c/t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53244" y="3649968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641851" y="4022877"/>
            <a:ext cx="4140200" cy="1513205"/>
          </a:xfrm>
          <a:prstGeom prst="rect">
            <a:avLst/>
          </a:prstGeom>
          <a:solidFill>
            <a:srgbClr val="FFFFFF"/>
          </a:solidFill>
          <a:ln w="12712">
            <a:solidFill>
              <a:srgbClr val="00549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415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123825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07670" marR="223520">
              <a:lnSpc>
                <a:spcPts val="1400"/>
              </a:lnSpc>
              <a:spcBef>
                <a:spcPts val="5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double[args.length];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args.length;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691515">
              <a:lnSpc>
                <a:spcPts val="1335"/>
              </a:lnSpc>
            </a:pP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Double.parseDouble(args[i]);</a:t>
            </a:r>
            <a:endParaRPr sz="1200">
              <a:latin typeface="Lucida Console"/>
              <a:cs typeface="Lucida Console"/>
            </a:endParaRPr>
          </a:p>
          <a:p>
            <a:pPr marL="691515" marR="318135" indent="-283845">
              <a:lnSpc>
                <a:spcPts val="1400"/>
              </a:lnSpc>
              <a:spcBef>
                <a:spcPts val="60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StdOut.println(sqrt(a[i],</a:t>
            </a:r>
            <a:r>
              <a:rPr dirty="0" sz="1200" spc="-50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1e-</a:t>
            </a:r>
            <a:r>
              <a:rPr dirty="0" sz="1200" spc="-20">
                <a:latin typeface="Lucida Console"/>
                <a:cs typeface="Lucida Console"/>
              </a:rPr>
              <a:t>3));</a:t>
            </a:r>
            <a:endParaRPr sz="1200">
              <a:latin typeface="Lucida Console"/>
              <a:cs typeface="Lucida Console"/>
            </a:endParaRPr>
          </a:p>
          <a:p>
            <a:pPr marL="123825">
              <a:lnSpc>
                <a:spcPts val="1355"/>
              </a:lnSpc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69409" y="5425326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30283" y="3837773"/>
            <a:ext cx="937894" cy="332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module</a:t>
            </a:r>
            <a:r>
              <a:rPr dirty="0" sz="1000" spc="-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named</a:t>
            </a:r>
            <a:endParaRPr sz="1000">
              <a:latin typeface="Lucida Sans Unicode"/>
              <a:cs typeface="Lucida Sans Unicode"/>
            </a:endParaRPr>
          </a:p>
          <a:p>
            <a:pPr marL="52069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Newton.java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22695" y="2144699"/>
            <a:ext cx="5410835" cy="2663190"/>
            <a:chOff x="3822695" y="2144699"/>
            <a:chExt cx="5410835" cy="2663190"/>
          </a:xfrm>
        </p:grpSpPr>
        <p:sp>
          <p:nvSpPr>
            <p:cNvPr id="17" name="object 17" descr=""/>
            <p:cNvSpPr/>
            <p:nvPr/>
          </p:nvSpPr>
          <p:spPr>
            <a:xfrm>
              <a:off x="3822695" y="4010168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 h="0">
                  <a:moveTo>
                    <a:pt x="0" y="0"/>
                  </a:moveTo>
                  <a:lnTo>
                    <a:pt x="408170" y="0"/>
                  </a:lnTo>
                  <a:lnTo>
                    <a:pt x="4191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16654" y="397554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641856" y="2408162"/>
              <a:ext cx="4584700" cy="1525905"/>
            </a:xfrm>
            <a:custGeom>
              <a:avLst/>
              <a:gdLst/>
              <a:ahLst/>
              <a:cxnLst/>
              <a:rect l="l" t="t" r="r" b="b"/>
              <a:pathLst>
                <a:path w="4584700" h="1525904">
                  <a:moveTo>
                    <a:pt x="0" y="0"/>
                  </a:moveTo>
                  <a:lnTo>
                    <a:pt x="4584699" y="0"/>
                  </a:lnTo>
                  <a:lnTo>
                    <a:pt x="4584699" y="1525711"/>
                  </a:lnTo>
                  <a:lnTo>
                    <a:pt x="0" y="1525711"/>
                  </a:lnTo>
                  <a:lnTo>
                    <a:pt x="0" y="0"/>
                  </a:lnTo>
                  <a:close/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00500" y="3247311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 h="0">
                  <a:moveTo>
                    <a:pt x="0" y="0"/>
                  </a:moveTo>
                  <a:lnTo>
                    <a:pt x="587356" y="0"/>
                  </a:lnTo>
                  <a:lnTo>
                    <a:pt x="596901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72254" y="3212693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000499" y="4773019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 h="0">
                  <a:moveTo>
                    <a:pt x="0" y="0"/>
                  </a:moveTo>
                  <a:lnTo>
                    <a:pt x="584930" y="0"/>
                  </a:lnTo>
                  <a:lnTo>
                    <a:pt x="5969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72254" y="473840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13508" y="2179313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 h="0">
                  <a:moveTo>
                    <a:pt x="596899" y="0"/>
                  </a:moveTo>
                  <a:lnTo>
                    <a:pt x="1392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69494" y="214469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817050" y="3131642"/>
            <a:ext cx="11087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sqrt()</a:t>
            </a:r>
            <a:r>
              <a:rPr dirty="0" sz="1100" spc="-28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2814192" y="4620602"/>
            <a:ext cx="11087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main()</a:t>
            </a:r>
            <a:r>
              <a:rPr dirty="0" sz="1100" spc="-28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54380" y="2076562"/>
            <a:ext cx="13163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library/module</a:t>
            </a:r>
            <a:r>
              <a:rPr dirty="0" sz="1000" spc="-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name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57200" y="5999950"/>
            <a:ext cx="71755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Key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point.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Functions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new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way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control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flow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execution.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7446" y="3124431"/>
            <a:ext cx="2222500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30800"/>
              </a:lnSpc>
              <a:spcBef>
                <a:spcPts val="100"/>
              </a:spcBef>
            </a:pPr>
            <a:r>
              <a:rPr dirty="0" sz="1000" i="1">
                <a:latin typeface="Lucida Sans Italic"/>
                <a:cs typeface="Lucida Sans Italic"/>
              </a:rPr>
              <a:t>Note: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We</a:t>
            </a:r>
            <a:r>
              <a:rPr dirty="0" sz="1000" spc="-2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are</a:t>
            </a:r>
            <a:r>
              <a:rPr dirty="0" sz="1000" spc="-2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using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our</a:t>
            </a:r>
            <a:r>
              <a:rPr dirty="0" sz="1000" spc="275" i="1">
                <a:latin typeface="Lucida Sans Italic"/>
                <a:cs typeface="Lucida Sans Italic"/>
              </a:rPr>
              <a:t> </a:t>
            </a:r>
            <a:r>
              <a:rPr dirty="0" sz="1000" spc="-10" i="1">
                <a:latin typeface="Courier New"/>
                <a:cs typeface="Courier New"/>
              </a:rPr>
              <a:t>sqrt()</a:t>
            </a:r>
            <a:r>
              <a:rPr dirty="0" sz="1000" spc="-10" i="1">
                <a:latin typeface="Courier New"/>
                <a:cs typeface="Courier New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from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Lecture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2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here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to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illustrate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spc="-25" i="1">
                <a:latin typeface="Lucida Sans Italic"/>
                <a:cs typeface="Lucida Sans Italic"/>
              </a:rPr>
              <a:t>the </a:t>
            </a:r>
            <a:r>
              <a:rPr dirty="0" sz="1000" i="1">
                <a:latin typeface="Lucida Sans Italic"/>
                <a:cs typeface="Lucida Sans Italic"/>
              </a:rPr>
              <a:t>basics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with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a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familiar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spc="-10" i="1">
                <a:latin typeface="Lucida Sans Italic"/>
                <a:cs typeface="Lucida Sans Italic"/>
              </a:rPr>
              <a:t>function.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16355" y="3921635"/>
            <a:ext cx="2124710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">
              <a:lnSpc>
                <a:spcPct val="130800"/>
              </a:lnSpc>
              <a:spcBef>
                <a:spcPts val="100"/>
              </a:spcBef>
            </a:pPr>
            <a:r>
              <a:rPr dirty="0" sz="1000" i="1">
                <a:latin typeface="Lucida Sans Italic"/>
                <a:cs typeface="Lucida Sans Italic"/>
              </a:rPr>
              <a:t>Our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focus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is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on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control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flow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spc="-10" i="1">
                <a:latin typeface="Lucida Sans Italic"/>
                <a:cs typeface="Lucida Sans Italic"/>
              </a:rPr>
              <a:t>here. </a:t>
            </a:r>
            <a:r>
              <a:rPr dirty="0" sz="1000" i="1">
                <a:latin typeface="Lucida Sans Italic"/>
                <a:cs typeface="Lucida Sans Italic"/>
              </a:rPr>
              <a:t>See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Lecture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2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for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technical</a:t>
            </a:r>
            <a:r>
              <a:rPr dirty="0" sz="1000" spc="-30" i="1">
                <a:latin typeface="Lucida Sans Italic"/>
                <a:cs typeface="Lucida Sans Italic"/>
              </a:rPr>
              <a:t> </a:t>
            </a:r>
            <a:r>
              <a:rPr dirty="0" sz="1000" spc="-10" i="1">
                <a:latin typeface="Lucida Sans Italic"/>
                <a:cs typeface="Lucida Sans Italic"/>
              </a:rPr>
              <a:t>details.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5435" y="4567756"/>
            <a:ext cx="166623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i="1">
                <a:latin typeface="Lucida Sans Italic"/>
                <a:cs typeface="Lucida Sans Italic"/>
              </a:rPr>
              <a:t>You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can</a:t>
            </a:r>
            <a:r>
              <a:rPr dirty="0" sz="1000" spc="-20" i="1">
                <a:latin typeface="Lucida Sans Italic"/>
                <a:cs typeface="Lucida Sans Italic"/>
              </a:rPr>
              <a:t> </a:t>
            </a:r>
            <a:r>
              <a:rPr dirty="0" sz="1000" i="1">
                <a:latin typeface="Lucida Sans Italic"/>
                <a:cs typeface="Lucida Sans Italic"/>
              </a:rPr>
              <a:t>use</a:t>
            </a:r>
            <a:r>
              <a:rPr dirty="0" sz="1000" spc="-25" i="1">
                <a:latin typeface="Lucida Sans Italic"/>
                <a:cs typeface="Lucida Sans Italic"/>
              </a:rPr>
              <a:t> </a:t>
            </a:r>
            <a:r>
              <a:rPr dirty="0" sz="1000" spc="-10" i="1">
                <a:latin typeface="Courier New"/>
                <a:cs typeface="Courier New"/>
              </a:rPr>
              <a:t>Math.sqrt()</a:t>
            </a:r>
            <a:r>
              <a:rPr dirty="0" sz="1000" spc="-10" i="1">
                <a:latin typeface="Lucida Sans Italic"/>
                <a:cs typeface="Lucida Sans Italic"/>
              </a:rPr>
              <a:t>.</a:t>
            </a:r>
            <a:endParaRPr sz="1000">
              <a:latin typeface="Lucida Sans Italic"/>
              <a:cs typeface="Lucida Sans It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Scope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740535" y="2277364"/>
            <a:ext cx="4809490" cy="3834129"/>
            <a:chOff x="1740535" y="2277364"/>
            <a:chExt cx="4809490" cy="383412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535" y="2277364"/>
              <a:ext cx="4809172" cy="38338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765300" y="2312809"/>
              <a:ext cx="4711700" cy="3725545"/>
            </a:xfrm>
            <a:custGeom>
              <a:avLst/>
              <a:gdLst/>
              <a:ahLst/>
              <a:cxnLst/>
              <a:rect l="l" t="t" r="r" b="b"/>
              <a:pathLst>
                <a:path w="4711700" h="3725545">
                  <a:moveTo>
                    <a:pt x="0" y="0"/>
                  </a:moveTo>
                  <a:lnTo>
                    <a:pt x="4711700" y="0"/>
                  </a:lnTo>
                  <a:lnTo>
                    <a:pt x="4711700" y="3725278"/>
                  </a:lnTo>
                  <a:lnTo>
                    <a:pt x="0" y="372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54809" y="2455075"/>
            <a:ext cx="4283075" cy="7175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Console"/>
                <a:cs typeface="Lucida Console"/>
              </a:rPr>
              <a:t>Newton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sqrt(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dirty="0" sz="1100" spc="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c,</a:t>
            </a:r>
            <a:r>
              <a:rPr dirty="0" sz="1100" spc="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dirty="0" sz="1100" spc="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Console"/>
                <a:cs typeface="Lucida Console"/>
              </a:rPr>
              <a:t>eps</a:t>
            </a:r>
            <a:r>
              <a:rPr dirty="0" sz="1100" spc="-2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65713" y="3150552"/>
            <a:ext cx="24949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(c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0)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Double.NaN;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94479" y="3498291"/>
            <a:ext cx="876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eps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t)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65713" y="3324428"/>
            <a:ext cx="2069464" cy="7175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dirty="0" sz="1100" spc="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t</a:t>
            </a:r>
            <a:r>
              <a:rPr dirty="0" sz="1100" spc="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c;</a:t>
            </a:r>
            <a:endParaRPr sz="1100">
              <a:latin typeface="Lucida Console"/>
              <a:cs typeface="Lucida Console"/>
            </a:endParaRPr>
          </a:p>
          <a:p>
            <a:pPr marL="267970" marR="5080" indent="-255904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while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(Math.abs(t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c/t)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(c/t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t)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2.0;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t;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10261" y="4019893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10261" y="4261320"/>
            <a:ext cx="3261360" cy="3695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65713" y="4609058"/>
            <a:ext cx="3176270" cy="3695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5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double[]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double[args.length];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21165" y="4956797"/>
            <a:ext cx="300609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a[i]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Double.parseDouble(args[i]);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65713" y="5130660"/>
            <a:ext cx="29210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i</a:t>
            </a:r>
            <a:r>
              <a:rPr dirty="0" sz="1100" spc="2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21165" y="5304523"/>
            <a:ext cx="28359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StdOut.println(sqrt(a[i],</a:t>
            </a:r>
            <a:r>
              <a:rPr dirty="0" sz="1100" spc="19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1e-</a:t>
            </a:r>
            <a:r>
              <a:rPr dirty="0" sz="1100" spc="-20">
                <a:latin typeface="Lucida Console"/>
                <a:cs typeface="Lucida Console"/>
              </a:rPr>
              <a:t>3));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210261" y="5478398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54809" y="565226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3400" y="1753387"/>
            <a:ext cx="6146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69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Def.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The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scope</a:t>
            </a:r>
            <a:r>
              <a:rPr dirty="0" sz="13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of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variable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is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code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can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refer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by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name.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0700" y="6127089"/>
            <a:ext cx="50673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700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Best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practice.</a:t>
            </a:r>
            <a:r>
              <a:rPr dirty="0" sz="13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Declare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variables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so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as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limit</a:t>
            </a:r>
            <a:r>
              <a:rPr dirty="0" sz="1350" spc="20" i="1">
                <a:latin typeface="Lucida Sans Italic"/>
                <a:cs typeface="Lucida Sans Italic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their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scope.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2762" y="3114013"/>
            <a:ext cx="116903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scope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eps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314138" y="3126540"/>
            <a:ext cx="5505450" cy="2403475"/>
            <a:chOff x="1314138" y="3126540"/>
            <a:chExt cx="5505450" cy="2403475"/>
          </a:xfrm>
        </p:grpSpPr>
        <p:sp>
          <p:nvSpPr>
            <p:cNvPr id="23" name="object 23" descr=""/>
            <p:cNvSpPr/>
            <p:nvPr/>
          </p:nvSpPr>
          <p:spPr>
            <a:xfrm>
              <a:off x="1536703" y="3221881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0" y="0"/>
                  </a:moveTo>
                  <a:lnTo>
                    <a:pt x="789172" y="0"/>
                  </a:lnTo>
                  <a:lnTo>
                    <a:pt x="8001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311653" y="318726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87606" y="3139240"/>
              <a:ext cx="0" cy="928369"/>
            </a:xfrm>
            <a:custGeom>
              <a:avLst/>
              <a:gdLst/>
              <a:ahLst/>
              <a:cxnLst/>
              <a:rect l="l" t="t" r="r" b="b"/>
              <a:pathLst>
                <a:path w="0" h="928370">
                  <a:moveTo>
                    <a:pt x="0" y="0"/>
                  </a:moveTo>
                  <a:lnTo>
                    <a:pt x="0" y="92814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20806" y="3488874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0" y="0"/>
                  </a:moveTo>
                  <a:lnTo>
                    <a:pt x="794376" y="0"/>
                  </a:lnTo>
                  <a:lnTo>
                    <a:pt x="800102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095754" y="3454260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71706" y="3406239"/>
              <a:ext cx="0" cy="623570"/>
            </a:xfrm>
            <a:custGeom>
              <a:avLst/>
              <a:gdLst/>
              <a:ahLst/>
              <a:cxnLst/>
              <a:rect l="l" t="t" r="r" b="b"/>
              <a:pathLst>
                <a:path w="0" h="623570">
                  <a:moveTo>
                    <a:pt x="0" y="0"/>
                  </a:moveTo>
                  <a:lnTo>
                    <a:pt x="0" y="622998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2452" y="4786064"/>
              <a:ext cx="224486" cy="22471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2452" y="5126957"/>
              <a:ext cx="224486" cy="22471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395687" y="4642673"/>
              <a:ext cx="3386454" cy="295910"/>
            </a:xfrm>
            <a:custGeom>
              <a:avLst/>
              <a:gdLst/>
              <a:ahLst/>
              <a:cxnLst/>
              <a:rect l="l" t="t" r="r" b="b"/>
              <a:pathLst>
                <a:path w="3386454" h="295910">
                  <a:moveTo>
                    <a:pt x="0" y="266608"/>
                  </a:moveTo>
                  <a:lnTo>
                    <a:pt x="42219" y="265128"/>
                  </a:lnTo>
                  <a:lnTo>
                    <a:pt x="90392" y="261038"/>
                  </a:lnTo>
                  <a:lnTo>
                    <a:pt x="144251" y="254580"/>
                  </a:lnTo>
                  <a:lnTo>
                    <a:pt x="203535" y="245996"/>
                  </a:lnTo>
                  <a:lnTo>
                    <a:pt x="267976" y="235527"/>
                  </a:lnTo>
                  <a:lnTo>
                    <a:pt x="337312" y="223416"/>
                  </a:lnTo>
                  <a:lnTo>
                    <a:pt x="411278" y="209904"/>
                  </a:lnTo>
                  <a:lnTo>
                    <a:pt x="449914" y="202698"/>
                  </a:lnTo>
                  <a:lnTo>
                    <a:pt x="489608" y="195233"/>
                  </a:lnTo>
                  <a:lnTo>
                    <a:pt x="530328" y="187539"/>
                  </a:lnTo>
                  <a:lnTo>
                    <a:pt x="572039" y="179645"/>
                  </a:lnTo>
                  <a:lnTo>
                    <a:pt x="614710" y="171583"/>
                  </a:lnTo>
                  <a:lnTo>
                    <a:pt x="658306" y="163382"/>
                  </a:lnTo>
                  <a:lnTo>
                    <a:pt x="702796" y="155072"/>
                  </a:lnTo>
                  <a:lnTo>
                    <a:pt x="748145" y="146685"/>
                  </a:lnTo>
                  <a:lnTo>
                    <a:pt x="794320" y="138249"/>
                  </a:lnTo>
                  <a:lnTo>
                    <a:pt x="841290" y="129796"/>
                  </a:lnTo>
                  <a:lnTo>
                    <a:pt x="889020" y="121355"/>
                  </a:lnTo>
                  <a:lnTo>
                    <a:pt x="937477" y="112957"/>
                  </a:lnTo>
                  <a:lnTo>
                    <a:pt x="986629" y="104632"/>
                  </a:lnTo>
                  <a:lnTo>
                    <a:pt x="1036442" y="96410"/>
                  </a:lnTo>
                  <a:lnTo>
                    <a:pt x="1086884" y="88321"/>
                  </a:lnTo>
                  <a:lnTo>
                    <a:pt x="1137921" y="80397"/>
                  </a:lnTo>
                  <a:lnTo>
                    <a:pt x="1189519" y="72666"/>
                  </a:lnTo>
                  <a:lnTo>
                    <a:pt x="1241647" y="65159"/>
                  </a:lnTo>
                  <a:lnTo>
                    <a:pt x="1294271" y="57906"/>
                  </a:lnTo>
                  <a:lnTo>
                    <a:pt x="1347358" y="50938"/>
                  </a:lnTo>
                  <a:lnTo>
                    <a:pt x="1400875" y="44285"/>
                  </a:lnTo>
                  <a:lnTo>
                    <a:pt x="1454789" y="37977"/>
                  </a:lnTo>
                  <a:lnTo>
                    <a:pt x="1509066" y="32044"/>
                  </a:lnTo>
                  <a:lnTo>
                    <a:pt x="1563674" y="26516"/>
                  </a:lnTo>
                  <a:lnTo>
                    <a:pt x="1618580" y="21424"/>
                  </a:lnTo>
                  <a:lnTo>
                    <a:pt x="1673750" y="16798"/>
                  </a:lnTo>
                  <a:lnTo>
                    <a:pt x="1729152" y="12668"/>
                  </a:lnTo>
                  <a:lnTo>
                    <a:pt x="1784752" y="9064"/>
                  </a:lnTo>
                  <a:lnTo>
                    <a:pt x="1840517" y="6017"/>
                  </a:lnTo>
                  <a:lnTo>
                    <a:pt x="1896415" y="3557"/>
                  </a:lnTo>
                  <a:lnTo>
                    <a:pt x="1952412" y="1714"/>
                  </a:lnTo>
                  <a:lnTo>
                    <a:pt x="2008475" y="518"/>
                  </a:lnTo>
                  <a:lnTo>
                    <a:pt x="2064571" y="0"/>
                  </a:lnTo>
                  <a:lnTo>
                    <a:pt x="2120667" y="189"/>
                  </a:lnTo>
                  <a:lnTo>
                    <a:pt x="2176730" y="1116"/>
                  </a:lnTo>
                  <a:lnTo>
                    <a:pt x="2232727" y="2811"/>
                  </a:lnTo>
                  <a:lnTo>
                    <a:pt x="2288624" y="5305"/>
                  </a:lnTo>
                  <a:lnTo>
                    <a:pt x="2344390" y="8627"/>
                  </a:lnTo>
                  <a:lnTo>
                    <a:pt x="2399990" y="12808"/>
                  </a:lnTo>
                  <a:lnTo>
                    <a:pt x="2455391" y="17878"/>
                  </a:lnTo>
                  <a:lnTo>
                    <a:pt x="2510561" y="23868"/>
                  </a:lnTo>
                  <a:lnTo>
                    <a:pt x="2565467" y="30807"/>
                  </a:lnTo>
                  <a:lnTo>
                    <a:pt x="2620074" y="38725"/>
                  </a:lnTo>
                  <a:lnTo>
                    <a:pt x="2674351" y="47654"/>
                  </a:lnTo>
                  <a:lnTo>
                    <a:pt x="2728265" y="57623"/>
                  </a:lnTo>
                  <a:lnTo>
                    <a:pt x="2781781" y="68662"/>
                  </a:lnTo>
                  <a:lnTo>
                    <a:pt x="2834868" y="80802"/>
                  </a:lnTo>
                  <a:lnTo>
                    <a:pt x="2887492" y="94073"/>
                  </a:lnTo>
                  <a:lnTo>
                    <a:pt x="2939619" y="108504"/>
                  </a:lnTo>
                  <a:lnTo>
                    <a:pt x="2991218" y="124127"/>
                  </a:lnTo>
                  <a:lnTo>
                    <a:pt x="3042254" y="140972"/>
                  </a:lnTo>
                  <a:lnTo>
                    <a:pt x="3092695" y="159068"/>
                  </a:lnTo>
                  <a:lnTo>
                    <a:pt x="3142508" y="178447"/>
                  </a:lnTo>
                  <a:lnTo>
                    <a:pt x="3191659" y="199137"/>
                  </a:lnTo>
                  <a:lnTo>
                    <a:pt x="3240116" y="221170"/>
                  </a:lnTo>
                  <a:lnTo>
                    <a:pt x="3287845" y="244576"/>
                  </a:lnTo>
                  <a:lnTo>
                    <a:pt x="3334814" y="269385"/>
                  </a:lnTo>
                  <a:lnTo>
                    <a:pt x="3380989" y="295626"/>
                  </a:lnTo>
                  <a:lnTo>
                    <a:pt x="3386107" y="295626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42328" y="4895646"/>
              <a:ext cx="77470" cy="66040"/>
            </a:xfrm>
            <a:custGeom>
              <a:avLst/>
              <a:gdLst/>
              <a:ahLst/>
              <a:cxnLst/>
              <a:rect l="l" t="t" r="r" b="b"/>
              <a:pathLst>
                <a:path w="77470" h="66039">
                  <a:moveTo>
                    <a:pt x="36004" y="0"/>
                  </a:moveTo>
                  <a:lnTo>
                    <a:pt x="32765" y="38557"/>
                  </a:lnTo>
                  <a:lnTo>
                    <a:pt x="0" y="59105"/>
                  </a:lnTo>
                  <a:lnTo>
                    <a:pt x="77038" y="65595"/>
                  </a:lnTo>
                  <a:lnTo>
                    <a:pt x="3600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94710" y="5179880"/>
              <a:ext cx="3387090" cy="317500"/>
            </a:xfrm>
            <a:custGeom>
              <a:avLst/>
              <a:gdLst/>
              <a:ahLst/>
              <a:cxnLst/>
              <a:rect l="l" t="t" r="r" b="b"/>
              <a:pathLst>
                <a:path w="3387090" h="317500">
                  <a:moveTo>
                    <a:pt x="0" y="61678"/>
                  </a:moveTo>
                  <a:lnTo>
                    <a:pt x="42275" y="62848"/>
                  </a:lnTo>
                  <a:lnTo>
                    <a:pt x="90529" y="66612"/>
                  </a:lnTo>
                  <a:lnTo>
                    <a:pt x="144495" y="72728"/>
                  </a:lnTo>
                  <a:lnTo>
                    <a:pt x="203907" y="80954"/>
                  </a:lnTo>
                  <a:lnTo>
                    <a:pt x="268497" y="91049"/>
                  </a:lnTo>
                  <a:lnTo>
                    <a:pt x="338000" y="102772"/>
                  </a:lnTo>
                  <a:lnTo>
                    <a:pt x="412147" y="115880"/>
                  </a:lnTo>
                  <a:lnTo>
                    <a:pt x="450879" y="122879"/>
                  </a:lnTo>
                  <a:lnTo>
                    <a:pt x="490673" y="130133"/>
                  </a:lnTo>
                  <a:lnTo>
                    <a:pt x="531495" y="137612"/>
                  </a:lnTo>
                  <a:lnTo>
                    <a:pt x="573311" y="145287"/>
                  </a:lnTo>
                  <a:lnTo>
                    <a:pt x="616089" y="153127"/>
                  </a:lnTo>
                  <a:lnTo>
                    <a:pt x="659794" y="161103"/>
                  </a:lnTo>
                  <a:lnTo>
                    <a:pt x="704395" y="169183"/>
                  </a:lnTo>
                  <a:lnTo>
                    <a:pt x="749856" y="177337"/>
                  </a:lnTo>
                  <a:lnTo>
                    <a:pt x="796146" y="185536"/>
                  </a:lnTo>
                  <a:lnTo>
                    <a:pt x="843230" y="193750"/>
                  </a:lnTo>
                  <a:lnTo>
                    <a:pt x="891075" y="201947"/>
                  </a:lnTo>
                  <a:lnTo>
                    <a:pt x="939648" y="210098"/>
                  </a:lnTo>
                  <a:lnTo>
                    <a:pt x="988916" y="218173"/>
                  </a:lnTo>
                  <a:lnTo>
                    <a:pt x="1038845" y="226140"/>
                  </a:lnTo>
                  <a:lnTo>
                    <a:pt x="1089402" y="233972"/>
                  </a:lnTo>
                  <a:lnTo>
                    <a:pt x="1140554" y="241636"/>
                  </a:lnTo>
                  <a:lnTo>
                    <a:pt x="1192267" y="249103"/>
                  </a:lnTo>
                  <a:lnTo>
                    <a:pt x="1244507" y="256342"/>
                  </a:lnTo>
                  <a:lnTo>
                    <a:pt x="1297243" y="263324"/>
                  </a:lnTo>
                  <a:lnTo>
                    <a:pt x="1350439" y="270018"/>
                  </a:lnTo>
                  <a:lnTo>
                    <a:pt x="1404064" y="276394"/>
                  </a:lnTo>
                  <a:lnTo>
                    <a:pt x="1458083" y="282422"/>
                  </a:lnTo>
                  <a:lnTo>
                    <a:pt x="1512463" y="288071"/>
                  </a:lnTo>
                  <a:lnTo>
                    <a:pt x="1567171" y="293312"/>
                  </a:lnTo>
                  <a:lnTo>
                    <a:pt x="1622174" y="298114"/>
                  </a:lnTo>
                  <a:lnTo>
                    <a:pt x="1677438" y="302446"/>
                  </a:lnTo>
                  <a:lnTo>
                    <a:pt x="1732929" y="306280"/>
                  </a:lnTo>
                  <a:lnTo>
                    <a:pt x="1788616" y="309584"/>
                  </a:lnTo>
                  <a:lnTo>
                    <a:pt x="1844463" y="312329"/>
                  </a:lnTo>
                  <a:lnTo>
                    <a:pt x="1900439" y="314483"/>
                  </a:lnTo>
                  <a:lnTo>
                    <a:pt x="1956508" y="316018"/>
                  </a:lnTo>
                  <a:lnTo>
                    <a:pt x="2012640" y="316902"/>
                  </a:lnTo>
                  <a:lnTo>
                    <a:pt x="2068798" y="317106"/>
                  </a:lnTo>
                  <a:lnTo>
                    <a:pt x="2124952" y="316599"/>
                  </a:lnTo>
                  <a:lnTo>
                    <a:pt x="2181066" y="315352"/>
                  </a:lnTo>
                  <a:lnTo>
                    <a:pt x="2237109" y="313333"/>
                  </a:lnTo>
                  <a:lnTo>
                    <a:pt x="2293046" y="310513"/>
                  </a:lnTo>
                  <a:lnTo>
                    <a:pt x="2348844" y="306861"/>
                  </a:lnTo>
                  <a:lnTo>
                    <a:pt x="2404470" y="302348"/>
                  </a:lnTo>
                  <a:lnTo>
                    <a:pt x="2459890" y="296943"/>
                  </a:lnTo>
                  <a:lnTo>
                    <a:pt x="2515072" y="290616"/>
                  </a:lnTo>
                  <a:lnTo>
                    <a:pt x="2569981" y="283337"/>
                  </a:lnTo>
                  <a:lnTo>
                    <a:pt x="2624585" y="275075"/>
                  </a:lnTo>
                  <a:lnTo>
                    <a:pt x="2678850" y="265801"/>
                  </a:lnTo>
                  <a:lnTo>
                    <a:pt x="2732743" y="255483"/>
                  </a:lnTo>
                  <a:lnTo>
                    <a:pt x="2786230" y="244093"/>
                  </a:lnTo>
                  <a:lnTo>
                    <a:pt x="2839279" y="231599"/>
                  </a:lnTo>
                  <a:lnTo>
                    <a:pt x="2891855" y="217972"/>
                  </a:lnTo>
                  <a:lnTo>
                    <a:pt x="2943925" y="203181"/>
                  </a:lnTo>
                  <a:lnTo>
                    <a:pt x="2995457" y="187196"/>
                  </a:lnTo>
                  <a:lnTo>
                    <a:pt x="3046417" y="169987"/>
                  </a:lnTo>
                  <a:lnTo>
                    <a:pt x="3096771" y="151524"/>
                  </a:lnTo>
                  <a:lnTo>
                    <a:pt x="3146486" y="131776"/>
                  </a:lnTo>
                  <a:lnTo>
                    <a:pt x="3195528" y="110714"/>
                  </a:lnTo>
                  <a:lnTo>
                    <a:pt x="3243866" y="88307"/>
                  </a:lnTo>
                  <a:lnTo>
                    <a:pt x="3291464" y="64524"/>
                  </a:lnTo>
                  <a:lnTo>
                    <a:pt x="3338290" y="39337"/>
                  </a:lnTo>
                  <a:lnTo>
                    <a:pt x="3384311" y="12714"/>
                  </a:lnTo>
                  <a:lnTo>
                    <a:pt x="3387092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742201" y="5156644"/>
              <a:ext cx="77470" cy="66040"/>
            </a:xfrm>
            <a:custGeom>
              <a:avLst/>
              <a:gdLst/>
              <a:ahLst/>
              <a:cxnLst/>
              <a:rect l="l" t="t" r="r" b="b"/>
              <a:pathLst>
                <a:path w="77470" h="66039">
                  <a:moveTo>
                    <a:pt x="76987" y="0"/>
                  </a:moveTo>
                  <a:lnTo>
                    <a:pt x="0" y="7086"/>
                  </a:lnTo>
                  <a:lnTo>
                    <a:pt x="32918" y="27381"/>
                  </a:lnTo>
                  <a:lnTo>
                    <a:pt x="36461" y="65913"/>
                  </a:lnTo>
                  <a:lnTo>
                    <a:pt x="76987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536706" y="4849307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0" y="0"/>
                  </a:moveTo>
                  <a:lnTo>
                    <a:pt x="788026" y="0"/>
                  </a:lnTo>
                  <a:lnTo>
                    <a:pt x="800101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311653" y="481468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40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387606" y="4652231"/>
              <a:ext cx="0" cy="864869"/>
            </a:xfrm>
            <a:custGeom>
              <a:avLst/>
              <a:gdLst/>
              <a:ahLst/>
              <a:cxnLst/>
              <a:rect l="l" t="t" r="r" b="b"/>
              <a:pathLst>
                <a:path w="0" h="864870">
                  <a:moveTo>
                    <a:pt x="0" y="0"/>
                  </a:moveTo>
                  <a:lnTo>
                    <a:pt x="0" y="864568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578600" y="3418954"/>
            <a:ext cx="2857500" cy="9283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5405" rIns="0" bIns="0" rtlCol="0" vert="horz">
            <a:spAutoFit/>
          </a:bodyPr>
          <a:lstStyle/>
          <a:p>
            <a:pPr algn="ctr" marL="136525" marR="128270" indent="-635">
              <a:lnSpc>
                <a:spcPct val="112200"/>
              </a:lnSpc>
              <a:spcBef>
                <a:spcPts val="515"/>
              </a:spcBef>
            </a:pPr>
            <a:r>
              <a:rPr dirty="0" sz="1350">
                <a:latin typeface="Lucida Sans Unicode"/>
                <a:cs typeface="Lucida Sans Unicode"/>
              </a:rPr>
              <a:t>In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Java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library,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variable’s </a:t>
            </a:r>
            <a:r>
              <a:rPr dirty="0" sz="1350">
                <a:latin typeface="Lucida Sans Unicode"/>
                <a:cs typeface="Lucida Sans Unicode"/>
              </a:rPr>
              <a:t>scope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is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the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code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following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its </a:t>
            </a:r>
            <a:r>
              <a:rPr dirty="0" sz="1350">
                <a:latin typeface="Lucida Sans Unicode"/>
                <a:cs typeface="Lucida Sans Unicode"/>
              </a:rPr>
              <a:t>declaration, in the same </a:t>
            </a:r>
            <a:r>
              <a:rPr dirty="0" sz="1350" spc="-10">
                <a:latin typeface="Lucida Sans Unicode"/>
                <a:cs typeface="Lucida Sans Unicode"/>
              </a:rPr>
              <a:t>block.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9561" y="3382478"/>
            <a:ext cx="6311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scope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t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887616" y="4924398"/>
            <a:ext cx="1941195" cy="4870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two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8D3124"/>
                </a:solidFill>
                <a:latin typeface="Lucida Sans Italic"/>
                <a:cs typeface="Lucida Sans Italic"/>
              </a:rPr>
              <a:t>different</a:t>
            </a:r>
            <a:r>
              <a:rPr dirty="0" sz="1000" spc="-1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variables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named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i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each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with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scope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limited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a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single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loop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36731" y="4740832"/>
            <a:ext cx="65341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scope</a:t>
            </a:r>
            <a:r>
              <a:rPr dirty="0" sz="1000" spc="-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820386" y="3828274"/>
            <a:ext cx="1135380" cy="332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cannot</a:t>
            </a:r>
            <a:r>
              <a:rPr dirty="0" sz="1000" spc="-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refer</a:t>
            </a:r>
            <a:r>
              <a:rPr dirty="0" sz="1000" spc="-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000" spc="-2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000" spc="-29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or</a:t>
            </a:r>
            <a:r>
              <a:rPr dirty="0" sz="1000" spc="-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8D3124"/>
                </a:solidFill>
                <a:latin typeface="Lucida Console"/>
                <a:cs typeface="Lucida Console"/>
              </a:rPr>
              <a:t>i</a:t>
            </a:r>
            <a:r>
              <a:rPr dirty="0" sz="1000" spc="-29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code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6810" y="3759898"/>
            <a:ext cx="237299" cy="237544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4747501" y="5632423"/>
            <a:ext cx="1553845" cy="332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cannot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refer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c,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eps,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t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9960" y="5543816"/>
            <a:ext cx="237286" cy="237557"/>
          </a:xfrm>
          <a:prstGeom prst="rect">
            <a:avLst/>
          </a:prstGeom>
        </p:spPr>
      </p:pic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35"/>
              </a:spcBef>
            </a:pPr>
            <a:r>
              <a:rPr dirty="0"/>
              <a:t>Flow</a:t>
            </a:r>
            <a:r>
              <a:rPr dirty="0" spc="85"/>
              <a:t> </a:t>
            </a:r>
            <a:r>
              <a:rPr dirty="0" spc="65"/>
              <a:t>of</a:t>
            </a:r>
            <a:r>
              <a:rPr dirty="0" spc="90"/>
              <a:t> </a:t>
            </a:r>
            <a:r>
              <a:rPr dirty="0" spc="-10"/>
              <a:t>control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25146" y="1742414"/>
            <a:ext cx="5286375" cy="4730750"/>
            <a:chOff x="525146" y="1742414"/>
            <a:chExt cx="5286375" cy="47307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146" y="1742414"/>
              <a:ext cx="5285905" cy="473066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58800" y="1778812"/>
              <a:ext cx="5181600" cy="4615815"/>
            </a:xfrm>
            <a:custGeom>
              <a:avLst/>
              <a:gdLst/>
              <a:ahLst/>
              <a:cxnLst/>
              <a:rect l="l" t="t" r="r" b="b"/>
              <a:pathLst>
                <a:path w="5181600" h="4615815">
                  <a:moveTo>
                    <a:pt x="0" y="0"/>
                  </a:moveTo>
                  <a:lnTo>
                    <a:pt x="5181600" y="0"/>
                  </a:lnTo>
                  <a:lnTo>
                    <a:pt x="5181600" y="4615268"/>
                  </a:lnTo>
                  <a:lnTo>
                    <a:pt x="0" y="4615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58800" y="1778812"/>
            <a:ext cx="5181600" cy="461581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21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Console"/>
                <a:cs typeface="Lucida Console"/>
              </a:rPr>
              <a:t>Newton</a:t>
            </a:r>
            <a:endParaRPr sz="12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sqrt(double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c,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eps)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0730" marR="166878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Double.NaN;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c;</a:t>
            </a:r>
            <a:endParaRPr sz="1200">
              <a:latin typeface="Lucida Console"/>
              <a:cs typeface="Lucida Console"/>
            </a:endParaRPr>
          </a:p>
          <a:p>
            <a:pPr marL="1044575" marR="1101090" indent="-2838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(Math.abs(t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c/t)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eps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t)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(c/t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</a:t>
            </a:r>
            <a:endParaRPr sz="1200">
              <a:latin typeface="Lucida Console"/>
              <a:cs typeface="Lucida Console"/>
            </a:endParaRPr>
          </a:p>
          <a:p>
            <a:pPr marL="76073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t;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42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0730" marR="91186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double[args.length];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args.length;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760730" marR="817244" indent="28321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Double.parseDouble(args[i]);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76073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44575" marR="1479550">
              <a:lnSpc>
                <a:spcPct val="105200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sqrt(a[i],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1e-</a:t>
            </a:r>
            <a:r>
              <a:rPr dirty="0" sz="1200" spc="-25">
                <a:latin typeface="Lucida Console"/>
                <a:cs typeface="Lucida Console"/>
              </a:rPr>
              <a:t>3); </a:t>
            </a:r>
            <a:r>
              <a:rPr dirty="0" sz="1200" spc="-10">
                <a:latin typeface="Lucida Console"/>
                <a:cs typeface="Lucida Console"/>
              </a:rPr>
              <a:t>StdOut.println(x);</a:t>
            </a:r>
            <a:endParaRPr sz="1200">
              <a:latin typeface="Lucida Console"/>
              <a:cs typeface="Lucida Console"/>
            </a:endParaRPr>
          </a:p>
          <a:p>
            <a:pPr marL="76073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76884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80100" y="2045804"/>
            <a:ext cx="3632200" cy="24415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715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6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Summary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flow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20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call</a:t>
            </a:r>
            <a:endParaRPr sz="120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1010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Control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transfers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to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function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code.</a:t>
            </a:r>
            <a:endParaRPr sz="1200">
              <a:latin typeface="Lucida Sans Unicode"/>
              <a:cs typeface="Lucida Sans Unicode"/>
            </a:endParaRPr>
          </a:p>
          <a:p>
            <a:pPr marL="290195" marR="518795" indent="-125095">
              <a:lnSpc>
                <a:spcPct val="116700"/>
              </a:lnSpc>
              <a:spcBef>
                <a:spcPts val="755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Argument</a:t>
            </a:r>
            <a:r>
              <a:rPr dirty="0" sz="1200" spc="15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variables</a:t>
            </a:r>
            <a:r>
              <a:rPr dirty="0" sz="1200" spc="15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are</a:t>
            </a:r>
            <a:r>
              <a:rPr dirty="0" sz="1200" spc="15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declared</a:t>
            </a:r>
            <a:r>
              <a:rPr dirty="0" sz="1200" spc="15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and </a:t>
            </a:r>
            <a:r>
              <a:rPr dirty="0" sz="1200">
                <a:latin typeface="Lucida Sans Unicode"/>
                <a:cs typeface="Lucida Sans Unicode"/>
              </a:rPr>
              <a:t>initialized</a:t>
            </a:r>
            <a:r>
              <a:rPr dirty="0" sz="1200" spc="14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with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14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given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values.</a:t>
            </a:r>
            <a:endParaRPr sz="120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1010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Function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code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is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executed.</a:t>
            </a:r>
            <a:endParaRPr sz="1200">
              <a:latin typeface="Lucida Sans Unicode"/>
              <a:cs typeface="Lucida Sans Unicode"/>
            </a:endParaRPr>
          </a:p>
          <a:p>
            <a:pPr marL="290195" marR="168910" indent="-125095">
              <a:lnSpc>
                <a:spcPct val="117100"/>
              </a:lnSpc>
              <a:spcBef>
                <a:spcPts val="750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Control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transfers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back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to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calling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code </a:t>
            </a:r>
            <a:r>
              <a:rPr dirty="0" sz="1200">
                <a:latin typeface="Lucida Sans Unicode"/>
                <a:cs typeface="Lucida Sans Unicode"/>
              </a:rPr>
              <a:t>(with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return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assigned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</a:t>
            </a:r>
            <a:r>
              <a:rPr dirty="0" sz="1200" spc="13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place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of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function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name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calling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code).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706080" y="4481029"/>
            <a:ext cx="69215" cy="273050"/>
            <a:chOff x="7706080" y="4481029"/>
            <a:chExt cx="69215" cy="273050"/>
          </a:xfrm>
        </p:grpSpPr>
        <p:sp>
          <p:nvSpPr>
            <p:cNvPr id="10" name="object 10" descr=""/>
            <p:cNvSpPr/>
            <p:nvPr/>
          </p:nvSpPr>
          <p:spPr>
            <a:xfrm>
              <a:off x="7740657" y="4525094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0"/>
                  </a:moveTo>
                  <a:lnTo>
                    <a:pt x="0" y="228858"/>
                  </a:lnTo>
                </a:path>
              </a:pathLst>
            </a:custGeom>
            <a:ln w="12699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6080" y="4481029"/>
              <a:ext cx="69151" cy="6924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350000" y="4753952"/>
            <a:ext cx="2781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“pass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by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value”</a:t>
            </a:r>
            <a:endParaRPr sz="1100">
              <a:latin typeface="Lucida Sans Unicode"/>
              <a:cs typeface="Lucida Sans Unicode"/>
            </a:endParaRPr>
          </a:p>
          <a:p>
            <a:pPr algn="ctr" marL="12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(other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methods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used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other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systems)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36596" y="2185669"/>
            <a:ext cx="4877435" cy="3413760"/>
            <a:chOff x="736596" y="2185669"/>
            <a:chExt cx="4877435" cy="3413760"/>
          </a:xfrm>
        </p:grpSpPr>
        <p:sp>
          <p:nvSpPr>
            <p:cNvPr id="14" name="object 14" descr=""/>
            <p:cNvSpPr/>
            <p:nvPr/>
          </p:nvSpPr>
          <p:spPr>
            <a:xfrm>
              <a:off x="2593187" y="5268872"/>
              <a:ext cx="1786889" cy="216535"/>
            </a:xfrm>
            <a:custGeom>
              <a:avLst/>
              <a:gdLst/>
              <a:ahLst/>
              <a:cxnLst/>
              <a:rect l="l" t="t" r="r" b="b"/>
              <a:pathLst>
                <a:path w="1786889" h="216535">
                  <a:moveTo>
                    <a:pt x="0" y="106799"/>
                  </a:moveTo>
                  <a:lnTo>
                    <a:pt x="8233" y="65672"/>
                  </a:lnTo>
                  <a:lnTo>
                    <a:pt x="30687" y="31675"/>
                  </a:lnTo>
                  <a:lnTo>
                    <a:pt x="63991" y="8540"/>
                  </a:lnTo>
                  <a:lnTo>
                    <a:pt x="104774" y="0"/>
                  </a:lnTo>
                  <a:lnTo>
                    <a:pt x="1681638" y="0"/>
                  </a:lnTo>
                  <a:lnTo>
                    <a:pt x="1722422" y="8540"/>
                  </a:lnTo>
                  <a:lnTo>
                    <a:pt x="1755726" y="31675"/>
                  </a:lnTo>
                  <a:lnTo>
                    <a:pt x="1778180" y="65672"/>
                  </a:lnTo>
                  <a:lnTo>
                    <a:pt x="1786413" y="106799"/>
                  </a:lnTo>
                  <a:lnTo>
                    <a:pt x="1778180" y="148323"/>
                  </a:lnTo>
                  <a:lnTo>
                    <a:pt x="1755726" y="183194"/>
                  </a:lnTo>
                  <a:lnTo>
                    <a:pt x="1722422" y="207203"/>
                  </a:lnTo>
                  <a:lnTo>
                    <a:pt x="1681638" y="216142"/>
                  </a:lnTo>
                  <a:lnTo>
                    <a:pt x="104774" y="216142"/>
                  </a:lnTo>
                  <a:lnTo>
                    <a:pt x="63991" y="207203"/>
                  </a:lnTo>
                  <a:lnTo>
                    <a:pt x="30687" y="183194"/>
                  </a:lnTo>
                  <a:lnTo>
                    <a:pt x="8233" y="148323"/>
                  </a:lnTo>
                  <a:lnTo>
                    <a:pt x="0" y="106799"/>
                  </a:lnTo>
                  <a:close/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9300" y="3660516"/>
              <a:ext cx="1181100" cy="1894839"/>
            </a:xfrm>
            <a:custGeom>
              <a:avLst/>
              <a:gdLst/>
              <a:ahLst/>
              <a:cxnLst/>
              <a:rect l="l" t="t" r="r" b="b"/>
              <a:pathLst>
                <a:path w="1181100" h="1894839">
                  <a:moveTo>
                    <a:pt x="1181101" y="0"/>
                  </a:moveTo>
                  <a:lnTo>
                    <a:pt x="1181101" y="241571"/>
                  </a:lnTo>
                  <a:lnTo>
                    <a:pt x="0" y="241571"/>
                  </a:lnTo>
                  <a:lnTo>
                    <a:pt x="0" y="1894423"/>
                  </a:lnTo>
                  <a:lnTo>
                    <a:pt x="780358" y="1894423"/>
                  </a:lnTo>
                  <a:lnTo>
                    <a:pt x="787399" y="1894423"/>
                  </a:lnTo>
                </a:path>
              </a:pathLst>
            </a:custGeom>
            <a:ln w="2540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04226" y="5510885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5" h="88264">
                  <a:moveTo>
                    <a:pt x="0" y="0"/>
                  </a:moveTo>
                  <a:lnTo>
                    <a:pt x="21996" y="44056"/>
                  </a:lnTo>
                  <a:lnTo>
                    <a:pt x="0" y="88112"/>
                  </a:lnTo>
                  <a:lnTo>
                    <a:pt x="88011" y="4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30406" y="2198377"/>
              <a:ext cx="3670300" cy="3191510"/>
            </a:xfrm>
            <a:custGeom>
              <a:avLst/>
              <a:gdLst/>
              <a:ahLst/>
              <a:cxnLst/>
              <a:rect l="l" t="t" r="r" b="b"/>
              <a:pathLst>
                <a:path w="3670300" h="3191510">
                  <a:moveTo>
                    <a:pt x="2451097" y="3191279"/>
                  </a:moveTo>
                  <a:lnTo>
                    <a:pt x="3670301" y="3191279"/>
                  </a:lnTo>
                  <a:lnTo>
                    <a:pt x="3670301" y="0"/>
                  </a:lnTo>
                  <a:lnTo>
                    <a:pt x="0" y="0"/>
                  </a:lnTo>
                  <a:lnTo>
                    <a:pt x="0" y="54211"/>
                  </a:lnTo>
                  <a:lnTo>
                    <a:pt x="0" y="63571"/>
                  </a:lnTo>
                </a:path>
              </a:pathLst>
            </a:custGeom>
            <a:ln w="25416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394" y="2229434"/>
              <a:ext cx="88011" cy="8811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917700" y="287223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0"/>
                  </a:moveTo>
                  <a:lnTo>
                    <a:pt x="0" y="63571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917700" y="3075670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w="0" h="76835">
                  <a:moveTo>
                    <a:pt x="0" y="0"/>
                  </a:moveTo>
                  <a:lnTo>
                    <a:pt x="0" y="76285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17700" y="329180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w="0" h="64135">
                  <a:moveTo>
                    <a:pt x="0" y="0"/>
                  </a:moveTo>
                  <a:lnTo>
                    <a:pt x="0" y="63571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17700" y="3482524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w="0" h="76835">
                  <a:moveTo>
                    <a:pt x="0" y="0"/>
                  </a:moveTo>
                  <a:lnTo>
                    <a:pt x="0" y="76285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17700" y="2516244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0"/>
                  </a:moveTo>
                  <a:lnTo>
                    <a:pt x="0" y="190713"/>
                  </a:lnTo>
                </a:path>
              </a:pathLst>
            </a:custGeom>
            <a:ln w="2542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918200" y="5669369"/>
            <a:ext cx="3556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68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200">
                <a:latin typeface="Lucida Sans Unicode"/>
                <a:cs typeface="Lucida Sans Unicode"/>
              </a:rPr>
              <a:t>OS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calls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main()</a:t>
            </a:r>
            <a:r>
              <a:rPr dirty="0" sz="1200" spc="-265">
                <a:latin typeface="Lucida Console"/>
                <a:cs typeface="Lucida Consol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on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java</a:t>
            </a:r>
            <a:r>
              <a:rPr dirty="0" sz="1200" spc="-2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command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2022-11-11T19:31:32Z</dcterms:created>
  <dcterms:modified xsi:type="dcterms:W3CDTF">2022-11-11T19:31:32Z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