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594" r:id="rId3"/>
    <p:sldId id="615" r:id="rId4"/>
    <p:sldId id="617" r:id="rId5"/>
    <p:sldId id="618" r:id="rId6"/>
    <p:sldId id="619" r:id="rId7"/>
    <p:sldId id="620" r:id="rId8"/>
    <p:sldId id="622" r:id="rId9"/>
    <p:sldId id="621" r:id="rId10"/>
    <p:sldId id="623" r:id="rId11"/>
    <p:sldId id="613" r:id="rId12"/>
    <p:sldId id="599" r:id="rId13"/>
    <p:sldId id="624" r:id="rId14"/>
    <p:sldId id="600" r:id="rId15"/>
    <p:sldId id="601" r:id="rId16"/>
    <p:sldId id="625" r:id="rId17"/>
    <p:sldId id="603" r:id="rId18"/>
    <p:sldId id="527" r:id="rId19"/>
    <p:sldId id="529" r:id="rId20"/>
    <p:sldId id="560" r:id="rId21"/>
    <p:sldId id="564" r:id="rId22"/>
    <p:sldId id="532" r:id="rId23"/>
    <p:sldId id="533" r:id="rId24"/>
    <p:sldId id="534" r:id="rId25"/>
    <p:sldId id="561" r:id="rId26"/>
    <p:sldId id="535" r:id="rId27"/>
    <p:sldId id="536" r:id="rId28"/>
    <p:sldId id="537" r:id="rId29"/>
    <p:sldId id="541" r:id="rId30"/>
    <p:sldId id="542" r:id="rId31"/>
    <p:sldId id="556" r:id="rId32"/>
    <p:sldId id="485" r:id="rId33"/>
    <p:sldId id="612"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1E8DF-C35C-6A46-BAE7-931DFAE42A5E}" v="1135" dt="2021-03-31T02:59:04.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3-31T02:59:04.109" v="2426" actId="113"/>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add">
        <pc:chgData name="Long B Nguyen" userId="f59fb8f3-a021-417a-8bc1-65c8d471c621" providerId="ADAL" clId="{EAA1E8DF-C35C-6A46-BAE7-931DFAE42A5E}" dt="2021-03-31T02:44:06.151" v="2353"/>
        <pc:sldMkLst>
          <pc:docMk/>
          <pc:sldMk cId="2588250059" sldId="527"/>
        </pc:sldMkLst>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3-31T02:59:04.109" v="2426" actId="113"/>
        <pc:sldMkLst>
          <pc:docMk/>
          <pc:sldMk cId="351843145" sldId="529"/>
        </pc:sldMkLst>
        <pc:spChg chg="mod">
          <ac:chgData name="Long B Nguyen" userId="f59fb8f3-a021-417a-8bc1-65c8d471c621" providerId="ADAL" clId="{EAA1E8DF-C35C-6A46-BAE7-931DFAE42A5E}" dt="2021-03-31T02:59:04.109" v="2426" actId="113"/>
          <ac:spMkLst>
            <pc:docMk/>
            <pc:sldMk cId="351843145" sldId="529"/>
            <ac:spMk id="16386" creationId="{842B05C2-DFA8-F84D-AEF8-C43D6277D764}"/>
          </ac:spMkLst>
        </pc:spChg>
        <pc:spChg chg="mod">
          <ac:chgData name="Long B Nguyen" userId="f59fb8f3-a021-417a-8bc1-65c8d471c621" providerId="ADAL" clId="{EAA1E8DF-C35C-6A46-BAE7-931DFAE42A5E}" dt="2021-03-31T02:58:51.664" v="2425"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3-31T02:47:24.151" v="2370" actId="20577"/>
        <pc:sldMkLst>
          <pc:docMk/>
          <pc:sldMk cId="3875593504" sldId="534"/>
        </pc:sldMkLst>
        <pc:spChg chg="mod">
          <ac:chgData name="Long B Nguyen" userId="f59fb8f3-a021-417a-8bc1-65c8d471c621" providerId="ADAL" clId="{EAA1E8DF-C35C-6A46-BAE7-931DFAE42A5E}" dt="2021-03-31T02:47:24.151" v="2370"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3-31T02:56:50.121" v="2391" actId="21"/>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add">
        <pc:chgData name="Long B Nguyen" userId="f59fb8f3-a021-417a-8bc1-65c8d471c621" providerId="ADAL" clId="{EAA1E8DF-C35C-6A46-BAE7-931DFAE42A5E}" dt="2021-03-31T02:44:06.151" v="2353"/>
        <pc:sldMkLst>
          <pc:docMk/>
          <pc:sldMk cId="154962666" sldId="556"/>
        </pc:sldMkLst>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3-26T15:42:52.426" v="181" actId="20577"/>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3-26T15:42:52.426" v="181"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mod">
        <pc:chgData name="Long B Nguyen" userId="f59fb8f3-a021-417a-8bc1-65c8d471c621" providerId="ADAL" clId="{EAA1E8DF-C35C-6A46-BAE7-931DFAE42A5E}" dt="2021-03-30T16:44:03.511" v="2166" actId="107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pc:chgData name="Long B Nguyen" userId="f59fb8f3-a021-417a-8bc1-65c8d471c621" providerId="ADAL" clId="{EAA1E8DF-C35C-6A46-BAE7-931DFAE42A5E}" dt="2021-03-29T12:58:35.902" v="1184" actId="20577"/>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3-29T12:58:35.902" v="1184"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pc:chgData name="Long B Nguyen" userId="f59fb8f3-a021-417a-8bc1-65c8d471c621" providerId="ADAL" clId="{EAA1E8DF-C35C-6A46-BAE7-931DFAE42A5E}" dt="2021-03-29T12:58:44.272" v="1185" actId="1076"/>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pc:chgData name="Long B Nguyen" userId="f59fb8f3-a021-417a-8bc1-65c8d471c621" providerId="ADAL" clId="{EAA1E8DF-C35C-6A46-BAE7-931DFAE42A5E}" dt="2021-03-29T13:00:19.097" v="1198"/>
        <pc:sldMkLst>
          <pc:docMk/>
          <pc:sldMk cId="876878470" sldId="618"/>
        </pc:sldMkLst>
        <pc:spChg chg="mod">
          <ac:chgData name="Long B Nguyen" userId="f59fb8f3-a021-417a-8bc1-65c8d471c621" providerId="ADAL" clId="{EAA1E8DF-C35C-6A46-BAE7-931DFAE42A5E}" dt="2021-03-29T13:00:19.097" v="1198"/>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modSp add mod modAnim">
        <pc:chgData name="Long B Nguyen" userId="f59fb8f3-a021-417a-8bc1-65c8d471c621" providerId="ADAL" clId="{EAA1E8DF-C35C-6A46-BAE7-931DFAE42A5E}" dt="2021-03-31T02:26:42.159" v="2324" actId="20577"/>
        <pc:sldMkLst>
          <pc:docMk/>
          <pc:sldMk cId="655231489" sldId="620"/>
        </pc:sldMkLst>
        <pc:spChg chg="mod">
          <ac:chgData name="Long B Nguyen" userId="f59fb8f3-a021-417a-8bc1-65c8d471c621" providerId="ADAL" clId="{EAA1E8DF-C35C-6A46-BAE7-931DFAE42A5E}" dt="2021-03-31T02:26:42.159" v="2324" actId="20577"/>
          <ac:spMkLst>
            <pc:docMk/>
            <pc:sldMk cId="655231489" sldId="620"/>
            <ac:spMk id="16386" creationId="{8A97D40A-E6BF-E14C-B07D-5BAE101CB071}"/>
          </ac:spMkLst>
        </pc:spChg>
        <pc:spChg chg="mod">
          <ac:chgData name="Long B Nguyen" userId="f59fb8f3-a021-417a-8bc1-65c8d471c621" providerId="ADAL" clId="{EAA1E8DF-C35C-6A46-BAE7-931DFAE42A5E}" dt="2021-03-31T02:26:33.130" v="2322" actId="1076"/>
          <ac:spMkLst>
            <pc:docMk/>
            <pc:sldMk cId="655231489" sldId="620"/>
            <ac:spMk id="47105" creationId="{0ACC1611-F859-5B48-9867-1C1AB1970564}"/>
          </ac:spMkLst>
        </pc:sp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3-31T02:27:52.252" v="2335" actId="14100"/>
        <pc:sldMkLst>
          <pc:docMk/>
          <pc:sldMk cId="2025038453" sldId="623"/>
        </pc:sldMkLst>
        <pc:spChg chg="mod">
          <ac:chgData name="Long B Nguyen" userId="f59fb8f3-a021-417a-8bc1-65c8d471c621" providerId="ADAL" clId="{EAA1E8DF-C35C-6A46-BAE7-931DFAE42A5E}" dt="2021-03-31T02:27:43.051" v="2331" actId="14100"/>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3-31T02:28:25.778" v="2340" actId="113"/>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3/30/21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11</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245322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13</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94248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14</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15</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16</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82707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3E260733-2FFE-4741-B7BB-609376F1F0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623AE-0990-D343-AC3A-F1C6144A2319}" type="slidenum">
              <a:rPr lang="en-US" altLang="en-US"/>
              <a:pPr/>
              <a:t>17</a:t>
            </a:fld>
            <a:endParaRPr lang="en-US" altLang="en-US"/>
          </a:p>
        </p:txBody>
      </p:sp>
      <p:sp>
        <p:nvSpPr>
          <p:cNvPr id="35842" name="Rectangle 2">
            <a:extLst>
              <a:ext uri="{FF2B5EF4-FFF2-40B4-BE49-F238E27FC236}">
                <a16:creationId xmlns:a16="http://schemas.microsoft.com/office/drawing/2014/main" id="{1072A9D3-7FE8-A849-8994-DD63DA30FAF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B3033E4A-0C28-7442-8D3B-074EA81D874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354647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BC61501-6556-E446-A9D1-F86C628BE9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F95CCF-C3C3-E043-ADE9-381A81BFA129}" type="slidenum">
              <a:rPr lang="en-US" altLang="en-US"/>
              <a:pPr/>
              <a:t>18</a:t>
            </a:fld>
            <a:endParaRPr lang="en-US" altLang="en-US"/>
          </a:p>
        </p:txBody>
      </p:sp>
      <p:sp>
        <p:nvSpPr>
          <p:cNvPr id="17410" name="Rectangle 2">
            <a:extLst>
              <a:ext uri="{FF2B5EF4-FFF2-40B4-BE49-F238E27FC236}">
                <a16:creationId xmlns:a16="http://schemas.microsoft.com/office/drawing/2014/main" id="{E1C00F26-9202-6748-BB57-AC37CA2D470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1044D37B-D956-0042-9F14-9B7B8765D0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8065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19</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02377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20</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1910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21</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22</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23</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0236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24</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520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CE38195-25D8-3544-B998-CE326ECA8D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A8857C2-97EB-7D49-9156-68A23D117BCA}" type="slidenum">
              <a:rPr lang="en-US" altLang="en-US"/>
              <a:pPr/>
              <a:t>25</a:t>
            </a:fld>
            <a:endParaRPr lang="en-US" altLang="en-US"/>
          </a:p>
        </p:txBody>
      </p:sp>
      <p:sp>
        <p:nvSpPr>
          <p:cNvPr id="33794" name="Rectangle 2">
            <a:extLst>
              <a:ext uri="{FF2B5EF4-FFF2-40B4-BE49-F238E27FC236}">
                <a16:creationId xmlns:a16="http://schemas.microsoft.com/office/drawing/2014/main" id="{451D7956-0A6B-CF46-9EF6-9D2CB0BBD3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08D665D6-0963-5F49-83BB-F6BB9ACB9C6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55372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26</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93009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27</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03269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28</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53295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29</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28615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30</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8975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4</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4108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31</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5</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963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6</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0848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7040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8</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6731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9</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4399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10</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9590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3/30/21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Buyub6vIG3Q" TargetMode="External"/><Relationship Id="rId2" Type="http://schemas.openxmlformats.org/officeDocument/2006/relationships/hyperlink" Target="https://www.youtube.com/watch?v=-38uPkyH9vI" TargetMode="External"/><Relationship Id="rId1" Type="http://schemas.openxmlformats.org/officeDocument/2006/relationships/slideLayout" Target="../slideLayouts/slideLayout2.xml"/><Relationship Id="rId6" Type="http://schemas.openxmlformats.org/officeDocument/2006/relationships/hyperlink" Target="https://www.youtube.com/watch?v=SZwJzB-yMrU" TargetMode="External"/><Relationship Id="rId5" Type="http://schemas.openxmlformats.org/officeDocument/2006/relationships/hyperlink" Target="https://www.youtube.com/watch?v=PQ-xzwj_p_4" TargetMode="External"/><Relationship Id="rId4" Type="http://schemas.openxmlformats.org/officeDocument/2006/relationships/hyperlink" Target="https://thehustle.co/the-genius-whos-tricking-the-world-into-doing-his-work-recaptcha"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as of 2011 and digitized books that are too illegible to be scanned by computers in 2015.</a:t>
            </a:r>
          </a:p>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10" y="3536642"/>
            <a:ext cx="3298005" cy="20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The Impact of Computing</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945222"/>
            <a:ext cx="8772203" cy="4642778"/>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Computing enhances communication, interaction, and cognition. </a:t>
            </a:r>
          </a:p>
          <a:p>
            <a:pPr lvl="1" eaLnBrk="1" hangingPunct="1"/>
            <a:r>
              <a:rPr lang="en-US" altLang="en-US" sz="1667" dirty="0">
                <a:latin typeface="Tahoma" panose="020B0604030504040204" pitchFamily="34" charset="0"/>
              </a:rPr>
              <a:t>Email, texting(SMS), and video conferencing and video chat have fostered new ways to communicate and collaborate. </a:t>
            </a:r>
          </a:p>
          <a:p>
            <a:pPr lvl="1" eaLnBrk="1" hangingPunct="1"/>
            <a:r>
              <a:rPr lang="en-US" altLang="en-US" sz="1667" b="1" dirty="0">
                <a:latin typeface="Tahoma" panose="020B0604030504040204" pitchFamily="34" charset="0"/>
              </a:rPr>
              <a:t>cloud computing</a:t>
            </a:r>
            <a:r>
              <a:rPr lang="en-US" altLang="en-US" sz="1667" dirty="0">
                <a:latin typeface="Tahoma" panose="020B0604030504040204" pitchFamily="34" charset="0"/>
              </a:rPr>
              <a:t>: performing calculations and modeling on servers that have more resources(AWS(Amazon Web Services), Google Apps, Cloud 9).</a:t>
            </a:r>
          </a:p>
          <a:p>
            <a:pPr lvl="1"/>
            <a:r>
              <a:rPr lang="en-US" sz="1667" dirty="0">
                <a:latin typeface="Tahoma"/>
                <a:cs typeface="Tahoma"/>
              </a:rPr>
              <a:t>e-commerce(online shopping e.g., Amazon), health care, access to information and entertainment, and online learning.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Widespread access to information facilitates the identification of problems, development of solutions, and dissemination of results.</a:t>
            </a:r>
          </a:p>
          <a:p>
            <a:pPr lvl="1" eaLnBrk="1" hangingPunct="1"/>
            <a:r>
              <a:rPr lang="en-US" altLang="en-US" sz="1667" dirty="0">
                <a:latin typeface="Tahoma" panose="020B0604030504040204" pitchFamily="34" charset="0"/>
              </a:rPr>
              <a:t>Public data, such as databases of temperature readings or databases of court cases, provides widespread access and enables solutions to identified problems.</a:t>
            </a:r>
          </a:p>
          <a:p>
            <a:pPr lvl="1" eaLnBrk="1" hangingPunct="1"/>
            <a:r>
              <a:rPr lang="en-US" altLang="en-US" sz="1667" dirty="0">
                <a:latin typeface="Tahoma" panose="020B0604030504040204" pitchFamily="34" charset="0"/>
              </a:rPr>
              <a:t>Trends of what people search for in the Internet are predictors of behavior. </a:t>
            </a:r>
          </a:p>
          <a:p>
            <a:pPr lvl="1" eaLnBrk="1" hangingPunct="1"/>
            <a:r>
              <a:rPr lang="en-US" altLang="en-US" sz="1667" dirty="0">
                <a:latin typeface="Tahoma" panose="020B0604030504040204" pitchFamily="34" charset="0"/>
              </a:rPr>
              <a:t>Social media, including blogs and twitter, have enabled dissemination.</a:t>
            </a:r>
          </a:p>
          <a:p>
            <a:pPr lvl="1"/>
            <a:r>
              <a:rPr lang="en-US" altLang="en-US" sz="1667" dirty="0">
                <a:latin typeface="Tahoma" panose="020B0604030504040204" pitchFamily="34" charset="0"/>
              </a:rPr>
              <a:t>Smart grids(electricity):an electricity supply network that uses digital communications technology to detect and react to local changes in usage.</a:t>
            </a:r>
          </a:p>
        </p:txBody>
      </p:sp>
    </p:spTree>
    <p:extLst>
      <p:ext uri="{BB962C8B-B14F-4D97-AF65-F5344CB8AC3E}">
        <p14:creationId xmlns:p14="http://schemas.microsoft.com/office/powerpoint/2010/main" val="3787391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Global Effects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Computing has global effects – both beneficial and harmful – on people and society.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eaLnBrk="1" hangingPunct="1"/>
            <a:r>
              <a:rPr lang="en-US" altLang="en-US" sz="1500" dirty="0">
                <a:latin typeface="Tahoma" panose="020B0604030504040204" pitchFamily="34" charset="0"/>
              </a:rPr>
              <a:t>Downloading movies/music, streaming movies, access to digital content through peer-to-peer networks(for example, BitTorrent)</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lvl="1" eaLnBrk="1" hangingPunct="1"/>
            <a:r>
              <a:rPr lang="en-US" altLang="en-US" sz="1500" dirty="0">
                <a:latin typeface="Tahoma" panose="020B0604030504040204" pitchFamily="34" charset="0"/>
              </a:rPr>
              <a:t>Digital access to digital books(PDF, EPUB)</a:t>
            </a:r>
          </a:p>
          <a:p>
            <a:pPr lvl="1" eaLnBrk="1" hangingPunct="1"/>
            <a:r>
              <a:rPr lang="en-US" altLang="en-US" sz="1500" dirty="0">
                <a:latin typeface="Tahoma" panose="020B0604030504040204" pitchFamily="34" charset="0"/>
              </a:rPr>
              <a:t>Commercial and governmental censorship of digital information</a:t>
            </a:r>
          </a:p>
          <a:p>
            <a:pPr lvl="1" eaLnBrk="1" hangingPunct="1"/>
            <a:r>
              <a:rPr lang="en-US" altLang="en-US" sz="1500" b="1" dirty="0">
                <a:latin typeface="Tahoma" panose="020B0604030504040204" pitchFamily="34" charset="0"/>
              </a:rPr>
              <a:t>Open source</a:t>
            </a:r>
            <a:r>
              <a:rPr lang="en-US" altLang="en-US" sz="1500" dirty="0">
                <a:latin typeface="Tahoma" panose="020B0604030504040204" pitchFamily="34" charset="0"/>
              </a:rPr>
              <a:t> and licensing of software and content.</a:t>
            </a:r>
          </a:p>
          <a:p>
            <a:pPr lvl="2" eaLnBrk="1" hangingPunct="1"/>
            <a:r>
              <a:rPr lang="en-US" altLang="en-US" dirty="0">
                <a:latin typeface="Tahoma" panose="020B0604030504040204" pitchFamily="34" charset="0"/>
              </a:rPr>
              <a:t>Is human knowledge advanced by full and free access to all information, allowing engineers and developers to correct and improve on already existing systems?</a:t>
            </a:r>
          </a:p>
          <a:p>
            <a:pPr lvl="2" eaLnBrk="1" hangingPunct="1"/>
            <a:r>
              <a:rPr lang="en-US" altLang="en-US" dirty="0">
                <a:latin typeface="Tahoma" panose="020B0604030504040204" pitchFamily="34" charset="0"/>
              </a:rPr>
              <a:t>Or does a lack of strong protection for </a:t>
            </a:r>
            <a:r>
              <a:rPr lang="en-US" altLang="en-US" b="1" dirty="0">
                <a:latin typeface="Tahoma" panose="020B0604030504040204" pitchFamily="34" charset="0"/>
              </a:rPr>
              <a:t>Intellectual Property</a:t>
            </a:r>
            <a:r>
              <a:rPr lang="en-US" altLang="en-US" dirty="0">
                <a:latin typeface="Tahoma" panose="020B0604030504040204" pitchFamily="34" charset="0"/>
              </a:rPr>
              <a:t>(IP) discourage innovation by removing the financial incentive for developing it? </a:t>
            </a:r>
          </a:p>
          <a:p>
            <a:pPr lvl="2" eaLnBrk="1" hangingPunct="1"/>
            <a:r>
              <a:rPr lang="en-US" altLang="en-US" dirty="0">
                <a:latin typeface="Tahoma" panose="020B0604030504040204" pitchFamily="34" charset="0"/>
              </a:rPr>
              <a:t>What is the balance of these potential benefits over these potential harms?</a:t>
            </a:r>
          </a:p>
          <a:p>
            <a:pPr lvl="2" eaLnBrk="1" hangingPunct="1"/>
            <a:r>
              <a:rPr lang="en-US" altLang="en-US" dirty="0">
                <a:latin typeface="Tahoma" panose="020B0604030504040204" pitchFamily="34" charset="0"/>
              </a:rPr>
              <a:t>See: https://</a:t>
            </a:r>
            <a:r>
              <a:rPr lang="en-US" altLang="en-US" dirty="0" err="1">
                <a:latin typeface="Tahoma" panose="020B0604030504040204" pitchFamily="34" charset="0"/>
              </a:rPr>
              <a:t>www.scu.edu</a:t>
            </a:r>
            <a:r>
              <a:rPr lang="en-US" altLang="en-US" dirty="0">
                <a:latin typeface="Tahoma" panose="020B0604030504040204" pitchFamily="34" charset="0"/>
              </a:rPr>
              <a:t>/ethics/focus-areas/internet-ethics/resources/unavoidable-ethical-questions-about-open-source/</a:t>
            </a: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114943" y="736945"/>
            <a:ext cx="8916042" cy="4851055"/>
          </a:xfrm>
        </p:spPr>
        <p:txBody>
          <a:bodyPr>
            <a:normAutofit/>
          </a:body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1800" dirty="0">
                <a:latin typeface="Tahoma" panose="020B0604030504040204" pitchFamily="34" charset="0"/>
                <a:ea typeface="Tahoma" panose="020B0604030504040204" pitchFamily="34" charset="0"/>
                <a:cs typeface="Tahoma" panose="020B0604030504040204" pitchFamily="34" charset="0"/>
              </a:rPr>
              <a:t>(PII) 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00" dirty="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00" dirty="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393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0DBE2AEE-399E-404E-BC68-4C2DA6AAC63B}"/>
              </a:ext>
            </a:extLst>
          </p:cNvPr>
          <p:cNvSpPr>
            <a:spLocks noGrp="1" noChangeArrowheads="1"/>
          </p:cNvSpPr>
          <p:nvPr>
            <p:ph type="title"/>
          </p:nvPr>
        </p:nvSpPr>
        <p:spPr>
          <a:xfrm>
            <a:off x="71919" y="0"/>
            <a:ext cx="7938071" cy="786137"/>
          </a:xfrm>
        </p:spPr>
        <p:txBody>
          <a:bodyPr/>
          <a:lstStyle/>
          <a:p>
            <a:pPr eaLnBrk="1" hangingPunct="1"/>
            <a:r>
              <a:rPr lang="en-US" altLang="en-US" dirty="0">
                <a:latin typeface="Tahoma" panose="020B0604030504040204" pitchFamily="34" charset="0"/>
                <a:ea typeface="ＭＳ Ｐゴシック" panose="020B0600070205080204" pitchFamily="34" charset="-128"/>
              </a:rPr>
              <a:t>Proxy Server</a:t>
            </a:r>
          </a:p>
        </p:txBody>
      </p:sp>
      <p:sp>
        <p:nvSpPr>
          <p:cNvPr id="16386" name="Rectangle 3">
            <a:extLst>
              <a:ext uri="{FF2B5EF4-FFF2-40B4-BE49-F238E27FC236}">
                <a16:creationId xmlns:a16="http://schemas.microsoft.com/office/drawing/2014/main" id="{62F9A7B8-3A42-B54D-9D39-DC0EC3FB546A}"/>
              </a:ext>
            </a:extLst>
          </p:cNvPr>
          <p:cNvSpPr>
            <a:spLocks noGrp="1" noChangeArrowheads="1"/>
          </p:cNvSpPr>
          <p:nvPr>
            <p:ph type="body" idx="1"/>
          </p:nvPr>
        </p:nvSpPr>
        <p:spPr>
          <a:xfrm>
            <a:off x="174661" y="698643"/>
            <a:ext cx="8897420" cy="4821148"/>
          </a:xfrm>
        </p:spPr>
        <p:txBody>
          <a:bodyPr>
            <a:normAutofit/>
          </a:bodyPr>
          <a:lstStyle/>
          <a:p>
            <a:pPr marL="0" indent="0" eaLnBrk="1" hangingPunct="1">
              <a:buNone/>
            </a:pPr>
            <a:r>
              <a:rPr lang="en-US" altLang="en-US" sz="1800" dirty="0">
                <a:latin typeface="Tahoma" panose="020B0604030504040204" pitchFamily="34" charset="0"/>
                <a:ea typeface="ＭＳ Ｐゴシック" panose="020B0600070205080204" pitchFamily="34" charset="-128"/>
              </a:rPr>
              <a:t>Anonymity in online interactions can be enabled through the use of online anonymity software and </a:t>
            </a:r>
            <a:r>
              <a:rPr lang="en-US" altLang="en-US" sz="1800" b="1" dirty="0">
                <a:latin typeface="Tahoma" panose="020B0604030504040204" pitchFamily="34" charset="0"/>
                <a:ea typeface="ＭＳ Ｐゴシック" panose="020B0600070205080204" pitchFamily="34" charset="-128"/>
              </a:rPr>
              <a:t>proxy servers</a:t>
            </a:r>
            <a:r>
              <a:rPr lang="en-US" altLang="en-US" sz="1800" dirty="0">
                <a:latin typeface="Tahoma" panose="020B0604030504040204" pitchFamily="34" charset="0"/>
                <a:ea typeface="ＭＳ Ｐゴシック" panose="020B0600070205080204" pitchFamily="34" charset="-128"/>
              </a:rPr>
              <a:t>.</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The idea behind proxy servers is similar to that behind NAT(Network Address Translation) and private IP addresses.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rPr>
              <a:t>Remember, when you make a request from a private IP address, the server is tricked into thinking that the request actually came from another device, which is the router.</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With a proxy server, you can essentially do the same thing: after connecting to a proxy, it can make requests to other web pages on your behalf and then forward you the responses.</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That way, only the proxy knows what your IP address actually is, and the websites you're browsing only see the IP address of the proxy.</a:t>
            </a:r>
          </a:p>
        </p:txBody>
      </p:sp>
    </p:spTree>
    <p:extLst>
      <p:ext uri="{BB962C8B-B14F-4D97-AF65-F5344CB8AC3E}">
        <p14:creationId xmlns:p14="http://schemas.microsoft.com/office/powerpoint/2010/main" val="3316801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A44BD0D-F414-7242-90F3-86FD400BED40}"/>
              </a:ext>
            </a:extLst>
          </p:cNvPr>
          <p:cNvSpPr>
            <a:spLocks noGrp="1" noChangeArrowheads="1"/>
          </p:cNvSpPr>
          <p:nvPr>
            <p:ph type="title"/>
          </p:nvPr>
        </p:nvSpPr>
        <p:spPr>
          <a:xfrm>
            <a:off x="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Cybersecurity</a:t>
            </a:r>
          </a:p>
        </p:txBody>
      </p:sp>
      <p:sp>
        <p:nvSpPr>
          <p:cNvPr id="16386" name="Rectangle 3">
            <a:extLst>
              <a:ext uri="{FF2B5EF4-FFF2-40B4-BE49-F238E27FC236}">
                <a16:creationId xmlns:a16="http://schemas.microsoft.com/office/drawing/2014/main" id="{60062ACF-10D9-6E42-9C85-ED9949A40D46}"/>
              </a:ext>
            </a:extLst>
          </p:cNvPr>
          <p:cNvSpPr>
            <a:spLocks noGrp="1" noChangeArrowheads="1"/>
          </p:cNvSpPr>
          <p:nvPr>
            <p:ph type="body" idx="1"/>
          </p:nvPr>
        </p:nvSpPr>
        <p:spPr>
          <a:xfrm>
            <a:off x="164387" y="1079500"/>
            <a:ext cx="8712485"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Cybersecurity: set of techniques to protect the </a:t>
            </a:r>
            <a:r>
              <a:rPr lang="en-US" altLang="en-US" sz="1833" b="1" dirty="0">
                <a:latin typeface="Tahoma" panose="020B0604030504040204" pitchFamily="34" charset="0"/>
                <a:ea typeface="ＭＳ Ｐゴシック" panose="020B0600070205080204" pitchFamily="34" charset="-128"/>
              </a:rPr>
              <a:t>secrecy</a:t>
            </a:r>
            <a:r>
              <a:rPr lang="en-US" altLang="en-US" sz="1833" dirty="0">
                <a:latin typeface="Tahoma" panose="020B0604030504040204" pitchFamily="34"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integrity</a:t>
            </a:r>
            <a:r>
              <a:rPr lang="en-US" altLang="en-US" sz="1833" dirty="0">
                <a:latin typeface="Tahoma" panose="020B0604030504040204" pitchFamily="34" charset="0"/>
                <a:ea typeface="ＭＳ Ｐゴシック" panose="020B0600070205080204" pitchFamily="34" charset="-128"/>
              </a:rPr>
              <a:t> and </a:t>
            </a:r>
            <a:r>
              <a:rPr lang="en-US" altLang="en-US" sz="1833" b="1" dirty="0">
                <a:latin typeface="Tahoma" panose="020B0604030504040204" pitchFamily="34" charset="0"/>
                <a:ea typeface="ＭＳ Ｐゴシック" panose="020B0600070205080204" pitchFamily="34" charset="-128"/>
              </a:rPr>
              <a:t>availability</a:t>
            </a:r>
            <a:r>
              <a:rPr lang="en-US" altLang="en-US" sz="1833" dirty="0">
                <a:latin typeface="Tahoma" panose="020B0604030504040204" pitchFamily="34" charset="0"/>
                <a:ea typeface="ＭＳ Ｐゴシック" panose="020B0600070205080204" pitchFamily="34" charset="-128"/>
              </a:rPr>
              <a:t> of computer systems and data against threats.</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r>
              <a:rPr lang="en-US" altLang="en-US" sz="1833" dirty="0">
                <a:latin typeface="Tahoma" panose="020B0604030504040204" pitchFamily="34" charset="0"/>
                <a:ea typeface="ＭＳ Ｐゴシック" panose="020B0600070205080204" pitchFamily="34" charset="-128"/>
              </a:rPr>
              <a:t>Secrecy or confidentiality: only authorized people should be able to access or read specific computer systems and data. </a:t>
            </a:r>
          </a:p>
          <a:p>
            <a:pPr lvl="1" eaLnBrk="1" hangingPunct="1"/>
            <a:r>
              <a:rPr lang="en-US" altLang="en-US" sz="1667" dirty="0">
                <a:latin typeface="Tahoma" panose="020B0604030504040204" pitchFamily="34" charset="0"/>
              </a:rPr>
              <a:t>E.g. data breaches, where hackers reveal credit card information, is an attack on secrecy</a:t>
            </a:r>
          </a:p>
          <a:p>
            <a:pPr eaLnBrk="1" hangingPunct="1"/>
            <a:r>
              <a:rPr lang="en-US" altLang="en-US" sz="2000" dirty="0">
                <a:latin typeface="Tahoma" panose="020B0604030504040204" pitchFamily="34" charset="0"/>
                <a:ea typeface="ＭＳ Ｐゴシック" panose="020B0600070205080204" pitchFamily="34" charset="-128"/>
              </a:rPr>
              <a:t>Integrity: only authorized people should be able to modify or use systems and data.</a:t>
            </a:r>
          </a:p>
          <a:p>
            <a:pPr lvl="1" eaLnBrk="1" hangingPunct="1"/>
            <a:r>
              <a:rPr lang="en-US" altLang="en-US" sz="1500" dirty="0">
                <a:latin typeface="Tahoma" panose="020B0604030504040204" pitchFamily="34" charset="0"/>
              </a:rPr>
              <a:t>Hackers who learn your email password and then send emails masquerading as you is an attack on integrity. </a:t>
            </a:r>
          </a:p>
          <a:p>
            <a:pPr eaLnBrk="1" hangingPunct="1"/>
            <a:r>
              <a:rPr lang="en-US" altLang="en-US" sz="1833" dirty="0">
                <a:latin typeface="Tahoma" panose="020B0604030504040204" pitchFamily="34" charset="0"/>
                <a:ea typeface="ＭＳ Ｐゴシック" panose="020B0600070205080204" pitchFamily="34" charset="-128"/>
              </a:rPr>
              <a:t>Availability: authorized people should always have access to their systems and data.</a:t>
            </a:r>
          </a:p>
          <a:p>
            <a:pPr lvl="1" eaLnBrk="1" hangingPunct="1"/>
            <a:r>
              <a:rPr lang="en-US" altLang="en-US" sz="1500" b="1" dirty="0">
                <a:latin typeface="Tahoma" panose="020B0604030504040204" pitchFamily="34" charset="0"/>
              </a:rPr>
              <a:t>Denial of Service(DoS)</a:t>
            </a:r>
            <a:r>
              <a:rPr lang="en-US" altLang="en-US" sz="1500" dirty="0">
                <a:latin typeface="Tahoma" panose="020B0604030504040204" pitchFamily="34" charset="0"/>
              </a:rPr>
              <a:t> attacks: Hackers overload a server with fake requests rendering the server slow or </a:t>
            </a:r>
            <a:r>
              <a:rPr lang="en-US" altLang="en-US" sz="1500" dirty="0" err="1">
                <a:latin typeface="Tahoma" panose="020B0604030504040204" pitchFamily="34" charset="0"/>
              </a:rPr>
              <a:t>unaccessible</a:t>
            </a:r>
            <a:r>
              <a:rPr lang="en-US" altLang="en-US" sz="1500" dirty="0">
                <a:latin typeface="Tahoma" panose="020B0604030504040204" pitchFamily="34" charset="0"/>
              </a:rPr>
              <a:t>. This is an attack on the service’s availability. </a:t>
            </a:r>
          </a:p>
          <a:p>
            <a:pPr lvl="1" eaLnBrk="1" hangingPunct="1">
              <a:buFontTx/>
              <a:buNone/>
            </a:pPr>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588250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123291" y="127000"/>
            <a:ext cx="7857804" cy="738476"/>
          </a:xfrm>
        </p:spPr>
        <p:txBody>
          <a:bodyPr/>
          <a:lstStyle/>
          <a:p>
            <a:pPr eaLnBrk="1" hangingPunct="1"/>
            <a:r>
              <a:rPr lang="en-US" altLang="en-US" dirty="0">
                <a:latin typeface="Tahoma" panose="020B0604030504040204" pitchFamily="34" charset="0"/>
                <a:ea typeface="ＭＳ Ｐゴシック" panose="020B0600070205080204" pitchFamily="34" charset="-128"/>
              </a:rPr>
              <a:t>Common Attacks</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26031" y="791110"/>
            <a:ext cx="8589196" cy="4796890"/>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Phishing</a:t>
            </a:r>
            <a:r>
              <a:rPr lang="en-US" altLang="en-US" sz="1667" dirty="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eaLnBrk="1" hangingPunct="1"/>
            <a:r>
              <a:rPr lang="en-US" altLang="en-US" sz="1700" dirty="0">
                <a:latin typeface="Tahoma" panose="020B0604030504040204" pitchFamily="34" charset="0"/>
              </a:rPr>
              <a:t>Phisher spoofs the logo or website of a well-known corporation or individual so their email request appears legitimate.</a:t>
            </a:r>
          </a:p>
          <a:p>
            <a:pPr lvl="1" eaLnBrk="1" hangingPunct="1"/>
            <a:endParaRPr lang="en-US" altLang="en-US" sz="1700" dirty="0">
              <a:latin typeface="Tahoma" panose="020B0604030504040204" pitchFamily="34" charset="0"/>
            </a:endParaRPr>
          </a:p>
          <a:p>
            <a:pPr lvl="1"/>
            <a:r>
              <a:rPr lang="en-US" altLang="en-US" sz="1700" dirty="0">
                <a:latin typeface="Tahoma" panose="020B0604030504040204" pitchFamily="34" charset="0"/>
                <a:ea typeface="ＭＳ Ｐゴシック" panose="020B0600070205080204" pitchFamily="34" charset="-128"/>
              </a:rPr>
              <a:t>Contact HR department, posing as a trusted source, to get info(W2, SS#, etc..)</a:t>
            </a:r>
          </a:p>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link within an email. For example, if an employee is contacted by their bank and encouraged to reset a password, it’s best to go directly to the bank’s website.</a:t>
            </a:r>
          </a:p>
          <a:p>
            <a:pPr marL="0" indent="0">
              <a:buNone/>
            </a:pPr>
            <a:endParaRPr lang="en-US" altLang="en-US" sz="1967" b="1" dirty="0">
              <a:latin typeface="Tahoma" panose="020B0604030504040204" pitchFamily="34" charset="0"/>
            </a:endParaRPr>
          </a:p>
          <a:p>
            <a:pPr marL="0" indent="0">
              <a:buNone/>
            </a:pPr>
            <a:r>
              <a:rPr lang="en-US" altLang="en-US" sz="1967" b="1" dirty="0">
                <a:latin typeface="Tahoma" panose="020B0604030504040204" pitchFamily="34" charset="0"/>
              </a:rPr>
              <a:t>Keylogging</a:t>
            </a:r>
            <a:r>
              <a:rPr lang="en-US" altLang="en-US" sz="1967" dirty="0">
                <a:latin typeface="Tahoma" panose="020B0604030504040204" pitchFamily="34" charset="0"/>
              </a:rPr>
              <a:t> is the use of a program to record every keystroke made by a computer user in order to gain fraudulent access to passwords and other confidential information. </a:t>
            </a: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51843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A </a:t>
            </a:r>
            <a:r>
              <a:rPr lang="en-US" b="1" dirty="0"/>
              <a:t>computing innovation </a:t>
            </a:r>
            <a:r>
              <a:rPr lang="en-US" dirty="0"/>
              <a:t>includes a program as an integral part of its function. </a:t>
            </a:r>
          </a:p>
          <a:p>
            <a:pPr marL="0" indent="0">
              <a:buNone/>
            </a:pPr>
            <a:endParaRPr lang="en-US" sz="1800" dirty="0"/>
          </a:p>
          <a:p>
            <a:pPr marL="0" indent="0">
              <a:buNone/>
            </a:pPr>
            <a:r>
              <a:rPr lang="en-US" dirty="0"/>
              <a:t>A </a:t>
            </a:r>
            <a:r>
              <a:rPr lang="en-US" b="1" dirty="0"/>
              <a:t>computing innovation </a:t>
            </a:r>
            <a:r>
              <a:rPr lang="en-US" dirty="0"/>
              <a:t>can be physical (e.g., self-driving car), nonphysical computing software (e.g., picture editing software), or a nonphysical computing concept (e.g., e-commerce). </a:t>
            </a:r>
            <a:endParaRPr lang="en-US" sz="1800" dirty="0"/>
          </a:p>
          <a:p>
            <a:pPr marL="0" indent="0">
              <a:buNone/>
            </a:pPr>
            <a:endParaRPr lang="en-US" sz="1800" dirty="0"/>
          </a:p>
          <a:p>
            <a:pPr marL="0" indent="0">
              <a:buNone/>
            </a:pPr>
            <a:r>
              <a:rPr lang="en-US" dirty="0"/>
              <a:t>The purpose of computing innovations is to solve problems or to pursue interests through creative expression. An understanding of the purpose of a computing innovation provides developers with an improved ability to develop that computing innovation. </a:t>
            </a:r>
            <a:endParaRPr lang="en-US" sz="1800" dirty="0"/>
          </a:p>
          <a:p>
            <a:pPr marL="0" indent="0">
              <a:buNone/>
            </a:pPr>
            <a:endParaRPr lang="en-US" sz="1800" dirty="0"/>
          </a:p>
          <a:p>
            <a:pPr marL="0" indent="0">
              <a:buNone/>
            </a:pPr>
            <a:r>
              <a:rPr lang="en-US" dirty="0"/>
              <a:t>A </a:t>
            </a:r>
            <a:r>
              <a:rPr lang="en-US" b="1" dirty="0"/>
              <a:t>program</a:t>
            </a:r>
            <a:r>
              <a:rPr lang="en-US" i="1" dirty="0"/>
              <a:t> </a:t>
            </a:r>
            <a:r>
              <a:rPr lang="en-US" dirty="0"/>
              <a:t>is a collection of program statements that performs a specific task when run by a computer. A program is often referred to as </a:t>
            </a:r>
            <a:r>
              <a:rPr lang="en-US" b="1" dirty="0"/>
              <a:t>software</a:t>
            </a:r>
            <a:r>
              <a:rPr lang="en-US" dirty="0"/>
              <a:t>. It can be written in different programming languages like Python or Java. </a:t>
            </a:r>
            <a:endParaRPr lang="en-US" sz="1800" dirty="0"/>
          </a:p>
          <a:p>
            <a:pPr marL="0" indent="0">
              <a:buNone/>
            </a:pPr>
            <a:endParaRPr lang="en-US" sz="1800" dirty="0"/>
          </a:p>
          <a:p>
            <a:pPr marL="0" indent="0">
              <a:buNone/>
            </a:pPr>
            <a:endParaRPr lang="en-US" sz="1800" dirty="0"/>
          </a:p>
          <a:p>
            <a:pPr marL="0" indent="0" eaLnBrk="1" hangingPunct="1">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42054793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Authentication measures protect devices and information from unauthorized access. Examples of authentication measures include strong passwords and multifactor authentication.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143838" y="127000"/>
            <a:ext cx="7857804" cy="646009"/>
          </a:xfrm>
        </p:spPr>
        <p:txBody>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143839" y="773009"/>
            <a:ext cx="8712486" cy="4814991"/>
          </a:xfrm>
        </p:spPr>
        <p:txBody>
          <a:bodyPr/>
          <a:lstStyle/>
          <a:p>
            <a:pPr marL="0" indent="0">
              <a:buNone/>
              <a:defRPr/>
            </a:pPr>
            <a:r>
              <a:rPr lang="en-US" sz="2000" b="1" dirty="0">
                <a:latin typeface="Tahoma"/>
                <a:cs typeface="Tahoma"/>
              </a:rPr>
              <a:t>Multifactor authentication </a:t>
            </a:r>
            <a:r>
              <a:rPr lang="en-US" sz="2000" dirty="0">
                <a:latin typeface="Tahoma"/>
                <a:cs typeface="Tahoma"/>
              </a:rPr>
              <a:t>is a method of computer access control in which a user is only granted access after successfully presenting several separate pieces of evidence to an authentication mechanism, typically in at least two of the following categories: </a:t>
            </a:r>
          </a:p>
          <a:p>
            <a:pPr marL="0" indent="0">
              <a:buNone/>
              <a:defRPr/>
            </a:pPr>
            <a:endParaRPr lang="en-US" sz="2000" dirty="0">
              <a:latin typeface="Tahoma"/>
              <a:cs typeface="Tahoma"/>
            </a:endParaRPr>
          </a:p>
          <a:p>
            <a:pPr lvl="1" eaLnBrk="1" hangingPunct="1">
              <a:defRPr/>
            </a:pPr>
            <a:r>
              <a:rPr lang="en-US" sz="2000" dirty="0">
                <a:latin typeface="Tahoma"/>
                <a:cs typeface="Tahoma"/>
              </a:rPr>
              <a:t>Knowledge(what you know): based on a secret knowledge known only to the real user and the computer. For example, username and password.  </a:t>
            </a:r>
          </a:p>
          <a:p>
            <a:pPr lvl="1" eaLnBrk="1" hangingPunct="1">
              <a:defRPr/>
            </a:pPr>
            <a:endParaRPr lang="en-US" sz="2000" dirty="0">
              <a:latin typeface="Tahoma"/>
              <a:cs typeface="Tahoma"/>
            </a:endParaRPr>
          </a:p>
          <a:p>
            <a:pPr lvl="1" eaLnBrk="1" hangingPunct="1">
              <a:defRPr/>
            </a:pPr>
            <a:r>
              <a:rPr lang="en-US" sz="2000" dirty="0">
                <a:latin typeface="Tahoma"/>
                <a:cs typeface="Tahoma"/>
              </a:rPr>
              <a:t>Possession(what you have): based on the possession of a secret token that only the real user has. For example, a physical key and lock.</a:t>
            </a:r>
          </a:p>
          <a:p>
            <a:pPr marL="380985" lvl="1" indent="0">
              <a:buNone/>
              <a:defRPr/>
            </a:pPr>
            <a:endParaRPr lang="en-US" sz="2000" dirty="0">
              <a:latin typeface="Tahoma"/>
              <a:cs typeface="Tahoma"/>
            </a:endParaRPr>
          </a:p>
          <a:p>
            <a:pPr lvl="1" eaLnBrk="1" hangingPunct="1">
              <a:defRPr/>
            </a:pPr>
            <a:r>
              <a:rPr lang="en-US" sz="2000" dirty="0">
                <a:latin typeface="Tahoma"/>
                <a:cs typeface="Tahoma"/>
              </a:rPr>
              <a:t>Inherence(what you are): based on YOU! You authenticate by presenting yourself to the computer. </a:t>
            </a:r>
          </a:p>
          <a:p>
            <a:pPr lvl="2" eaLnBrk="1" hangingPunct="1">
              <a:defRPr/>
            </a:pPr>
            <a:r>
              <a:rPr lang="en-US" sz="1667" b="1" dirty="0">
                <a:latin typeface="Tahoma"/>
                <a:cs typeface="Tahoma"/>
              </a:rPr>
              <a:t>Biometric authenticators</a:t>
            </a:r>
            <a:r>
              <a:rPr lang="en-US" sz="1667" dirty="0">
                <a:latin typeface="Tahoma"/>
                <a:cs typeface="Tahoma"/>
              </a:rPr>
              <a:t>: e.g. fingerprint readers and iris scanners.</a:t>
            </a: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3446925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226031" y="96648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2" eaLnBrk="1" hangingPunct="1">
              <a:defRPr/>
            </a:pPr>
            <a:r>
              <a:rPr lang="en-US" dirty="0">
                <a:latin typeface="Tahoma"/>
                <a:cs typeface="Tahoma"/>
              </a:rPr>
              <a:t>A famous successful brute force attack = The </a:t>
            </a:r>
            <a:r>
              <a:rPr lang="en-US" dirty="0" err="1">
                <a:latin typeface="Tahoma"/>
                <a:cs typeface="Tahoma"/>
              </a:rPr>
              <a:t>Fappening</a:t>
            </a:r>
            <a:r>
              <a:rPr lang="en-US" dirty="0">
                <a:latin typeface="Tahoma"/>
                <a:cs typeface="Tahoma"/>
              </a:rPr>
              <a:t>(See slide #24)</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spTree>
    <p:extLst>
      <p:ext uri="{BB962C8B-B14F-4D97-AF65-F5344CB8AC3E}">
        <p14:creationId xmlns:p14="http://schemas.microsoft.com/office/powerpoint/2010/main" val="3875593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8AA125D-5938-304D-809A-BD79355AB192}"/>
              </a:ext>
            </a:extLst>
          </p:cNvPr>
          <p:cNvSpPr>
            <a:spLocks noGrp="1" noChangeArrowheads="1"/>
          </p:cNvSpPr>
          <p:nvPr>
            <p:ph type="title"/>
          </p:nvPr>
        </p:nvSpPr>
        <p:spPr>
          <a:xfrm>
            <a:off x="145765" y="0"/>
            <a:ext cx="7886700" cy="1104636"/>
          </a:xfrm>
        </p:spPr>
        <p:txBody>
          <a:bodyPr/>
          <a:lstStyle/>
          <a:p>
            <a:pPr eaLnBrk="1" hangingPunct="1"/>
            <a:r>
              <a:rPr lang="en-US" altLang="en-US" dirty="0" err="1">
                <a:latin typeface="Tahoma" panose="020B0604030504040204" pitchFamily="34" charset="0"/>
                <a:ea typeface="ＭＳ Ｐゴシック" panose="020B0600070205080204" pitchFamily="34" charset="-128"/>
              </a:rPr>
              <a:t>Nand</a:t>
            </a:r>
            <a:r>
              <a:rPr lang="en-US" altLang="en-US" dirty="0">
                <a:latin typeface="Tahoma" panose="020B0604030504040204" pitchFamily="34" charset="0"/>
                <a:ea typeface="ＭＳ Ｐゴシック" panose="020B0600070205080204" pitchFamily="34" charset="-128"/>
              </a:rPr>
              <a:t> Mirroring</a:t>
            </a:r>
          </a:p>
        </p:txBody>
      </p:sp>
      <p:sp>
        <p:nvSpPr>
          <p:cNvPr id="49154" name="Rectangle 3">
            <a:extLst>
              <a:ext uri="{FF2B5EF4-FFF2-40B4-BE49-F238E27FC236}">
                <a16:creationId xmlns:a16="http://schemas.microsoft.com/office/drawing/2014/main" id="{9961E503-3763-BE49-83BC-858E506E48CA}"/>
              </a:ext>
            </a:extLst>
          </p:cNvPr>
          <p:cNvSpPr>
            <a:spLocks noGrp="1" noChangeArrowheads="1"/>
          </p:cNvSpPr>
          <p:nvPr>
            <p:ph type="body" idx="1"/>
          </p:nvPr>
        </p:nvSpPr>
        <p:spPr>
          <a:xfrm>
            <a:off x="267127" y="1079500"/>
            <a:ext cx="8537825"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One ineffective type of attack is brute forcing login credentials, e.g. try all combinations of passwords.</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most systems defend against this type of attack by locking the user out after a certain number of tries.</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err="1">
                <a:latin typeface="Tahoma" panose="020B0604030504040204" pitchFamily="34" charset="0"/>
                <a:ea typeface="ＭＳ Ｐゴシック" panose="020B0600070205080204" pitchFamily="34" charset="-128"/>
              </a:rPr>
              <a:t>Nand</a:t>
            </a:r>
            <a:r>
              <a:rPr lang="en-US" altLang="en-US" sz="2000" b="1" dirty="0">
                <a:latin typeface="Tahoma" panose="020B0604030504040204" pitchFamily="34" charset="0"/>
                <a:ea typeface="ＭＳ Ｐゴシック" panose="020B0600070205080204" pitchFamily="34" charset="-128"/>
              </a:rPr>
              <a:t> mirroring</a:t>
            </a:r>
            <a:r>
              <a:rPr lang="en-US" altLang="en-US" sz="2000" dirty="0">
                <a:latin typeface="Tahoma" panose="020B0604030504040204" pitchFamily="34" charset="0"/>
                <a:ea typeface="ＭＳ Ｐゴシック" panose="020B0600070205080204" pitchFamily="34" charset="-128"/>
              </a:rPr>
              <a:t> is one hack around this.</a:t>
            </a:r>
          </a:p>
          <a:p>
            <a:pPr lvl="1" eaLnBrk="1" hangingPunct="1"/>
            <a:r>
              <a:rPr lang="en-US" altLang="en-US" sz="1667" dirty="0">
                <a:latin typeface="Tahoma" panose="020B0604030504040204" pitchFamily="34" charset="0"/>
              </a:rPr>
              <a:t>attach wires to memory chip and make a perfect copy of its contents.</a:t>
            </a:r>
          </a:p>
          <a:p>
            <a:pPr lvl="1" eaLnBrk="1" hangingPunct="1"/>
            <a:r>
              <a:rPr lang="en-US" altLang="en-US" sz="1667" dirty="0">
                <a:latin typeface="Tahoma" panose="020B0604030504040204" pitchFamily="34" charset="0"/>
              </a:rPr>
              <a:t>try some password combinations, if the system is locked up, reflash the memory with original copy thereby resetting it and allowing the hacker to try new passwords immediately.</a:t>
            </a:r>
          </a:p>
          <a:p>
            <a:pPr lvl="1" eaLnBrk="1" hangingPunct="1"/>
            <a:r>
              <a:rPr lang="en-US" altLang="en-US" sz="1667" dirty="0" err="1">
                <a:latin typeface="Tahoma" panose="020B0604030504040204" pitchFamily="34" charset="0"/>
              </a:rPr>
              <a:t>nand</a:t>
            </a:r>
            <a:r>
              <a:rPr lang="en-US" altLang="en-US" sz="1667" dirty="0">
                <a:latin typeface="Tahoma" panose="020B0604030504040204" pitchFamily="34" charset="0"/>
              </a:rPr>
              <a:t> mirroring was effective, for example, on an </a:t>
            </a:r>
            <a:r>
              <a:rPr lang="en-US" altLang="en-US" sz="1667" dirty="0" err="1">
                <a:latin typeface="Tahoma" panose="020B0604030504040204" pitchFamily="34" charset="0"/>
              </a:rPr>
              <a:t>IPhone</a:t>
            </a:r>
            <a:r>
              <a:rPr lang="en-US" altLang="en-US" sz="1667" dirty="0">
                <a:latin typeface="Tahoma" panose="020B0604030504040204" pitchFamily="34" charset="0"/>
              </a:rPr>
              <a:t> 5C.</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4307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948095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256854" y="1079500"/>
            <a:ext cx="8630292"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67" dirty="0">
                <a:latin typeface="Tahoma" panose="020B0604030504040204" pitchFamily="34" charset="0"/>
              </a:rPr>
              <a:t>Biometric authenticators: e.g. fingerprint readers and iris scanners.</a:t>
            </a:r>
          </a:p>
          <a:p>
            <a:pPr lvl="2" eaLnBrk="1" hangingPunct="1"/>
            <a:r>
              <a:rPr lang="en-US" altLang="en-US" sz="1667" dirty="0">
                <a:latin typeface="Tahoma" panose="020B0604030504040204" pitchFamily="34" charset="0"/>
              </a:rPr>
              <a:t>secure but can be expensive.</a:t>
            </a:r>
          </a:p>
          <a:p>
            <a:pPr lvl="2" eaLnBrk="1" hangingPunct="1"/>
            <a:r>
              <a:rPr lang="en-US" altLang="en-US" sz="1667" dirty="0">
                <a:latin typeface="Tahoma" panose="020B0604030504040204" pitchFamily="34" charset="0"/>
              </a:rPr>
              <a:t>data over sensors varies over time.</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what you know and what you have methods are </a:t>
            </a:r>
            <a:r>
              <a:rPr lang="en-US" altLang="en-US" sz="2000" b="1" dirty="0">
                <a:latin typeface="Tahoma" panose="020B0604030504040204" pitchFamily="34" charset="0"/>
                <a:ea typeface="ＭＳ Ｐゴシック" panose="020B0600070205080204" pitchFamily="34" charset="-128"/>
              </a:rPr>
              <a:t>deterministic</a:t>
            </a:r>
          </a:p>
          <a:p>
            <a:pPr lvl="1" eaLnBrk="1" hangingPunct="1"/>
            <a:r>
              <a:rPr lang="en-US" altLang="en-US" sz="1667" b="1" dirty="0">
                <a:latin typeface="Tahoma" panose="020B0604030504040204" pitchFamily="34" charset="0"/>
              </a:rPr>
              <a:t>deterministic</a:t>
            </a:r>
            <a:r>
              <a:rPr lang="en-US" altLang="en-US" sz="1667" dirty="0">
                <a:latin typeface="Tahoma" panose="020B0604030504040204" pitchFamily="34" charset="0"/>
              </a:rPr>
              <a:t>: always predicting the same output from a given input.</a:t>
            </a:r>
          </a:p>
          <a:p>
            <a:pPr lvl="1" eaLnBrk="1" hangingPunct="1"/>
            <a:r>
              <a:rPr lang="en-US" altLang="en-US" sz="1667"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036192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97951" y="1079500"/>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3142622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Not every effect of a computing innovation is anticipated in advance. Some effects are harmful.</a:t>
            </a:r>
          </a:p>
          <a:p>
            <a:pPr marL="0" indent="0">
              <a:buNone/>
            </a:pPr>
            <a:endParaRPr lang="en-US" dirty="0"/>
          </a:p>
          <a:p>
            <a:pPr marL="0" indent="0">
              <a:buNone/>
            </a:pPr>
            <a:r>
              <a:rPr lang="en-US" dirty="0"/>
              <a:t>For example, inventors of television, computers, mobile devices, and social media did not intend to unleash a slew of negative consequences for children.</a:t>
            </a:r>
          </a:p>
          <a:p>
            <a:r>
              <a:rPr lang="en-US" dirty="0"/>
              <a:t>shortened attention spans</a:t>
            </a:r>
          </a:p>
          <a:p>
            <a:r>
              <a:rPr lang="en-US" dirty="0"/>
              <a:t>lack of connection to nature</a:t>
            </a:r>
          </a:p>
          <a:p>
            <a:r>
              <a:rPr lang="en-US" dirty="0"/>
              <a:t>bullying  and hate groups</a:t>
            </a:r>
          </a:p>
          <a:p>
            <a:r>
              <a:rPr lang="en-US" dirty="0"/>
              <a:t>using computing innovations as tools for deploying fake news</a:t>
            </a:r>
          </a:p>
          <a:p>
            <a:pPr marL="0" indent="0" eaLnBrk="1" hangingPunct="1">
              <a:buNone/>
            </a:pPr>
            <a:endParaRPr lang="en-US" altLang="en-US" dirty="0">
              <a:latin typeface="Tahoma" panose="020B0604030504040204" pitchFamily="34" charset="0"/>
            </a:endParaRPr>
          </a:p>
          <a:p>
            <a:pPr marL="0" indent="0">
              <a:buNone/>
            </a:pPr>
            <a:r>
              <a:rPr lang="en-US" dirty="0"/>
              <a:t>A single effect can be viewed as both beneficial and harmful by different people, or even by the same person. For example, video game makers will disagree about the "lack of connection to nature" argument above. </a:t>
            </a:r>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39659592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166313"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277402" y="1079500"/>
            <a:ext cx="8578922"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most common way hackers get into a computer system isn’t by hacking; it’s by tricking people into letting them in.</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social engineering</a:t>
            </a:r>
            <a:r>
              <a:rPr lang="en-US" altLang="en-US" sz="2000" dirty="0">
                <a:latin typeface="Tahoma" panose="020B0604030504040204" pitchFamily="34" charset="0"/>
                <a:ea typeface="ＭＳ Ｐゴシック" panose="020B0600070205080204" pitchFamily="34" charset="-128"/>
              </a:rPr>
              <a:t>: a person is tricked into revealing confidential information.</a:t>
            </a:r>
          </a:p>
          <a:p>
            <a:pPr lvl="1" eaLnBrk="1" hangingPunct="1"/>
            <a:r>
              <a:rPr lang="en-US" altLang="en-US" sz="1667" dirty="0">
                <a:latin typeface="Tahoma" panose="020B0604030504040204" pitchFamily="34" charset="0"/>
              </a:rPr>
              <a:t>most common type of attack is phishing. For example, an email from Bank of America asking to reset the password by clicking on a link to a Bank of America clone site. Login credentials is compromised if account holders attempt to log on.</a:t>
            </a:r>
          </a:p>
          <a:p>
            <a:pPr lvl="1" eaLnBrk="1" hangingPunct="1"/>
            <a:r>
              <a:rPr lang="en-US" altLang="en-US" sz="1667" dirty="0">
                <a:latin typeface="Tahoma" panose="020B0604030504040204" pitchFamily="34" charset="0"/>
              </a:rPr>
              <a:t>even if less than 1% of success rate, a million phishing emails can possibly yield thousands of accounts. </a:t>
            </a:r>
          </a:p>
          <a:p>
            <a:pPr lvl="1" eaLnBrk="1" hangingPunct="1"/>
            <a:r>
              <a:rPr lang="en-US" altLang="en-US" sz="1667" b="1" dirty="0">
                <a:latin typeface="Tahoma" panose="020B0604030504040204" pitchFamily="34" charset="0"/>
              </a:rPr>
              <a:t>pretexting</a:t>
            </a:r>
            <a:r>
              <a:rPr lang="en-US" altLang="en-US" sz="1667" dirty="0">
                <a:latin typeface="Tahoma" panose="020B0604030504040204" pitchFamily="34" charset="0"/>
              </a:rPr>
              <a:t>: an attacker called a company and pretend to be from the IT department and convince a user to configure their computer in a compromising way. </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 </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821874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keylogger,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r>
              <a:rPr lang="en-US" altLang="en-US" sz="1667" b="1" dirty="0">
                <a:latin typeface="Tahoma" panose="020B0604030504040204" pitchFamily="34" charset="0"/>
              </a:rPr>
              <a:t>worms</a:t>
            </a:r>
            <a:r>
              <a:rPr lang="en-US" altLang="en-US" sz="1667" dirty="0">
                <a:latin typeface="Tahoma" panose="020B0604030504040204" pitchFamily="34" charset="0"/>
              </a:rPr>
              <a:t>: similar to virus but can self-propagate without user interaction.</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EB0E2C77-F129-0A43-B733-0C0ECA4DFBCB}"/>
              </a:ext>
            </a:extLst>
          </p:cNvPr>
          <p:cNvSpPr>
            <a:spLocks noGrp="1" noChangeArrowheads="1"/>
          </p:cNvSpPr>
          <p:nvPr>
            <p:ph type="title"/>
          </p:nvPr>
        </p:nvSpPr>
        <p:spPr>
          <a:xfrm>
            <a:off x="400692" y="314545"/>
            <a:ext cx="7886700" cy="1104636"/>
          </a:xfrm>
        </p:spPr>
        <p:txBody>
          <a:bodyPr/>
          <a:lstStyle/>
          <a:p>
            <a:pPr eaLnBrk="1" hangingPunct="1"/>
            <a:r>
              <a:rPr lang="en-US" altLang="en-US" dirty="0">
                <a:ea typeface="ＭＳ Ｐゴシック" panose="020B0600070205080204" pitchFamily="34" charset="-128"/>
              </a:rPr>
              <a:t>Homework</a:t>
            </a:r>
          </a:p>
        </p:txBody>
      </p:sp>
      <p:sp>
        <p:nvSpPr>
          <p:cNvPr id="49154" name="Content Placeholder 2">
            <a:extLst>
              <a:ext uri="{FF2B5EF4-FFF2-40B4-BE49-F238E27FC236}">
                <a16:creationId xmlns:a16="http://schemas.microsoft.com/office/drawing/2014/main" id="{1463BEFF-3714-A141-A066-C1AF638C6417}"/>
              </a:ext>
            </a:extLst>
          </p:cNvPr>
          <p:cNvSpPr>
            <a:spLocks noGrp="1" noChangeArrowheads="1"/>
          </p:cNvSpPr>
          <p:nvPr>
            <p:ph idx="1"/>
          </p:nvPr>
        </p:nvSpPr>
        <p:spPr>
          <a:xfrm>
            <a:off x="400692" y="1333500"/>
            <a:ext cx="8114658"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Watch or Read:</a:t>
            </a:r>
          </a:p>
          <a:p>
            <a:pPr marL="333362" lvl="1" indent="0">
              <a:buNone/>
            </a:pPr>
            <a:r>
              <a:rPr lang="en-US" altLang="en-US" sz="1500" dirty="0">
                <a:latin typeface="Tahoma" panose="020B0604030504040204" pitchFamily="34" charset="0"/>
              </a:rPr>
              <a:t>a)Crowdsourcing and Crowdfunding:</a:t>
            </a:r>
          </a:p>
          <a:p>
            <a:pPr marL="333362" lvl="1" indent="0">
              <a:buNone/>
            </a:pPr>
            <a:r>
              <a:rPr lang="en-US" altLang="en-US" sz="1500" dirty="0">
                <a:latin typeface="Tahoma" panose="020B0604030504040204" pitchFamily="34" charset="0"/>
                <a:hlinkClick r:id="rId2"/>
              </a:rPr>
              <a:t>https://www.youtube.com/watch?v=-38uPkyH9vI</a:t>
            </a:r>
            <a:endParaRPr lang="en-US" altLang="en-US" sz="1500" dirty="0">
              <a:latin typeface="Tahoma" panose="020B0604030504040204" pitchFamily="34" charset="0"/>
            </a:endParaRPr>
          </a:p>
          <a:p>
            <a:pPr marL="333362" lvl="1" indent="0">
              <a:buNone/>
            </a:pPr>
            <a:r>
              <a:rPr lang="en-US" altLang="en-US" sz="1500" dirty="0">
                <a:latin typeface="Tahoma" panose="020B0604030504040204" pitchFamily="34" charset="0"/>
                <a:hlinkClick r:id="rId3"/>
              </a:rPr>
              <a:t>https://www.youtube.com/watch?v=Buyub6vIG3Q</a:t>
            </a:r>
            <a:endParaRPr lang="en-US" altLang="en-US" sz="1500" dirty="0">
              <a:latin typeface="Tahoma" panose="020B0604030504040204" pitchFamily="34" charset="0"/>
            </a:endParaRPr>
          </a:p>
          <a:p>
            <a:pPr marL="333362" lvl="1" indent="0">
              <a:buNone/>
            </a:pPr>
            <a:r>
              <a:rPr lang="en-US" altLang="en-US" sz="1500" dirty="0">
                <a:latin typeface="Tahoma" panose="020B0604030504040204" pitchFamily="34" charset="0"/>
              </a:rPr>
              <a:t>b) </a:t>
            </a:r>
            <a:r>
              <a:rPr lang="en-US" altLang="en-US" sz="1500" dirty="0" err="1">
                <a:latin typeface="Tahoma" panose="020B0604030504040204" pitchFamily="34" charset="0"/>
              </a:rPr>
              <a:t>reCAPTCHA</a:t>
            </a:r>
            <a:r>
              <a:rPr lang="en-US" altLang="en-US" sz="1500" dirty="0">
                <a:latin typeface="Tahoma" panose="020B0604030504040204" pitchFamily="34" charset="0"/>
              </a:rPr>
              <a:t>:</a:t>
            </a:r>
          </a:p>
          <a:p>
            <a:pPr marL="333362" lvl="1" indent="0">
              <a:buNone/>
            </a:pPr>
            <a:r>
              <a:rPr lang="en-US" altLang="en-US" sz="1500" dirty="0">
                <a:latin typeface="Tahoma" panose="020B0604030504040204" pitchFamily="34" charset="0"/>
                <a:hlinkClick r:id="rId4"/>
              </a:rPr>
              <a:t>https://thehustle.co/the-genius-whos-tricking-the-world-into-doing-his-work-recaptcha</a:t>
            </a:r>
            <a:r>
              <a:rPr lang="en-US" altLang="en-US" sz="1500" dirty="0">
                <a:latin typeface="Tahoma" panose="020B0604030504040204" pitchFamily="34" charset="0"/>
              </a:rPr>
              <a:t> (Please read!)</a:t>
            </a:r>
          </a:p>
          <a:p>
            <a:pPr marL="333362" lvl="1" indent="0">
              <a:buNone/>
            </a:pPr>
            <a:r>
              <a:rPr lang="en-US" altLang="en-US" sz="1500" dirty="0">
                <a:latin typeface="Tahoma" panose="020B0604030504040204" pitchFamily="34" charset="0"/>
                <a:hlinkClick r:id="rId5"/>
              </a:rPr>
              <a:t>https://www.youtube.com/watch?v=PQ-xzwj_p_4</a:t>
            </a:r>
            <a:r>
              <a:rPr lang="en-US" altLang="en-US" sz="1500" dirty="0">
                <a:latin typeface="Tahoma" panose="020B0604030504040204" pitchFamily="34" charset="0"/>
              </a:rPr>
              <a:t> (described by inventor Luis von </a:t>
            </a:r>
            <a:r>
              <a:rPr lang="en-US" altLang="en-US" sz="1500" dirty="0" err="1">
                <a:latin typeface="Tahoma" panose="020B0604030504040204" pitchFamily="34" charset="0"/>
              </a:rPr>
              <a:t>Ahn</a:t>
            </a:r>
            <a:r>
              <a:rPr lang="en-US" altLang="en-US" sz="1500" dirty="0">
                <a:latin typeface="Tahoma" panose="020B0604030504040204" pitchFamily="34" charset="0"/>
              </a:rPr>
              <a:t> himself) </a:t>
            </a:r>
          </a:p>
          <a:p>
            <a:pPr marL="333362" lvl="1" indent="0">
              <a:buNone/>
            </a:pPr>
            <a:r>
              <a:rPr lang="en-US" altLang="en-US" sz="1500" dirty="0">
                <a:latin typeface="Tahoma" panose="020B0604030504040204" pitchFamily="34" charset="0"/>
              </a:rPr>
              <a:t>c) Citizen Science</a:t>
            </a:r>
          </a:p>
          <a:p>
            <a:pPr marL="333362" lvl="1" indent="0">
              <a:buNone/>
            </a:pPr>
            <a:r>
              <a:rPr lang="en-US" altLang="en-US" sz="1500" dirty="0">
                <a:latin typeface="Tahoma" panose="020B0604030504040204" pitchFamily="34" charset="0"/>
                <a:hlinkClick r:id="rId6"/>
              </a:rPr>
              <a:t>https://www.youtube.com/watch?v=SZwJzB-yMrU</a:t>
            </a: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0" indent="0">
              <a:buNone/>
            </a:pPr>
            <a:r>
              <a:rPr lang="en-US" altLang="en-US" sz="1833" dirty="0">
                <a:latin typeface="Tahoma" panose="020B0604030504040204" pitchFamily="34" charset="0"/>
                <a:ea typeface="ＭＳ Ｐゴシック" panose="020B0600070205080204" pitchFamily="34" charset="-128"/>
              </a:rPr>
              <a:t>     </a:t>
            </a: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endParaRPr lang="en-US" altLang="en-US" sz="1500" dirty="0">
              <a:latin typeface="Tahoma" panose="020B0604030504040204" pitchFamily="34" charset="0"/>
            </a:endParaRPr>
          </a:p>
          <a:p>
            <a:pPr marL="333362" lvl="1" indent="0"/>
            <a:endParaRPr lang="en-US" altLang="en-US" sz="1500" dirty="0">
              <a:latin typeface="Tahoma" panose="020B0604030504040204" pitchFamily="34" charset="0"/>
            </a:endParaRPr>
          </a:p>
          <a:p>
            <a:pPr marL="333362" lvl="1" indent="0">
              <a:buFontTx/>
              <a:buAutoNum type="arabicParenR"/>
            </a:pPr>
            <a:endParaRPr lang="en-US" altLang="en-US" sz="1500"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0" indent="0"/>
            <a:endParaRPr lang="en-US" altLang="en-US" sz="1333" dirty="0">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dirty="0">
              <a:latin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902676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(2017).</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pPr marL="0" indent="0" eaLnBrk="1" hangingPunct="1">
              <a:buNone/>
            </a:pPr>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135491" y="7191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indent="0">
              <a:buFont typeface="Arial" panose="020B0604020202020204" pitchFamily="34" charset="0"/>
              <a:buNone/>
            </a:pPr>
            <a:endParaRPr lang="en-US" altLang="en-US" dirty="0">
              <a:latin typeface="Tahoma" panose="020B0604030504040204" pitchFamily="34" charset="0"/>
            </a:endParaRPr>
          </a:p>
          <a:p>
            <a:pPr marL="0" indent="0">
              <a:buNone/>
            </a:pPr>
            <a:r>
              <a:rPr lang="en-US" altLang="en-US" dirty="0">
                <a:latin typeface="Gill Sans MT" panose="020B0502020104020203" pitchFamily="34" charset="77"/>
              </a:rPr>
              <a:t>Computing innovations can be used in ways that their creators had not originally intended: </a:t>
            </a:r>
          </a:p>
          <a:p>
            <a:r>
              <a:rPr lang="en-US" altLang="en-US" dirty="0">
                <a:latin typeface="Gill Sans MT" panose="020B0502020104020203" pitchFamily="34" charset="77"/>
              </a:rPr>
              <a:t> 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p:txBody>
      </p:sp>
    </p:spTree>
    <p:extLst>
      <p:ext uri="{BB962C8B-B14F-4D97-AF65-F5344CB8AC3E}">
        <p14:creationId xmlns:p14="http://schemas.microsoft.com/office/powerpoint/2010/main" val="759619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287891" y="8715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ltLang="en-US" dirty="0">
              <a:latin typeface="Gill Sans MT" panose="020B0502020104020203" pitchFamily="34" charset="77"/>
            </a:endParaRPr>
          </a:p>
          <a:p>
            <a:pPr marL="0" indent="0">
              <a:buNone/>
            </a:pPr>
            <a:r>
              <a:rPr lang="en-US" altLang="en-US" dirty="0">
                <a:latin typeface="Gill Sans MT" panose="020B0502020104020203" pitchFamily="34" charset="77"/>
              </a:rPr>
              <a:t>Computing innovations can be used in ways that their creators had not originally intended(continued): </a:t>
            </a:r>
          </a:p>
          <a:p>
            <a:r>
              <a:rPr lang="en-US" altLang="en-US" dirty="0">
                <a:latin typeface="Gill Sans MT" panose="020B0502020104020203" pitchFamily="34" charset="77"/>
              </a:rPr>
              <a:t>Machine learning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altLang="en-US" dirty="0">
              <a:latin typeface="Gill Sans MT" panose="020B0502020104020203" pitchFamily="34" charset="77"/>
            </a:endParaRPr>
          </a:p>
          <a:p>
            <a:pPr marL="0" indent="0">
              <a:buNone/>
            </a:pPr>
            <a:r>
              <a:rPr lang="en-US" dirty="0"/>
              <a:t>It is not possible for a programmer to consider all the ways a computing innovation can be used. </a:t>
            </a:r>
          </a:p>
          <a:p>
            <a:pPr marL="0" indent="0">
              <a:buNone/>
            </a:pPr>
            <a:endParaRPr lang="en-US" altLang="en-US" dirty="0">
              <a:latin typeface="Gill Sans MT" panose="020B0502020104020203" pitchFamily="34" charset="77"/>
            </a:endParaRPr>
          </a:p>
        </p:txBody>
      </p:sp>
    </p:spTree>
    <p:extLst>
      <p:ext uri="{BB962C8B-B14F-4D97-AF65-F5344CB8AC3E}">
        <p14:creationId xmlns:p14="http://schemas.microsoft.com/office/powerpoint/2010/main" val="8768784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1"/>
            <a:ext cx="7886700" cy="65383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780837"/>
            <a:ext cx="8815227" cy="4807163"/>
          </a:xfrm>
        </p:spPr>
        <p:txBody>
          <a:bodyPr/>
          <a:lstStyle/>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Tahoma" panose="020B0604030504040204" pitchFamily="34" charset="0"/>
                <a:cs typeface="Tahoma" panose="020B0604030504040204" pitchFamily="34" charset="0"/>
              </a:rPr>
              <a:t>digital divide</a:t>
            </a:r>
            <a:r>
              <a:rPr lang="en-US" altLang="en-US" sz="1667" dirty="0">
                <a:latin typeface="Tahoma" panose="020B0604030504040204" pitchFamily="34" charset="0"/>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digital divide:</a:t>
            </a:r>
          </a:p>
          <a:p>
            <a:r>
              <a:rPr lang="en-US" altLang="en-US" sz="1667" dirty="0">
                <a:latin typeface="Tahoma" panose="020B0604030504040204" pitchFamily="34" charset="0"/>
                <a:ea typeface="ＭＳ Ｐゴシック" panose="020B0600070205080204" pitchFamily="34" charset="-128"/>
              </a:rPr>
              <a:t>can affect both groups and individuals</a:t>
            </a:r>
          </a:p>
          <a:p>
            <a:r>
              <a:rPr lang="en-US" altLang="en-US" sz="1667" dirty="0">
                <a:latin typeface="Tahoma" panose="020B0604030504040204" pitchFamily="34" charset="0"/>
                <a:ea typeface="ＭＳ Ｐゴシック" panose="020B0600070205080204" pitchFamily="34" charset="-128"/>
              </a:rPr>
              <a:t>raises issues of equity, access, and influence, both globally and locally. </a:t>
            </a:r>
          </a:p>
          <a:p>
            <a:r>
              <a:rPr lang="en-US" altLang="en-US" sz="1667" dirty="0">
                <a:latin typeface="Tahoma" panose="020B0604030504040204" pitchFamily="34" charset="0"/>
                <a:ea typeface="ＭＳ Ｐゴシック" panose="020B0600070205080204" pitchFamily="34" charset="-128"/>
              </a:rPr>
              <a:t>is affected by the actions of individuals, organizations, and governments.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16487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133564" y="127000"/>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33565" y="886025"/>
            <a:ext cx="8897420" cy="4701975"/>
          </a:xfrm>
        </p:spPr>
        <p:txBody>
          <a:bodyPr/>
          <a:lstStyle/>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667" dirty="0">
                <a:latin typeface="Tahoma" panose="020B0604030504040204" pitchFamily="34" charset="0"/>
                <a:ea typeface="ＭＳ Ｐゴシック" panose="020B0600070205080204" pitchFamily="34" charset="-128"/>
              </a:rPr>
              <a:t>for example, in association bias, data for a machine learning model reinforces and/or multiplies a cultural bias. Your dataset may have a collection of jobs in which all men are doctors and all women are nurses.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Programmers should take action to reduce bias in algorithms used for computing innovations as a way of combating existing human biases.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Biases can be embedded at all levels of software development.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6552314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135490" y="127000"/>
            <a:ext cx="7886699" cy="858056"/>
          </a:xfrm>
        </p:spPr>
        <p:txBody>
          <a:bodyPr/>
          <a:lstStyle/>
          <a:p>
            <a:pPr eaLnBrk="1" hangingPunct="1"/>
            <a:r>
              <a:rPr lang="en-US" altLang="en-US" dirty="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8781" y="965771"/>
            <a:ext cx="8256570" cy="4622229"/>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Crowdsourcing</a:t>
            </a:r>
            <a:r>
              <a:rPr lang="en-US" altLang="en-US" sz="1833" dirty="0">
                <a:latin typeface="Tahoma" panose="020B0604030504040204" pitchFamily="34" charset="0"/>
                <a:ea typeface="ＭＳ Ｐゴシック" panose="020B0600070205080204" pitchFamily="34" charset="-128"/>
              </a:rPr>
              <a:t> is a sourcing model in which individuals or organizations obtain goods and services, including ideas and finances, from a large group of internet users.</a:t>
            </a:r>
          </a:p>
          <a:p>
            <a:pPr lvl="1" eaLnBrk="1" hangingPunct="1"/>
            <a:r>
              <a:rPr lang="en-US" altLang="en-US" sz="1500" dirty="0">
                <a:latin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rPr>
              <a:t>Tedious "microtasks" performed in parallel by large, paid crowds (e.g. Amazon Mechanical Turk, Bitcoin miners) are another form of crowdsourcing.</a:t>
            </a:r>
          </a:p>
          <a:p>
            <a:pPr lvl="1"/>
            <a:r>
              <a:rPr lang="en-US" sz="1500" dirty="0">
                <a:latin typeface="Tahoma" panose="020B0604030504040204" pitchFamily="34" charset="0"/>
                <a:ea typeface="Tahoma" panose="020B0604030504040204" pitchFamily="34" charset="0"/>
                <a:cs typeface="Tahoma" panose="020B0604030504040204" pitchFamily="34" charset="0"/>
              </a:rPr>
              <a:t>Amazon Mechanical Turk (</a:t>
            </a:r>
            <a:r>
              <a:rPr lang="en-US" sz="1500" dirty="0" err="1">
                <a:latin typeface="Tahoma" panose="020B0604030504040204" pitchFamily="34" charset="0"/>
                <a:ea typeface="Tahoma" panose="020B0604030504040204" pitchFamily="34" charset="0"/>
                <a:cs typeface="Tahoma" panose="020B0604030504040204" pitchFamily="34" charset="0"/>
              </a:rPr>
              <a:t>MTurk</a:t>
            </a:r>
            <a:r>
              <a:rPr lang="en-US" sz="1500" dirty="0">
                <a:latin typeface="Tahoma" panose="020B0604030504040204" pitchFamily="34" charset="0"/>
                <a:ea typeface="Tahoma" panose="020B0604030504040204" pitchFamily="34" charset="0"/>
                <a:cs typeface="Tahoma" panose="020B0604030504040204" pitchFamily="34" charset="0"/>
              </a:rPr>
              <a:t>) is a crowdsourcing marketplace that makes it easier for individuals and businesses to outsource their processes and jobs to a distributed workforce who can perform these tasks virtually.</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Crowdsourcing offers new models for collaboration, such as connecting businesses or social causes with funding.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0101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86700" cy="711364"/>
          </a:xfrm>
        </p:spPr>
        <p:txBody>
          <a:bodyPr/>
          <a:lstStyle/>
          <a:p>
            <a:pPr eaLnBrk="1" hangingPunct="1"/>
            <a:r>
              <a:rPr lang="en-US" altLang="en-US" dirty="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750013"/>
            <a:ext cx="8691937" cy="4837987"/>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Science has been impacted by using scale and “</a:t>
            </a:r>
            <a:r>
              <a:rPr lang="en-US" altLang="ja-JP" sz="1833" b="1" dirty="0">
                <a:latin typeface="Tahoma" panose="020B0604030504040204" pitchFamily="34" charset="0"/>
                <a:ea typeface="ＭＳ Ｐゴシック" panose="020B0600070205080204" pitchFamily="34" charset="-128"/>
              </a:rPr>
              <a:t>citizen science</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to solve scientific problems using home computers in scientific research</a:t>
            </a:r>
          </a:p>
          <a:p>
            <a:pPr lvl="1"/>
            <a:r>
              <a:rPr lang="en-US" b="1" dirty="0">
                <a:latin typeface="Tahoma" panose="020B0604030504040204" pitchFamily="34" charset="0"/>
                <a:ea typeface="Tahoma" panose="020B0604030504040204" pitchFamily="34" charset="0"/>
                <a:cs typeface="Tahoma" panose="020B0604030504040204" pitchFamily="34" charset="0"/>
              </a:rPr>
              <a:t>Citizen science </a:t>
            </a:r>
            <a:r>
              <a:rPr lang="en-US" dirty="0">
                <a:latin typeface="Tahoma" panose="020B0604030504040204" pitchFamily="34" charset="0"/>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Tahoma" panose="020B0604030504040204" pitchFamily="34" charset="0"/>
              </a:rPr>
              <a:t> </a:t>
            </a:r>
            <a:r>
              <a:rPr lang="en-US" altLang="en-US" dirty="0" err="1">
                <a:latin typeface="Tahoma" panose="020B0604030504040204" pitchFamily="34" charset="0"/>
              </a:rPr>
              <a:t>folding@home</a:t>
            </a:r>
            <a:r>
              <a:rPr lang="en-US" altLang="en-US" dirty="0">
                <a:latin typeface="Tahoma" panose="020B0604030504040204" pitchFamily="34" charset="0"/>
              </a:rPr>
              <a:t>(protein folding) and Galaxy Zoo(classify galaxies).</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altLang="en-US" dirty="0">
                <a:latin typeface="Tahoma" panose="020B0604030504040204" pitchFamily="34" charset="0"/>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dirty="0">
                <a:latin typeface="Tahoma" panose="020B0604030504040204" pitchFamily="34" charset="0"/>
              </a:rPr>
              <a:t>Human capabilities are enhanced by digitally enabled collaboration</a:t>
            </a:r>
            <a:r>
              <a:rPr lang="en-US" altLang="en-US" sz="1500" dirty="0">
                <a:latin typeface="Tahoma" panose="020B0604030504040204" pitchFamily="34" charset="0"/>
              </a:rPr>
              <a:t>.</a:t>
            </a:r>
          </a:p>
          <a:p>
            <a:pPr marL="342900" lvl="1" indent="0" eaLnBrk="1" hangingPunct="1">
              <a:buNone/>
            </a:pPr>
            <a:endParaRPr lang="en-US" altLang="en-US" sz="1500" dirty="0">
              <a:latin typeface="Tahoma" panose="020B0604030504040204" pitchFamily="34" charset="0"/>
            </a:endParaRPr>
          </a:p>
        </p:txBody>
      </p:sp>
    </p:spTree>
    <p:extLst>
      <p:ext uri="{BB962C8B-B14F-4D97-AF65-F5344CB8AC3E}">
        <p14:creationId xmlns:p14="http://schemas.microsoft.com/office/powerpoint/2010/main" val="376707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7046</TotalTime>
  <Words>4015</Words>
  <Application>Microsoft Macintosh PowerPoint</Application>
  <PresentationFormat>On-screen Show (16:10)</PresentationFormat>
  <Paragraphs>374</Paragraphs>
  <Slides>33</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Gill Sans MT</vt:lpstr>
      <vt:lpstr>Tahoma</vt:lpstr>
      <vt:lpstr>Office Theme</vt:lpstr>
      <vt:lpstr>Impact of Computing</vt:lpstr>
      <vt:lpstr>Computing Innovations</vt:lpstr>
      <vt:lpstr>Effects of Computing Innovations</vt:lpstr>
      <vt:lpstr>Effects of Computing Innovations</vt:lpstr>
      <vt:lpstr>Effects of Computing Innovations</vt:lpstr>
      <vt:lpstr>Digital Divide</vt:lpstr>
      <vt:lpstr>Computing Bias</vt:lpstr>
      <vt:lpstr>Crowdsourcing</vt:lpstr>
      <vt:lpstr>Citizen Science</vt:lpstr>
      <vt:lpstr>CAPTCHA VS reCAPTCHA</vt:lpstr>
      <vt:lpstr>The Impact of Computing</vt:lpstr>
      <vt:lpstr>Legal and Ethical Concerns</vt:lpstr>
      <vt:lpstr>Legal and Ethical Concerns</vt:lpstr>
      <vt:lpstr>Global Effects</vt:lpstr>
      <vt:lpstr>Privacy</vt:lpstr>
      <vt:lpstr>Privacy</vt:lpstr>
      <vt:lpstr>Proxy Server</vt:lpstr>
      <vt:lpstr>Cybersecurity</vt:lpstr>
      <vt:lpstr>Common Attacks</vt:lpstr>
      <vt:lpstr>A Personal Example of Phishing</vt:lpstr>
      <vt:lpstr>A Personal Example of Phishing</vt:lpstr>
      <vt:lpstr>Security</vt:lpstr>
      <vt:lpstr>Authentication</vt:lpstr>
      <vt:lpstr>What You Know</vt:lpstr>
      <vt:lpstr>Nand Mirroring</vt:lpstr>
      <vt:lpstr>What You have</vt:lpstr>
      <vt:lpstr>What You are</vt:lpstr>
      <vt:lpstr>What You are</vt:lpstr>
      <vt:lpstr>Hackers</vt:lpstr>
      <vt:lpstr>How Hackers Hack</vt:lpstr>
      <vt:lpstr>Malware</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2021-03-31T02:59:20Z</dcterms:modified>
</cp:coreProperties>
</file>